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20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8/11/14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8/11/14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8/11/14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743325" y="3721100"/>
            <a:ext cx="5121275" cy="158115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PEMBANGUNAN BERKELANJUTAN</a:t>
            </a:r>
            <a:endParaRPr lang="en-US" dirty="0">
              <a:ea typeface="+mn-e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40150" y="1417638"/>
            <a:ext cx="5119688" cy="2303462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</a:rPr>
              <a:t>Pembahasan</a:t>
            </a:r>
            <a:r>
              <a:rPr lang="en-US" dirty="0" smtClean="0">
                <a:ea typeface="+mj-ea"/>
              </a:rPr>
              <a:t> III</a:t>
            </a:r>
            <a:endParaRPr lang="en-US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246698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/>
              <a:t>TERIMA KASIH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91476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0"/>
          </a:xfrm>
        </p:spPr>
        <p:txBody>
          <a:bodyPr/>
          <a:lstStyle/>
          <a:p>
            <a:pPr algn="ctr"/>
            <a:r>
              <a:rPr lang="en-US">
                <a:latin typeface="Candara" charset="0"/>
              </a:rPr>
              <a:t>PENGENALAN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638" y="1453452"/>
            <a:ext cx="8594725" cy="47822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>
              <a:ea typeface="+mn-ea"/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ea typeface="+mn-ea"/>
              </a:rPr>
              <a:t>Pembahasan</a:t>
            </a:r>
            <a:r>
              <a:rPr lang="en-US" dirty="0" smtClean="0">
                <a:ea typeface="+mn-ea"/>
              </a:rPr>
              <a:t> : </a:t>
            </a:r>
            <a:r>
              <a:rPr lang="en-US" dirty="0">
                <a:ea typeface="+mn-ea"/>
              </a:rPr>
              <a:t>Pembangunan </a:t>
            </a:r>
            <a:r>
              <a:rPr lang="en-US" dirty="0" err="1" smtClean="0">
                <a:ea typeface="+mn-ea"/>
              </a:rPr>
              <a:t>Berkelanjutan</a:t>
            </a:r>
            <a:endParaRPr lang="en-US" dirty="0" smtClean="0">
              <a:ea typeface="+mn-ea"/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ea typeface="+mn-ea"/>
              </a:rPr>
              <a:t>Durasi</a:t>
            </a:r>
            <a:r>
              <a:rPr lang="en-US" dirty="0" smtClean="0">
                <a:ea typeface="+mn-ea"/>
              </a:rPr>
              <a:t> : 150 </a:t>
            </a:r>
            <a:r>
              <a:rPr lang="en-US" dirty="0" err="1" smtClean="0">
                <a:ea typeface="+mn-ea"/>
              </a:rPr>
              <a:t>menit</a:t>
            </a:r>
            <a:endParaRPr lang="en-US" dirty="0">
              <a:ea typeface="+mn-ea"/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ea typeface="+mn-ea"/>
              </a:rPr>
              <a:t>Kompetensi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Dasar</a:t>
            </a:r>
            <a:r>
              <a:rPr lang="en-US" dirty="0">
                <a:ea typeface="+mn-ea"/>
              </a:rPr>
              <a:t>:</a:t>
            </a: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ea typeface="+mn-ea"/>
              </a:rPr>
              <a:t>Mahasiswa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dapat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memiliki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dasar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pemikiran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mengenai</a:t>
            </a:r>
            <a:r>
              <a:rPr lang="en-US" dirty="0">
                <a:ea typeface="+mn-ea"/>
              </a:rPr>
              <a:t> triple bottom line (people, planet </a:t>
            </a:r>
            <a:r>
              <a:rPr lang="en-US" dirty="0" err="1">
                <a:ea typeface="+mn-ea"/>
              </a:rPr>
              <a:t>dan</a:t>
            </a:r>
            <a:r>
              <a:rPr lang="en-US" dirty="0">
                <a:ea typeface="+mn-ea"/>
              </a:rPr>
              <a:t> profit) yang </a:t>
            </a:r>
            <a:r>
              <a:rPr lang="en-US" dirty="0" err="1">
                <a:ea typeface="+mn-ea"/>
              </a:rPr>
              <a:t>menjadi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fondasi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dasar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pelaksanaan</a:t>
            </a:r>
            <a:r>
              <a:rPr lang="en-US" dirty="0">
                <a:ea typeface="+mn-ea"/>
              </a:rPr>
              <a:t> Pembangunan </a:t>
            </a:r>
            <a:r>
              <a:rPr lang="en-US" dirty="0" err="1" smtClean="0">
                <a:ea typeface="+mn-ea"/>
              </a:rPr>
              <a:t>Berkelanjutan</a:t>
            </a:r>
            <a:endParaRPr lang="en-US" dirty="0" smtClean="0">
              <a:ea typeface="+mn-ea"/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ea typeface="+mn-ea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ea typeface="+mn-ea"/>
              </a:rPr>
              <a:t>Fokus</a:t>
            </a:r>
            <a:r>
              <a:rPr lang="en-US" dirty="0" smtClean="0">
                <a:ea typeface="+mn-ea"/>
              </a:rPr>
              <a:t> : 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Sosial</a:t>
            </a:r>
            <a:r>
              <a:rPr lang="en-US" dirty="0" smtClean="0">
                <a:ea typeface="+mn-ea"/>
              </a:rPr>
              <a:t> </a:t>
            </a:r>
            <a:r>
              <a:rPr lang="en-US" dirty="0">
                <a:ea typeface="+mn-ea"/>
              </a:rPr>
              <a:t>– Community Development &amp; Social </a:t>
            </a:r>
            <a:r>
              <a:rPr lang="en-US" dirty="0" smtClean="0">
                <a:ea typeface="+mn-ea"/>
              </a:rPr>
              <a:t>Change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42330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132" y="624380"/>
            <a:ext cx="8591550" cy="746774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err="1" smtClean="0"/>
              <a:t>Sosial</a:t>
            </a:r>
            <a:r>
              <a:rPr lang="en-US" sz="3100" b="1" dirty="0" smtClean="0"/>
              <a:t> – Community Development &amp; Social Change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147462"/>
            <a:ext cx="8595360" cy="508874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/>
              <a:t>Paradigma</a:t>
            </a:r>
            <a:r>
              <a:rPr lang="en-US" sz="2400" dirty="0"/>
              <a:t> </a:t>
            </a:r>
            <a:r>
              <a:rPr lang="en-US" sz="2400" dirty="0" err="1"/>
              <a:t>pembangunan</a:t>
            </a:r>
            <a:r>
              <a:rPr lang="en-US" sz="2400" dirty="0"/>
              <a:t> yang </a:t>
            </a:r>
            <a:r>
              <a:rPr lang="en-US" sz="2400" dirty="0" err="1"/>
              <a:t>menekankan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Pembangunan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ditinggalkan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menjawab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 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kemiskinan</a:t>
            </a:r>
            <a:r>
              <a:rPr lang="en-US" sz="2400" dirty="0"/>
              <a:t>, </a:t>
            </a:r>
            <a:r>
              <a:rPr lang="en-US" sz="2400" dirty="0" err="1"/>
              <a:t>kenakalan</a:t>
            </a:r>
            <a:r>
              <a:rPr lang="en-US" sz="2400" dirty="0"/>
              <a:t>, </a:t>
            </a:r>
            <a:r>
              <a:rPr lang="en-US" sz="2400" dirty="0" err="1"/>
              <a:t>kesenjangan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keterbelakangan</a:t>
            </a:r>
            <a:r>
              <a:rPr lang="en-US" sz="2400" dirty="0" smtClean="0">
                <a:effectLst/>
              </a:rPr>
              <a:t> </a:t>
            </a:r>
          </a:p>
          <a:p>
            <a:pPr marL="0" indent="0">
              <a:buNone/>
            </a:pPr>
            <a:endParaRPr lang="en-US" sz="2400" dirty="0" smtClean="0">
              <a:effectLst/>
            </a:endParaRPr>
          </a:p>
          <a:p>
            <a:r>
              <a:rPr lang="en-US" sz="2400" dirty="0" err="1"/>
              <a:t>Paradigma</a:t>
            </a:r>
            <a:r>
              <a:rPr lang="en-US" sz="2400" dirty="0"/>
              <a:t> </a:t>
            </a:r>
            <a:r>
              <a:rPr lang="en-US" sz="2400" dirty="0" err="1"/>
              <a:t>pembanguan</a:t>
            </a:r>
            <a:r>
              <a:rPr lang="en-US" sz="2400" dirty="0"/>
              <a:t>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bergeser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arah</a:t>
            </a:r>
            <a:r>
              <a:rPr lang="en-US" sz="2400" dirty="0"/>
              <a:t>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yang </a:t>
            </a:r>
            <a:r>
              <a:rPr lang="en-US" sz="2400" dirty="0" err="1"/>
              <a:t>sebelumnya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subjek</a:t>
            </a:r>
            <a:r>
              <a:rPr lang="en-US" sz="2400" dirty="0"/>
              <a:t> Pembangunan.</a:t>
            </a:r>
            <a:r>
              <a:rPr lang="en-US" sz="2400" dirty="0" smtClean="0">
                <a:effectLst/>
              </a:rPr>
              <a:t> </a:t>
            </a:r>
          </a:p>
          <a:p>
            <a:pPr marL="0" indent="0">
              <a:buNone/>
            </a:pPr>
            <a:endParaRPr lang="en-US" sz="2400" dirty="0" smtClean="0">
              <a:effectLst/>
            </a:endParaRPr>
          </a:p>
          <a:p>
            <a:r>
              <a:rPr lang="en-US" sz="2400" dirty="0" err="1"/>
              <a:t>Paradigma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berbasis</a:t>
            </a:r>
            <a:r>
              <a:rPr lang="en-US" sz="2400" dirty="0"/>
              <a:t> </a:t>
            </a:r>
            <a:r>
              <a:rPr lang="en-US" sz="2400" dirty="0" err="1"/>
              <a:t>komunitas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prakarsa</a:t>
            </a:r>
            <a:r>
              <a:rPr lang="en-US" sz="2400" dirty="0"/>
              <a:t>, </a:t>
            </a:r>
            <a:r>
              <a:rPr lang="en-US" sz="2400" dirty="0" err="1"/>
              <a:t>keanekragaman</a:t>
            </a:r>
            <a:r>
              <a:rPr lang="en-US" sz="2400" dirty="0"/>
              <a:t> </a:t>
            </a:r>
            <a:r>
              <a:rPr lang="en-US" sz="2400" dirty="0" err="1"/>
              <a:t>lokal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kearifan</a:t>
            </a:r>
            <a:r>
              <a:rPr lang="en-US" sz="2400" dirty="0"/>
              <a:t> </a:t>
            </a:r>
            <a:r>
              <a:rPr lang="en-US" sz="2400" dirty="0" err="1"/>
              <a:t>lokal</a:t>
            </a:r>
            <a:r>
              <a:rPr lang="en-US" sz="2400" dirty="0"/>
              <a:t>.</a:t>
            </a:r>
            <a:r>
              <a:rPr lang="en-US" sz="2400" dirty="0" smtClean="0">
                <a:effectLst/>
              </a:rPr>
              <a:t>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0755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930741"/>
            <a:ext cx="8591550" cy="72932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/>
              <a:t>Community Development </a:t>
            </a:r>
            <a:r>
              <a:rPr lang="en-US" b="1" dirty="0"/>
              <a:t>(</a:t>
            </a:r>
            <a:r>
              <a:rPr lang="en-US" b="1" dirty="0" err="1"/>
              <a:t>Pemberdayaan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en-US" sz="2400" dirty="0" err="1"/>
              <a:t>P</a:t>
            </a:r>
            <a:r>
              <a:rPr lang="en-US" sz="2400" dirty="0" err="1" smtClean="0"/>
              <a:t>emberdayaan</a:t>
            </a:r>
            <a:r>
              <a:rPr lang="en-US" sz="2400" dirty="0" smtClean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upaya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harkat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martabat</a:t>
            </a:r>
            <a:r>
              <a:rPr lang="en-US" sz="2400" dirty="0"/>
              <a:t> </a:t>
            </a:r>
            <a:r>
              <a:rPr lang="en-US" sz="2400" dirty="0" err="1"/>
              <a:t>lapisan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melepaskan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perangkap</a:t>
            </a:r>
            <a:r>
              <a:rPr lang="en-US" sz="2400" dirty="0"/>
              <a:t> </a:t>
            </a:r>
            <a:r>
              <a:rPr lang="en-US" sz="2400" dirty="0" err="1"/>
              <a:t>kemiskinan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keterbelakangan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err="1"/>
              <a:t>P</a:t>
            </a:r>
            <a:r>
              <a:rPr lang="en-US" sz="2400" dirty="0" err="1" smtClean="0"/>
              <a:t>emberdayaan</a:t>
            </a:r>
            <a:r>
              <a:rPr lang="en-US" sz="2400" dirty="0" smtClean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upaya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kemandirian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/>
              <a:t>P</a:t>
            </a:r>
            <a:r>
              <a:rPr lang="en-US" sz="2400" dirty="0" smtClean="0"/>
              <a:t>rogram </a:t>
            </a:r>
            <a:r>
              <a:rPr lang="en-US" sz="2400" dirty="0" err="1"/>
              <a:t>pemberdayaan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yang </a:t>
            </a:r>
            <a:r>
              <a:rPr lang="en-US" sz="2400" dirty="0" err="1"/>
              <a:t>disusun</a:t>
            </a:r>
            <a:r>
              <a:rPr lang="en-US" sz="2400" dirty="0"/>
              <a:t> </a:t>
            </a:r>
            <a:r>
              <a:rPr lang="en-US" sz="2400" dirty="0" err="1"/>
              <a:t>diintegrasikan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 program-program </a:t>
            </a:r>
            <a:r>
              <a:rPr lang="en-US" sz="2400" i="1" dirty="0"/>
              <a:t>Corporate </a:t>
            </a:r>
            <a:r>
              <a:rPr lang="en-US" sz="2400" i="1" dirty="0" err="1"/>
              <a:t>Sosial</a:t>
            </a:r>
            <a:r>
              <a:rPr lang="en-US" sz="2400" i="1" dirty="0"/>
              <a:t> Responsibility (CSR)</a:t>
            </a:r>
            <a:r>
              <a:rPr lang="en-US" sz="2400" dirty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/>
              <a:t>J</a:t>
            </a:r>
            <a:r>
              <a:rPr lang="en-US" sz="2400" dirty="0" err="1" smtClean="0"/>
              <a:t>awab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(TJSL)</a:t>
            </a:r>
            <a:r>
              <a:rPr lang="en-US" sz="2400" dirty="0" err="1" smtClean="0"/>
              <a:t>perusahaan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program </a:t>
            </a:r>
            <a:r>
              <a:rPr lang="en-US" sz="2400" dirty="0" err="1"/>
              <a:t>pemberdayaan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integratif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sinergis</a:t>
            </a:r>
            <a:r>
              <a:rPr lang="en-US" sz="2400" dirty="0" smtClean="0">
                <a:effectLst/>
              </a:rPr>
              <a:t>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err="1"/>
              <a:t>Keberhasilan</a:t>
            </a:r>
            <a:r>
              <a:rPr lang="en-US" sz="2400" dirty="0"/>
              <a:t> </a:t>
            </a:r>
            <a:r>
              <a:rPr lang="en-US" sz="2400" dirty="0" err="1"/>
              <a:t>pemberdayaan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didukung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keberdayaan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peningkatan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meniti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bermasyarakat</a:t>
            </a:r>
            <a:r>
              <a:rPr lang="en-US" sz="2400" dirty="0"/>
              <a:t>.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smtClean="0"/>
              <a:t> </a:t>
            </a:r>
            <a:r>
              <a:rPr lang="en-US" sz="2400" dirty="0" smtClean="0">
                <a:effectLst/>
              </a:rPr>
              <a:t> </a:t>
            </a:r>
          </a:p>
          <a:p>
            <a:endParaRPr lang="en-US" sz="2400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869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31647"/>
            <a:ext cx="8591550" cy="1066801"/>
          </a:xfrm>
        </p:spPr>
        <p:txBody>
          <a:bodyPr>
            <a:noAutofit/>
          </a:bodyPr>
          <a:lstStyle/>
          <a:p>
            <a:r>
              <a:rPr lang="en-US" sz="2400" b="1" dirty="0" err="1"/>
              <a:t>Prinsip-prinsip</a:t>
            </a:r>
            <a:r>
              <a:rPr lang="en-US" sz="2400" b="1" dirty="0"/>
              <a:t> </a:t>
            </a:r>
            <a:r>
              <a:rPr lang="en-US" sz="2400" b="1" i="1" dirty="0"/>
              <a:t>Community Development</a:t>
            </a:r>
            <a:r>
              <a:rPr lang="en-US" sz="2400" b="1" dirty="0"/>
              <a:t> (</a:t>
            </a:r>
            <a:r>
              <a:rPr lang="en-US" sz="2400" b="1" dirty="0" err="1"/>
              <a:t>Pemberdayaan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)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917970"/>
            <a:ext cx="8595360" cy="53182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1312" lvl="0" indent="-342900">
              <a:buFont typeface="+mj-lt"/>
              <a:buAutoNum type="arabicPeriod"/>
            </a:pPr>
            <a:r>
              <a:rPr lang="en-US" sz="1600" i="1" dirty="0"/>
              <a:t>Integrated development</a:t>
            </a:r>
            <a:r>
              <a:rPr lang="en-US" sz="1600" dirty="0"/>
              <a:t>:  Program </a:t>
            </a:r>
            <a:r>
              <a:rPr lang="en-US" sz="1600" dirty="0" err="1"/>
              <a:t>pemberdayaan</a:t>
            </a:r>
            <a:r>
              <a:rPr lang="en-US" sz="1600" dirty="0"/>
              <a:t> </a:t>
            </a:r>
            <a:r>
              <a:rPr lang="en-US" sz="1600" dirty="0" err="1"/>
              <a:t>masyarakat</a:t>
            </a:r>
            <a:r>
              <a:rPr lang="en-US" sz="1600" dirty="0"/>
              <a:t>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mencakup</a:t>
            </a:r>
            <a:r>
              <a:rPr lang="en-US" sz="1600" dirty="0"/>
              <a:t> </a:t>
            </a:r>
            <a:r>
              <a:rPr lang="en-US" sz="1600" dirty="0" err="1"/>
              <a:t>aspek</a:t>
            </a:r>
            <a:r>
              <a:rPr lang="en-US" sz="1600" dirty="0"/>
              <a:t> </a:t>
            </a:r>
            <a:r>
              <a:rPr lang="en-US" sz="1600" dirty="0" err="1"/>
              <a:t>sosial</a:t>
            </a:r>
            <a:r>
              <a:rPr lang="en-US" sz="1600" dirty="0"/>
              <a:t>, </a:t>
            </a:r>
            <a:r>
              <a:rPr lang="en-US" sz="1600" dirty="0" err="1"/>
              <a:t>ekonomi</a:t>
            </a:r>
            <a:r>
              <a:rPr lang="en-US" sz="1600" dirty="0"/>
              <a:t>, </a:t>
            </a:r>
            <a:r>
              <a:rPr lang="en-US" sz="1600" dirty="0" err="1"/>
              <a:t>politik</a:t>
            </a:r>
            <a:r>
              <a:rPr lang="en-US" sz="1600" dirty="0"/>
              <a:t>, </a:t>
            </a:r>
            <a:r>
              <a:rPr lang="en-US" sz="1600" dirty="0" err="1"/>
              <a:t>budaya</a:t>
            </a:r>
            <a:r>
              <a:rPr lang="en-US" sz="1600" dirty="0"/>
              <a:t>, </a:t>
            </a:r>
            <a:r>
              <a:rPr lang="en-US" sz="1600" dirty="0" err="1"/>
              <a:t>lingkungan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personal/spiritual. </a:t>
            </a:r>
          </a:p>
          <a:p>
            <a:pPr marL="341312" lvl="0" indent="-342900">
              <a:buFont typeface="+mj-lt"/>
              <a:buAutoNum type="arabicPeriod"/>
            </a:pPr>
            <a:r>
              <a:rPr lang="en-US" sz="1600" i="1" dirty="0"/>
              <a:t>Confronting structural disadvantage</a:t>
            </a:r>
            <a:r>
              <a:rPr lang="en-US" sz="1600" dirty="0"/>
              <a:t>: </a:t>
            </a:r>
            <a:r>
              <a:rPr lang="en-US" sz="1600" dirty="0" err="1"/>
              <a:t>Struktural</a:t>
            </a:r>
            <a:r>
              <a:rPr lang="en-US" sz="1600" dirty="0"/>
              <a:t> </a:t>
            </a:r>
            <a:r>
              <a:rPr lang="en-US" sz="1600" dirty="0" err="1"/>
              <a:t>sosial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masyarakat</a:t>
            </a:r>
            <a:r>
              <a:rPr lang="en-US" sz="1600" dirty="0"/>
              <a:t> yang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menguntungkan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menghambat</a:t>
            </a:r>
            <a:r>
              <a:rPr lang="en-US" sz="1600" dirty="0"/>
              <a:t> </a:t>
            </a:r>
            <a:r>
              <a:rPr lang="en-US" sz="1600" dirty="0" err="1"/>
              <a:t>perkembangan</a:t>
            </a:r>
            <a:r>
              <a:rPr lang="en-US" sz="1600" dirty="0"/>
              <a:t> </a:t>
            </a:r>
            <a:r>
              <a:rPr lang="en-US" sz="1600" dirty="0" err="1"/>
              <a:t>masyarakat</a:t>
            </a:r>
            <a:r>
              <a:rPr lang="en-US" sz="1600" dirty="0"/>
              <a:t> yang </a:t>
            </a:r>
            <a:r>
              <a:rPr lang="en-US" sz="1600" dirty="0" err="1"/>
              <a:t>dihilangkan</a:t>
            </a:r>
            <a:r>
              <a:rPr lang="en-US" sz="1600" dirty="0"/>
              <a:t>. </a:t>
            </a:r>
          </a:p>
          <a:p>
            <a:pPr marL="341312" lvl="0" indent="-342900">
              <a:buFont typeface="+mj-lt"/>
              <a:buAutoNum type="arabicPeriod"/>
            </a:pPr>
            <a:r>
              <a:rPr lang="en-US" sz="1600" i="1" dirty="0"/>
              <a:t>Human rights</a:t>
            </a:r>
            <a:r>
              <a:rPr lang="en-US" sz="1600" dirty="0"/>
              <a:t>: </a:t>
            </a:r>
            <a:r>
              <a:rPr lang="en-US" sz="1600" i="1" dirty="0"/>
              <a:t>Protection human rights Promotion human rights </a:t>
            </a:r>
            <a:endParaRPr lang="en-US" sz="1600" dirty="0"/>
          </a:p>
          <a:p>
            <a:pPr marL="341312" lvl="0" indent="-342900">
              <a:buFont typeface="+mj-lt"/>
              <a:buAutoNum type="arabicPeriod"/>
            </a:pPr>
            <a:r>
              <a:rPr lang="en-US" sz="1600" i="1" dirty="0"/>
              <a:t>Sustainability</a:t>
            </a:r>
            <a:r>
              <a:rPr lang="en-US" sz="1600" dirty="0"/>
              <a:t>:  </a:t>
            </a:r>
            <a:r>
              <a:rPr lang="en-US" sz="1600" dirty="0" err="1"/>
              <a:t>Penggunaan</a:t>
            </a:r>
            <a:r>
              <a:rPr lang="en-US" sz="1600" dirty="0"/>
              <a:t> </a:t>
            </a:r>
            <a:r>
              <a:rPr lang="en-US" sz="1600" dirty="0" err="1"/>
              <a:t>sumber</a:t>
            </a:r>
            <a:r>
              <a:rPr lang="en-US" sz="1600" dirty="0"/>
              <a:t> </a:t>
            </a:r>
            <a:r>
              <a:rPr lang="en-US" sz="1600" dirty="0" err="1"/>
              <a:t>daya</a:t>
            </a:r>
            <a:r>
              <a:rPr lang="en-US" sz="1600" dirty="0"/>
              <a:t> yang </a:t>
            </a:r>
            <a:r>
              <a:rPr lang="en-US" sz="1600" dirty="0" err="1"/>
              <a:t>reneweble</a:t>
            </a:r>
            <a:r>
              <a:rPr lang="en-US" sz="1600" dirty="0"/>
              <a:t> </a:t>
            </a:r>
            <a:r>
              <a:rPr lang="en-US" sz="1600" dirty="0" err="1"/>
              <a:t>daripada</a:t>
            </a:r>
            <a:r>
              <a:rPr lang="en-US" sz="1600" dirty="0"/>
              <a:t> non </a:t>
            </a:r>
            <a:r>
              <a:rPr lang="en-US" sz="1600" dirty="0" err="1"/>
              <a:t>reneweble</a:t>
            </a:r>
            <a:r>
              <a:rPr lang="en-US" sz="1600" dirty="0"/>
              <a:t>. </a:t>
            </a:r>
            <a:r>
              <a:rPr lang="en-US" sz="1600" dirty="0" err="1"/>
              <a:t>Hilangnya</a:t>
            </a:r>
            <a:r>
              <a:rPr lang="en-US" sz="1600" dirty="0"/>
              <a:t> </a:t>
            </a:r>
            <a:r>
              <a:rPr lang="en-US" sz="1600" dirty="0" err="1"/>
              <a:t>ketergantungan</a:t>
            </a:r>
            <a:r>
              <a:rPr lang="en-US" sz="1600" dirty="0"/>
              <a:t> </a:t>
            </a:r>
            <a:r>
              <a:rPr lang="en-US" sz="1600" dirty="0" err="1"/>
              <a:t>masyarakat</a:t>
            </a:r>
            <a:r>
              <a:rPr lang="en-US" sz="1600" dirty="0"/>
              <a:t> </a:t>
            </a:r>
            <a:r>
              <a:rPr lang="en-US" sz="1600" dirty="0" err="1"/>
              <a:t>membuat</a:t>
            </a:r>
            <a:r>
              <a:rPr lang="en-US" sz="1600" dirty="0"/>
              <a:t> program </a:t>
            </a:r>
            <a:r>
              <a:rPr lang="en-US" sz="1600" dirty="0" err="1"/>
              <a:t>bisa</a:t>
            </a:r>
            <a:r>
              <a:rPr lang="en-US" sz="1600" dirty="0"/>
              <a:t> </a:t>
            </a:r>
            <a:r>
              <a:rPr lang="en-US" sz="1600" dirty="0" err="1"/>
              <a:t>berkelanjutan</a:t>
            </a:r>
            <a:r>
              <a:rPr lang="en-US" sz="1600" dirty="0"/>
              <a:t>.</a:t>
            </a:r>
          </a:p>
          <a:p>
            <a:pPr marL="341312" lvl="0" indent="-342900">
              <a:buFont typeface="+mj-lt"/>
              <a:buAutoNum type="arabicPeriod"/>
            </a:pPr>
            <a:r>
              <a:rPr lang="en-US" sz="1600" i="1" dirty="0"/>
              <a:t>Empowerment</a:t>
            </a:r>
            <a:r>
              <a:rPr lang="en-US" sz="1600" dirty="0"/>
              <a:t>:  </a:t>
            </a:r>
            <a:r>
              <a:rPr lang="en-US" sz="1600" dirty="0" err="1"/>
              <a:t>Menyediakan</a:t>
            </a:r>
            <a:r>
              <a:rPr lang="en-US" sz="1600" dirty="0"/>
              <a:t> </a:t>
            </a:r>
            <a:r>
              <a:rPr lang="en-US" sz="1600" dirty="0" err="1"/>
              <a:t>sumber</a:t>
            </a:r>
            <a:r>
              <a:rPr lang="en-US" sz="1600" dirty="0"/>
              <a:t>, </a:t>
            </a:r>
            <a:r>
              <a:rPr lang="en-US" sz="1600" dirty="0" err="1"/>
              <a:t>kesempatan</a:t>
            </a:r>
            <a:r>
              <a:rPr lang="en-US" sz="1600" dirty="0"/>
              <a:t>, </a:t>
            </a:r>
            <a:r>
              <a:rPr lang="en-US" sz="1600" dirty="0" err="1"/>
              <a:t>pengetahuan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keterampilan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meningkatkan</a:t>
            </a:r>
            <a:r>
              <a:rPr lang="en-US" sz="1600" dirty="0"/>
              <a:t> </a:t>
            </a:r>
            <a:r>
              <a:rPr lang="en-US" sz="1600" dirty="0" err="1"/>
              <a:t>kapasitas</a:t>
            </a:r>
            <a:r>
              <a:rPr lang="en-US" sz="1600" dirty="0"/>
              <a:t> </a:t>
            </a:r>
            <a:r>
              <a:rPr lang="en-US" sz="1600" dirty="0" err="1"/>
              <a:t>warga</a:t>
            </a:r>
            <a:r>
              <a:rPr lang="en-US" sz="1600" dirty="0"/>
              <a:t> </a:t>
            </a:r>
            <a:r>
              <a:rPr lang="en-US" sz="1600" dirty="0" err="1"/>
              <a:t>masyarakat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menentukan</a:t>
            </a:r>
            <a:r>
              <a:rPr lang="en-US" sz="1600" dirty="0"/>
              <a:t> </a:t>
            </a:r>
            <a:r>
              <a:rPr lang="en-US" sz="1600" dirty="0" err="1"/>
              <a:t>masa</a:t>
            </a:r>
            <a:r>
              <a:rPr lang="en-US" sz="1600" dirty="0"/>
              <a:t> </a:t>
            </a:r>
            <a:r>
              <a:rPr lang="en-US" sz="1600" dirty="0" err="1"/>
              <a:t>depannya</a:t>
            </a:r>
            <a:r>
              <a:rPr lang="en-US" sz="1600" dirty="0"/>
              <a:t> </a:t>
            </a:r>
            <a:r>
              <a:rPr lang="en-US" sz="1600" dirty="0" err="1"/>
              <a:t>sendiri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berpartisipasi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mempengaruhi</a:t>
            </a:r>
            <a:r>
              <a:rPr lang="en-US" sz="1600" dirty="0"/>
              <a:t> </a:t>
            </a:r>
            <a:r>
              <a:rPr lang="en-US" sz="1600" dirty="0" err="1"/>
              <a:t>kehidupan</a:t>
            </a:r>
            <a:r>
              <a:rPr lang="en-US" sz="1600" dirty="0"/>
              <a:t> </a:t>
            </a:r>
            <a:r>
              <a:rPr lang="en-US" sz="1600" dirty="0" err="1"/>
              <a:t>masyarakatnya</a:t>
            </a:r>
            <a:r>
              <a:rPr lang="en-US" sz="1600" dirty="0"/>
              <a:t>.</a:t>
            </a:r>
          </a:p>
          <a:p>
            <a:pPr marL="341312" lvl="0" indent="-342900">
              <a:buFont typeface="+mj-lt"/>
              <a:buAutoNum type="arabicPeriod"/>
            </a:pPr>
            <a:r>
              <a:rPr lang="en-US" sz="1600" i="1" dirty="0"/>
              <a:t>The personal and the political</a:t>
            </a:r>
            <a:r>
              <a:rPr lang="en-US" sz="1600" dirty="0"/>
              <a:t>:  </a:t>
            </a:r>
            <a:r>
              <a:rPr lang="en-US" sz="1600" dirty="0" err="1"/>
              <a:t>Permasalahan</a:t>
            </a:r>
            <a:r>
              <a:rPr lang="en-US" sz="1600" dirty="0"/>
              <a:t> </a:t>
            </a:r>
            <a:r>
              <a:rPr lang="en-US" sz="1600" dirty="0" err="1"/>
              <a:t>pribadi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publik</a:t>
            </a:r>
            <a:r>
              <a:rPr lang="en-US" sz="1600" dirty="0"/>
              <a:t> </a:t>
            </a:r>
            <a:r>
              <a:rPr lang="en-US" sz="1600" dirty="0" err="1"/>
              <a:t>saling</a:t>
            </a:r>
            <a:r>
              <a:rPr lang="en-US" sz="1600" dirty="0"/>
              <a:t> </a:t>
            </a:r>
            <a:r>
              <a:rPr lang="en-US" sz="1600" dirty="0" err="1"/>
              <a:t>berkaitan</a:t>
            </a:r>
            <a:r>
              <a:rPr lang="en-US" sz="1600" dirty="0"/>
              <a:t>.</a:t>
            </a:r>
          </a:p>
          <a:p>
            <a:pPr marL="341312" lvl="0" indent="-342900">
              <a:buFont typeface="+mj-lt"/>
              <a:buAutoNum type="arabicPeriod"/>
            </a:pPr>
            <a:r>
              <a:rPr lang="en-US" sz="1600" i="1" dirty="0"/>
              <a:t>Community ownership</a:t>
            </a:r>
            <a:r>
              <a:rPr lang="en-US" sz="1600" dirty="0"/>
              <a:t>:  </a:t>
            </a:r>
            <a:r>
              <a:rPr lang="en-US" sz="1600" dirty="0" err="1"/>
              <a:t>Aset</a:t>
            </a:r>
            <a:r>
              <a:rPr lang="en-US" sz="1600" dirty="0"/>
              <a:t> </a:t>
            </a:r>
            <a:r>
              <a:rPr lang="en-US" sz="1600" dirty="0" err="1"/>
              <a:t>masyarakat</a:t>
            </a:r>
            <a:r>
              <a:rPr lang="en-US" sz="1600" dirty="0"/>
              <a:t> </a:t>
            </a:r>
            <a:r>
              <a:rPr lang="en-US" sz="1600" dirty="0" err="1"/>
              <a:t>bersama</a:t>
            </a:r>
            <a:r>
              <a:rPr lang="en-US" sz="1600" dirty="0"/>
              <a:t> </a:t>
            </a:r>
            <a:r>
              <a:rPr lang="en-US" sz="1600" dirty="0" err="1"/>
              <a:t>perlu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perkembangan</a:t>
            </a:r>
            <a:r>
              <a:rPr lang="en-US" sz="1600" dirty="0"/>
              <a:t> </a:t>
            </a:r>
            <a:r>
              <a:rPr lang="en-US" sz="1600" dirty="0" err="1"/>
              <a:t>warganya</a:t>
            </a:r>
            <a:r>
              <a:rPr lang="en-US" sz="1600" dirty="0"/>
              <a:t>. </a:t>
            </a:r>
          </a:p>
          <a:p>
            <a:pPr marL="341312" lvl="0" indent="-342900">
              <a:buFont typeface="+mj-lt"/>
              <a:buAutoNum type="arabicPeriod"/>
            </a:pPr>
            <a:r>
              <a:rPr lang="en-US" sz="1600" i="1" dirty="0"/>
              <a:t>Self reliance</a:t>
            </a:r>
            <a:r>
              <a:rPr lang="en-US" sz="1600" dirty="0"/>
              <a:t>:  </a:t>
            </a:r>
            <a:r>
              <a:rPr lang="en-US" sz="1600" dirty="0" err="1"/>
              <a:t>Masyarakat</a:t>
            </a:r>
            <a:r>
              <a:rPr lang="en-US" sz="1600" dirty="0"/>
              <a:t>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berusaha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menggunakan</a:t>
            </a:r>
            <a:r>
              <a:rPr lang="en-US" sz="1600" dirty="0"/>
              <a:t> </a:t>
            </a:r>
            <a:r>
              <a:rPr lang="en-US" sz="1600" dirty="0" err="1"/>
              <a:t>sumber</a:t>
            </a:r>
            <a:r>
              <a:rPr lang="en-US" sz="1600" dirty="0"/>
              <a:t> </a:t>
            </a:r>
            <a:r>
              <a:rPr lang="en-US" sz="1600" dirty="0" err="1"/>
              <a:t>daya</a:t>
            </a:r>
            <a:r>
              <a:rPr lang="en-US" sz="1600" dirty="0"/>
              <a:t> </a:t>
            </a:r>
            <a:r>
              <a:rPr lang="en-US" sz="1600" dirty="0" err="1"/>
              <a:t>miliknya</a:t>
            </a:r>
            <a:r>
              <a:rPr lang="en-US" sz="1600" dirty="0"/>
              <a:t> </a:t>
            </a:r>
            <a:r>
              <a:rPr lang="en-US" sz="1600" dirty="0" err="1"/>
              <a:t>daripada</a:t>
            </a:r>
            <a:r>
              <a:rPr lang="en-US" sz="1600" dirty="0"/>
              <a:t> </a:t>
            </a:r>
            <a:r>
              <a:rPr lang="en-US" sz="1600" dirty="0" err="1"/>
              <a:t>tergantung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</a:t>
            </a:r>
            <a:r>
              <a:rPr lang="en-US" sz="1600" dirty="0" err="1"/>
              <a:t>dukungan</a:t>
            </a:r>
            <a:r>
              <a:rPr lang="en-US" sz="1600" dirty="0"/>
              <a:t> </a:t>
            </a:r>
            <a:r>
              <a:rPr lang="en-US" sz="1600" dirty="0" err="1"/>
              <a:t>eksternal</a:t>
            </a:r>
            <a:r>
              <a:rPr lang="en-US" sz="1600" dirty="0"/>
              <a:t>.</a:t>
            </a:r>
          </a:p>
          <a:p>
            <a:pPr marL="341312" lvl="0" indent="-342900">
              <a:buFont typeface="+mj-lt"/>
              <a:buAutoNum type="arabicPeriod"/>
            </a:pPr>
            <a:r>
              <a:rPr lang="en-US" sz="1600" i="1" dirty="0"/>
              <a:t>Independence from state</a:t>
            </a:r>
            <a:r>
              <a:rPr lang="en-US" sz="1600" dirty="0"/>
              <a:t>:  </a:t>
            </a:r>
            <a:r>
              <a:rPr lang="en-US" sz="1600" dirty="0" err="1"/>
              <a:t>Sedapat</a:t>
            </a:r>
            <a:r>
              <a:rPr lang="en-US" sz="1600" dirty="0"/>
              <a:t> </a:t>
            </a:r>
            <a:r>
              <a:rPr lang="en-US" sz="1600" dirty="0" err="1"/>
              <a:t>mungkin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tergantung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</a:t>
            </a:r>
            <a:r>
              <a:rPr lang="en-US" sz="1600" dirty="0" err="1"/>
              <a:t>sumber-sumber</a:t>
            </a:r>
            <a:r>
              <a:rPr lang="en-US" sz="1600" dirty="0"/>
              <a:t> yang </a:t>
            </a:r>
            <a:r>
              <a:rPr lang="en-US" sz="1600" dirty="0" err="1"/>
              <a:t>diberikan</a:t>
            </a:r>
            <a:r>
              <a:rPr lang="en-US" sz="1600" dirty="0"/>
              <a:t> Negara, </a:t>
            </a:r>
            <a:r>
              <a:rPr lang="en-US" sz="1600" dirty="0" err="1"/>
              <a:t>sehingga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mengontrol</a:t>
            </a:r>
            <a:r>
              <a:rPr lang="en-US" sz="1600" dirty="0"/>
              <a:t> </a:t>
            </a:r>
            <a:r>
              <a:rPr lang="en-US" sz="1600" dirty="0" err="1"/>
              <a:t>negara</a:t>
            </a:r>
            <a:r>
              <a:rPr lang="en-US" sz="1600" dirty="0"/>
              <a:t>, </a:t>
            </a:r>
            <a:r>
              <a:rPr lang="en-US" sz="1600" dirty="0" err="1"/>
              <a:t>karena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ada</a:t>
            </a:r>
            <a:r>
              <a:rPr lang="en-US" sz="1600" dirty="0"/>
              <a:t> </a:t>
            </a:r>
            <a:r>
              <a:rPr lang="en-US" sz="1600" dirty="0" err="1"/>
              <a:t>kepentingan</a:t>
            </a:r>
            <a:r>
              <a:rPr lang="en-US" sz="1600" dirty="0"/>
              <a:t>.</a:t>
            </a:r>
          </a:p>
          <a:p>
            <a:pPr marL="341312" lvl="0" indent="-342900">
              <a:buFont typeface="+mj-lt"/>
              <a:buAutoNum type="arabicPeriod"/>
            </a:pPr>
            <a:r>
              <a:rPr lang="en-US" sz="1600" i="1" dirty="0" err="1"/>
              <a:t>Immadiate</a:t>
            </a:r>
            <a:r>
              <a:rPr lang="en-US" sz="1600" i="1" dirty="0"/>
              <a:t> goals and ultimate visions</a:t>
            </a:r>
            <a:r>
              <a:rPr lang="en-US" sz="1600" dirty="0"/>
              <a:t>:  </a:t>
            </a:r>
            <a:r>
              <a:rPr lang="en-US" sz="1600" dirty="0" err="1"/>
              <a:t>Immadiate</a:t>
            </a:r>
            <a:r>
              <a:rPr lang="en-US" sz="1600" dirty="0"/>
              <a:t> goals </a:t>
            </a:r>
            <a:r>
              <a:rPr lang="en-US" sz="1600" dirty="0" err="1"/>
              <a:t>perlu</a:t>
            </a:r>
            <a:r>
              <a:rPr lang="en-US" sz="1600" dirty="0"/>
              <a:t> </a:t>
            </a:r>
            <a:r>
              <a:rPr lang="en-US" sz="1600" dirty="0" err="1"/>
              <a:t>segera</a:t>
            </a:r>
            <a:r>
              <a:rPr lang="en-US" sz="1600" dirty="0"/>
              <a:t> </a:t>
            </a:r>
            <a:r>
              <a:rPr lang="en-US" sz="1600" dirty="0" err="1"/>
              <a:t>dipenuhi</a:t>
            </a:r>
            <a:r>
              <a:rPr lang="en-US" sz="1600" dirty="0"/>
              <a:t>, </a:t>
            </a:r>
            <a:r>
              <a:rPr lang="en-US" sz="1600" dirty="0" err="1"/>
              <a:t>tapi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mengabaikan</a:t>
            </a:r>
            <a:r>
              <a:rPr lang="en-US" sz="1600" dirty="0"/>
              <a:t> ultimate visions. </a:t>
            </a:r>
            <a:r>
              <a:rPr lang="en-US" sz="1600" dirty="0" err="1"/>
              <a:t>Pemenuhan</a:t>
            </a:r>
            <a:r>
              <a:rPr lang="en-US" sz="1600" dirty="0"/>
              <a:t> </a:t>
            </a:r>
            <a:r>
              <a:rPr lang="en-US" sz="1600" dirty="0" err="1"/>
              <a:t>immadiate</a:t>
            </a:r>
            <a:r>
              <a:rPr lang="en-US" sz="1600" dirty="0"/>
              <a:t> goals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kerangka</a:t>
            </a:r>
            <a:r>
              <a:rPr lang="en-US" sz="1600" dirty="0"/>
              <a:t> </a:t>
            </a:r>
            <a:r>
              <a:rPr lang="en-US" sz="1600" dirty="0" err="1"/>
              <a:t>pencapaian</a:t>
            </a:r>
            <a:r>
              <a:rPr lang="en-US" sz="1600" dirty="0"/>
              <a:t> ultimate visions. </a:t>
            </a:r>
          </a:p>
          <a:p>
            <a:pPr marL="341312" indent="-342900">
              <a:buFont typeface="+mj-lt"/>
              <a:buAutoNum type="arabicPeriod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01698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56697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795575"/>
            <a:ext cx="8595360" cy="5440633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455612" lvl="0" indent="-457200">
              <a:buFont typeface="+mj-lt"/>
              <a:buAutoNum type="arabicPeriod" startAt="11"/>
            </a:pPr>
            <a:r>
              <a:rPr lang="en-US" i="1" dirty="0"/>
              <a:t>Organic development</a:t>
            </a:r>
            <a:r>
              <a:rPr lang="en-US" dirty="0"/>
              <a:t>:  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organis</a:t>
            </a:r>
            <a:r>
              <a:rPr lang="en-US" dirty="0"/>
              <a:t>,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kapasitasnya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lingkungannya</a:t>
            </a:r>
            <a:r>
              <a:rPr lang="en-US" dirty="0"/>
              <a:t>.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proses yang </a:t>
            </a:r>
            <a:r>
              <a:rPr lang="en-US" dirty="0" err="1"/>
              <a:t>komplek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; </a:t>
            </a:r>
            <a:r>
              <a:rPr lang="en-US" dirty="0" err="1"/>
              <a:t>seni</a:t>
            </a:r>
            <a:r>
              <a:rPr lang="en-US" dirty="0"/>
              <a:t>. </a:t>
            </a:r>
          </a:p>
          <a:p>
            <a:pPr marL="455612" lvl="0" indent="-457200">
              <a:buFont typeface="+mj-lt"/>
              <a:buAutoNum type="arabicPeriod" startAt="11"/>
            </a:pPr>
            <a:r>
              <a:rPr lang="en-US" i="1" dirty="0"/>
              <a:t>The pace of development</a:t>
            </a:r>
            <a:r>
              <a:rPr lang="en-US" dirty="0"/>
              <a:t>:  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dipaksa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;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 </a:t>
            </a:r>
          </a:p>
          <a:p>
            <a:pPr marL="455612" lvl="0" indent="-457200">
              <a:buFont typeface="+mj-lt"/>
              <a:buAutoNum type="arabicPeriod" startAt="11"/>
            </a:pPr>
            <a:r>
              <a:rPr lang="en-US" i="1" dirty="0"/>
              <a:t>External expertise</a:t>
            </a:r>
            <a:r>
              <a:rPr lang="en-US" dirty="0"/>
              <a:t>:  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keahlian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unik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(local context). </a:t>
            </a:r>
          </a:p>
          <a:p>
            <a:pPr marL="455612" lvl="0" indent="-457200">
              <a:buFont typeface="+mj-lt"/>
              <a:buAutoNum type="arabicPeriod" startAt="11"/>
            </a:pPr>
            <a:r>
              <a:rPr lang="en-US" i="1" dirty="0" err="1"/>
              <a:t>Communtiy</a:t>
            </a:r>
            <a:r>
              <a:rPr lang="en-US" i="1" dirty="0"/>
              <a:t> building</a:t>
            </a:r>
            <a:r>
              <a:rPr lang="en-US" dirty="0"/>
              <a:t>:  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penguatan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kebersamaan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dialog, </a:t>
            </a:r>
            <a:r>
              <a:rPr lang="en-US" dirty="0" err="1"/>
              <a:t>kesepahaman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. </a:t>
            </a:r>
          </a:p>
          <a:p>
            <a:pPr marL="455612" lvl="0" indent="-457200">
              <a:buFont typeface="+mj-lt"/>
              <a:buAutoNum type="arabicPeriod" startAt="11"/>
            </a:pPr>
            <a:r>
              <a:rPr lang="en-US" i="1" dirty="0"/>
              <a:t>Process and outcome</a:t>
            </a:r>
            <a:r>
              <a:rPr lang="en-US" dirty="0"/>
              <a:t>:  Proses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; proses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terintegrasi</a:t>
            </a:r>
            <a:r>
              <a:rPr lang="en-US" dirty="0"/>
              <a:t>. Proses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merefleksikan</a:t>
            </a:r>
            <a:r>
              <a:rPr lang="en-US" dirty="0"/>
              <a:t> </a:t>
            </a:r>
            <a:r>
              <a:rPr lang="en-US" dirty="0" err="1"/>
              <a:t>hasil;terlalu</a:t>
            </a:r>
            <a:r>
              <a:rPr lang="en-US" dirty="0"/>
              <a:t> </a:t>
            </a:r>
            <a:r>
              <a:rPr lang="en-US" dirty="0" err="1"/>
              <a:t>berkonsentrasi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proses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terabaikan</a:t>
            </a:r>
            <a:r>
              <a:rPr lang="en-US" dirty="0"/>
              <a:t>. </a:t>
            </a:r>
          </a:p>
          <a:p>
            <a:pPr marL="455612" lvl="0" indent="-457200">
              <a:buFont typeface="+mj-lt"/>
              <a:buAutoNum type="arabicPeriod" startAt="11"/>
            </a:pPr>
            <a:r>
              <a:rPr lang="en-US" i="1" dirty="0"/>
              <a:t>The integrity of process</a:t>
            </a:r>
            <a:r>
              <a:rPr lang="en-US" dirty="0"/>
              <a:t>:  Proses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, </a:t>
            </a:r>
            <a:r>
              <a:rPr lang="en-US" dirty="0" err="1"/>
              <a:t>teknik</a:t>
            </a:r>
            <a:r>
              <a:rPr lang="en-US" dirty="0"/>
              <a:t>, </a:t>
            </a:r>
            <a:r>
              <a:rPr lang="en-US" dirty="0" err="1"/>
              <a:t>metode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lain-lain yang </a:t>
            </a:r>
            <a:r>
              <a:rPr lang="en-US" dirty="0" err="1"/>
              <a:t>terpadu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. </a:t>
            </a:r>
          </a:p>
          <a:p>
            <a:pPr marL="455612" lvl="0" indent="-457200">
              <a:buFont typeface="+mj-lt"/>
              <a:buAutoNum type="arabicPeriod" startAt="11"/>
            </a:pPr>
            <a:r>
              <a:rPr lang="en-US" i="1" dirty="0"/>
              <a:t>Non-violence</a:t>
            </a:r>
            <a:r>
              <a:rPr lang="en-US" dirty="0"/>
              <a:t>:  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kekerasan</a:t>
            </a:r>
            <a:r>
              <a:rPr lang="en-US" dirty="0"/>
              <a:t> (</a:t>
            </a:r>
            <a:r>
              <a:rPr lang="en-US" dirty="0" err="1"/>
              <a:t>pemaksaan</a:t>
            </a:r>
            <a:r>
              <a:rPr lang="en-US" dirty="0"/>
              <a:t>). </a:t>
            </a:r>
          </a:p>
          <a:p>
            <a:pPr marL="455612" lvl="0" indent="-457200">
              <a:buFont typeface="+mj-lt"/>
              <a:buAutoNum type="arabicPeriod" startAt="11"/>
            </a:pPr>
            <a:r>
              <a:rPr lang="en-US" i="1" dirty="0"/>
              <a:t>Inclusiveness</a:t>
            </a:r>
            <a:r>
              <a:rPr lang="en-US" dirty="0"/>
              <a:t>:  Proses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“to include” </a:t>
            </a:r>
            <a:r>
              <a:rPr lang="en-US" dirty="0" err="1"/>
              <a:t>daripada</a:t>
            </a:r>
            <a:r>
              <a:rPr lang="en-US" dirty="0"/>
              <a:t> ”to exclude”, </a:t>
            </a:r>
            <a:r>
              <a:rPr lang="en-US" dirty="0" err="1"/>
              <a:t>semua</a:t>
            </a:r>
            <a:r>
              <a:rPr lang="en-US" dirty="0"/>
              <a:t> orang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dihargai</a:t>
            </a:r>
            <a:r>
              <a:rPr lang="en-US" dirty="0"/>
              <a:t>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berlawanan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merubah</a:t>
            </a:r>
            <a:r>
              <a:rPr lang="en-US" dirty="0"/>
              <a:t> </a:t>
            </a:r>
            <a:r>
              <a:rPr lang="en-US" dirty="0" err="1"/>
              <a:t>kedudukannya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”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”.</a:t>
            </a:r>
          </a:p>
          <a:p>
            <a:pPr marL="455612" lvl="0" indent="-457200">
              <a:buFont typeface="+mj-lt"/>
              <a:buAutoNum type="arabicPeriod" startAt="11"/>
            </a:pPr>
            <a:r>
              <a:rPr lang="en-US" i="1" dirty="0"/>
              <a:t>Consensus:</a:t>
            </a:r>
            <a:r>
              <a:rPr lang="en-US" dirty="0"/>
              <a:t>  Proses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konsensus</a:t>
            </a:r>
            <a:r>
              <a:rPr lang="en-US" dirty="0"/>
              <a:t>;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kesepakatan</a:t>
            </a:r>
            <a:r>
              <a:rPr lang="en-US" dirty="0"/>
              <a:t>. </a:t>
            </a:r>
          </a:p>
          <a:p>
            <a:pPr marL="455612" lvl="0" indent="-457200">
              <a:buFont typeface="+mj-lt"/>
              <a:buAutoNum type="arabicPeriod" startAt="11"/>
            </a:pPr>
            <a:r>
              <a:rPr lang="en-US" i="1" dirty="0"/>
              <a:t>Cooperation</a:t>
            </a:r>
            <a:r>
              <a:rPr lang="en-US" dirty="0"/>
              <a:t>:  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; 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 </a:t>
            </a:r>
          </a:p>
          <a:p>
            <a:pPr marL="455612" lvl="0" indent="-457200">
              <a:buFont typeface="+mj-lt"/>
              <a:buAutoNum type="arabicPeriod" startAt="11"/>
            </a:pPr>
            <a:r>
              <a:rPr lang="en-US" i="1" dirty="0"/>
              <a:t>Participation</a:t>
            </a:r>
            <a:r>
              <a:rPr lang="en-US" dirty="0"/>
              <a:t>:  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berupaya</a:t>
            </a:r>
            <a:r>
              <a:rPr lang="en-US" dirty="0"/>
              <a:t> </a:t>
            </a:r>
            <a:r>
              <a:rPr lang="en-US" dirty="0" err="1"/>
              <a:t>memaksimalkan</a:t>
            </a:r>
            <a:r>
              <a:rPr lang="en-US" dirty="0"/>
              <a:t> </a:t>
            </a:r>
            <a:r>
              <a:rPr lang="en-US" dirty="0" err="1"/>
              <a:t>partisipasi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orang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aktivitasnya</a:t>
            </a:r>
            <a:r>
              <a:rPr lang="en-US" dirty="0"/>
              <a:t>. </a:t>
            </a:r>
          </a:p>
          <a:p>
            <a:pPr marL="455612" lvl="0" indent="-457200">
              <a:buFont typeface="+mj-lt"/>
              <a:buAutoNum type="arabicPeriod" startAt="11"/>
            </a:pPr>
            <a:r>
              <a:rPr lang="en-US" i="1" dirty="0"/>
              <a:t>Defining need</a:t>
            </a:r>
            <a:r>
              <a:rPr lang="en-US" dirty="0"/>
              <a:t>:  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kesepakatan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yang </a:t>
            </a:r>
            <a:r>
              <a:rPr lang="en-US" dirty="0" err="1"/>
              <a:t>teridentifikasi</a:t>
            </a:r>
            <a:r>
              <a:rPr lang="en-US" dirty="0"/>
              <a:t>.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 </a:t>
            </a:r>
          </a:p>
          <a:p>
            <a:pPr marL="457200" indent="-457200">
              <a:buFont typeface="+mj-lt"/>
              <a:buAutoNum type="arabicPeriod" startAt="11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300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638" y="872072"/>
            <a:ext cx="8591550" cy="673178"/>
          </a:xfrm>
        </p:spPr>
        <p:txBody>
          <a:bodyPr>
            <a:noAutofit/>
          </a:bodyPr>
          <a:lstStyle/>
          <a:p>
            <a:r>
              <a:rPr lang="en-US" sz="2400" b="1" dirty="0" err="1"/>
              <a:t>Analisis</a:t>
            </a:r>
            <a:r>
              <a:rPr lang="en-US" sz="2400" b="1" dirty="0"/>
              <a:t> Program </a:t>
            </a:r>
            <a:r>
              <a:rPr lang="en-US" sz="2400" b="1" dirty="0" err="1"/>
              <a:t>Pemberdayaan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</a:t>
            </a:r>
            <a:r>
              <a:rPr lang="en-US" sz="2400" b="1" dirty="0" err="1"/>
              <a:t>Menurut</a:t>
            </a:r>
            <a:r>
              <a:rPr lang="en-US" sz="2400" b="1" dirty="0"/>
              <a:t> </a:t>
            </a:r>
            <a:r>
              <a:rPr lang="en-US" sz="2400" b="1" dirty="0" err="1"/>
              <a:t>Prinsip-Prinsip</a:t>
            </a:r>
            <a:r>
              <a:rPr lang="en-US" sz="2400" b="1" dirty="0"/>
              <a:t> </a:t>
            </a:r>
            <a:r>
              <a:rPr lang="en-US" sz="2400" b="1" i="1" dirty="0" err="1"/>
              <a:t>Communty</a:t>
            </a:r>
            <a:r>
              <a:rPr lang="en-US" sz="2400" b="1" i="1" dirty="0"/>
              <a:t> Development</a:t>
            </a:r>
            <a:r>
              <a:rPr lang="en-US" sz="2400" i="1" dirty="0"/>
              <a:t> 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32812431"/>
              </p:ext>
            </p:extLst>
          </p:nvPr>
        </p:nvGraphicFramePr>
        <p:xfrm>
          <a:off x="274638" y="1392254"/>
          <a:ext cx="859472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7363"/>
                <a:gridCol w="4297363"/>
              </a:tblGrid>
              <a:tr h="4758144">
                <a:tc>
                  <a:txBody>
                    <a:bodyPr/>
                    <a:lstStyle/>
                    <a:p>
                      <a:pPr lvl="1" fontAlgn="base"/>
                      <a:endParaRPr lang="en-US" sz="2800" b="1" i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14400" lvl="1" indent="-457200" fontAlgn="base">
                        <a:buFont typeface="Wingdings" charset="2"/>
                        <a:buChar char="Ø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Integrated development 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14400" lvl="1" indent="-457200" fontAlgn="base">
                        <a:buFont typeface="Wingdings" charset="2"/>
                        <a:buChar char="Ø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Empowerment 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14400" lvl="1" indent="-457200" fontAlgn="base">
                        <a:buFont typeface="Wingdings" charset="2"/>
                        <a:buChar char="Ø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Human Rights 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14400" lvl="1" indent="-457200" fontAlgn="base">
                        <a:buFont typeface="Wingdings" charset="2"/>
                        <a:buChar char="Ø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Sustainability 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14400" lvl="1" indent="-457200" fontAlgn="base">
                        <a:buFont typeface="Wingdings" charset="2"/>
                        <a:buChar char="Ø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Consensus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14400" lvl="1" indent="-457200" fontAlgn="base">
                        <a:buFont typeface="Wingdings" charset="2"/>
                        <a:buChar char="Ø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Participation 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14400" lvl="1" indent="-457200" fontAlgn="base">
                        <a:buFont typeface="Wingdings" charset="2"/>
                        <a:buChar char="Ø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Cooperation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fontAlgn="base"/>
                      <a:endParaRPr lang="en-US" sz="2800" b="1" i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14400" lvl="1" indent="-457200" fontAlgn="base">
                        <a:buFont typeface="Wingdings" charset="2"/>
                        <a:buChar char="Ø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Non-violence 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14400" lvl="1" indent="-457200" fontAlgn="base">
                        <a:buFont typeface="Wingdings" charset="2"/>
                        <a:buChar char="Ø"/>
                      </a:pPr>
                      <a:r>
                        <a:rPr lang="en-US" sz="28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Communtiy</a:t>
                      </a: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building 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14400" lvl="1" indent="-457200" fontAlgn="base">
                        <a:buFont typeface="Wingdings" charset="2"/>
                        <a:buChar char="Ø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pace of development 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14400" lvl="1" indent="-457200" fontAlgn="base">
                        <a:buFont typeface="Wingdings" charset="2"/>
                        <a:buChar char="Ø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personal and the political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14400" lvl="1" indent="-457200" fontAlgn="base">
                        <a:buFont typeface="Wingdings" charset="2"/>
                        <a:buChar char="Ø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Community ownership 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14400" lvl="1" indent="-457200" fontAlgn="base">
                        <a:buFont typeface="Wingdings" charset="2"/>
                        <a:buChar char="Ø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Organic development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14400" lvl="1" indent="-457200" fontAlgn="base">
                        <a:buFont typeface="Wingdings" charset="2"/>
                        <a:buChar char="Ø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Defining need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957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Sosial</a:t>
            </a:r>
            <a:r>
              <a:rPr lang="en-US" dirty="0" smtClean="0"/>
              <a:t>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erubahan</a:t>
            </a:r>
            <a:r>
              <a:rPr lang="en-US" dirty="0" smtClean="0"/>
              <a:t> </a:t>
            </a:r>
            <a:r>
              <a:rPr lang="en-US" dirty="0" err="1"/>
              <a:t>sosial</a:t>
            </a:r>
            <a:r>
              <a:rPr lang="en-US" dirty="0"/>
              <a:t> (</a:t>
            </a:r>
            <a:r>
              <a:rPr lang="en-US" i="1" dirty="0"/>
              <a:t>social change</a:t>
            </a:r>
            <a:r>
              <a:rPr lang="en-US" dirty="0"/>
              <a:t>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, </a:t>
            </a:r>
            <a:r>
              <a:rPr lang="en-US" dirty="0" err="1"/>
              <a:t>sikap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kelompok-kelompok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kaum</a:t>
            </a:r>
            <a:r>
              <a:rPr lang="en-US" dirty="0"/>
              <a:t> </a:t>
            </a:r>
            <a:r>
              <a:rPr lang="en-US" i="1" dirty="0" err="1"/>
              <a:t>adaptionist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menyesuaikan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,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id-ID" dirty="0"/>
              <a:t>Perubahan sosial yang membawa jargon modernisasi menghasilkan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hedonisme</a:t>
            </a:r>
            <a:r>
              <a:rPr lang="en-US" dirty="0"/>
              <a:t>, </a:t>
            </a:r>
            <a:r>
              <a:rPr lang="en-US" dirty="0" err="1"/>
              <a:t>marginalisasi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sumberdaya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, </a:t>
            </a:r>
            <a:r>
              <a:rPr lang="en-US" dirty="0" err="1"/>
              <a:t>kemiskinan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785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827065"/>
          </a:xfrm>
        </p:spPr>
        <p:txBody>
          <a:bodyPr/>
          <a:lstStyle/>
          <a:p>
            <a:pPr algn="ctr"/>
            <a:r>
              <a:rPr lang="en-US" dirty="0" err="1" smtClean="0"/>
              <a:t>Kegiatan</a:t>
            </a:r>
            <a:r>
              <a:rPr lang="en-US" dirty="0" smtClean="0"/>
              <a:t> Program CSR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57200" indent="-457200">
              <a:buAutoNum type="arabicParenBoth"/>
            </a:pP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/>
              <a:t>kapasitas</a:t>
            </a:r>
            <a:r>
              <a:rPr lang="en-US" dirty="0"/>
              <a:t> SDM di </a:t>
            </a:r>
            <a:r>
              <a:rPr lang="en-US" dirty="0" err="1"/>
              <a:t>lingkungan</a:t>
            </a:r>
            <a:r>
              <a:rPr lang="en-US" dirty="0"/>
              <a:t> internal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di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sekitarnya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capacity building, </a:t>
            </a:r>
            <a:r>
              <a:rPr lang="en-US" dirty="0" err="1"/>
              <a:t>pelatihan-pelatihan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program </a:t>
            </a:r>
            <a:r>
              <a:rPr lang="en-US" dirty="0" err="1" smtClean="0"/>
              <a:t>beasiswa</a:t>
            </a:r>
            <a:r>
              <a:rPr lang="en-US" dirty="0" smtClean="0"/>
              <a:t>  </a:t>
            </a:r>
            <a:endParaRPr lang="en-US" dirty="0"/>
          </a:p>
          <a:p>
            <a:pPr marL="457200" indent="-457200">
              <a:buAutoNum type="arabicParenBoth"/>
            </a:pPr>
            <a:r>
              <a:rPr lang="en-US" dirty="0" err="1" smtClean="0"/>
              <a:t>Penguatan</a:t>
            </a:r>
            <a:r>
              <a:rPr lang="en-US" dirty="0" smtClean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di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kawasan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menempatkan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pemasok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hulu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hilir</a:t>
            </a:r>
            <a:r>
              <a:rPr lang="en-US" dirty="0"/>
              <a:t> </a:t>
            </a:r>
            <a:endParaRPr lang="en-US" dirty="0" smtClean="0"/>
          </a:p>
          <a:p>
            <a:pPr marL="457200" indent="-457200">
              <a:buAutoNum type="arabicParenBoth"/>
            </a:pP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kemitraan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berkelanjutan</a:t>
            </a:r>
            <a:r>
              <a:rPr lang="en-US" dirty="0"/>
              <a:t>, 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, social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dikelola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kerawanan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 smtClean="0"/>
              <a:t>konflik</a:t>
            </a:r>
            <a:endParaRPr lang="en-US" dirty="0"/>
          </a:p>
          <a:p>
            <a:pPr marL="457200" indent="-457200">
              <a:buAutoNum type="arabicParenBoth"/>
            </a:pP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kelola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(</a:t>
            </a:r>
            <a:r>
              <a:rPr lang="en-US" i="1" dirty="0"/>
              <a:t>good corporate management</a:t>
            </a:r>
            <a:r>
              <a:rPr lang="en-US" dirty="0" smtClean="0"/>
              <a:t>)</a:t>
            </a:r>
            <a:endParaRPr lang="en-US" dirty="0"/>
          </a:p>
          <a:p>
            <a:pPr marL="457200" indent="-457200">
              <a:buAutoNum type="arabicParenBoth"/>
            </a:pPr>
            <a:r>
              <a:rPr lang="en-US" dirty="0" err="1" smtClean="0"/>
              <a:t>Pelestarian</a:t>
            </a:r>
            <a:r>
              <a:rPr lang="en-US" dirty="0" smtClean="0"/>
              <a:t> </a:t>
            </a:r>
            <a:r>
              <a:rPr lang="en-US" dirty="0" err="1"/>
              <a:t>lingkungan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(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)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kearifan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976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2</TotalTime>
  <Words>380</Words>
  <Application>Microsoft Macintosh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Soho</vt:lpstr>
      <vt:lpstr>Pembahasan III</vt:lpstr>
      <vt:lpstr>PENGENALAN</vt:lpstr>
      <vt:lpstr> Sosial – Community Development &amp; Social Change </vt:lpstr>
      <vt:lpstr>Community Development (Pemberdayaan Masyarakat) </vt:lpstr>
      <vt:lpstr>Prinsip-prinsip Community Development (Pemberdayaan Masyarakat) </vt:lpstr>
      <vt:lpstr>Lanjutan</vt:lpstr>
      <vt:lpstr>Analisis Program Pemberdayaan Masyarakat Menurut Prinsip-Prinsip Communty Development  </vt:lpstr>
      <vt:lpstr>Sosial Change</vt:lpstr>
      <vt:lpstr>Kegiatan Program CSR</vt:lpstr>
      <vt:lpstr>PowerPoint Presentation</vt:lpstr>
    </vt:vector>
  </TitlesOfParts>
  <Company>AMAN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Pembahasan III</dc:title>
  <dc:creator>Arifin Saleh</dc:creator>
  <cp:lastModifiedBy>Arifin Saleh</cp:lastModifiedBy>
  <cp:revision>1</cp:revision>
  <dcterms:created xsi:type="dcterms:W3CDTF">2014-08-11T10:14:43Z</dcterms:created>
  <dcterms:modified xsi:type="dcterms:W3CDTF">2014-08-11T10:17:11Z</dcterms:modified>
</cp:coreProperties>
</file>