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7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E9E3E458-423A-43A2-A555-0B18C9425085}" type="datetimeFigureOut">
              <a:rPr lang="en-US" smtClean="0"/>
              <a:t>3/7/2014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05D527A1-6ED2-4D65-97F0-59ABC6B47C8F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3E458-423A-43A2-A555-0B18C9425085}" type="datetimeFigureOut">
              <a:rPr lang="en-US" smtClean="0"/>
              <a:t>3/7/2014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527A1-6ED2-4D65-97F0-59ABC6B47C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3E458-423A-43A2-A555-0B18C9425085}" type="datetimeFigureOut">
              <a:rPr lang="en-US" smtClean="0"/>
              <a:t>3/7/2014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527A1-6ED2-4D65-97F0-59ABC6B47C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3E458-423A-43A2-A555-0B18C9425085}" type="datetimeFigureOut">
              <a:rPr lang="en-US" smtClean="0"/>
              <a:t>3/7/2014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527A1-6ED2-4D65-97F0-59ABC6B47C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3E458-423A-43A2-A555-0B18C9425085}" type="datetimeFigureOut">
              <a:rPr lang="en-US" smtClean="0"/>
              <a:t>3/7/2014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527A1-6ED2-4D65-97F0-59ABC6B47C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3E458-423A-43A2-A555-0B18C9425085}" type="datetimeFigureOut">
              <a:rPr lang="en-US" smtClean="0"/>
              <a:t>3/7/2014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527A1-6ED2-4D65-97F0-59ABC6B47C8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3E458-423A-43A2-A555-0B18C9425085}" type="datetimeFigureOut">
              <a:rPr lang="en-US" smtClean="0"/>
              <a:t>3/7/2014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527A1-6ED2-4D65-97F0-59ABC6B47C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3E458-423A-43A2-A555-0B18C9425085}" type="datetimeFigureOut">
              <a:rPr lang="en-US" smtClean="0"/>
              <a:t>3/7/2014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527A1-6ED2-4D65-97F0-59ABC6B47C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3E458-423A-43A2-A555-0B18C9425085}" type="datetimeFigureOut">
              <a:rPr lang="en-US" smtClean="0"/>
              <a:t>3/7/2014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527A1-6ED2-4D65-97F0-59ABC6B47C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3E458-423A-43A2-A555-0B18C9425085}" type="datetimeFigureOut">
              <a:rPr lang="en-US" smtClean="0"/>
              <a:t>3/7/2014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527A1-6ED2-4D65-97F0-59ABC6B47C8F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3E458-423A-43A2-A555-0B18C9425085}" type="datetimeFigureOut">
              <a:rPr lang="en-US" smtClean="0"/>
              <a:t>3/7/2014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527A1-6ED2-4D65-97F0-59ABC6B47C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E9E3E458-423A-43A2-A555-0B18C9425085}" type="datetimeFigureOut">
              <a:rPr lang="en-US" smtClean="0"/>
              <a:t>3/7/2014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05D527A1-6ED2-4D65-97F0-59ABC6B47C8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JOB-UPJ\Kartu Nama\Logo-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609600"/>
            <a:ext cx="2743200" cy="132020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57200" y="3276600"/>
            <a:ext cx="8382000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Arial Black" pitchFamily="34" charset="0"/>
              </a:rPr>
              <a:t>ANTROPOLOGI</a:t>
            </a:r>
          </a:p>
          <a:p>
            <a:endParaRPr lang="en-US" b="1" dirty="0" smtClean="0">
              <a:solidFill>
                <a:srgbClr val="FFFF00"/>
              </a:solidFill>
              <a:latin typeface="Arial Black" pitchFamily="34" charset="0"/>
            </a:endParaRPr>
          </a:p>
          <a:p>
            <a:r>
              <a:rPr lang="en-US" b="1" dirty="0" smtClean="0">
                <a:solidFill>
                  <a:srgbClr val="FF0000"/>
                </a:solidFill>
                <a:latin typeface="Arial Black" pitchFamily="34" charset="0"/>
              </a:rPr>
              <a:t>                   </a:t>
            </a:r>
            <a:r>
              <a:rPr lang="en-US" b="1" dirty="0" err="1" smtClean="0">
                <a:solidFill>
                  <a:srgbClr val="FF0000"/>
                </a:solidFill>
                <a:latin typeface="Arial Black" pitchFamily="34" charset="0"/>
              </a:rPr>
              <a:t>Pengajar</a:t>
            </a:r>
            <a:r>
              <a:rPr lang="en-US" b="1" dirty="0" smtClean="0">
                <a:solidFill>
                  <a:srgbClr val="FF0000"/>
                </a:solidFill>
                <a:latin typeface="Arial Black" pitchFamily="34" charset="0"/>
              </a:rPr>
              <a:t>         :  Dr. </a:t>
            </a:r>
            <a:r>
              <a:rPr lang="en-US" b="1" dirty="0" err="1" smtClean="0">
                <a:solidFill>
                  <a:srgbClr val="FF0000"/>
                </a:solidFill>
                <a:latin typeface="Arial Black" pitchFamily="34" charset="0"/>
              </a:rPr>
              <a:t>Tundjung</a:t>
            </a:r>
            <a:endParaRPr lang="en-US" b="1" dirty="0" smtClean="0">
              <a:solidFill>
                <a:srgbClr val="FF0000"/>
              </a:solidFill>
              <a:latin typeface="Arial Black" pitchFamily="34" charset="0"/>
            </a:endParaRPr>
          </a:p>
          <a:p>
            <a:r>
              <a:rPr lang="en-US" b="1" dirty="0" smtClean="0">
                <a:solidFill>
                  <a:srgbClr val="FF0000"/>
                </a:solidFill>
                <a:latin typeface="Arial Black" pitchFamily="34" charset="0"/>
              </a:rPr>
              <a:t>                   </a:t>
            </a:r>
            <a:r>
              <a:rPr lang="en-US" b="1" dirty="0" err="1" smtClean="0">
                <a:solidFill>
                  <a:srgbClr val="FF0000"/>
                </a:solidFill>
                <a:latin typeface="Arial Black" pitchFamily="34" charset="0"/>
              </a:rPr>
              <a:t>Tahun</a:t>
            </a:r>
            <a:r>
              <a:rPr lang="en-US" b="1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Arial Black" pitchFamily="34" charset="0"/>
              </a:rPr>
              <a:t>ajaran</a:t>
            </a:r>
            <a:r>
              <a:rPr lang="en-US" b="1" dirty="0" smtClean="0">
                <a:solidFill>
                  <a:srgbClr val="FF0000"/>
                </a:solidFill>
                <a:latin typeface="Arial Black" pitchFamily="34" charset="0"/>
              </a:rPr>
              <a:t>  :  Semester </a:t>
            </a:r>
            <a:r>
              <a:rPr lang="en-US" b="1" dirty="0" err="1" smtClean="0">
                <a:solidFill>
                  <a:srgbClr val="FF0000"/>
                </a:solidFill>
                <a:latin typeface="Arial Black" pitchFamily="34" charset="0"/>
              </a:rPr>
              <a:t>genap</a:t>
            </a:r>
            <a:r>
              <a:rPr lang="en-US" b="1" dirty="0" smtClean="0">
                <a:solidFill>
                  <a:srgbClr val="FF0000"/>
                </a:solidFill>
                <a:latin typeface="Arial Black" pitchFamily="34" charset="0"/>
              </a:rPr>
              <a:t>/ 2013-2014</a:t>
            </a:r>
          </a:p>
          <a:p>
            <a:endParaRPr lang="en-US" b="1" dirty="0" smtClean="0">
              <a:solidFill>
                <a:srgbClr val="C00000"/>
              </a:solidFill>
              <a:latin typeface="Arial Black" pitchFamily="34" charset="0"/>
            </a:endParaRPr>
          </a:p>
          <a:p>
            <a:endParaRPr lang="en-US" b="1" dirty="0" smtClean="0">
              <a:solidFill>
                <a:srgbClr val="C00000"/>
              </a:solidFill>
              <a:latin typeface="Arial Black" pitchFamily="34" charset="0"/>
            </a:endParaRPr>
          </a:p>
          <a:p>
            <a:endParaRPr lang="en-US" b="1" dirty="0" smtClean="0">
              <a:solidFill>
                <a:srgbClr val="C00000"/>
              </a:solidFill>
              <a:latin typeface="Arial Black" pitchFamily="34" charset="0"/>
            </a:endParaRPr>
          </a:p>
          <a:p>
            <a:r>
              <a:rPr lang="en-US" sz="2000" b="1" dirty="0">
                <a:solidFill>
                  <a:srgbClr val="FF0000"/>
                </a:solidFill>
                <a:latin typeface="Arial Narrow" pitchFamily="34" charset="0"/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  <a:latin typeface="Arial Narrow" pitchFamily="34" charset="0"/>
              </a:rPr>
              <a:t>                        </a:t>
            </a:r>
            <a:r>
              <a:rPr lang="en-US" sz="2000" b="1" dirty="0" err="1" smtClean="0">
                <a:solidFill>
                  <a:srgbClr val="006600"/>
                </a:solidFill>
                <a:latin typeface="Arial Narrow" pitchFamily="34" charset="0"/>
              </a:rPr>
              <a:t>Pertemuan</a:t>
            </a:r>
            <a:r>
              <a:rPr lang="en-US" sz="2000" b="1" dirty="0" smtClean="0">
                <a:solidFill>
                  <a:srgbClr val="006600"/>
                </a:solidFill>
                <a:latin typeface="Arial Narrow" pitchFamily="34" charset="0"/>
              </a:rPr>
              <a:t> 4 :  </a:t>
            </a:r>
            <a:r>
              <a:rPr lang="en-US" sz="2000" b="1" dirty="0" err="1" smtClean="0">
                <a:solidFill>
                  <a:srgbClr val="006600"/>
                </a:solidFill>
                <a:latin typeface="Arial Narrow" pitchFamily="34" charset="0"/>
              </a:rPr>
              <a:t>Perubahan</a:t>
            </a:r>
            <a:r>
              <a:rPr lang="en-US" sz="2000" b="1" dirty="0" smtClean="0">
                <a:solidFill>
                  <a:srgbClr val="006600"/>
                </a:solidFill>
                <a:latin typeface="Arial Narrow" pitchFamily="34" charset="0"/>
              </a:rPr>
              <a:t> </a:t>
            </a:r>
            <a:r>
              <a:rPr lang="en-US" sz="2000" b="1" dirty="0" err="1" smtClean="0">
                <a:solidFill>
                  <a:srgbClr val="006600"/>
                </a:solidFill>
                <a:latin typeface="Arial Narrow" pitchFamily="34" charset="0"/>
              </a:rPr>
              <a:t>Kebudayaan</a:t>
            </a:r>
            <a:endParaRPr lang="en-US" sz="2000" b="1" dirty="0" smtClean="0">
              <a:solidFill>
                <a:srgbClr val="006600"/>
              </a:solidFill>
              <a:latin typeface="Arial Narrow" pitchFamily="34" charset="0"/>
            </a:endParaRPr>
          </a:p>
          <a:p>
            <a:r>
              <a:rPr lang="en-US" sz="2000" b="1" dirty="0" smtClean="0">
                <a:solidFill>
                  <a:srgbClr val="003300"/>
                </a:solidFill>
                <a:latin typeface="Arial Narrow" pitchFamily="34" charset="0"/>
              </a:rPr>
              <a:t>                          </a:t>
            </a:r>
            <a:endParaRPr lang="en-US" b="1" dirty="0" smtClean="0">
              <a:solidFill>
                <a:srgbClr val="C00000"/>
              </a:solidFill>
              <a:latin typeface="Arial Black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57859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12064" y="609600"/>
            <a:ext cx="81534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</a:rPr>
              <a:t>b.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</a:rPr>
              <a:t>Penyebaran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</a:rPr>
              <a:t>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</a:rPr>
              <a:t>kebudayaan</a:t>
            </a:r>
            <a:endParaRPr lang="en-US" b="1" dirty="0" smtClean="0">
              <a:solidFill>
                <a:srgbClr val="006600"/>
              </a:solidFill>
              <a:latin typeface="Arial Narrow" pitchFamily="34" charset="0"/>
            </a:endParaRPr>
          </a:p>
          <a:p>
            <a:endParaRPr lang="en-US" b="1" dirty="0">
              <a:solidFill>
                <a:srgbClr val="006600"/>
              </a:solidFill>
              <a:latin typeface="Arial Narrow" pitchFamily="34" charset="0"/>
            </a:endParaRPr>
          </a:p>
          <a:p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</a:rPr>
              <a:t>    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</a:rPr>
              <a:t>bersama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</a:rPr>
              <a:t> </a:t>
            </a:r>
            <a:r>
              <a:rPr lang="en-US" b="1" dirty="0" err="1">
                <a:solidFill>
                  <a:srgbClr val="006600"/>
                </a:solidFill>
                <a:latin typeface="Arial Narrow" pitchFamily="34" charset="0"/>
              </a:rPr>
              <a:t>penyebaran</a:t>
            </a:r>
            <a:r>
              <a:rPr lang="en-US" b="1" dirty="0">
                <a:solidFill>
                  <a:srgbClr val="006600"/>
                </a:solidFill>
                <a:latin typeface="Arial Narrow" pitchFamily="34" charset="0"/>
              </a:rPr>
              <a:t>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</a:rPr>
              <a:t>dan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</a:rPr>
              <a:t>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</a:rPr>
              <a:t>migrasi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</a:rPr>
              <a:t>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</a:rPr>
              <a:t>kelompok-kelompok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</a:rPr>
              <a:t>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</a:rPr>
              <a:t>manusia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</a:rPr>
              <a:t> di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</a:rPr>
              <a:t>bumi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</a:rPr>
              <a:t>,  </a:t>
            </a:r>
            <a:r>
              <a:rPr lang="en-US" b="1" dirty="0" err="1">
                <a:solidFill>
                  <a:srgbClr val="006600"/>
                </a:solidFill>
                <a:latin typeface="Arial Narrow" pitchFamily="34" charset="0"/>
              </a:rPr>
              <a:t>turut</a:t>
            </a:r>
            <a:r>
              <a:rPr lang="en-US" b="1" dirty="0">
                <a:solidFill>
                  <a:srgbClr val="006600"/>
                </a:solidFill>
                <a:latin typeface="Arial Narrow" pitchFamily="34" charset="0"/>
              </a:rPr>
              <a:t> </a:t>
            </a:r>
            <a:r>
              <a:rPr lang="en-US" b="1" dirty="0" err="1">
                <a:solidFill>
                  <a:srgbClr val="006600"/>
                </a:solidFill>
                <a:latin typeface="Arial Narrow" pitchFamily="34" charset="0"/>
              </a:rPr>
              <a:t>serta</a:t>
            </a:r>
            <a:r>
              <a:rPr lang="en-US" b="1" dirty="0">
                <a:solidFill>
                  <a:srgbClr val="006600"/>
                </a:solidFill>
                <a:latin typeface="Arial Narrow" pitchFamily="34" charset="0"/>
              </a:rPr>
              <a:t>  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</a:rPr>
              <a:t>    </a:t>
            </a:r>
          </a:p>
          <a:p>
            <a:r>
              <a:rPr lang="en-US" b="1" dirty="0">
                <a:solidFill>
                  <a:srgbClr val="006600"/>
                </a:solidFill>
                <a:latin typeface="Arial Narrow" pitchFamily="34" charset="0"/>
              </a:rPr>
              <a:t> 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</a:rPr>
              <a:t>   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</a:rPr>
              <a:t>tersebar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</a:rPr>
              <a:t>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</a:rPr>
              <a:t>unsur-unsur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</a:rPr>
              <a:t> 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</a:rPr>
              <a:t>kebudayaan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</a:rPr>
              <a:t>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</a:rPr>
              <a:t>dan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</a:rPr>
              <a:t>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</a:rPr>
              <a:t>sejarah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</a:rPr>
              <a:t>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</a:rPr>
              <a:t>dari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</a:rPr>
              <a:t> proses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</a:rPr>
              <a:t>penyebaran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</a:rPr>
              <a:t>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</a:rPr>
              <a:t>unsur-unsur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</a:rPr>
              <a:t>  </a:t>
            </a:r>
          </a:p>
          <a:p>
            <a:r>
              <a:rPr lang="en-US" b="1" dirty="0">
                <a:solidFill>
                  <a:srgbClr val="006600"/>
                </a:solidFill>
                <a:latin typeface="Arial Narrow" pitchFamily="34" charset="0"/>
              </a:rPr>
              <a:t> 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</a:rPr>
              <a:t>   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</a:rPr>
              <a:t>kebudayaan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</a:rPr>
              <a:t>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</a:rPr>
              <a:t>ke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</a:rPr>
              <a:t>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</a:rPr>
              <a:t>seluruh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</a:rPr>
              <a:t>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</a:rPr>
              <a:t>penjuru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</a:rPr>
              <a:t>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</a:rPr>
              <a:t>dunia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</a:rPr>
              <a:t> (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</a:rPr>
              <a:t>difusi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</a:rPr>
              <a:t>)</a:t>
            </a:r>
            <a:endParaRPr lang="en-US" b="1" dirty="0">
              <a:solidFill>
                <a:srgbClr val="006600"/>
              </a:solidFill>
              <a:latin typeface="Arial Narrow" pitchFamily="34" charset="0"/>
            </a:endParaRPr>
          </a:p>
          <a:p>
            <a:endParaRPr lang="en-US" b="1" dirty="0" smtClean="0">
              <a:solidFill>
                <a:srgbClr val="006600"/>
              </a:solidFill>
              <a:latin typeface="Arial Narrow" pitchFamily="34" charset="0"/>
            </a:endParaRPr>
          </a:p>
          <a:p>
            <a:r>
              <a:rPr lang="en-US" b="1" dirty="0">
                <a:solidFill>
                  <a:srgbClr val="006600"/>
                </a:solidFill>
                <a:latin typeface="Arial Narrow" pitchFamily="34" charset="0"/>
              </a:rPr>
              <a:t> 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</a:rPr>
              <a:t>   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</a:rPr>
              <a:t>Bentuk-bentuk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</a:rPr>
              <a:t>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</a:rPr>
              <a:t>difusi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</a:rPr>
              <a:t> :</a:t>
            </a:r>
          </a:p>
          <a:p>
            <a:endParaRPr lang="en-US" b="1" dirty="0" smtClean="0">
              <a:solidFill>
                <a:srgbClr val="006600"/>
              </a:solidFill>
              <a:latin typeface="Arial Narrow" pitchFamily="34" charset="0"/>
            </a:endParaRPr>
          </a:p>
          <a:p>
            <a:r>
              <a:rPr lang="en-US" b="1" dirty="0">
                <a:solidFill>
                  <a:srgbClr val="006600"/>
                </a:solidFill>
                <a:latin typeface="Arial Narrow" pitchFamily="34" charset="0"/>
              </a:rPr>
              <a:t> 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</a:rPr>
              <a:t>    1.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</a:rPr>
              <a:t>penyebaran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</a:rPr>
              <a:t>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</a:rPr>
              <a:t>unsur-unsur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</a:rPr>
              <a:t>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</a:rPr>
              <a:t>kebudayaan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</a:rPr>
              <a:t>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</a:rPr>
              <a:t>dari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</a:rPr>
              <a:t>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</a:rPr>
              <a:t>satu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</a:rPr>
              <a:t>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</a:rPr>
              <a:t>tempat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</a:rPr>
              <a:t>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</a:rPr>
              <a:t>ke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</a:rPr>
              <a:t>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</a:rPr>
              <a:t>tempat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</a:rPr>
              <a:t> lain di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</a:rPr>
              <a:t>muka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</a:rPr>
              <a:t>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</a:rPr>
              <a:t>bumi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</a:rPr>
              <a:t> </a:t>
            </a:r>
          </a:p>
          <a:p>
            <a:r>
              <a:rPr lang="en-US" b="1" dirty="0">
                <a:solidFill>
                  <a:srgbClr val="006600"/>
                </a:solidFill>
                <a:latin typeface="Arial Narrow" pitchFamily="34" charset="0"/>
              </a:rPr>
              <a:t> 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</a:rPr>
              <a:t>       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</a:rPr>
              <a:t>oleh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</a:rPr>
              <a:t>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</a:rPr>
              <a:t>kelompok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</a:rPr>
              <a:t>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</a:rPr>
              <a:t>manusia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</a:rPr>
              <a:t> yang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</a:rPr>
              <a:t>bermigrasi</a:t>
            </a:r>
            <a:endParaRPr lang="en-US" b="1" dirty="0" smtClean="0">
              <a:solidFill>
                <a:srgbClr val="006600"/>
              </a:solidFill>
              <a:latin typeface="Arial Narrow" pitchFamily="34" charset="0"/>
            </a:endParaRPr>
          </a:p>
          <a:p>
            <a:r>
              <a:rPr lang="en-US" b="1" dirty="0">
                <a:solidFill>
                  <a:srgbClr val="006600"/>
                </a:solidFill>
                <a:latin typeface="Arial Narrow" pitchFamily="34" charset="0"/>
              </a:rPr>
              <a:t> 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</a:rPr>
              <a:t>       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</a:rPr>
              <a:t>misalnya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</a:rPr>
              <a:t>,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</a:rPr>
              <a:t>terjadi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</a:rPr>
              <a:t>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</a:rPr>
              <a:t>puluhan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</a:rPr>
              <a:t>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</a:rPr>
              <a:t>ribu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</a:rPr>
              <a:t>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</a:rPr>
              <a:t>tahun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</a:rPr>
              <a:t>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</a:rPr>
              <a:t>lau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</a:rPr>
              <a:t>,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</a:rPr>
              <a:t>ketika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</a:rPr>
              <a:t>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</a:rPr>
              <a:t>kelompok-kelompok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</a:rPr>
              <a:t>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</a:rPr>
              <a:t>manusia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</a:rPr>
              <a:t>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</a:rPr>
              <a:t>yg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</a:rPr>
              <a:t>  </a:t>
            </a:r>
          </a:p>
          <a:p>
            <a:r>
              <a:rPr lang="en-US" b="1" dirty="0">
                <a:solidFill>
                  <a:srgbClr val="006600"/>
                </a:solidFill>
                <a:latin typeface="Arial Narrow" pitchFamily="34" charset="0"/>
              </a:rPr>
              <a:t> 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</a:rPr>
              <a:t>       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</a:rPr>
              <a:t>hidup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</a:rPr>
              <a:t>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</a:rPr>
              <a:t>dari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</a:rPr>
              <a:t>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</a:rPr>
              <a:t>berburu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</a:rPr>
              <a:t>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</a:rPr>
              <a:t>pindah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</a:rPr>
              <a:t>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</a:rPr>
              <a:t>dari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</a:rPr>
              <a:t>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</a:rPr>
              <a:t>stau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</a:rPr>
              <a:t>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</a:rPr>
              <a:t>tempat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</a:rPr>
              <a:t>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</a:rPr>
              <a:t>ke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</a:rPr>
              <a:t>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</a:rPr>
              <a:t>tempat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</a:rPr>
              <a:t> lain 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</a:rPr>
              <a:t>sambil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</a:rPr>
              <a:t>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</a:rPr>
              <a:t>membawa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</a:rPr>
              <a:t>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</a:rPr>
              <a:t>unsur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</a:rPr>
              <a:t>-</a:t>
            </a:r>
          </a:p>
          <a:p>
            <a:r>
              <a:rPr lang="en-US" b="1" dirty="0">
                <a:solidFill>
                  <a:srgbClr val="006600"/>
                </a:solidFill>
                <a:latin typeface="Arial Narrow" pitchFamily="34" charset="0"/>
              </a:rPr>
              <a:t> 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</a:rPr>
              <a:t>       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</a:rPr>
              <a:t>unsur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</a:rPr>
              <a:t>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</a:rPr>
              <a:t>kebudayaannnya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</a:rPr>
              <a:t> </a:t>
            </a:r>
          </a:p>
          <a:p>
            <a:endParaRPr lang="en-US" b="1" dirty="0">
              <a:solidFill>
                <a:srgbClr val="006600"/>
              </a:solidFill>
              <a:latin typeface="Arial Narrow" pitchFamily="34" charset="0"/>
            </a:endParaRPr>
          </a:p>
          <a:p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</a:rPr>
              <a:t>   2. 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</a:rPr>
              <a:t>penyebaran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</a:rPr>
              <a:t>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</a:rPr>
              <a:t>unsur-unsur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</a:rPr>
              <a:t>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</a:rPr>
              <a:t>kebudayaan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</a:rPr>
              <a:t>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</a:rPr>
              <a:t>berdasarkan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</a:rPr>
              <a:t>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</a:rPr>
              <a:t>pertemuan-pertemuan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</a:rPr>
              <a:t>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</a:rPr>
              <a:t>antara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</a:rPr>
              <a:t> </a:t>
            </a:r>
          </a:p>
          <a:p>
            <a:r>
              <a:rPr lang="en-US" b="1" dirty="0">
                <a:solidFill>
                  <a:srgbClr val="006600"/>
                </a:solidFill>
                <a:latin typeface="Arial Narrow" pitchFamily="34" charset="0"/>
              </a:rPr>
              <a:t> 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</a:rPr>
              <a:t>      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</a:rPr>
              <a:t>individu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</a:rPr>
              <a:t>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</a:rPr>
              <a:t>suatu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</a:rPr>
              <a:t>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</a:rPr>
              <a:t>kelompok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</a:rPr>
              <a:t>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</a:rPr>
              <a:t>dengan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</a:rPr>
              <a:t>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</a:rPr>
              <a:t>individu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</a:rPr>
              <a:t>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</a:rPr>
              <a:t>kelompok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</a:rPr>
              <a:t>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</a:rPr>
              <a:t>tetangga</a:t>
            </a:r>
            <a:endParaRPr lang="en-US" b="1" dirty="0" smtClean="0">
              <a:solidFill>
                <a:srgbClr val="006600"/>
              </a:solidFill>
              <a:latin typeface="Arial Narrow" pitchFamily="34" charset="0"/>
            </a:endParaRPr>
          </a:p>
          <a:p>
            <a:r>
              <a:rPr lang="en-US" b="1" dirty="0">
                <a:solidFill>
                  <a:srgbClr val="006600"/>
                </a:solidFill>
                <a:latin typeface="Arial Narrow" pitchFamily="34" charset="0"/>
              </a:rPr>
              <a:t> 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</a:rPr>
              <a:t>       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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terdapat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beberapa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cara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</a:rPr>
              <a:t> </a:t>
            </a:r>
            <a:endParaRPr lang="en-US" b="1" dirty="0">
              <a:solidFill>
                <a:srgbClr val="006600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05170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914400"/>
            <a:ext cx="8229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6600"/>
                </a:solidFill>
                <a:latin typeface="Arial Narrow" pitchFamily="34" charset="0"/>
              </a:rPr>
              <a:t> 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</a:rPr>
              <a:t>     * </a:t>
            </a:r>
            <a:r>
              <a:rPr lang="en-US" b="1" i="1" dirty="0" err="1">
                <a:latin typeface="Arial Narrow" pitchFamily="34" charset="0"/>
              </a:rPr>
              <a:t>hubungan</a:t>
            </a:r>
            <a:r>
              <a:rPr lang="en-US" b="1" i="1" dirty="0">
                <a:latin typeface="Arial Narrow" pitchFamily="34" charset="0"/>
              </a:rPr>
              <a:t> symbiotic</a:t>
            </a:r>
            <a:endParaRPr lang="en-US" b="1" dirty="0" smtClean="0">
              <a:latin typeface="Arial Narrow" pitchFamily="34" charset="0"/>
            </a:endParaRPr>
          </a:p>
          <a:p>
            <a:r>
              <a:rPr lang="en-US" b="1" dirty="0">
                <a:latin typeface="Arial Narrow" pitchFamily="34" charset="0"/>
              </a:rPr>
              <a:t> </a:t>
            </a:r>
            <a:r>
              <a:rPr lang="en-US" b="1" dirty="0" smtClean="0">
                <a:latin typeface="Arial Narrow" pitchFamily="34" charset="0"/>
              </a:rPr>
              <a:t>        </a:t>
            </a:r>
            <a:r>
              <a:rPr lang="en-US" b="1" dirty="0" err="1" smtClean="0">
                <a:latin typeface="Arial Narrow" pitchFamily="34" charset="0"/>
              </a:rPr>
              <a:t>terjadi</a:t>
            </a:r>
            <a:r>
              <a:rPr lang="en-US" b="1" dirty="0" smtClean="0">
                <a:latin typeface="Arial Narrow" pitchFamily="34" charset="0"/>
              </a:rPr>
              <a:t> </a:t>
            </a:r>
            <a:r>
              <a:rPr lang="en-US" b="1" dirty="0" err="1">
                <a:latin typeface="Arial Narrow" pitchFamily="34" charset="0"/>
              </a:rPr>
              <a:t>hubungan</a:t>
            </a:r>
            <a:r>
              <a:rPr lang="en-US" b="1" dirty="0">
                <a:latin typeface="Arial Narrow" pitchFamily="34" charset="0"/>
              </a:rPr>
              <a:t>, </a:t>
            </a:r>
            <a:r>
              <a:rPr lang="en-US" b="1" dirty="0" err="1">
                <a:latin typeface="Arial Narrow" pitchFamily="34" charset="0"/>
              </a:rPr>
              <a:t>tetapi</a:t>
            </a:r>
            <a:r>
              <a:rPr lang="en-US" b="1" dirty="0">
                <a:latin typeface="Arial Narrow" pitchFamily="34" charset="0"/>
              </a:rPr>
              <a:t> </a:t>
            </a:r>
            <a:r>
              <a:rPr lang="en-US" b="1" dirty="0" err="1">
                <a:latin typeface="Arial Narrow" pitchFamily="34" charset="0"/>
              </a:rPr>
              <a:t>bentuk</a:t>
            </a:r>
            <a:r>
              <a:rPr lang="en-US" b="1" dirty="0">
                <a:latin typeface="Arial Narrow" pitchFamily="34" charset="0"/>
              </a:rPr>
              <a:t> </a:t>
            </a:r>
            <a:r>
              <a:rPr lang="en-US" b="1" dirty="0" err="1">
                <a:latin typeface="Arial Narrow" pitchFamily="34" charset="0"/>
              </a:rPr>
              <a:t>dan</a:t>
            </a:r>
            <a:r>
              <a:rPr lang="en-US" b="1" dirty="0">
                <a:latin typeface="Arial Narrow" pitchFamily="34" charset="0"/>
              </a:rPr>
              <a:t> </a:t>
            </a:r>
            <a:r>
              <a:rPr lang="en-US" b="1" dirty="0" err="1">
                <a:latin typeface="Arial Narrow" pitchFamily="34" charset="0"/>
              </a:rPr>
              <a:t>kebudayaan</a:t>
            </a:r>
            <a:r>
              <a:rPr lang="en-US" b="1" dirty="0">
                <a:latin typeface="Arial Narrow" pitchFamily="34" charset="0"/>
              </a:rPr>
              <a:t> </a:t>
            </a:r>
            <a:r>
              <a:rPr lang="en-US" b="1" dirty="0" err="1">
                <a:latin typeface="Arial Narrow" pitchFamily="34" charset="0"/>
              </a:rPr>
              <a:t>masing-masing</a:t>
            </a:r>
            <a:r>
              <a:rPr lang="en-US" b="1" dirty="0">
                <a:latin typeface="Arial Narrow" pitchFamily="34" charset="0"/>
              </a:rPr>
              <a:t> </a:t>
            </a:r>
            <a:r>
              <a:rPr lang="en-US" b="1" dirty="0" err="1">
                <a:latin typeface="Arial Narrow" pitchFamily="34" charset="0"/>
              </a:rPr>
              <a:t>hampir</a:t>
            </a:r>
            <a:endParaRPr lang="en-US" b="1" dirty="0">
              <a:latin typeface="Arial Narrow" pitchFamily="34" charset="0"/>
            </a:endParaRPr>
          </a:p>
          <a:p>
            <a:r>
              <a:rPr lang="en-US" b="1" dirty="0">
                <a:latin typeface="Arial Narrow" pitchFamily="34" charset="0"/>
              </a:rPr>
              <a:t>                   </a:t>
            </a:r>
            <a:r>
              <a:rPr lang="en-US" b="1" dirty="0" err="1">
                <a:latin typeface="Arial Narrow" pitchFamily="34" charset="0"/>
              </a:rPr>
              <a:t>tidak</a:t>
            </a:r>
            <a:r>
              <a:rPr lang="en-US" b="1" dirty="0">
                <a:latin typeface="Arial Narrow" pitchFamily="34" charset="0"/>
              </a:rPr>
              <a:t> </a:t>
            </a:r>
            <a:r>
              <a:rPr lang="en-US" b="1" dirty="0" err="1">
                <a:latin typeface="Arial Narrow" pitchFamily="34" charset="0"/>
              </a:rPr>
              <a:t>berubah</a:t>
            </a:r>
            <a:r>
              <a:rPr lang="en-US" b="1" dirty="0">
                <a:latin typeface="Arial Narrow" pitchFamily="34" charset="0"/>
              </a:rPr>
              <a:t> </a:t>
            </a:r>
          </a:p>
          <a:p>
            <a:r>
              <a:rPr lang="en-US" b="1" dirty="0">
                <a:latin typeface="Arial Narrow" pitchFamily="34" charset="0"/>
              </a:rPr>
              <a:t>                   </a:t>
            </a:r>
            <a:r>
              <a:rPr lang="en-US" b="1" dirty="0" err="1">
                <a:latin typeface="Arial Narrow" pitchFamily="34" charset="0"/>
              </a:rPr>
              <a:t>misalnya</a:t>
            </a:r>
            <a:r>
              <a:rPr lang="en-US" b="1" dirty="0">
                <a:latin typeface="Arial Narrow" pitchFamily="34" charset="0"/>
              </a:rPr>
              <a:t>, di </a:t>
            </a:r>
            <a:r>
              <a:rPr lang="en-US" b="1" dirty="0" err="1">
                <a:latin typeface="Arial Narrow" pitchFamily="34" charset="0"/>
              </a:rPr>
              <a:t>Afrika</a:t>
            </a:r>
            <a:r>
              <a:rPr lang="en-US" b="1" dirty="0">
                <a:latin typeface="Arial Narrow" pitchFamily="34" charset="0"/>
              </a:rPr>
              <a:t> </a:t>
            </a:r>
            <a:r>
              <a:rPr lang="en-US" b="1" dirty="0" err="1">
                <a:latin typeface="Arial Narrow" pitchFamily="34" charset="0"/>
              </a:rPr>
              <a:t>terdapat</a:t>
            </a:r>
            <a:r>
              <a:rPr lang="en-US" b="1" dirty="0">
                <a:latin typeface="Arial Narrow" pitchFamily="34" charset="0"/>
              </a:rPr>
              <a:t> </a:t>
            </a:r>
            <a:r>
              <a:rPr lang="en-US" b="1" dirty="0" err="1">
                <a:latin typeface="Arial Narrow" pitchFamily="34" charset="0"/>
              </a:rPr>
              <a:t>suku</a:t>
            </a:r>
            <a:r>
              <a:rPr lang="en-US" b="1" dirty="0">
                <a:latin typeface="Arial Narrow" pitchFamily="34" charset="0"/>
              </a:rPr>
              <a:t> dg </a:t>
            </a:r>
            <a:r>
              <a:rPr lang="en-US" b="1" dirty="0" err="1">
                <a:latin typeface="Arial Narrow" pitchFamily="34" charset="0"/>
              </a:rPr>
              <a:t>mata</a:t>
            </a:r>
            <a:r>
              <a:rPr lang="en-US" b="1" dirty="0">
                <a:latin typeface="Arial Narrow" pitchFamily="34" charset="0"/>
              </a:rPr>
              <a:t> </a:t>
            </a:r>
            <a:r>
              <a:rPr lang="en-US" b="1" dirty="0" err="1">
                <a:latin typeface="Arial Narrow" pitchFamily="34" charset="0"/>
              </a:rPr>
              <a:t>pencaharian</a:t>
            </a:r>
            <a:r>
              <a:rPr lang="en-US" b="1" dirty="0">
                <a:latin typeface="Arial Narrow" pitchFamily="34" charset="0"/>
              </a:rPr>
              <a:t> </a:t>
            </a:r>
            <a:r>
              <a:rPr lang="en-US" b="1" dirty="0" err="1">
                <a:latin typeface="Arial Narrow" pitchFamily="34" charset="0"/>
              </a:rPr>
              <a:t>bercocok</a:t>
            </a:r>
            <a:r>
              <a:rPr lang="en-US" b="1" dirty="0">
                <a:latin typeface="Arial Narrow" pitchFamily="34" charset="0"/>
              </a:rPr>
              <a:t> </a:t>
            </a:r>
            <a:r>
              <a:rPr lang="en-US" b="1" dirty="0" err="1">
                <a:latin typeface="Arial Narrow" pitchFamily="34" charset="0"/>
              </a:rPr>
              <a:t>tanam</a:t>
            </a:r>
            <a:r>
              <a:rPr lang="en-US" b="1" dirty="0">
                <a:latin typeface="Arial Narrow" pitchFamily="34" charset="0"/>
              </a:rPr>
              <a:t> </a:t>
            </a:r>
          </a:p>
          <a:p>
            <a:r>
              <a:rPr lang="en-US" b="1" dirty="0">
                <a:latin typeface="Arial Narrow" pitchFamily="34" charset="0"/>
              </a:rPr>
              <a:t>                   </a:t>
            </a:r>
            <a:r>
              <a:rPr lang="en-US" b="1" dirty="0" err="1">
                <a:latin typeface="Arial Narrow" pitchFamily="34" charset="0"/>
              </a:rPr>
              <a:t>bertetangga</a:t>
            </a:r>
            <a:r>
              <a:rPr lang="en-US" b="1" dirty="0">
                <a:latin typeface="Arial Narrow" pitchFamily="34" charset="0"/>
              </a:rPr>
              <a:t> dg </a:t>
            </a:r>
            <a:r>
              <a:rPr lang="en-US" b="1" dirty="0" err="1">
                <a:latin typeface="Arial Narrow" pitchFamily="34" charset="0"/>
              </a:rPr>
              <a:t>suku</a:t>
            </a:r>
            <a:r>
              <a:rPr lang="en-US" b="1" dirty="0">
                <a:latin typeface="Arial Narrow" pitchFamily="34" charset="0"/>
              </a:rPr>
              <a:t> </a:t>
            </a:r>
            <a:r>
              <a:rPr lang="en-US" b="1" dirty="0" err="1">
                <a:latin typeface="Arial Narrow" pitchFamily="34" charset="0"/>
              </a:rPr>
              <a:t>yg</a:t>
            </a:r>
            <a:r>
              <a:rPr lang="en-US" b="1" dirty="0">
                <a:latin typeface="Arial Narrow" pitchFamily="34" charset="0"/>
              </a:rPr>
              <a:t> </a:t>
            </a:r>
            <a:r>
              <a:rPr lang="en-US" b="1" dirty="0" err="1">
                <a:latin typeface="Arial Narrow" pitchFamily="34" charset="0"/>
              </a:rPr>
              <a:t>bermatapencaharian</a:t>
            </a:r>
            <a:r>
              <a:rPr lang="en-US" b="1" dirty="0">
                <a:latin typeface="Arial Narrow" pitchFamily="34" charset="0"/>
              </a:rPr>
              <a:t> </a:t>
            </a:r>
            <a:r>
              <a:rPr lang="en-US" b="1" dirty="0" err="1">
                <a:latin typeface="Arial Narrow" pitchFamily="34" charset="0"/>
              </a:rPr>
              <a:t>berburu</a:t>
            </a:r>
            <a:r>
              <a:rPr lang="en-US" b="1" dirty="0">
                <a:latin typeface="Arial Narrow" pitchFamily="34" charset="0"/>
              </a:rPr>
              <a:t> </a:t>
            </a:r>
            <a:r>
              <a:rPr lang="en-US" b="1" dirty="0" err="1">
                <a:latin typeface="Arial Narrow" pitchFamily="34" charset="0"/>
              </a:rPr>
              <a:t>dan</a:t>
            </a:r>
            <a:r>
              <a:rPr lang="en-US" b="1" dirty="0">
                <a:latin typeface="Arial Narrow" pitchFamily="34" charset="0"/>
              </a:rPr>
              <a:t> </a:t>
            </a:r>
            <a:r>
              <a:rPr lang="en-US" b="1" dirty="0" err="1">
                <a:latin typeface="Arial Narrow" pitchFamily="34" charset="0"/>
              </a:rPr>
              <a:t>meramu</a:t>
            </a:r>
            <a:endParaRPr lang="en-US" b="1" dirty="0">
              <a:latin typeface="Arial Narrow" pitchFamily="34" charset="0"/>
            </a:endParaRPr>
          </a:p>
          <a:p>
            <a:r>
              <a:rPr lang="en-US" b="1" dirty="0">
                <a:latin typeface="Arial Narrow" pitchFamily="34" charset="0"/>
              </a:rPr>
              <a:t>                       ** </a:t>
            </a:r>
            <a:r>
              <a:rPr lang="en-US" b="1" dirty="0">
                <a:latin typeface="Arial Narrow" pitchFamily="34" charset="0"/>
                <a:sym typeface="Wingdings" pitchFamily="2" charset="2"/>
              </a:rPr>
              <a:t> </a:t>
            </a:r>
            <a:r>
              <a:rPr lang="en-US" b="1" dirty="0" err="1">
                <a:latin typeface="Arial Narrow" pitchFamily="34" charset="0"/>
                <a:sym typeface="Wingdings" pitchFamily="2" charset="2"/>
              </a:rPr>
              <a:t>masing-masing</a:t>
            </a:r>
            <a:r>
              <a:rPr lang="en-US" b="1" dirty="0">
                <a:latin typeface="Arial Narrow" pitchFamily="34" charset="0"/>
                <a:sym typeface="Wingdings" pitchFamily="2" charset="2"/>
              </a:rPr>
              <a:t> </a:t>
            </a:r>
            <a:r>
              <a:rPr lang="en-US" b="1" dirty="0" err="1">
                <a:latin typeface="Arial Narrow" pitchFamily="34" charset="0"/>
                <a:sym typeface="Wingdings" pitchFamily="2" charset="2"/>
              </a:rPr>
              <a:t>kelompok</a:t>
            </a:r>
            <a:r>
              <a:rPr lang="en-US" b="1" dirty="0">
                <a:latin typeface="Arial Narrow" pitchFamily="34" charset="0"/>
                <a:sym typeface="Wingdings" pitchFamily="2" charset="2"/>
              </a:rPr>
              <a:t> </a:t>
            </a:r>
            <a:r>
              <a:rPr lang="en-US" b="1" dirty="0" err="1">
                <a:latin typeface="Arial Narrow" pitchFamily="34" charset="0"/>
                <a:sym typeface="Wingdings" pitchFamily="2" charset="2"/>
              </a:rPr>
              <a:t>melakukan</a:t>
            </a:r>
            <a:r>
              <a:rPr lang="en-US" b="1" dirty="0">
                <a:latin typeface="Arial Narrow" pitchFamily="34" charset="0"/>
                <a:sym typeface="Wingdings" pitchFamily="2" charset="2"/>
              </a:rPr>
              <a:t> barter</a:t>
            </a:r>
          </a:p>
          <a:p>
            <a:r>
              <a:rPr lang="en-US" b="1" dirty="0">
                <a:latin typeface="Arial Narrow" pitchFamily="34" charset="0"/>
                <a:sym typeface="Wingdings" pitchFamily="2" charset="2"/>
              </a:rPr>
              <a:t>                       **  </a:t>
            </a:r>
            <a:r>
              <a:rPr lang="en-US" b="1" dirty="0" err="1">
                <a:latin typeface="Arial Narrow" pitchFamily="34" charset="0"/>
                <a:sym typeface="Wingdings" pitchFamily="2" charset="2"/>
              </a:rPr>
              <a:t>hubungan</a:t>
            </a:r>
            <a:r>
              <a:rPr lang="en-US" b="1" dirty="0">
                <a:latin typeface="Arial Narrow" pitchFamily="34" charset="0"/>
                <a:sym typeface="Wingdings" pitchFamily="2" charset="2"/>
              </a:rPr>
              <a:t> </a:t>
            </a:r>
            <a:r>
              <a:rPr lang="en-US" b="1" dirty="0" err="1">
                <a:latin typeface="Arial Narrow" pitchFamily="34" charset="0"/>
                <a:sym typeface="Wingdings" pitchFamily="2" charset="2"/>
              </a:rPr>
              <a:t>terbatas</a:t>
            </a:r>
            <a:r>
              <a:rPr lang="en-US" b="1" dirty="0">
                <a:latin typeface="Arial Narrow" pitchFamily="34" charset="0"/>
                <a:sym typeface="Wingdings" pitchFamily="2" charset="2"/>
              </a:rPr>
              <a:t> </a:t>
            </a:r>
            <a:r>
              <a:rPr lang="en-US" b="1" dirty="0" err="1">
                <a:latin typeface="Arial Narrow" pitchFamily="34" charset="0"/>
                <a:sym typeface="Wingdings" pitchFamily="2" charset="2"/>
              </a:rPr>
              <a:t>pada</a:t>
            </a:r>
            <a:r>
              <a:rPr lang="en-US" b="1" dirty="0">
                <a:latin typeface="Arial Narrow" pitchFamily="34" charset="0"/>
                <a:sym typeface="Wingdings" pitchFamily="2" charset="2"/>
              </a:rPr>
              <a:t> </a:t>
            </a:r>
            <a:r>
              <a:rPr lang="en-US" b="1" dirty="0" err="1">
                <a:latin typeface="Arial Narrow" pitchFamily="34" charset="0"/>
                <a:sym typeface="Wingdings" pitchFamily="2" charset="2"/>
              </a:rPr>
              <a:t>tindakan</a:t>
            </a:r>
            <a:r>
              <a:rPr lang="en-US" b="1" dirty="0">
                <a:latin typeface="Arial Narrow" pitchFamily="34" charset="0"/>
                <a:sym typeface="Wingdings" pitchFamily="2" charset="2"/>
              </a:rPr>
              <a:t> barter </a:t>
            </a:r>
            <a:r>
              <a:rPr lang="en-US" b="1" dirty="0">
                <a:latin typeface="Arial Narrow" pitchFamily="34" charset="0"/>
              </a:rPr>
              <a:t> </a:t>
            </a:r>
            <a:endParaRPr lang="en-US" b="1" dirty="0">
              <a:solidFill>
                <a:srgbClr val="006600"/>
              </a:solidFill>
              <a:latin typeface="Arial Narrow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3577289"/>
            <a:ext cx="3810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3255645"/>
            <a:ext cx="3540235" cy="2651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8310003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2282" y="914400"/>
            <a:ext cx="81534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 Narrow" pitchFamily="34" charset="0"/>
              </a:rPr>
              <a:t>*  </a:t>
            </a:r>
            <a:r>
              <a:rPr lang="en-US" b="1" i="1" dirty="0">
                <a:latin typeface="Arial Narrow" pitchFamily="34" charset="0"/>
              </a:rPr>
              <a:t>penetration </a:t>
            </a:r>
            <a:r>
              <a:rPr lang="en-US" b="1" i="1" dirty="0" err="1">
                <a:latin typeface="Arial Narrow" pitchFamily="34" charset="0"/>
              </a:rPr>
              <a:t>pacifique</a:t>
            </a:r>
            <a:endParaRPr lang="en-US" b="1" i="1" dirty="0">
              <a:latin typeface="Arial Narrow" pitchFamily="34" charset="0"/>
            </a:endParaRPr>
          </a:p>
          <a:p>
            <a:r>
              <a:rPr lang="en-US" b="1" i="1" dirty="0">
                <a:latin typeface="Arial Narrow" pitchFamily="34" charset="0"/>
              </a:rPr>
              <a:t>        ** </a:t>
            </a:r>
            <a:r>
              <a:rPr lang="en-US" b="1" dirty="0" err="1">
                <a:latin typeface="Arial Narrow" pitchFamily="34" charset="0"/>
              </a:rPr>
              <a:t>secara</a:t>
            </a:r>
            <a:r>
              <a:rPr lang="en-US" b="1" dirty="0">
                <a:latin typeface="Arial Narrow" pitchFamily="34" charset="0"/>
              </a:rPr>
              <a:t> </a:t>
            </a:r>
            <a:r>
              <a:rPr lang="en-US" b="1" dirty="0" err="1">
                <a:latin typeface="Arial Narrow" pitchFamily="34" charset="0"/>
              </a:rPr>
              <a:t>damai</a:t>
            </a:r>
            <a:endParaRPr lang="en-US" b="1" dirty="0">
              <a:latin typeface="Arial Narrow" pitchFamily="34" charset="0"/>
            </a:endParaRPr>
          </a:p>
          <a:p>
            <a:r>
              <a:rPr lang="en-US" b="1" dirty="0">
                <a:latin typeface="Arial Narrow" pitchFamily="34" charset="0"/>
              </a:rPr>
              <a:t>            </a:t>
            </a:r>
            <a:r>
              <a:rPr lang="en-US" b="1" dirty="0" smtClean="0">
                <a:latin typeface="Arial Narrow" pitchFamily="34" charset="0"/>
              </a:rPr>
              <a:t> ^ </a:t>
            </a:r>
            <a:r>
              <a:rPr lang="en-US" b="1" dirty="0" err="1" smtClean="0">
                <a:latin typeface="Arial Narrow" pitchFamily="34" charset="0"/>
              </a:rPr>
              <a:t>dibawa</a:t>
            </a:r>
            <a:r>
              <a:rPr lang="en-US" b="1" dirty="0" smtClean="0">
                <a:latin typeface="Arial Narrow" pitchFamily="34" charset="0"/>
              </a:rPr>
              <a:t> </a:t>
            </a:r>
            <a:r>
              <a:rPr lang="en-US" b="1" dirty="0" err="1">
                <a:latin typeface="Arial Narrow" pitchFamily="34" charset="0"/>
              </a:rPr>
              <a:t>pedagang</a:t>
            </a:r>
            <a:endParaRPr lang="en-US" b="1" dirty="0">
              <a:latin typeface="Arial Narrow" pitchFamily="34" charset="0"/>
            </a:endParaRPr>
          </a:p>
          <a:p>
            <a:r>
              <a:rPr lang="en-US" b="1" dirty="0">
                <a:latin typeface="Arial Narrow" pitchFamily="34" charset="0"/>
                <a:sym typeface="Wingdings" pitchFamily="2" charset="2"/>
              </a:rPr>
              <a:t>             </a:t>
            </a:r>
            <a:r>
              <a:rPr lang="en-US" b="1" dirty="0" smtClean="0">
                <a:latin typeface="Arial Narrow" pitchFamily="34" charset="0"/>
                <a:sym typeface="Wingdings" pitchFamily="2" charset="2"/>
              </a:rPr>
              <a:t>   </a:t>
            </a:r>
            <a:r>
              <a:rPr lang="en-US" b="1" dirty="0" err="1" smtClean="0">
                <a:latin typeface="Arial Narrow" pitchFamily="34" charset="0"/>
                <a:sym typeface="Wingdings" pitchFamily="2" charset="2"/>
              </a:rPr>
              <a:t>unsur</a:t>
            </a:r>
            <a:r>
              <a:rPr lang="en-US" b="1" dirty="0" smtClean="0">
                <a:latin typeface="Arial Narrow" pitchFamily="34" charset="0"/>
                <a:sym typeface="Wingdings" pitchFamily="2" charset="2"/>
              </a:rPr>
              <a:t> </a:t>
            </a:r>
            <a:r>
              <a:rPr lang="en-US" b="1" dirty="0" err="1">
                <a:latin typeface="Arial Narrow" pitchFamily="34" charset="0"/>
                <a:sym typeface="Wingdings" pitchFamily="2" charset="2"/>
              </a:rPr>
              <a:t>kebudayaan</a:t>
            </a:r>
            <a:r>
              <a:rPr lang="en-US" b="1" dirty="0">
                <a:latin typeface="Arial Narrow" pitchFamily="34" charset="0"/>
                <a:sym typeface="Wingdings" pitchFamily="2" charset="2"/>
              </a:rPr>
              <a:t> </a:t>
            </a:r>
            <a:r>
              <a:rPr lang="en-US" b="1" dirty="0" err="1">
                <a:latin typeface="Arial Narrow" pitchFamily="34" charset="0"/>
                <a:sym typeface="Wingdings" pitchFamily="2" charset="2"/>
              </a:rPr>
              <a:t>asing</a:t>
            </a:r>
            <a:r>
              <a:rPr lang="en-US" b="1" dirty="0">
                <a:latin typeface="Arial Narrow" pitchFamily="34" charset="0"/>
                <a:sym typeface="Wingdings" pitchFamily="2" charset="2"/>
              </a:rPr>
              <a:t> </a:t>
            </a:r>
            <a:r>
              <a:rPr lang="en-US" b="1" dirty="0" err="1">
                <a:latin typeface="Arial Narrow" pitchFamily="34" charset="0"/>
                <a:sym typeface="Wingdings" pitchFamily="2" charset="2"/>
              </a:rPr>
              <a:t>yg</a:t>
            </a:r>
            <a:r>
              <a:rPr lang="en-US" b="1" dirty="0">
                <a:latin typeface="Arial Narrow" pitchFamily="34" charset="0"/>
                <a:sym typeface="Wingdings" pitchFamily="2" charset="2"/>
              </a:rPr>
              <a:t> </a:t>
            </a:r>
            <a:r>
              <a:rPr lang="en-US" b="1" dirty="0" err="1">
                <a:latin typeface="Arial Narrow" pitchFamily="34" charset="0"/>
                <a:sym typeface="Wingdings" pitchFamily="2" charset="2"/>
              </a:rPr>
              <a:t>dibawa</a:t>
            </a:r>
            <a:r>
              <a:rPr lang="en-US" b="1" dirty="0">
                <a:latin typeface="Arial Narrow" pitchFamily="34" charset="0"/>
                <a:sym typeface="Wingdings" pitchFamily="2" charset="2"/>
              </a:rPr>
              <a:t> </a:t>
            </a:r>
            <a:r>
              <a:rPr lang="en-US" b="1" dirty="0" err="1">
                <a:latin typeface="Arial Narrow" pitchFamily="34" charset="0"/>
                <a:sym typeface="Wingdings" pitchFamily="2" charset="2"/>
              </a:rPr>
              <a:t>pedagang</a:t>
            </a:r>
            <a:r>
              <a:rPr lang="en-US" b="1" dirty="0">
                <a:latin typeface="Arial Narrow" pitchFamily="34" charset="0"/>
                <a:sym typeface="Wingdings" pitchFamily="2" charset="2"/>
              </a:rPr>
              <a:t> </a:t>
            </a:r>
            <a:r>
              <a:rPr lang="en-US" b="1" dirty="0" err="1">
                <a:latin typeface="Arial Narrow" pitchFamily="34" charset="0"/>
                <a:sym typeface="Wingdings" pitchFamily="2" charset="2"/>
              </a:rPr>
              <a:t>masuk</a:t>
            </a:r>
            <a:r>
              <a:rPr lang="en-US" b="1" dirty="0">
                <a:latin typeface="Arial Narrow" pitchFamily="34" charset="0"/>
                <a:sym typeface="Wingdings" pitchFamily="2" charset="2"/>
              </a:rPr>
              <a:t> </a:t>
            </a:r>
            <a:r>
              <a:rPr lang="en-US" b="1" dirty="0" err="1">
                <a:latin typeface="Arial Narrow" pitchFamily="34" charset="0"/>
                <a:sym typeface="Wingdings" pitchFamily="2" charset="2"/>
              </a:rPr>
              <a:t>ke</a:t>
            </a:r>
            <a:r>
              <a:rPr lang="en-US" b="1" dirty="0">
                <a:latin typeface="Arial Narrow" pitchFamily="34" charset="0"/>
                <a:sym typeface="Wingdings" pitchFamily="2" charset="2"/>
              </a:rPr>
              <a:t> </a:t>
            </a:r>
            <a:r>
              <a:rPr lang="en-US" b="1" dirty="0" err="1">
                <a:latin typeface="Arial Narrow" pitchFamily="34" charset="0"/>
                <a:sym typeface="Wingdings" pitchFamily="2" charset="2"/>
              </a:rPr>
              <a:t>dalam</a:t>
            </a:r>
            <a:r>
              <a:rPr lang="en-US" b="1" dirty="0">
                <a:latin typeface="Arial Narrow" pitchFamily="34" charset="0"/>
                <a:sym typeface="Wingdings" pitchFamily="2" charset="2"/>
              </a:rPr>
              <a:t> </a:t>
            </a:r>
            <a:r>
              <a:rPr lang="en-US" b="1" dirty="0" err="1">
                <a:latin typeface="Arial Narrow" pitchFamily="34" charset="0"/>
                <a:sym typeface="Wingdings" pitchFamily="2" charset="2"/>
              </a:rPr>
              <a:t>kebudayaan</a:t>
            </a:r>
            <a:r>
              <a:rPr lang="en-US" b="1" dirty="0">
                <a:latin typeface="Arial Narrow" pitchFamily="34" charset="0"/>
                <a:sym typeface="Wingdings" pitchFamily="2" charset="2"/>
              </a:rPr>
              <a:t> </a:t>
            </a:r>
          </a:p>
          <a:p>
            <a:r>
              <a:rPr lang="en-US" b="1" dirty="0">
                <a:latin typeface="Arial Narrow" pitchFamily="34" charset="0"/>
                <a:sym typeface="Wingdings" pitchFamily="2" charset="2"/>
              </a:rPr>
              <a:t>             </a:t>
            </a:r>
            <a:r>
              <a:rPr lang="en-US" b="1" dirty="0" smtClean="0">
                <a:latin typeface="Arial Narrow" pitchFamily="34" charset="0"/>
                <a:sym typeface="Wingdings" pitchFamily="2" charset="2"/>
              </a:rPr>
              <a:t>    </a:t>
            </a:r>
            <a:r>
              <a:rPr lang="en-US" b="1" dirty="0" err="1" smtClean="0">
                <a:latin typeface="Arial Narrow" pitchFamily="34" charset="0"/>
                <a:sym typeface="Wingdings" pitchFamily="2" charset="2"/>
              </a:rPr>
              <a:t>penerima</a:t>
            </a:r>
            <a:r>
              <a:rPr lang="en-US" b="1" dirty="0" smtClean="0">
                <a:latin typeface="Arial Narrow" pitchFamily="34" charset="0"/>
              </a:rPr>
              <a:t> </a:t>
            </a:r>
            <a:r>
              <a:rPr lang="en-US" b="1" dirty="0" err="1">
                <a:latin typeface="Arial Narrow" pitchFamily="34" charset="0"/>
              </a:rPr>
              <a:t>dengan</a:t>
            </a:r>
            <a:r>
              <a:rPr lang="en-US" b="1" dirty="0">
                <a:latin typeface="Arial Narrow" pitchFamily="34" charset="0"/>
              </a:rPr>
              <a:t> </a:t>
            </a:r>
            <a:r>
              <a:rPr lang="en-US" b="1" dirty="0" err="1">
                <a:latin typeface="Arial Narrow" pitchFamily="34" charset="0"/>
              </a:rPr>
              <a:t>tidak</a:t>
            </a:r>
            <a:r>
              <a:rPr lang="en-US" b="1" dirty="0">
                <a:latin typeface="Arial Narrow" pitchFamily="34" charset="0"/>
              </a:rPr>
              <a:t> </a:t>
            </a:r>
            <a:r>
              <a:rPr lang="en-US" b="1" dirty="0" err="1">
                <a:latin typeface="Arial Narrow" pitchFamily="34" charset="0"/>
              </a:rPr>
              <a:t>disengaja</a:t>
            </a:r>
            <a:r>
              <a:rPr lang="en-US" b="1" dirty="0">
                <a:latin typeface="Arial Narrow" pitchFamily="34" charset="0"/>
              </a:rPr>
              <a:t> </a:t>
            </a:r>
            <a:r>
              <a:rPr lang="en-US" b="1" dirty="0" err="1">
                <a:latin typeface="Arial Narrow" pitchFamily="34" charset="0"/>
              </a:rPr>
              <a:t>dan</a:t>
            </a:r>
            <a:r>
              <a:rPr lang="en-US" b="1" dirty="0">
                <a:latin typeface="Arial Narrow" pitchFamily="34" charset="0"/>
              </a:rPr>
              <a:t> </a:t>
            </a:r>
            <a:r>
              <a:rPr lang="en-US" b="1" dirty="0" err="1">
                <a:latin typeface="Arial Narrow" pitchFamily="34" charset="0"/>
              </a:rPr>
              <a:t>tanpa</a:t>
            </a:r>
            <a:r>
              <a:rPr lang="en-US" b="1" dirty="0">
                <a:latin typeface="Arial Narrow" pitchFamily="34" charset="0"/>
              </a:rPr>
              <a:t> </a:t>
            </a:r>
            <a:r>
              <a:rPr lang="en-US" b="1" dirty="0" err="1">
                <a:latin typeface="Arial Narrow" pitchFamily="34" charset="0"/>
              </a:rPr>
              <a:t>paksaan</a:t>
            </a:r>
            <a:r>
              <a:rPr lang="en-US" b="1" dirty="0">
                <a:latin typeface="Arial Narrow" pitchFamily="34" charset="0"/>
              </a:rPr>
              <a:t> </a:t>
            </a:r>
          </a:p>
          <a:p>
            <a:endParaRPr lang="en-US" b="1" dirty="0">
              <a:latin typeface="Arial Narrow" pitchFamily="34" charset="0"/>
            </a:endParaRPr>
          </a:p>
          <a:p>
            <a:r>
              <a:rPr lang="en-US" b="1" dirty="0">
                <a:latin typeface="Arial Narrow" pitchFamily="34" charset="0"/>
              </a:rPr>
              <a:t>                                                           </a:t>
            </a:r>
          </a:p>
          <a:p>
            <a:r>
              <a:rPr lang="en-US" b="1" dirty="0">
                <a:latin typeface="Arial Narrow" pitchFamily="34" charset="0"/>
              </a:rPr>
              <a:t>                                                              </a:t>
            </a:r>
            <a:r>
              <a:rPr lang="en-US" b="1" dirty="0" smtClean="0">
                <a:latin typeface="Arial Narrow" pitchFamily="34" charset="0"/>
              </a:rPr>
              <a:t>                </a:t>
            </a:r>
            <a:r>
              <a:rPr lang="en-US" b="1" dirty="0" err="1">
                <a:latin typeface="Arial Narrow" pitchFamily="34" charset="0"/>
              </a:rPr>
              <a:t>kesenian</a:t>
            </a:r>
            <a:r>
              <a:rPr lang="en-US" b="1" dirty="0">
                <a:latin typeface="Arial Narrow" pitchFamily="34" charset="0"/>
              </a:rPr>
              <a:t> </a:t>
            </a:r>
            <a:r>
              <a:rPr lang="en-US" b="1" dirty="0" err="1">
                <a:latin typeface="Arial Narrow" pitchFamily="34" charset="0"/>
              </a:rPr>
              <a:t>keroncong</a:t>
            </a:r>
            <a:r>
              <a:rPr lang="en-US" b="1" dirty="0">
                <a:latin typeface="Arial Narrow" pitchFamily="34" charset="0"/>
              </a:rPr>
              <a:t> </a:t>
            </a:r>
            <a:r>
              <a:rPr lang="en-US" b="1" dirty="0" err="1">
                <a:latin typeface="Arial Narrow" pitchFamily="34" charset="0"/>
              </a:rPr>
              <a:t>Tugu</a:t>
            </a:r>
            <a:r>
              <a:rPr lang="en-US" b="1" dirty="0">
                <a:latin typeface="Arial Narrow" pitchFamily="34" charset="0"/>
              </a:rPr>
              <a:t> </a:t>
            </a:r>
            <a:r>
              <a:rPr lang="en-US" b="1" dirty="0" err="1">
                <a:latin typeface="Arial Narrow" pitchFamily="34" charset="0"/>
              </a:rPr>
              <a:t>ini</a:t>
            </a:r>
            <a:r>
              <a:rPr lang="en-US" b="1" dirty="0">
                <a:latin typeface="Arial Narrow" pitchFamily="34" charset="0"/>
              </a:rPr>
              <a:t> </a:t>
            </a:r>
            <a:r>
              <a:rPr lang="en-US" b="1" dirty="0" err="1">
                <a:latin typeface="Arial Narrow" pitchFamily="34" charset="0"/>
              </a:rPr>
              <a:t>dibawa</a:t>
            </a:r>
            <a:r>
              <a:rPr lang="en-US" b="1" dirty="0">
                <a:latin typeface="Arial Narrow" pitchFamily="34" charset="0"/>
              </a:rPr>
              <a:t> </a:t>
            </a:r>
            <a:r>
              <a:rPr lang="en-US" b="1" dirty="0" err="1">
                <a:latin typeface="Arial Narrow" pitchFamily="34" charset="0"/>
              </a:rPr>
              <a:t>oleh</a:t>
            </a:r>
            <a:endParaRPr lang="en-US" b="1" dirty="0">
              <a:latin typeface="Arial Narrow" pitchFamily="34" charset="0"/>
            </a:endParaRPr>
          </a:p>
          <a:p>
            <a:r>
              <a:rPr lang="en-US" b="1" dirty="0">
                <a:latin typeface="Arial Narrow" pitchFamily="34" charset="0"/>
              </a:rPr>
              <a:t>                                                                   </a:t>
            </a:r>
            <a:r>
              <a:rPr lang="en-US" b="1" dirty="0" smtClean="0">
                <a:latin typeface="Arial Narrow" pitchFamily="34" charset="0"/>
              </a:rPr>
              <a:t>           </a:t>
            </a:r>
            <a:r>
              <a:rPr lang="en-US" b="1" dirty="0" err="1" smtClean="0">
                <a:latin typeface="Arial Narrow" pitchFamily="34" charset="0"/>
              </a:rPr>
              <a:t>pedagang-pedagang</a:t>
            </a:r>
            <a:r>
              <a:rPr lang="en-US" b="1" dirty="0" smtClean="0">
                <a:latin typeface="Arial Narrow" pitchFamily="34" charset="0"/>
              </a:rPr>
              <a:t> </a:t>
            </a:r>
            <a:r>
              <a:rPr lang="en-US" b="1" dirty="0" err="1">
                <a:latin typeface="Arial Narrow" pitchFamily="34" charset="0"/>
              </a:rPr>
              <a:t>Portugis</a:t>
            </a:r>
            <a:r>
              <a:rPr lang="en-US" b="1" dirty="0">
                <a:latin typeface="Arial Narrow" pitchFamily="34" charset="0"/>
              </a:rPr>
              <a:t> yang </a:t>
            </a:r>
            <a:endParaRPr lang="en-US" b="1" dirty="0" smtClean="0">
              <a:latin typeface="Arial Narrow" pitchFamily="34" charset="0"/>
            </a:endParaRPr>
          </a:p>
          <a:p>
            <a:r>
              <a:rPr lang="en-US" b="1" dirty="0">
                <a:latin typeface="Arial Narrow" pitchFamily="34" charset="0"/>
              </a:rPr>
              <a:t> </a:t>
            </a:r>
            <a:r>
              <a:rPr lang="en-US" b="1" dirty="0" smtClean="0">
                <a:latin typeface="Arial Narrow" pitchFamily="34" charset="0"/>
              </a:rPr>
              <a:t>                                                                             </a:t>
            </a:r>
            <a:r>
              <a:rPr lang="en-US" b="1" dirty="0" err="1" smtClean="0">
                <a:latin typeface="Arial Narrow" pitchFamily="34" charset="0"/>
              </a:rPr>
              <a:t>singgah</a:t>
            </a:r>
            <a:r>
              <a:rPr lang="en-US" b="1" dirty="0" smtClean="0">
                <a:latin typeface="Arial Narrow" pitchFamily="34" charset="0"/>
              </a:rPr>
              <a:t> di </a:t>
            </a:r>
            <a:r>
              <a:rPr lang="en-US" b="1" dirty="0" err="1">
                <a:latin typeface="Arial Narrow" pitchFamily="34" charset="0"/>
              </a:rPr>
              <a:t>pelabuhan</a:t>
            </a:r>
            <a:r>
              <a:rPr lang="en-US" b="1" dirty="0">
                <a:latin typeface="Arial Narrow" pitchFamily="34" charset="0"/>
              </a:rPr>
              <a:t> </a:t>
            </a:r>
            <a:r>
              <a:rPr lang="en-US" b="1" dirty="0" err="1">
                <a:latin typeface="Arial Narrow" pitchFamily="34" charset="0"/>
              </a:rPr>
              <a:t>Sunda</a:t>
            </a:r>
            <a:r>
              <a:rPr lang="en-US" b="1" dirty="0">
                <a:latin typeface="Arial Narrow" pitchFamily="34" charset="0"/>
              </a:rPr>
              <a:t> </a:t>
            </a:r>
            <a:r>
              <a:rPr lang="en-US" b="1" dirty="0" err="1">
                <a:latin typeface="Arial Narrow" pitchFamily="34" charset="0"/>
              </a:rPr>
              <a:t>Kelapa</a:t>
            </a:r>
            <a:endParaRPr lang="en-US" b="1" dirty="0">
              <a:latin typeface="Arial Narrow" pitchFamily="34" charset="0"/>
            </a:endParaRPr>
          </a:p>
          <a:p>
            <a:endParaRPr lang="en-US" b="1" dirty="0">
              <a:latin typeface="Arial Narrow" pitchFamily="34" charset="0"/>
            </a:endParaRPr>
          </a:p>
          <a:p>
            <a:endParaRPr lang="en-US" b="1" dirty="0">
              <a:latin typeface="Arial Narrow" pitchFamily="34" charset="0"/>
            </a:endParaRPr>
          </a:p>
          <a:p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2819400"/>
            <a:ext cx="3200400" cy="2149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2642524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1066800"/>
            <a:ext cx="8153400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 Narrow" pitchFamily="34" charset="0"/>
              </a:rPr>
              <a:t>  </a:t>
            </a:r>
            <a:r>
              <a:rPr lang="en-US" b="1" dirty="0" smtClean="0">
                <a:latin typeface="Arial Narrow" pitchFamily="34" charset="0"/>
              </a:rPr>
              <a:t>   ^  </a:t>
            </a:r>
            <a:r>
              <a:rPr lang="en-US" b="1" dirty="0" err="1" smtClean="0">
                <a:latin typeface="Arial Narrow" pitchFamily="34" charset="0"/>
              </a:rPr>
              <a:t>dibawa</a:t>
            </a:r>
            <a:r>
              <a:rPr lang="en-US" b="1" dirty="0" smtClean="0">
                <a:latin typeface="Arial Narrow" pitchFamily="34" charset="0"/>
              </a:rPr>
              <a:t> </a:t>
            </a:r>
            <a:r>
              <a:rPr lang="en-US" b="1" dirty="0" err="1">
                <a:latin typeface="Arial Narrow" pitchFamily="34" charset="0"/>
              </a:rPr>
              <a:t>penyiar</a:t>
            </a:r>
            <a:r>
              <a:rPr lang="en-US" b="1" dirty="0">
                <a:latin typeface="Arial Narrow" pitchFamily="34" charset="0"/>
              </a:rPr>
              <a:t> </a:t>
            </a:r>
            <a:r>
              <a:rPr lang="en-US" b="1" dirty="0" smtClean="0">
                <a:latin typeface="Arial Narrow" pitchFamily="34" charset="0"/>
              </a:rPr>
              <a:t>agama </a:t>
            </a:r>
          </a:p>
          <a:p>
            <a:r>
              <a:rPr lang="en-US" b="1" dirty="0">
                <a:latin typeface="Arial Narrow" pitchFamily="34" charset="0"/>
              </a:rPr>
              <a:t> </a:t>
            </a:r>
            <a:r>
              <a:rPr lang="en-US" b="1" dirty="0" smtClean="0">
                <a:latin typeface="Arial Narrow" pitchFamily="34" charset="0"/>
              </a:rPr>
              <a:t>        </a:t>
            </a:r>
            <a:r>
              <a:rPr lang="en-US" b="1" dirty="0" err="1" smtClean="0">
                <a:latin typeface="Arial Narrow" pitchFamily="34" charset="0"/>
              </a:rPr>
              <a:t>berlangsung</a:t>
            </a:r>
            <a:r>
              <a:rPr lang="en-US" b="1" dirty="0" smtClean="0">
                <a:latin typeface="Arial Narrow" pitchFamily="34" charset="0"/>
              </a:rPr>
              <a:t> </a:t>
            </a:r>
            <a:r>
              <a:rPr lang="en-US" b="1" dirty="0" err="1">
                <a:latin typeface="Arial Narrow" pitchFamily="34" charset="0"/>
              </a:rPr>
              <a:t>dengan</a:t>
            </a:r>
            <a:r>
              <a:rPr lang="en-US" b="1" dirty="0">
                <a:latin typeface="Arial Narrow" pitchFamily="34" charset="0"/>
              </a:rPr>
              <a:t> </a:t>
            </a:r>
            <a:r>
              <a:rPr lang="en-US" b="1" dirty="0" err="1">
                <a:latin typeface="Arial Narrow" pitchFamily="34" charset="0"/>
              </a:rPr>
              <a:t>sengaja</a:t>
            </a:r>
            <a:r>
              <a:rPr lang="en-US" b="1" dirty="0">
                <a:latin typeface="Arial Narrow" pitchFamily="34" charset="0"/>
              </a:rPr>
              <a:t>, </a:t>
            </a:r>
            <a:r>
              <a:rPr lang="en-US" b="1" dirty="0" err="1">
                <a:latin typeface="Arial Narrow" pitchFamily="34" charset="0"/>
              </a:rPr>
              <a:t>dan</a:t>
            </a:r>
            <a:r>
              <a:rPr lang="en-US" b="1" dirty="0">
                <a:latin typeface="Arial Narrow" pitchFamily="34" charset="0"/>
              </a:rPr>
              <a:t> </a:t>
            </a:r>
            <a:r>
              <a:rPr lang="en-US" b="1" dirty="0" err="1">
                <a:latin typeface="Arial Narrow" pitchFamily="34" charset="0"/>
              </a:rPr>
              <a:t>kadang-kadang</a:t>
            </a:r>
            <a:r>
              <a:rPr lang="en-US" b="1" dirty="0">
                <a:latin typeface="Arial Narrow" pitchFamily="34" charset="0"/>
              </a:rPr>
              <a:t> dg </a:t>
            </a:r>
            <a:r>
              <a:rPr lang="en-US" b="1" dirty="0" err="1">
                <a:latin typeface="Arial Narrow" pitchFamily="34" charset="0"/>
              </a:rPr>
              <a:t>paksa</a:t>
            </a:r>
            <a:endParaRPr lang="en-US" b="1" dirty="0">
              <a:latin typeface="Arial Narrow" pitchFamily="34" charset="0"/>
            </a:endParaRPr>
          </a:p>
          <a:p>
            <a:endParaRPr lang="en-US" b="1" dirty="0">
              <a:latin typeface="Arial Narrow" pitchFamily="34" charset="0"/>
            </a:endParaRPr>
          </a:p>
          <a:p>
            <a:r>
              <a:rPr lang="en-US" b="1" dirty="0">
                <a:latin typeface="Arial Narrow" pitchFamily="34" charset="0"/>
              </a:rPr>
              <a:t>                                                                                   </a:t>
            </a:r>
          </a:p>
          <a:p>
            <a:r>
              <a:rPr lang="en-US" b="1" dirty="0">
                <a:latin typeface="Arial Narrow" pitchFamily="34" charset="0"/>
              </a:rPr>
              <a:t>                                                                                    </a:t>
            </a:r>
            <a:r>
              <a:rPr lang="en-US" b="1" dirty="0" smtClean="0">
                <a:latin typeface="Arial Narrow" pitchFamily="34" charset="0"/>
              </a:rPr>
              <a:t>    </a:t>
            </a:r>
            <a:r>
              <a:rPr lang="en-US" sz="1400" b="1" dirty="0" smtClean="0">
                <a:latin typeface="Arial Narrow" pitchFamily="34" charset="0"/>
              </a:rPr>
              <a:t>- </a:t>
            </a:r>
            <a:r>
              <a:rPr lang="en-US" sz="1600" b="1" dirty="0" err="1">
                <a:latin typeface="Arial Narrow" pitchFamily="34" charset="0"/>
              </a:rPr>
              <a:t>Islamisasi</a:t>
            </a:r>
            <a:r>
              <a:rPr lang="en-US" sz="1600" b="1" dirty="0">
                <a:latin typeface="Arial Narrow" pitchFamily="34" charset="0"/>
              </a:rPr>
              <a:t> di </a:t>
            </a:r>
            <a:r>
              <a:rPr lang="en-US" sz="1600" b="1" dirty="0" err="1">
                <a:latin typeface="Arial Narrow" pitchFamily="34" charset="0"/>
              </a:rPr>
              <a:t>Kalimanan</a:t>
            </a:r>
            <a:r>
              <a:rPr lang="en-US" sz="1600" b="1" dirty="0">
                <a:latin typeface="Arial Narrow" pitchFamily="34" charset="0"/>
              </a:rPr>
              <a:t> Selatan </a:t>
            </a:r>
            <a:endParaRPr lang="en-US" sz="1600" b="1" dirty="0" smtClean="0">
              <a:latin typeface="Arial Narrow" pitchFamily="34" charset="0"/>
            </a:endParaRPr>
          </a:p>
          <a:p>
            <a:r>
              <a:rPr lang="en-US" sz="1600" b="1" dirty="0">
                <a:latin typeface="Arial Narrow" pitchFamily="34" charset="0"/>
              </a:rPr>
              <a:t> </a:t>
            </a:r>
            <a:r>
              <a:rPr lang="en-US" sz="1600" b="1" dirty="0" smtClean="0">
                <a:latin typeface="Arial Narrow" pitchFamily="34" charset="0"/>
              </a:rPr>
              <a:t>                                                                                                     </a:t>
            </a:r>
            <a:r>
              <a:rPr lang="en-US" sz="1600" b="1" dirty="0" err="1" smtClean="0">
                <a:latin typeface="Arial Narrow" pitchFamily="34" charset="0"/>
              </a:rPr>
              <a:t>dilakukan</a:t>
            </a:r>
            <a:r>
              <a:rPr lang="en-US" sz="1600" b="1" dirty="0" smtClean="0">
                <a:latin typeface="Arial Narrow" pitchFamily="34" charset="0"/>
              </a:rPr>
              <a:t> </a:t>
            </a:r>
            <a:r>
              <a:rPr lang="en-US" sz="1600" b="1" dirty="0" err="1">
                <a:latin typeface="Arial Narrow" pitchFamily="34" charset="0"/>
              </a:rPr>
              <a:t>oleh</a:t>
            </a:r>
            <a:r>
              <a:rPr lang="en-US" sz="1600" b="1" dirty="0">
                <a:latin typeface="Arial Narrow" pitchFamily="34" charset="0"/>
              </a:rPr>
              <a:t> </a:t>
            </a:r>
            <a:r>
              <a:rPr lang="en-US" sz="1600" b="1" dirty="0" err="1">
                <a:latin typeface="Arial Narrow" pitchFamily="34" charset="0"/>
              </a:rPr>
              <a:t>Demak</a:t>
            </a:r>
            <a:r>
              <a:rPr lang="en-US" sz="1600" b="1" dirty="0">
                <a:latin typeface="Arial Narrow" pitchFamily="34" charset="0"/>
              </a:rPr>
              <a:t>.</a:t>
            </a:r>
          </a:p>
          <a:p>
            <a:r>
              <a:rPr lang="en-US" sz="1600" b="1" dirty="0">
                <a:latin typeface="Arial Narrow" pitchFamily="34" charset="0"/>
              </a:rPr>
              <a:t>                                                                            </a:t>
            </a:r>
            <a:r>
              <a:rPr lang="en-US" sz="1600" b="1" dirty="0" smtClean="0">
                <a:latin typeface="Arial Narrow" pitchFamily="34" charset="0"/>
              </a:rPr>
              <a:t>                       </a:t>
            </a:r>
            <a:r>
              <a:rPr lang="en-US" sz="1600" b="1" dirty="0">
                <a:latin typeface="Arial Narrow" pitchFamily="34" charset="0"/>
              </a:rPr>
              <a:t>- Salah </a:t>
            </a:r>
            <a:r>
              <a:rPr lang="en-US" sz="1600" b="1" dirty="0" err="1">
                <a:latin typeface="Arial Narrow" pitchFamily="34" charset="0"/>
              </a:rPr>
              <a:t>satu</a:t>
            </a:r>
            <a:r>
              <a:rPr lang="en-US" sz="1600" b="1" dirty="0">
                <a:latin typeface="Arial Narrow" pitchFamily="34" charset="0"/>
              </a:rPr>
              <a:t> </a:t>
            </a:r>
            <a:r>
              <a:rPr lang="en-US" sz="1600" b="1" dirty="0" err="1">
                <a:latin typeface="Arial Narrow" pitchFamily="34" charset="0"/>
              </a:rPr>
              <a:t>tanda</a:t>
            </a:r>
            <a:r>
              <a:rPr lang="en-US" sz="1600" b="1" dirty="0">
                <a:latin typeface="Arial Narrow" pitchFamily="34" charset="0"/>
              </a:rPr>
              <a:t> </a:t>
            </a:r>
            <a:r>
              <a:rPr lang="en-US" sz="1600" b="1" dirty="0" err="1">
                <a:latin typeface="Arial Narrow" pitchFamily="34" charset="0"/>
              </a:rPr>
              <a:t>awal</a:t>
            </a:r>
            <a:r>
              <a:rPr lang="en-US" sz="1600" b="1" dirty="0">
                <a:latin typeface="Arial Narrow" pitchFamily="34" charset="0"/>
              </a:rPr>
              <a:t> </a:t>
            </a:r>
            <a:r>
              <a:rPr lang="en-US" sz="1600" b="1" dirty="0" err="1">
                <a:latin typeface="Arial Narrow" pitchFamily="34" charset="0"/>
              </a:rPr>
              <a:t>perkembangan</a:t>
            </a:r>
            <a:r>
              <a:rPr lang="en-US" sz="1600" b="1" dirty="0">
                <a:latin typeface="Arial Narrow" pitchFamily="34" charset="0"/>
              </a:rPr>
              <a:t> </a:t>
            </a:r>
            <a:endParaRPr lang="en-US" sz="1600" b="1" dirty="0" smtClean="0">
              <a:latin typeface="Arial Narrow" pitchFamily="34" charset="0"/>
            </a:endParaRPr>
          </a:p>
          <a:p>
            <a:r>
              <a:rPr lang="en-US" sz="1600" b="1" dirty="0">
                <a:latin typeface="Arial Narrow" pitchFamily="34" charset="0"/>
              </a:rPr>
              <a:t> </a:t>
            </a:r>
            <a:r>
              <a:rPr lang="en-US" sz="1600" b="1" dirty="0" smtClean="0">
                <a:latin typeface="Arial Narrow" pitchFamily="34" charset="0"/>
              </a:rPr>
              <a:t>                                                                                                     Islam </a:t>
            </a:r>
            <a:r>
              <a:rPr lang="en-US" sz="1600" b="1" dirty="0">
                <a:latin typeface="Arial Narrow" pitchFamily="34" charset="0"/>
              </a:rPr>
              <a:t>di  </a:t>
            </a:r>
            <a:r>
              <a:rPr lang="en-US" sz="1600" b="1" dirty="0" smtClean="0">
                <a:latin typeface="Arial Narrow" pitchFamily="34" charset="0"/>
              </a:rPr>
              <a:t>Kalimantan Selatan</a:t>
            </a:r>
          </a:p>
          <a:p>
            <a:r>
              <a:rPr lang="en-US" sz="1600" b="1" dirty="0">
                <a:latin typeface="Arial Narrow" pitchFamily="34" charset="0"/>
              </a:rPr>
              <a:t> </a:t>
            </a:r>
            <a:r>
              <a:rPr lang="en-US" sz="1600" b="1" dirty="0" smtClean="0">
                <a:latin typeface="Arial Narrow" pitchFamily="34" charset="0"/>
              </a:rPr>
              <a:t>                                                                                                     </a:t>
            </a:r>
            <a:r>
              <a:rPr lang="en-US" sz="1600" b="1" dirty="0" smtClean="0">
                <a:latin typeface="Arial Narrow" pitchFamily="34" charset="0"/>
                <a:sym typeface="Wingdings" pitchFamily="2" charset="2"/>
              </a:rPr>
              <a:t> </a:t>
            </a:r>
            <a:r>
              <a:rPr lang="en-US" sz="1600" b="1" dirty="0" smtClean="0">
                <a:latin typeface="Arial Narrow" pitchFamily="34" charset="0"/>
              </a:rPr>
              <a:t>Masjid </a:t>
            </a:r>
            <a:r>
              <a:rPr lang="en-US" sz="1600" b="1" dirty="0" err="1">
                <a:latin typeface="Arial Narrow" pitchFamily="34" charset="0"/>
              </a:rPr>
              <a:t>ini</a:t>
            </a:r>
            <a:r>
              <a:rPr lang="en-US" sz="1600" b="1" dirty="0">
                <a:latin typeface="Arial Narrow" pitchFamily="34" charset="0"/>
              </a:rPr>
              <a:t> </a:t>
            </a:r>
            <a:r>
              <a:rPr lang="en-US" sz="1600" b="1" dirty="0" err="1">
                <a:latin typeface="Arial Narrow" pitchFamily="34" charset="0"/>
              </a:rPr>
              <a:t>dibangun</a:t>
            </a:r>
            <a:r>
              <a:rPr lang="en-US" sz="1600" b="1" dirty="0">
                <a:latin typeface="Arial Narrow" pitchFamily="34" charset="0"/>
              </a:rPr>
              <a:t> di </a:t>
            </a:r>
            <a:r>
              <a:rPr lang="en-US" sz="1600" b="1" dirty="0" err="1">
                <a:latin typeface="Arial Narrow" pitchFamily="34" charset="0"/>
              </a:rPr>
              <a:t>masa</a:t>
            </a:r>
            <a:r>
              <a:rPr lang="en-US" sz="1600" b="1" dirty="0">
                <a:latin typeface="Arial Narrow" pitchFamily="34" charset="0"/>
              </a:rPr>
              <a:t> </a:t>
            </a:r>
          </a:p>
          <a:p>
            <a:r>
              <a:rPr lang="en-US" sz="1600" b="1" dirty="0">
                <a:latin typeface="Arial Narrow" pitchFamily="34" charset="0"/>
              </a:rPr>
              <a:t>                                                                                </a:t>
            </a:r>
            <a:r>
              <a:rPr lang="en-US" sz="1600" b="1" dirty="0" smtClean="0">
                <a:latin typeface="Arial Narrow" pitchFamily="34" charset="0"/>
              </a:rPr>
              <a:t>                           </a:t>
            </a:r>
            <a:r>
              <a:rPr lang="en-US" sz="1600" b="1" dirty="0" err="1" smtClean="0">
                <a:latin typeface="Arial Narrow" pitchFamily="34" charset="0"/>
              </a:rPr>
              <a:t>pemerintahan</a:t>
            </a:r>
            <a:r>
              <a:rPr lang="en-US" sz="1600" b="1" dirty="0" smtClean="0">
                <a:latin typeface="Arial Narrow" pitchFamily="34" charset="0"/>
              </a:rPr>
              <a:t> </a:t>
            </a:r>
            <a:r>
              <a:rPr lang="en-US" sz="1600" b="1" dirty="0">
                <a:latin typeface="Arial Narrow" pitchFamily="34" charset="0"/>
              </a:rPr>
              <a:t>Sultan </a:t>
            </a:r>
            <a:r>
              <a:rPr lang="en-US" sz="1600" b="1" dirty="0" err="1">
                <a:latin typeface="Arial Narrow" pitchFamily="34" charset="0"/>
              </a:rPr>
              <a:t>Suriansyah</a:t>
            </a:r>
            <a:r>
              <a:rPr lang="en-US" sz="1600" b="1" dirty="0">
                <a:latin typeface="Arial Narrow" pitchFamily="34" charset="0"/>
              </a:rPr>
              <a:t> </a:t>
            </a:r>
            <a:endParaRPr lang="en-US" sz="1600" b="1" dirty="0" smtClean="0">
              <a:latin typeface="Arial Narrow" pitchFamily="34" charset="0"/>
            </a:endParaRPr>
          </a:p>
          <a:p>
            <a:r>
              <a:rPr lang="en-US" sz="1600" b="1" dirty="0">
                <a:latin typeface="Arial Narrow" pitchFamily="34" charset="0"/>
              </a:rPr>
              <a:t> </a:t>
            </a:r>
            <a:r>
              <a:rPr lang="en-US" sz="1600" b="1" dirty="0" smtClean="0">
                <a:latin typeface="Arial Narrow" pitchFamily="34" charset="0"/>
              </a:rPr>
              <a:t>                                                                                                         (</a:t>
            </a:r>
            <a:r>
              <a:rPr lang="en-US" sz="1600" b="1" dirty="0">
                <a:latin typeface="Arial Narrow" pitchFamily="34" charset="0"/>
              </a:rPr>
              <a:t>1526-1550), raja </a:t>
            </a:r>
            <a:r>
              <a:rPr lang="en-US" sz="1600" b="1" dirty="0" smtClean="0">
                <a:latin typeface="Arial Narrow" pitchFamily="34" charset="0"/>
              </a:rPr>
              <a:t> </a:t>
            </a:r>
            <a:r>
              <a:rPr lang="en-US" sz="1600" b="1" dirty="0" err="1" smtClean="0">
                <a:latin typeface="Arial Narrow" pitchFamily="34" charset="0"/>
              </a:rPr>
              <a:t>Banjar</a:t>
            </a:r>
            <a:r>
              <a:rPr lang="en-US" sz="1600" b="1" dirty="0" smtClean="0">
                <a:latin typeface="Arial Narrow" pitchFamily="34" charset="0"/>
              </a:rPr>
              <a:t> </a:t>
            </a:r>
            <a:r>
              <a:rPr lang="en-US" sz="1600" b="1" dirty="0" err="1">
                <a:latin typeface="Arial Narrow" pitchFamily="34" charset="0"/>
              </a:rPr>
              <a:t>pertama</a:t>
            </a:r>
            <a:r>
              <a:rPr lang="en-US" sz="1600" b="1" dirty="0">
                <a:latin typeface="Arial Narrow" pitchFamily="34" charset="0"/>
              </a:rPr>
              <a:t> </a:t>
            </a:r>
            <a:endParaRPr lang="en-US" sz="1600" b="1" dirty="0" smtClean="0">
              <a:latin typeface="Arial Narrow" pitchFamily="34" charset="0"/>
            </a:endParaRPr>
          </a:p>
          <a:p>
            <a:r>
              <a:rPr lang="en-US" sz="1600" b="1" dirty="0">
                <a:latin typeface="Arial Narrow" pitchFamily="34" charset="0"/>
              </a:rPr>
              <a:t> </a:t>
            </a:r>
            <a:r>
              <a:rPr lang="en-US" sz="1600" b="1" dirty="0" smtClean="0">
                <a:latin typeface="Arial Narrow" pitchFamily="34" charset="0"/>
              </a:rPr>
              <a:t>                                                                                                         yang </a:t>
            </a:r>
            <a:r>
              <a:rPr lang="en-US" sz="1600" b="1" dirty="0" err="1">
                <a:latin typeface="Arial Narrow" pitchFamily="34" charset="0"/>
              </a:rPr>
              <a:t>memeluk</a:t>
            </a:r>
            <a:r>
              <a:rPr lang="en-US" sz="1600" b="1" dirty="0">
                <a:latin typeface="Arial Narrow" pitchFamily="34" charset="0"/>
              </a:rPr>
              <a:t> agama Islam</a:t>
            </a:r>
            <a:br>
              <a:rPr lang="en-US" sz="1600" b="1" dirty="0">
                <a:latin typeface="Arial Narrow" pitchFamily="34" charset="0"/>
              </a:rPr>
            </a:br>
            <a:endParaRPr lang="en-US" sz="1600" b="1" dirty="0">
              <a:latin typeface="Arial Narrow" pitchFamily="34" charset="0"/>
            </a:endParaRPr>
          </a:p>
          <a:p>
            <a:r>
              <a:rPr lang="en-US" b="1" dirty="0">
                <a:latin typeface="Arial Narrow" pitchFamily="34" charset="0"/>
              </a:rPr>
              <a:t>                                                                                       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2111038"/>
            <a:ext cx="4458787" cy="2926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3653138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914400"/>
            <a:ext cx="8077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 Narrow" pitchFamily="34" charset="0"/>
              </a:rPr>
              <a:t>** </a:t>
            </a:r>
            <a:r>
              <a:rPr lang="en-US" b="1" dirty="0" err="1">
                <a:latin typeface="Arial Narrow" pitchFamily="34" charset="0"/>
              </a:rPr>
              <a:t>secara</a:t>
            </a:r>
            <a:r>
              <a:rPr lang="en-US" b="1" dirty="0">
                <a:latin typeface="Arial Narrow" pitchFamily="34" charset="0"/>
              </a:rPr>
              <a:t> </a:t>
            </a:r>
            <a:r>
              <a:rPr lang="en-US" b="1" dirty="0" err="1">
                <a:latin typeface="Arial Narrow" pitchFamily="34" charset="0"/>
              </a:rPr>
              <a:t>tidak</a:t>
            </a:r>
            <a:r>
              <a:rPr lang="en-US" b="1" dirty="0">
                <a:latin typeface="Arial Narrow" pitchFamily="34" charset="0"/>
              </a:rPr>
              <a:t> </a:t>
            </a:r>
            <a:r>
              <a:rPr lang="en-US" b="1" dirty="0" err="1">
                <a:latin typeface="Arial Narrow" pitchFamily="34" charset="0"/>
              </a:rPr>
              <a:t>damai</a:t>
            </a:r>
            <a:r>
              <a:rPr lang="en-US" b="1" dirty="0">
                <a:latin typeface="Arial Narrow" pitchFamily="34" charset="0"/>
              </a:rPr>
              <a:t>                                                                              </a:t>
            </a:r>
          </a:p>
          <a:p>
            <a:r>
              <a:rPr lang="en-US" b="1" dirty="0">
                <a:latin typeface="Arial Narrow" pitchFamily="34" charset="0"/>
              </a:rPr>
              <a:t>         </a:t>
            </a:r>
            <a:r>
              <a:rPr lang="en-US" b="1" dirty="0" err="1">
                <a:latin typeface="Arial Narrow" pitchFamily="34" charset="0"/>
              </a:rPr>
              <a:t>melalui</a:t>
            </a:r>
            <a:r>
              <a:rPr lang="en-US" b="1" dirty="0">
                <a:latin typeface="Arial Narrow" pitchFamily="34" charset="0"/>
              </a:rPr>
              <a:t> </a:t>
            </a:r>
            <a:r>
              <a:rPr lang="en-US" b="1" dirty="0" err="1">
                <a:latin typeface="Arial Narrow" pitchFamily="34" charset="0"/>
              </a:rPr>
              <a:t>penaklukan</a:t>
            </a:r>
            <a:r>
              <a:rPr lang="en-US" b="1" dirty="0">
                <a:latin typeface="Arial Narrow" pitchFamily="34" charset="0"/>
              </a:rPr>
              <a:t>, </a:t>
            </a:r>
            <a:r>
              <a:rPr lang="en-US" b="1" dirty="0" err="1">
                <a:latin typeface="Arial Narrow" pitchFamily="34" charset="0"/>
              </a:rPr>
              <a:t>penjajahan</a:t>
            </a:r>
            <a:r>
              <a:rPr lang="en-US" b="1" dirty="0">
                <a:latin typeface="Arial Narrow" pitchFamily="34" charset="0"/>
              </a:rPr>
              <a:t>,  </a:t>
            </a:r>
            <a:r>
              <a:rPr lang="en-US" b="1" dirty="0" err="1">
                <a:latin typeface="Arial Narrow" pitchFamily="34" charset="0"/>
              </a:rPr>
              <a:t>dan</a:t>
            </a:r>
            <a:r>
              <a:rPr lang="en-US" b="1" dirty="0">
                <a:latin typeface="Arial Narrow" pitchFamily="34" charset="0"/>
              </a:rPr>
              <a:t> </a:t>
            </a:r>
            <a:r>
              <a:rPr lang="en-US" b="1" dirty="0" err="1">
                <a:latin typeface="Arial Narrow" pitchFamily="34" charset="0"/>
              </a:rPr>
              <a:t>paksaan</a:t>
            </a:r>
            <a:r>
              <a:rPr lang="en-US" b="1" dirty="0">
                <a:latin typeface="Arial Narrow" pitchFamily="34" charset="0"/>
              </a:rPr>
              <a:t> </a:t>
            </a:r>
            <a:r>
              <a:rPr lang="en-US" b="1" dirty="0" err="1">
                <a:latin typeface="Arial Narrow" pitchFamily="34" charset="0"/>
              </a:rPr>
              <a:t>lainnya</a:t>
            </a:r>
            <a:r>
              <a:rPr lang="en-US" b="1" dirty="0">
                <a:latin typeface="Arial Narrow" pitchFamily="34" charset="0"/>
              </a:rPr>
              <a:t>                                                                          </a:t>
            </a:r>
          </a:p>
          <a:p>
            <a:pPr algn="just"/>
            <a:r>
              <a:rPr lang="en-US" b="1" dirty="0">
                <a:latin typeface="Arial Narrow" pitchFamily="34" charset="0"/>
              </a:rPr>
              <a:t>         </a:t>
            </a:r>
            <a:r>
              <a:rPr lang="en-US" b="1" dirty="0" err="1" smtClean="0">
                <a:latin typeface="Arial Narrow" pitchFamily="34" charset="0"/>
                <a:sym typeface="Wingdings" pitchFamily="2" charset="2"/>
              </a:rPr>
              <a:t>misalnya</a:t>
            </a:r>
            <a:r>
              <a:rPr lang="en-US" b="1" dirty="0" smtClean="0">
                <a:latin typeface="Arial Narrow" pitchFamily="34" charset="0"/>
                <a:sym typeface="Wingdings" pitchFamily="2" charset="2"/>
              </a:rPr>
              <a:t>, orang </a:t>
            </a:r>
            <a:r>
              <a:rPr lang="en-US" b="1" dirty="0" err="1">
                <a:latin typeface="Arial Narrow" pitchFamily="34" charset="0"/>
                <a:sym typeface="Wingdings" pitchFamily="2" charset="2"/>
              </a:rPr>
              <a:t>desa</a:t>
            </a:r>
            <a:r>
              <a:rPr lang="en-US" b="1" dirty="0">
                <a:latin typeface="Arial Narrow" pitchFamily="34" charset="0"/>
                <a:sym typeface="Wingdings" pitchFamily="2" charset="2"/>
              </a:rPr>
              <a:t> </a:t>
            </a:r>
            <a:r>
              <a:rPr lang="en-US" b="1" dirty="0" smtClean="0">
                <a:latin typeface="Arial Narrow" pitchFamily="34" charset="0"/>
                <a:sym typeface="Wingdings" pitchFamily="2" charset="2"/>
              </a:rPr>
              <a:t>di </a:t>
            </a:r>
            <a:r>
              <a:rPr lang="en-US" b="1" dirty="0" err="1" smtClean="0">
                <a:latin typeface="Arial Narrow" pitchFamily="34" charset="0"/>
                <a:sym typeface="Wingdings" pitchFamily="2" charset="2"/>
              </a:rPr>
              <a:t>Jawa</a:t>
            </a:r>
            <a:r>
              <a:rPr lang="en-US" b="1" dirty="0" smtClean="0">
                <a:latin typeface="Arial Narrow" pitchFamily="34" charset="0"/>
                <a:sym typeface="Wingdings" pitchFamily="2" charset="2"/>
              </a:rPr>
              <a:t> </a:t>
            </a:r>
            <a:r>
              <a:rPr lang="en-US" b="1" dirty="0" err="1" smtClean="0">
                <a:latin typeface="Arial Narrow" pitchFamily="34" charset="0"/>
                <a:sym typeface="Wingdings" pitchFamily="2" charset="2"/>
              </a:rPr>
              <a:t>adalah</a:t>
            </a:r>
            <a:r>
              <a:rPr lang="en-US" b="1" dirty="0" smtClean="0">
                <a:latin typeface="Arial Narrow" pitchFamily="34" charset="0"/>
                <a:sym typeface="Wingdings" pitchFamily="2" charset="2"/>
              </a:rPr>
              <a:t> </a:t>
            </a:r>
            <a:r>
              <a:rPr lang="en-US" b="1" dirty="0" err="1" smtClean="0">
                <a:latin typeface="Arial Narrow" pitchFamily="34" charset="0"/>
                <a:sym typeface="Wingdings" pitchFamily="2" charset="2"/>
              </a:rPr>
              <a:t>petani</a:t>
            </a:r>
            <a:r>
              <a:rPr lang="en-US" b="1" dirty="0" smtClean="0">
                <a:latin typeface="Arial Narrow" pitchFamily="34" charset="0"/>
                <a:sym typeface="Wingdings" pitchFamily="2" charset="2"/>
              </a:rPr>
              <a:t> </a:t>
            </a:r>
            <a:r>
              <a:rPr lang="en-US" b="1" dirty="0" err="1" smtClean="0">
                <a:latin typeface="Arial Narrow" pitchFamily="34" charset="0"/>
                <a:sym typeface="Wingdings" pitchFamily="2" charset="2"/>
              </a:rPr>
              <a:t>padi</a:t>
            </a:r>
            <a:r>
              <a:rPr lang="en-US" b="1" dirty="0" smtClean="0">
                <a:latin typeface="Arial Narrow" pitchFamily="34" charset="0"/>
                <a:sym typeface="Wingdings" pitchFamily="2" charset="2"/>
              </a:rPr>
              <a:t> </a:t>
            </a:r>
          </a:p>
          <a:p>
            <a:pPr algn="just"/>
            <a:r>
              <a:rPr lang="en-US" b="1" dirty="0">
                <a:latin typeface="Arial Narrow" pitchFamily="34" charset="0"/>
                <a:sym typeface="Wingdings" pitchFamily="2" charset="2"/>
              </a:rPr>
              <a:t> </a:t>
            </a:r>
            <a:r>
              <a:rPr lang="en-US" b="1" dirty="0" smtClean="0">
                <a:latin typeface="Arial Narrow" pitchFamily="34" charset="0"/>
                <a:sym typeface="Wingdings" pitchFamily="2" charset="2"/>
              </a:rPr>
              <a:t>                          </a:t>
            </a:r>
            <a:r>
              <a:rPr lang="en-US" b="1" dirty="0" err="1" smtClean="0">
                <a:latin typeface="Arial Narrow" pitchFamily="34" charset="0"/>
                <a:sym typeface="Wingdings" pitchFamily="2" charset="2"/>
              </a:rPr>
              <a:t>dipaksa</a:t>
            </a:r>
            <a:r>
              <a:rPr lang="en-US" b="1" dirty="0" smtClean="0">
                <a:latin typeface="Arial Narrow" pitchFamily="34" charset="0"/>
              </a:rPr>
              <a:t>  </a:t>
            </a:r>
            <a:r>
              <a:rPr lang="en-US" b="1" dirty="0" err="1" smtClean="0">
                <a:latin typeface="Arial Narrow" pitchFamily="34" charset="0"/>
              </a:rPr>
              <a:t>penjajah</a:t>
            </a:r>
            <a:r>
              <a:rPr lang="en-US" b="1" dirty="0" smtClean="0">
                <a:latin typeface="Arial Narrow" pitchFamily="34" charset="0"/>
              </a:rPr>
              <a:t> </a:t>
            </a:r>
            <a:r>
              <a:rPr lang="en-US" b="1" dirty="0" err="1" smtClean="0">
                <a:latin typeface="Arial Narrow" pitchFamily="34" charset="0"/>
              </a:rPr>
              <a:t>Belanda</a:t>
            </a:r>
            <a:r>
              <a:rPr lang="en-US" b="1" dirty="0" smtClean="0">
                <a:latin typeface="Arial Narrow" pitchFamily="34" charset="0"/>
              </a:rPr>
              <a:t> </a:t>
            </a:r>
            <a:r>
              <a:rPr lang="en-US" b="1" dirty="0" err="1" smtClean="0">
                <a:latin typeface="Arial Narrow" pitchFamily="34" charset="0"/>
              </a:rPr>
              <a:t>bekerja</a:t>
            </a:r>
            <a:r>
              <a:rPr lang="en-US" b="1" dirty="0" smtClean="0">
                <a:latin typeface="Arial Narrow" pitchFamily="34" charset="0"/>
              </a:rPr>
              <a:t> </a:t>
            </a:r>
            <a:r>
              <a:rPr lang="en-US" b="1" dirty="0" err="1">
                <a:latin typeface="Arial Narrow" pitchFamily="34" charset="0"/>
              </a:rPr>
              <a:t>sebagai</a:t>
            </a:r>
            <a:endParaRPr lang="en-US" b="1" dirty="0">
              <a:latin typeface="Arial Narrow" pitchFamily="34" charset="0"/>
            </a:endParaRPr>
          </a:p>
          <a:p>
            <a:pPr algn="just"/>
            <a:r>
              <a:rPr lang="en-US" b="1" dirty="0">
                <a:latin typeface="Arial Narrow" pitchFamily="34" charset="0"/>
              </a:rPr>
              <a:t>                            - </a:t>
            </a:r>
            <a:r>
              <a:rPr lang="en-US" b="1" dirty="0" err="1">
                <a:latin typeface="Arial Narrow" pitchFamily="34" charset="0"/>
              </a:rPr>
              <a:t>buruh</a:t>
            </a:r>
            <a:r>
              <a:rPr lang="en-US" b="1" dirty="0">
                <a:latin typeface="Arial Narrow" pitchFamily="34" charset="0"/>
              </a:rPr>
              <a:t> </a:t>
            </a:r>
            <a:r>
              <a:rPr lang="en-US" b="1" dirty="0" err="1">
                <a:latin typeface="Arial Narrow" pitchFamily="34" charset="0"/>
              </a:rPr>
              <a:t>tambang</a:t>
            </a:r>
            <a:endParaRPr lang="en-US" b="1" dirty="0">
              <a:latin typeface="Arial Narrow" pitchFamily="34" charset="0"/>
            </a:endParaRPr>
          </a:p>
          <a:p>
            <a:pPr algn="just"/>
            <a:r>
              <a:rPr lang="en-US" b="1" dirty="0">
                <a:latin typeface="Arial Narrow" pitchFamily="34" charset="0"/>
              </a:rPr>
              <a:t>                            - </a:t>
            </a:r>
            <a:r>
              <a:rPr lang="en-US" b="1" dirty="0" err="1" smtClean="0">
                <a:latin typeface="Arial Narrow" pitchFamily="34" charset="0"/>
              </a:rPr>
              <a:t>menanam</a:t>
            </a:r>
            <a:r>
              <a:rPr lang="en-US" b="1" dirty="0" smtClean="0">
                <a:latin typeface="Arial Narrow" pitchFamily="34" charset="0"/>
              </a:rPr>
              <a:t> </a:t>
            </a:r>
            <a:r>
              <a:rPr lang="en-US" b="1" dirty="0" err="1">
                <a:latin typeface="Arial Narrow" pitchFamily="34" charset="0"/>
              </a:rPr>
              <a:t>tembakau</a:t>
            </a:r>
            <a:r>
              <a:rPr lang="en-US" b="1" dirty="0">
                <a:latin typeface="Arial Narrow" pitchFamily="34" charset="0"/>
              </a:rPr>
              <a:t> (</a:t>
            </a:r>
            <a:r>
              <a:rPr lang="en-US" b="1" dirty="0" err="1">
                <a:latin typeface="Arial Narrow" pitchFamily="34" charset="0"/>
              </a:rPr>
              <a:t>tanaman</a:t>
            </a:r>
            <a:r>
              <a:rPr lang="en-US" b="1" dirty="0">
                <a:latin typeface="Arial Narrow" pitchFamily="34" charset="0"/>
              </a:rPr>
              <a:t> </a:t>
            </a:r>
            <a:r>
              <a:rPr lang="en-US" b="1" dirty="0" err="1">
                <a:latin typeface="Arial Narrow" pitchFamily="34" charset="0"/>
              </a:rPr>
              <a:t>ekspor</a:t>
            </a:r>
            <a:r>
              <a:rPr lang="en-US" b="1" dirty="0">
                <a:latin typeface="Arial Narrow" pitchFamily="34" charset="0"/>
              </a:rPr>
              <a:t>)                    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5872" y="3048000"/>
            <a:ext cx="3586055" cy="2651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85022" y="3060879"/>
            <a:ext cx="4006260" cy="2651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356784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381000"/>
            <a:ext cx="82296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 Narrow" pitchFamily="34" charset="0"/>
                <a:sym typeface="Wingdings" pitchFamily="2" charset="2"/>
              </a:rPr>
              <a:t>3.  </a:t>
            </a:r>
            <a:r>
              <a:rPr lang="en-US" b="1" dirty="0" err="1" smtClean="0">
                <a:latin typeface="Arial Narrow" pitchFamily="34" charset="0"/>
                <a:sym typeface="Wingdings" pitchFamily="2" charset="2"/>
              </a:rPr>
              <a:t>difusi</a:t>
            </a:r>
            <a:r>
              <a:rPr lang="en-US" b="1" dirty="0" smtClean="0">
                <a:latin typeface="Arial Narrow" pitchFamily="34" charset="0"/>
                <a:sym typeface="Wingdings" pitchFamily="2" charset="2"/>
              </a:rPr>
              <a:t> </a:t>
            </a:r>
            <a:r>
              <a:rPr lang="en-US" b="1" dirty="0" err="1">
                <a:latin typeface="Arial Narrow" pitchFamily="34" charset="0"/>
                <a:sym typeface="Wingdings" pitchFamily="2" charset="2"/>
              </a:rPr>
              <a:t>jaman</a:t>
            </a:r>
            <a:r>
              <a:rPr lang="en-US" b="1" dirty="0">
                <a:latin typeface="Arial Narrow" pitchFamily="34" charset="0"/>
                <a:sym typeface="Wingdings" pitchFamily="2" charset="2"/>
              </a:rPr>
              <a:t> modern</a:t>
            </a:r>
          </a:p>
          <a:p>
            <a:r>
              <a:rPr lang="en-US" b="1" dirty="0">
                <a:latin typeface="Arial Narrow" pitchFamily="34" charset="0"/>
                <a:sym typeface="Wingdings" pitchFamily="2" charset="2"/>
              </a:rPr>
              <a:t>              - </a:t>
            </a:r>
            <a:r>
              <a:rPr lang="en-US" b="1" dirty="0" err="1">
                <a:latin typeface="Arial Narrow" pitchFamily="34" charset="0"/>
                <a:sym typeface="Wingdings" pitchFamily="2" charset="2"/>
              </a:rPr>
              <a:t>berlangsung</a:t>
            </a:r>
            <a:r>
              <a:rPr lang="en-US" b="1" dirty="0">
                <a:latin typeface="Arial Narrow" pitchFamily="34" charset="0"/>
                <a:sym typeface="Wingdings" pitchFamily="2" charset="2"/>
              </a:rPr>
              <a:t> </a:t>
            </a:r>
            <a:r>
              <a:rPr lang="en-US" b="1" dirty="0" err="1">
                <a:latin typeface="Arial Narrow" pitchFamily="34" charset="0"/>
                <a:sym typeface="Wingdings" pitchFamily="2" charset="2"/>
              </a:rPr>
              <a:t>cepat</a:t>
            </a:r>
            <a:endParaRPr lang="en-US" b="1" dirty="0">
              <a:latin typeface="Arial Narrow" pitchFamily="34" charset="0"/>
              <a:sym typeface="Wingdings" pitchFamily="2" charset="2"/>
            </a:endParaRPr>
          </a:p>
          <a:p>
            <a:r>
              <a:rPr lang="en-US" b="1" dirty="0">
                <a:latin typeface="Arial Narrow" pitchFamily="34" charset="0"/>
                <a:sym typeface="Wingdings" pitchFamily="2" charset="2"/>
              </a:rPr>
              <a:t>              - </a:t>
            </a:r>
            <a:r>
              <a:rPr lang="en-US" b="1" dirty="0" err="1">
                <a:latin typeface="Arial Narrow" pitchFamily="34" charset="0"/>
                <a:sym typeface="Wingdings" pitchFamily="2" charset="2"/>
              </a:rPr>
              <a:t>tanpa</a:t>
            </a:r>
            <a:r>
              <a:rPr lang="en-US" b="1" dirty="0">
                <a:latin typeface="Arial Narrow" pitchFamily="34" charset="0"/>
                <a:sym typeface="Wingdings" pitchFamily="2" charset="2"/>
              </a:rPr>
              <a:t> </a:t>
            </a:r>
            <a:r>
              <a:rPr lang="en-US" b="1" dirty="0" err="1">
                <a:latin typeface="Arial Narrow" pitchFamily="34" charset="0"/>
                <a:sym typeface="Wingdings" pitchFamily="2" charset="2"/>
              </a:rPr>
              <a:t>kontak</a:t>
            </a:r>
            <a:r>
              <a:rPr lang="en-US" b="1" dirty="0">
                <a:latin typeface="Arial Narrow" pitchFamily="34" charset="0"/>
                <a:sym typeface="Wingdings" pitchFamily="2" charset="2"/>
              </a:rPr>
              <a:t> </a:t>
            </a:r>
            <a:r>
              <a:rPr lang="en-US" b="1" dirty="0" err="1">
                <a:latin typeface="Arial Narrow" pitchFamily="34" charset="0"/>
                <a:sym typeface="Wingdings" pitchFamily="2" charset="2"/>
              </a:rPr>
              <a:t>nyata</a:t>
            </a:r>
            <a:r>
              <a:rPr lang="en-US" b="1" dirty="0">
                <a:latin typeface="Arial Narrow" pitchFamily="34" charset="0"/>
                <a:sym typeface="Wingdings" pitchFamily="2" charset="2"/>
              </a:rPr>
              <a:t> </a:t>
            </a:r>
            <a:r>
              <a:rPr lang="en-US" b="1" dirty="0" err="1">
                <a:latin typeface="Arial Narrow" pitchFamily="34" charset="0"/>
                <a:sym typeface="Wingdings" pitchFamily="2" charset="2"/>
              </a:rPr>
              <a:t>antara</a:t>
            </a:r>
            <a:r>
              <a:rPr lang="en-US" b="1" dirty="0">
                <a:latin typeface="Arial Narrow" pitchFamily="34" charset="0"/>
                <a:sym typeface="Wingdings" pitchFamily="2" charset="2"/>
              </a:rPr>
              <a:t> </a:t>
            </a:r>
            <a:r>
              <a:rPr lang="en-US" b="1" dirty="0" err="1">
                <a:latin typeface="Arial Narrow" pitchFamily="34" charset="0"/>
                <a:sym typeface="Wingdings" pitchFamily="2" charset="2"/>
              </a:rPr>
              <a:t>individu-individu</a:t>
            </a:r>
            <a:endParaRPr lang="en-US" b="1" dirty="0">
              <a:latin typeface="Arial Narrow" pitchFamily="34" charset="0"/>
              <a:sym typeface="Wingdings" pitchFamily="2" charset="2"/>
            </a:endParaRPr>
          </a:p>
          <a:p>
            <a:r>
              <a:rPr lang="en-US" b="1" dirty="0">
                <a:latin typeface="Arial Narrow" pitchFamily="34" charset="0"/>
                <a:sym typeface="Wingdings" pitchFamily="2" charset="2"/>
              </a:rPr>
              <a:t>              - </a:t>
            </a:r>
            <a:r>
              <a:rPr lang="en-US" b="1" dirty="0" err="1">
                <a:latin typeface="Arial Narrow" pitchFamily="34" charset="0"/>
                <a:sym typeface="Wingdings" pitchFamily="2" charset="2"/>
              </a:rPr>
              <a:t>tersedia</a:t>
            </a:r>
            <a:r>
              <a:rPr lang="en-US" b="1" dirty="0">
                <a:latin typeface="Arial Narrow" pitchFamily="34" charset="0"/>
                <a:sym typeface="Wingdings" pitchFamily="2" charset="2"/>
              </a:rPr>
              <a:t> </a:t>
            </a:r>
            <a:r>
              <a:rPr lang="en-US" b="1" dirty="0" err="1">
                <a:latin typeface="Arial Narrow" pitchFamily="34" charset="0"/>
                <a:sym typeface="Wingdings" pitchFamily="2" charset="2"/>
              </a:rPr>
              <a:t>sarana</a:t>
            </a:r>
            <a:r>
              <a:rPr lang="en-US" b="1" dirty="0">
                <a:latin typeface="Arial Narrow" pitchFamily="34" charset="0"/>
                <a:sym typeface="Wingdings" pitchFamily="2" charset="2"/>
              </a:rPr>
              <a:t> </a:t>
            </a:r>
            <a:r>
              <a:rPr lang="en-US" b="1" dirty="0" err="1">
                <a:latin typeface="Arial Narrow" pitchFamily="34" charset="0"/>
                <a:sym typeface="Wingdings" pitchFamily="2" charset="2"/>
              </a:rPr>
              <a:t>alat</a:t>
            </a:r>
            <a:r>
              <a:rPr lang="en-US" b="1" dirty="0">
                <a:latin typeface="Arial Narrow" pitchFamily="34" charset="0"/>
                <a:sym typeface="Wingdings" pitchFamily="2" charset="2"/>
              </a:rPr>
              <a:t> </a:t>
            </a:r>
            <a:r>
              <a:rPr lang="en-US" b="1" dirty="0" err="1">
                <a:latin typeface="Arial Narrow" pitchFamily="34" charset="0"/>
                <a:sym typeface="Wingdings" pitchFamily="2" charset="2"/>
              </a:rPr>
              <a:t>komunikasi</a:t>
            </a:r>
            <a:r>
              <a:rPr lang="en-US" b="1" dirty="0">
                <a:latin typeface="Arial Narrow" pitchFamily="34" charset="0"/>
                <a:sym typeface="Wingdings" pitchFamily="2" charset="2"/>
              </a:rPr>
              <a:t> yang modern, </a:t>
            </a:r>
            <a:r>
              <a:rPr lang="en-US" b="1" dirty="0" err="1">
                <a:latin typeface="Arial Narrow" pitchFamily="34" charset="0"/>
                <a:sym typeface="Wingdings" pitchFamily="2" charset="2"/>
              </a:rPr>
              <a:t>seperti</a:t>
            </a:r>
            <a:r>
              <a:rPr lang="en-US" b="1" dirty="0">
                <a:latin typeface="Arial Narrow" pitchFamily="34" charset="0"/>
                <a:sym typeface="Wingdings" pitchFamily="2" charset="2"/>
              </a:rPr>
              <a:t> radio, </a:t>
            </a:r>
            <a:r>
              <a:rPr lang="en-US" b="1" dirty="0" err="1">
                <a:latin typeface="Arial Narrow" pitchFamily="34" charset="0"/>
                <a:sym typeface="Wingdings" pitchFamily="2" charset="2"/>
              </a:rPr>
              <a:t>televisi</a:t>
            </a:r>
            <a:r>
              <a:rPr lang="en-US" b="1" dirty="0">
                <a:latin typeface="Arial Narrow" pitchFamily="34" charset="0"/>
                <a:sym typeface="Wingdings" pitchFamily="2" charset="2"/>
              </a:rPr>
              <a:t>, </a:t>
            </a:r>
            <a:r>
              <a:rPr lang="en-US" b="1" dirty="0" err="1">
                <a:latin typeface="Arial Narrow" pitchFamily="34" charset="0"/>
                <a:sym typeface="Wingdings" pitchFamily="2" charset="2"/>
              </a:rPr>
              <a:t>surat</a:t>
            </a:r>
            <a:r>
              <a:rPr lang="en-US" b="1" dirty="0">
                <a:latin typeface="Arial Narrow" pitchFamily="34" charset="0"/>
                <a:sym typeface="Wingdings" pitchFamily="2" charset="2"/>
              </a:rPr>
              <a:t> </a:t>
            </a:r>
            <a:r>
              <a:rPr lang="en-US" b="1" dirty="0" err="1">
                <a:latin typeface="Arial Narrow" pitchFamily="34" charset="0"/>
                <a:sym typeface="Wingdings" pitchFamily="2" charset="2"/>
              </a:rPr>
              <a:t>kabar</a:t>
            </a:r>
            <a:endParaRPr lang="en-US" b="1" dirty="0">
              <a:latin typeface="Arial Narrow" pitchFamily="34" charset="0"/>
              <a:sym typeface="Wingdings" pitchFamily="2" charset="2"/>
            </a:endParaRPr>
          </a:p>
          <a:p>
            <a:endParaRPr lang="en-US" b="1" dirty="0" smtClean="0">
              <a:latin typeface="Arial Narrow" pitchFamily="34" charset="0"/>
              <a:sym typeface="Wingdings" pitchFamily="2" charset="2"/>
            </a:endParaRPr>
          </a:p>
          <a:p>
            <a:endParaRPr lang="en-US" b="1" dirty="0" smtClean="0">
              <a:latin typeface="Arial Narrow" pitchFamily="34" charset="0"/>
              <a:sym typeface="Wingdings" pitchFamily="2" charset="2"/>
            </a:endParaRPr>
          </a:p>
          <a:p>
            <a:endParaRPr lang="en-US" b="1" dirty="0">
              <a:latin typeface="Arial Narrow" pitchFamily="34" charset="0"/>
              <a:sym typeface="Wingdings" pitchFamily="2" charset="2"/>
            </a:endParaRPr>
          </a:p>
          <a:p>
            <a:endParaRPr lang="en-US" b="1" dirty="0" smtClean="0">
              <a:latin typeface="Arial Narrow" pitchFamily="34" charset="0"/>
              <a:sym typeface="Wingdings" pitchFamily="2" charset="2"/>
            </a:endParaRPr>
          </a:p>
          <a:p>
            <a:endParaRPr lang="en-US" b="1" dirty="0">
              <a:latin typeface="Arial Narrow" pitchFamily="34" charset="0"/>
              <a:sym typeface="Wingdings" pitchFamily="2" charset="2"/>
            </a:endParaRPr>
          </a:p>
          <a:p>
            <a:endParaRPr lang="en-US" b="1" dirty="0">
              <a:latin typeface="Arial Narrow" pitchFamily="34" charset="0"/>
              <a:sym typeface="Wingdings" pitchFamily="2" charset="2"/>
            </a:endParaRPr>
          </a:p>
          <a:p>
            <a:endParaRPr lang="en-US" b="1" dirty="0" smtClean="0">
              <a:latin typeface="Arial Narrow" pitchFamily="34" charset="0"/>
              <a:sym typeface="Wingdings" pitchFamily="2" charset="2"/>
            </a:endParaRPr>
          </a:p>
          <a:p>
            <a:endParaRPr lang="en-US" b="1" dirty="0">
              <a:latin typeface="Arial Narrow" pitchFamily="34" charset="0"/>
              <a:sym typeface="Wingdings" pitchFamily="2" charset="2"/>
            </a:endParaRPr>
          </a:p>
          <a:p>
            <a:endParaRPr lang="en-US" dirty="0"/>
          </a:p>
        </p:txBody>
      </p:sp>
      <p:pic>
        <p:nvPicPr>
          <p:cNvPr id="3" name="Picture 2" descr="https://encrypted-tbn1.gstatic.com/images?q=tbn:ANd9GcSGdvMV4rgBeaR452SQ8zMmM3Y0Sxub_ShaeQZCpnuH2gwLJPEK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752600"/>
            <a:ext cx="4114800" cy="2194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https://encrypted-tbn3.gstatic.com/images?q=tbn:ANd9GcTwQNGkGTdB2HfvZ8uLMkT6t-2oB1uFa3pjBrpdrjOJAUrpQ-bJ8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4074319"/>
            <a:ext cx="3840480" cy="2286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31553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685800"/>
            <a:ext cx="82296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 Narrow" pitchFamily="34" charset="0"/>
                <a:sym typeface="Wingdings" pitchFamily="2" charset="2"/>
              </a:rPr>
              <a:t>4.  </a:t>
            </a:r>
            <a:r>
              <a:rPr lang="en-US" b="1" dirty="0" err="1" smtClean="0">
                <a:latin typeface="Arial Narrow" pitchFamily="34" charset="0"/>
                <a:sym typeface="Wingdings" pitchFamily="2" charset="2"/>
              </a:rPr>
              <a:t>difusi</a:t>
            </a:r>
            <a:r>
              <a:rPr lang="en-US" b="1" dirty="0" smtClean="0">
                <a:latin typeface="Arial Narrow" pitchFamily="34" charset="0"/>
                <a:sym typeface="Wingdings" pitchFamily="2" charset="2"/>
              </a:rPr>
              <a:t> </a:t>
            </a:r>
            <a:r>
              <a:rPr lang="en-US" b="1" dirty="0" err="1" smtClean="0">
                <a:latin typeface="Arial Narrow" pitchFamily="34" charset="0"/>
                <a:sym typeface="Wingdings" pitchFamily="2" charset="2"/>
              </a:rPr>
              <a:t>tidak</a:t>
            </a:r>
            <a:r>
              <a:rPr lang="en-US" b="1" dirty="0" smtClean="0">
                <a:latin typeface="Arial Narrow" pitchFamily="34" charset="0"/>
                <a:sym typeface="Wingdings" pitchFamily="2" charset="2"/>
              </a:rPr>
              <a:t> </a:t>
            </a:r>
            <a:r>
              <a:rPr lang="en-US" b="1" dirty="0" err="1" smtClean="0">
                <a:latin typeface="Arial Narrow" pitchFamily="34" charset="0"/>
                <a:sym typeface="Wingdings" pitchFamily="2" charset="2"/>
              </a:rPr>
              <a:t>pernah</a:t>
            </a:r>
            <a:r>
              <a:rPr lang="en-US" b="1" dirty="0" smtClean="0">
                <a:latin typeface="Arial Narrow" pitchFamily="34" charset="0"/>
                <a:sym typeface="Wingdings" pitchFamily="2" charset="2"/>
              </a:rPr>
              <a:t> </a:t>
            </a:r>
            <a:r>
              <a:rPr lang="en-US" b="1" dirty="0" err="1" smtClean="0">
                <a:latin typeface="Arial Narrow" pitchFamily="34" charset="0"/>
                <a:sym typeface="Wingdings" pitchFamily="2" charset="2"/>
              </a:rPr>
              <a:t>terjadi</a:t>
            </a:r>
            <a:r>
              <a:rPr lang="en-US" b="1" dirty="0" smtClean="0">
                <a:latin typeface="Arial Narrow" pitchFamily="34" charset="0"/>
                <a:sym typeface="Wingdings" pitchFamily="2" charset="2"/>
              </a:rPr>
              <a:t> </a:t>
            </a:r>
            <a:r>
              <a:rPr lang="en-US" b="1" dirty="0" err="1" smtClean="0">
                <a:latin typeface="Arial Narrow" pitchFamily="34" charset="0"/>
                <a:sym typeface="Wingdings" pitchFamily="2" charset="2"/>
              </a:rPr>
              <a:t>dari</a:t>
            </a:r>
            <a:r>
              <a:rPr lang="en-US" b="1" dirty="0" smtClean="0">
                <a:latin typeface="Arial Narrow" pitchFamily="34" charset="0"/>
                <a:sym typeface="Wingdings" pitchFamily="2" charset="2"/>
              </a:rPr>
              <a:t> </a:t>
            </a:r>
            <a:r>
              <a:rPr lang="en-US" b="1" dirty="0" err="1">
                <a:latin typeface="Arial Narrow" pitchFamily="34" charset="0"/>
                <a:sym typeface="Wingdings" pitchFamily="2" charset="2"/>
              </a:rPr>
              <a:t>satu</a:t>
            </a:r>
            <a:r>
              <a:rPr lang="en-US" b="1" dirty="0">
                <a:latin typeface="Arial Narrow" pitchFamily="34" charset="0"/>
                <a:sym typeface="Wingdings" pitchFamily="2" charset="2"/>
              </a:rPr>
              <a:t> </a:t>
            </a:r>
            <a:r>
              <a:rPr lang="en-US" b="1" dirty="0" err="1">
                <a:latin typeface="Arial Narrow" pitchFamily="34" charset="0"/>
                <a:sym typeface="Wingdings" pitchFamily="2" charset="2"/>
              </a:rPr>
              <a:t>unsur</a:t>
            </a:r>
            <a:endParaRPr lang="en-US" b="1" dirty="0">
              <a:latin typeface="Arial Narrow" pitchFamily="34" charset="0"/>
              <a:sym typeface="Wingdings" pitchFamily="2" charset="2"/>
            </a:endParaRPr>
          </a:p>
          <a:p>
            <a:r>
              <a:rPr lang="en-US" b="1" dirty="0">
                <a:latin typeface="Arial Narrow" pitchFamily="34" charset="0"/>
                <a:sym typeface="Wingdings" pitchFamily="2" charset="2"/>
              </a:rPr>
              <a:t>     </a:t>
            </a:r>
            <a:r>
              <a:rPr lang="en-US" b="1" dirty="0" err="1" smtClean="0">
                <a:latin typeface="Arial Narrow" pitchFamily="34" charset="0"/>
                <a:sym typeface="Wingdings" pitchFamily="2" charset="2"/>
              </a:rPr>
              <a:t>misalnya</a:t>
            </a:r>
            <a:r>
              <a:rPr lang="en-US" b="1" dirty="0">
                <a:latin typeface="Arial Narrow" pitchFamily="34" charset="0"/>
                <a:sym typeface="Wingdings" pitchFamily="2" charset="2"/>
              </a:rPr>
              <a:t>, * </a:t>
            </a:r>
            <a:r>
              <a:rPr lang="en-US" b="1" dirty="0" err="1">
                <a:latin typeface="Arial Narrow" pitchFamily="34" charset="0"/>
                <a:sym typeface="Wingdings" pitchFamily="2" charset="2"/>
              </a:rPr>
              <a:t>mobil</a:t>
            </a:r>
            <a:r>
              <a:rPr lang="en-US" b="1" dirty="0">
                <a:latin typeface="Arial Narrow" pitchFamily="34" charset="0"/>
                <a:sym typeface="Wingdings" pitchFamily="2" charset="2"/>
              </a:rPr>
              <a:t> </a:t>
            </a:r>
            <a:r>
              <a:rPr lang="en-US" b="1" dirty="0" err="1">
                <a:latin typeface="Arial Narrow" pitchFamily="34" charset="0"/>
                <a:sym typeface="Wingdings" pitchFamily="2" charset="2"/>
              </a:rPr>
              <a:t>hasil</a:t>
            </a:r>
            <a:r>
              <a:rPr lang="en-US" b="1" dirty="0">
                <a:latin typeface="Arial Narrow" pitchFamily="34" charset="0"/>
                <a:sym typeface="Wingdings" pitchFamily="2" charset="2"/>
              </a:rPr>
              <a:t> </a:t>
            </a:r>
            <a:r>
              <a:rPr lang="en-US" b="1" dirty="0" err="1">
                <a:latin typeface="Arial Narrow" pitchFamily="34" charset="0"/>
                <a:sym typeface="Wingdings" pitchFamily="2" charset="2"/>
              </a:rPr>
              <a:t>budaya</a:t>
            </a:r>
            <a:r>
              <a:rPr lang="en-US" b="1" dirty="0">
                <a:latin typeface="Arial Narrow" pitchFamily="34" charset="0"/>
                <a:sym typeface="Wingdings" pitchFamily="2" charset="2"/>
              </a:rPr>
              <a:t> </a:t>
            </a:r>
            <a:r>
              <a:rPr lang="en-US" b="1" dirty="0" err="1">
                <a:latin typeface="Arial Narrow" pitchFamily="34" charset="0"/>
                <a:sym typeface="Wingdings" pitchFamily="2" charset="2"/>
              </a:rPr>
              <a:t>Eropa</a:t>
            </a:r>
            <a:r>
              <a:rPr lang="en-US" b="1" dirty="0">
                <a:latin typeface="Arial Narrow" pitchFamily="34" charset="0"/>
                <a:sym typeface="Wingdings" pitchFamily="2" charset="2"/>
              </a:rPr>
              <a:t>, </a:t>
            </a:r>
            <a:r>
              <a:rPr lang="en-US" b="1" dirty="0" err="1">
                <a:latin typeface="Arial Narrow" pitchFamily="34" charset="0"/>
                <a:sym typeface="Wingdings" pitchFamily="2" charset="2"/>
              </a:rPr>
              <a:t>dikembangkan</a:t>
            </a:r>
            <a:r>
              <a:rPr lang="en-US" b="1" dirty="0">
                <a:latin typeface="Arial Narrow" pitchFamily="34" charset="0"/>
                <a:sym typeface="Wingdings" pitchFamily="2" charset="2"/>
              </a:rPr>
              <a:t> di </a:t>
            </a:r>
            <a:r>
              <a:rPr lang="en-US" b="1" dirty="0" err="1">
                <a:latin typeface="Arial Narrow" pitchFamily="34" charset="0"/>
                <a:sym typeface="Wingdings" pitchFamily="2" charset="2"/>
              </a:rPr>
              <a:t>Eropa</a:t>
            </a:r>
            <a:r>
              <a:rPr lang="en-US" b="1" dirty="0">
                <a:latin typeface="Arial Narrow" pitchFamily="34" charset="0"/>
                <a:sym typeface="Wingdings" pitchFamily="2" charset="2"/>
              </a:rPr>
              <a:t> </a:t>
            </a:r>
            <a:r>
              <a:rPr lang="en-US" b="1" dirty="0" err="1">
                <a:latin typeface="Arial Narrow" pitchFamily="34" charset="0"/>
                <a:sym typeface="Wingdings" pitchFamily="2" charset="2"/>
              </a:rPr>
              <a:t>dan</a:t>
            </a:r>
            <a:r>
              <a:rPr lang="en-US" b="1" dirty="0">
                <a:latin typeface="Arial Narrow" pitchFamily="34" charset="0"/>
                <a:sym typeface="Wingdings" pitchFamily="2" charset="2"/>
              </a:rPr>
              <a:t> </a:t>
            </a:r>
            <a:r>
              <a:rPr lang="en-US" b="1" dirty="0" err="1">
                <a:latin typeface="Arial Narrow" pitchFamily="34" charset="0"/>
                <a:sym typeface="Wingdings" pitchFamily="2" charset="2"/>
              </a:rPr>
              <a:t>Amerika</a:t>
            </a:r>
            <a:r>
              <a:rPr lang="en-US" b="1" dirty="0">
                <a:latin typeface="Arial Narrow" pitchFamily="34" charset="0"/>
                <a:sym typeface="Wingdings" pitchFamily="2" charset="2"/>
              </a:rPr>
              <a:t>, </a:t>
            </a:r>
          </a:p>
          <a:p>
            <a:r>
              <a:rPr lang="en-US" b="1" dirty="0">
                <a:latin typeface="Arial Narrow" pitchFamily="34" charset="0"/>
                <a:sym typeface="Wingdings" pitchFamily="2" charset="2"/>
              </a:rPr>
              <a:t>                         </a:t>
            </a:r>
            <a:r>
              <a:rPr lang="en-US" b="1" dirty="0" err="1" smtClean="0">
                <a:latin typeface="Arial Narrow" pitchFamily="34" charset="0"/>
                <a:sym typeface="Wingdings" pitchFamily="2" charset="2"/>
              </a:rPr>
              <a:t>disebarkan</a:t>
            </a:r>
            <a:r>
              <a:rPr lang="en-US" b="1" dirty="0" smtClean="0">
                <a:latin typeface="Arial Narrow" pitchFamily="34" charset="0"/>
                <a:sym typeface="Wingdings" pitchFamily="2" charset="2"/>
              </a:rPr>
              <a:t> </a:t>
            </a:r>
            <a:r>
              <a:rPr lang="en-US" b="1" dirty="0" err="1">
                <a:latin typeface="Arial Narrow" pitchFamily="34" charset="0"/>
                <a:sym typeface="Wingdings" pitchFamily="2" charset="2"/>
              </a:rPr>
              <a:t>ke</a:t>
            </a:r>
            <a:r>
              <a:rPr lang="en-US" b="1" dirty="0">
                <a:latin typeface="Arial Narrow" pitchFamily="34" charset="0"/>
                <a:sym typeface="Wingdings" pitchFamily="2" charset="2"/>
              </a:rPr>
              <a:t> </a:t>
            </a:r>
            <a:r>
              <a:rPr lang="en-US" b="1" dirty="0" err="1">
                <a:latin typeface="Arial Narrow" pitchFamily="34" charset="0"/>
                <a:sym typeface="Wingdings" pitchFamily="2" charset="2"/>
              </a:rPr>
              <a:t>benua</a:t>
            </a:r>
            <a:r>
              <a:rPr lang="en-US" b="1" dirty="0">
                <a:latin typeface="Arial Narrow" pitchFamily="34" charset="0"/>
                <a:sym typeface="Wingdings" pitchFamily="2" charset="2"/>
              </a:rPr>
              <a:t> lain</a:t>
            </a:r>
          </a:p>
          <a:p>
            <a:r>
              <a:rPr lang="en-US" b="1" dirty="0">
                <a:latin typeface="Arial Narrow" pitchFamily="34" charset="0"/>
                <a:sym typeface="Wingdings" pitchFamily="2" charset="2"/>
              </a:rPr>
              <a:t>                  </a:t>
            </a:r>
            <a:r>
              <a:rPr lang="en-US" b="1" dirty="0" smtClean="0">
                <a:latin typeface="Arial Narrow" pitchFamily="34" charset="0"/>
                <a:sym typeface="Wingdings" pitchFamily="2" charset="2"/>
              </a:rPr>
              <a:t>    </a:t>
            </a:r>
            <a:r>
              <a:rPr lang="en-US" b="1" dirty="0">
                <a:latin typeface="Arial Narrow" pitchFamily="34" charset="0"/>
                <a:sym typeface="Wingdings" pitchFamily="2" charset="2"/>
              </a:rPr>
              <a:t>* di </a:t>
            </a:r>
            <a:r>
              <a:rPr lang="en-US" b="1" dirty="0" err="1">
                <a:latin typeface="Arial Narrow" pitchFamily="34" charset="0"/>
                <a:sym typeface="Wingdings" pitchFamily="2" charset="2"/>
              </a:rPr>
              <a:t>benua</a:t>
            </a:r>
            <a:r>
              <a:rPr lang="en-US" b="1" dirty="0">
                <a:latin typeface="Arial Narrow" pitchFamily="34" charset="0"/>
                <a:sym typeface="Wingdings" pitchFamily="2" charset="2"/>
              </a:rPr>
              <a:t> lain </a:t>
            </a:r>
            <a:r>
              <a:rPr lang="en-US" b="1" dirty="0" err="1">
                <a:latin typeface="Arial Narrow" pitchFamily="34" charset="0"/>
                <a:sym typeface="Wingdings" pitchFamily="2" charset="2"/>
              </a:rPr>
              <a:t>mobil</a:t>
            </a:r>
            <a:r>
              <a:rPr lang="en-US" b="1" dirty="0">
                <a:latin typeface="Arial Narrow" pitchFamily="34" charset="0"/>
                <a:sym typeface="Wingdings" pitchFamily="2" charset="2"/>
              </a:rPr>
              <a:t> </a:t>
            </a:r>
            <a:r>
              <a:rPr lang="en-US" b="1" dirty="0" err="1">
                <a:latin typeface="Arial Narrow" pitchFamily="34" charset="0"/>
                <a:sym typeface="Wingdings" pitchFamily="2" charset="2"/>
              </a:rPr>
              <a:t>baru</a:t>
            </a:r>
            <a:r>
              <a:rPr lang="en-US" b="1" dirty="0">
                <a:latin typeface="Arial Narrow" pitchFamily="34" charset="0"/>
                <a:sym typeface="Wingdings" pitchFamily="2" charset="2"/>
              </a:rPr>
              <a:t> </a:t>
            </a:r>
            <a:r>
              <a:rPr lang="en-US" b="1" dirty="0" err="1">
                <a:latin typeface="Arial Narrow" pitchFamily="34" charset="0"/>
                <a:sym typeface="Wingdings" pitchFamily="2" charset="2"/>
              </a:rPr>
              <a:t>dapat</a:t>
            </a:r>
            <a:r>
              <a:rPr lang="en-US" b="1" dirty="0">
                <a:latin typeface="Arial Narrow" pitchFamily="34" charset="0"/>
                <a:sym typeface="Wingdings" pitchFamily="2" charset="2"/>
              </a:rPr>
              <a:t> </a:t>
            </a:r>
            <a:r>
              <a:rPr lang="en-US" b="1" dirty="0" err="1">
                <a:latin typeface="Arial Narrow" pitchFamily="34" charset="0"/>
                <a:sym typeface="Wingdings" pitchFamily="2" charset="2"/>
              </a:rPr>
              <a:t>diterima</a:t>
            </a:r>
            <a:r>
              <a:rPr lang="en-US" b="1" dirty="0">
                <a:latin typeface="Arial Narrow" pitchFamily="34" charset="0"/>
                <a:sym typeface="Wingdings" pitchFamily="2" charset="2"/>
              </a:rPr>
              <a:t> </a:t>
            </a:r>
            <a:r>
              <a:rPr lang="en-US" b="1" dirty="0" err="1">
                <a:latin typeface="Arial Narrow" pitchFamily="34" charset="0"/>
                <a:sym typeface="Wingdings" pitchFamily="2" charset="2"/>
              </a:rPr>
              <a:t>kalau</a:t>
            </a:r>
            <a:r>
              <a:rPr lang="en-US" b="1" dirty="0">
                <a:latin typeface="Arial Narrow" pitchFamily="34" charset="0"/>
                <a:sym typeface="Wingdings" pitchFamily="2" charset="2"/>
              </a:rPr>
              <a:t> </a:t>
            </a:r>
            <a:r>
              <a:rPr lang="en-US" b="1" dirty="0" err="1">
                <a:latin typeface="Arial Narrow" pitchFamily="34" charset="0"/>
                <a:sym typeface="Wingdings" pitchFamily="2" charset="2"/>
              </a:rPr>
              <a:t>ada</a:t>
            </a:r>
            <a:r>
              <a:rPr lang="en-US" b="1" dirty="0">
                <a:latin typeface="Arial Narrow" pitchFamily="34" charset="0"/>
                <a:sym typeface="Wingdings" pitchFamily="2" charset="2"/>
              </a:rPr>
              <a:t> </a:t>
            </a:r>
            <a:r>
              <a:rPr lang="en-US" b="1" dirty="0" err="1">
                <a:latin typeface="Arial Narrow" pitchFamily="34" charset="0"/>
                <a:sym typeface="Wingdings" pitchFamily="2" charset="2"/>
              </a:rPr>
              <a:t>unsur</a:t>
            </a:r>
            <a:r>
              <a:rPr lang="en-US" b="1" dirty="0">
                <a:latin typeface="Arial Narrow" pitchFamily="34" charset="0"/>
                <a:sym typeface="Wingdings" pitchFamily="2" charset="2"/>
              </a:rPr>
              <a:t> </a:t>
            </a:r>
            <a:r>
              <a:rPr lang="en-US" b="1" dirty="0" err="1">
                <a:latin typeface="Arial Narrow" pitchFamily="34" charset="0"/>
                <a:sym typeface="Wingdings" pitchFamily="2" charset="2"/>
              </a:rPr>
              <a:t>pendukung</a:t>
            </a:r>
            <a:r>
              <a:rPr lang="en-US" b="1" dirty="0">
                <a:latin typeface="Arial Narrow" pitchFamily="34" charset="0"/>
                <a:sym typeface="Wingdings" pitchFamily="2" charset="2"/>
              </a:rPr>
              <a:t>, </a:t>
            </a:r>
          </a:p>
          <a:p>
            <a:r>
              <a:rPr lang="en-US" b="1" dirty="0">
                <a:latin typeface="Arial Narrow" pitchFamily="34" charset="0"/>
                <a:sym typeface="Wingdings" pitchFamily="2" charset="2"/>
              </a:rPr>
              <a:t>                 </a:t>
            </a:r>
            <a:r>
              <a:rPr lang="en-US" b="1" dirty="0" smtClean="0">
                <a:latin typeface="Arial Narrow" pitchFamily="34" charset="0"/>
                <a:sym typeface="Wingdings" pitchFamily="2" charset="2"/>
              </a:rPr>
              <a:t>        </a:t>
            </a:r>
            <a:r>
              <a:rPr lang="en-US" b="1" dirty="0" err="1">
                <a:latin typeface="Arial Narrow" pitchFamily="34" charset="0"/>
                <a:sym typeface="Wingdings" pitchFamily="2" charset="2"/>
              </a:rPr>
              <a:t>seperti</a:t>
            </a:r>
            <a:r>
              <a:rPr lang="en-US" b="1" dirty="0">
                <a:latin typeface="Arial Narrow" pitchFamily="34" charset="0"/>
                <a:sym typeface="Wingdings" pitchFamily="2" charset="2"/>
              </a:rPr>
              <a:t> </a:t>
            </a:r>
            <a:r>
              <a:rPr lang="en-US" b="1" dirty="0" err="1">
                <a:latin typeface="Arial Narrow" pitchFamily="34" charset="0"/>
                <a:sym typeface="Wingdings" pitchFamily="2" charset="2"/>
              </a:rPr>
              <a:t>jalan</a:t>
            </a:r>
            <a:r>
              <a:rPr lang="en-US" b="1" dirty="0">
                <a:latin typeface="Arial Narrow" pitchFamily="34" charset="0"/>
                <a:sym typeface="Wingdings" pitchFamily="2" charset="2"/>
              </a:rPr>
              <a:t>, </a:t>
            </a:r>
            <a:r>
              <a:rPr lang="en-US" b="1" dirty="0" err="1">
                <a:latin typeface="Arial Narrow" pitchFamily="34" charset="0"/>
                <a:sym typeface="Wingdings" pitchFamily="2" charset="2"/>
              </a:rPr>
              <a:t>bengkel</a:t>
            </a:r>
            <a:r>
              <a:rPr lang="en-US" b="1" dirty="0">
                <a:latin typeface="Arial Narrow" pitchFamily="34" charset="0"/>
                <a:sym typeface="Wingdings" pitchFamily="2" charset="2"/>
              </a:rPr>
              <a:t>, </a:t>
            </a:r>
            <a:r>
              <a:rPr lang="en-US" b="1" dirty="0" err="1">
                <a:latin typeface="Arial Narrow" pitchFamily="34" charset="0"/>
                <a:sym typeface="Wingdings" pitchFamily="2" charset="2"/>
              </a:rPr>
              <a:t>bensin</a:t>
            </a:r>
            <a:r>
              <a:rPr lang="en-US" b="1" dirty="0">
                <a:latin typeface="Arial Narrow" pitchFamily="34" charset="0"/>
                <a:sym typeface="Wingdings" pitchFamily="2" charset="2"/>
              </a:rPr>
              <a:t>, </a:t>
            </a:r>
            <a:r>
              <a:rPr lang="en-US" b="1" dirty="0" err="1">
                <a:latin typeface="Arial Narrow" pitchFamily="34" charset="0"/>
                <a:sym typeface="Wingdings" pitchFamily="2" charset="2"/>
              </a:rPr>
              <a:t>dan</a:t>
            </a:r>
            <a:r>
              <a:rPr lang="en-US" b="1" dirty="0">
                <a:latin typeface="Arial Narrow" pitchFamily="34" charset="0"/>
                <a:sym typeface="Wingdings" pitchFamily="2" charset="2"/>
              </a:rPr>
              <a:t> </a:t>
            </a:r>
            <a:r>
              <a:rPr lang="en-US" b="1" dirty="0" err="1">
                <a:latin typeface="Arial Narrow" pitchFamily="34" charset="0"/>
                <a:sym typeface="Wingdings" pitchFamily="2" charset="2"/>
              </a:rPr>
              <a:t>lainnya</a:t>
            </a:r>
            <a:r>
              <a:rPr lang="en-US" b="1" dirty="0">
                <a:latin typeface="Arial Narrow" pitchFamily="34" charset="0"/>
                <a:sym typeface="Wingdings" pitchFamily="2" charset="2"/>
              </a:rPr>
              <a:t>, </a:t>
            </a:r>
            <a:r>
              <a:rPr lang="en-US" b="1" dirty="0" err="1">
                <a:latin typeface="Arial Narrow" pitchFamily="34" charset="0"/>
                <a:sym typeface="Wingdings" pitchFamily="2" charset="2"/>
              </a:rPr>
              <a:t>yg</a:t>
            </a:r>
            <a:r>
              <a:rPr lang="en-US" b="1" dirty="0">
                <a:latin typeface="Arial Narrow" pitchFamily="34" charset="0"/>
                <a:sym typeface="Wingdings" pitchFamily="2" charset="2"/>
              </a:rPr>
              <a:t> </a:t>
            </a:r>
            <a:r>
              <a:rPr lang="en-US" b="1" dirty="0" err="1">
                <a:latin typeface="Arial Narrow" pitchFamily="34" charset="0"/>
                <a:sym typeface="Wingdings" pitchFamily="2" charset="2"/>
              </a:rPr>
              <a:t>merupakan</a:t>
            </a:r>
            <a:r>
              <a:rPr lang="en-US" b="1" dirty="0">
                <a:latin typeface="Arial Narrow" pitchFamily="34" charset="0"/>
                <a:sym typeface="Wingdings" pitchFamily="2" charset="2"/>
              </a:rPr>
              <a:t> </a:t>
            </a:r>
            <a:r>
              <a:rPr lang="en-US" b="1" dirty="0" err="1">
                <a:latin typeface="Arial Narrow" pitchFamily="34" charset="0"/>
                <a:sym typeface="Wingdings" pitchFamily="2" charset="2"/>
              </a:rPr>
              <a:t>produk</a:t>
            </a:r>
            <a:r>
              <a:rPr lang="en-US" b="1" dirty="0">
                <a:latin typeface="Arial Narrow" pitchFamily="34" charset="0"/>
                <a:sym typeface="Wingdings" pitchFamily="2" charset="2"/>
              </a:rPr>
              <a:t> </a:t>
            </a:r>
          </a:p>
          <a:p>
            <a:r>
              <a:rPr lang="en-US" b="1" dirty="0">
                <a:latin typeface="Arial Narrow" pitchFamily="34" charset="0"/>
                <a:sym typeface="Wingdings" pitchFamily="2" charset="2"/>
              </a:rPr>
              <a:t>              </a:t>
            </a:r>
            <a:r>
              <a:rPr lang="en-US" b="1" dirty="0" smtClean="0">
                <a:latin typeface="Arial Narrow" pitchFamily="34" charset="0"/>
                <a:sym typeface="Wingdings" pitchFamily="2" charset="2"/>
              </a:rPr>
              <a:t>            </a:t>
            </a:r>
            <a:r>
              <a:rPr lang="en-US" b="1" dirty="0" err="1">
                <a:latin typeface="Arial Narrow" pitchFamily="34" charset="0"/>
                <a:sym typeface="Wingdings" pitchFamily="2" charset="2"/>
              </a:rPr>
              <a:t>kebudayaan</a:t>
            </a:r>
            <a:r>
              <a:rPr lang="en-US" b="1" dirty="0">
                <a:latin typeface="Arial Narrow" pitchFamily="34" charset="0"/>
                <a:sym typeface="Wingdings" pitchFamily="2" charset="2"/>
              </a:rPr>
              <a:t> </a:t>
            </a:r>
            <a:r>
              <a:rPr lang="en-US" b="1" dirty="0" err="1">
                <a:latin typeface="Arial Narrow" pitchFamily="34" charset="0"/>
                <a:sym typeface="Wingdings" pitchFamily="2" charset="2"/>
              </a:rPr>
              <a:t>dari</a:t>
            </a:r>
            <a:r>
              <a:rPr lang="en-US" b="1" dirty="0">
                <a:latin typeface="Arial Narrow" pitchFamily="34" charset="0"/>
                <a:sym typeface="Wingdings" pitchFamily="2" charset="2"/>
              </a:rPr>
              <a:t> </a:t>
            </a:r>
            <a:r>
              <a:rPr lang="en-US" b="1" dirty="0" err="1">
                <a:latin typeface="Arial Narrow" pitchFamily="34" charset="0"/>
                <a:sym typeface="Wingdings" pitchFamily="2" charset="2"/>
              </a:rPr>
              <a:t>berbagai</a:t>
            </a:r>
            <a:r>
              <a:rPr lang="en-US" b="1" dirty="0">
                <a:latin typeface="Arial Narrow" pitchFamily="34" charset="0"/>
                <a:sym typeface="Wingdings" pitchFamily="2" charset="2"/>
              </a:rPr>
              <a:t> </a:t>
            </a:r>
            <a:r>
              <a:rPr lang="en-US" b="1" dirty="0" err="1" smtClean="0">
                <a:latin typeface="Arial Narrow" pitchFamily="34" charset="0"/>
                <a:sym typeface="Wingdings" pitchFamily="2" charset="2"/>
              </a:rPr>
              <a:t>tempat</a:t>
            </a:r>
            <a:endParaRPr lang="en-US" b="1" dirty="0" smtClean="0">
              <a:latin typeface="Arial Narrow" pitchFamily="34" charset="0"/>
              <a:sym typeface="Wingdings" pitchFamily="2" charset="2"/>
            </a:endParaRPr>
          </a:p>
          <a:p>
            <a:endParaRPr lang="en-US" b="1" dirty="0">
              <a:latin typeface="Arial Narrow" pitchFamily="34" charset="0"/>
              <a:sym typeface="Wingdings" pitchFamily="2" charset="2"/>
            </a:endParaRPr>
          </a:p>
          <a:p>
            <a:endParaRPr lang="en-US" b="1" dirty="0">
              <a:latin typeface="Arial Narrow" pitchFamily="34" charset="0"/>
              <a:sym typeface="Wingdings" pitchFamily="2" charset="2"/>
            </a:endParaRPr>
          </a:p>
          <a:p>
            <a:endParaRPr lang="en-US" dirty="0"/>
          </a:p>
        </p:txBody>
      </p:sp>
      <p:pic>
        <p:nvPicPr>
          <p:cNvPr id="5" name="Picture 4" descr="http://blognyamitra.files.wordpress.com/2012/03/nyalip-bahu-tol.jpg?w=524&amp;h=39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7929" y="2874135"/>
            <a:ext cx="4991100" cy="33832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49731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533400"/>
            <a:ext cx="81534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6600"/>
                </a:solidFill>
                <a:latin typeface="Arial Narrow" pitchFamily="34" charset="0"/>
              </a:rPr>
              <a:t> </a:t>
            </a:r>
            <a:r>
              <a:rPr lang="en-US" b="1" dirty="0" smtClean="0">
                <a:solidFill>
                  <a:srgbClr val="C00000"/>
                </a:solidFill>
                <a:latin typeface="Arial Narrow" pitchFamily="34" charset="0"/>
              </a:rPr>
              <a:t>E.  Proses </a:t>
            </a:r>
            <a:r>
              <a:rPr lang="en-US" b="1" dirty="0" err="1">
                <a:solidFill>
                  <a:srgbClr val="C00000"/>
                </a:solidFill>
                <a:latin typeface="Arial Narrow" pitchFamily="34" charset="0"/>
              </a:rPr>
              <a:t>belajar</a:t>
            </a:r>
            <a:r>
              <a:rPr lang="en-US" b="1" dirty="0">
                <a:solidFill>
                  <a:srgbClr val="C00000"/>
                </a:solidFill>
                <a:latin typeface="Arial Narrow" pitchFamily="34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Arial Narrow" pitchFamily="34" charset="0"/>
              </a:rPr>
              <a:t>unsur-unsur</a:t>
            </a:r>
            <a:r>
              <a:rPr lang="en-US" b="1" dirty="0">
                <a:solidFill>
                  <a:srgbClr val="C00000"/>
                </a:solidFill>
                <a:latin typeface="Arial Narrow" pitchFamily="34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Arial Narrow" pitchFamily="34" charset="0"/>
              </a:rPr>
              <a:t>kebudayaan</a:t>
            </a:r>
            <a:r>
              <a:rPr lang="en-US" b="1" dirty="0">
                <a:solidFill>
                  <a:srgbClr val="C00000"/>
                </a:solidFill>
                <a:latin typeface="Arial Narrow" pitchFamily="34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Arial Narrow" pitchFamily="34" charset="0"/>
              </a:rPr>
              <a:t>asing</a:t>
            </a:r>
            <a:endParaRPr lang="en-US" b="1" dirty="0" smtClean="0">
              <a:solidFill>
                <a:srgbClr val="C00000"/>
              </a:solidFill>
              <a:latin typeface="Arial Narrow" pitchFamily="34" charset="0"/>
            </a:endParaRPr>
          </a:p>
          <a:p>
            <a:endParaRPr lang="en-US" b="1" dirty="0">
              <a:solidFill>
                <a:srgbClr val="00FF00"/>
              </a:solidFill>
              <a:latin typeface="Arial Narrow" pitchFamily="34" charset="0"/>
            </a:endParaRPr>
          </a:p>
          <a:p>
            <a:r>
              <a:rPr lang="en-US" b="1" dirty="0" smtClean="0">
                <a:solidFill>
                  <a:srgbClr val="00FF00"/>
                </a:solidFill>
                <a:latin typeface="Arial Narrow" pitchFamily="34" charset="0"/>
              </a:rPr>
              <a:t>       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</a:rPr>
              <a:t>a.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</a:rPr>
              <a:t>Akulturasi</a:t>
            </a:r>
            <a:endParaRPr lang="en-US" b="1" dirty="0">
              <a:solidFill>
                <a:srgbClr val="006600"/>
              </a:solidFill>
              <a:latin typeface="Arial Narrow" pitchFamily="34" charset="0"/>
            </a:endParaRPr>
          </a:p>
          <a:p>
            <a:endParaRPr lang="en-US" b="1" dirty="0">
              <a:solidFill>
                <a:srgbClr val="006600"/>
              </a:solidFill>
              <a:latin typeface="Arial Narrow" pitchFamily="34" charset="0"/>
            </a:endParaRPr>
          </a:p>
          <a:p>
            <a:r>
              <a:rPr lang="en-US" b="1" dirty="0">
                <a:solidFill>
                  <a:srgbClr val="006600"/>
                </a:solidFill>
                <a:latin typeface="Arial Narrow" pitchFamily="34" charset="0"/>
              </a:rPr>
              <a:t>        - proses </a:t>
            </a:r>
            <a:r>
              <a:rPr lang="en-US" b="1" dirty="0" err="1">
                <a:solidFill>
                  <a:srgbClr val="006600"/>
                </a:solidFill>
                <a:latin typeface="Arial Narrow" pitchFamily="34" charset="0"/>
              </a:rPr>
              <a:t>sosial</a:t>
            </a:r>
            <a:r>
              <a:rPr lang="en-US" b="1" dirty="0">
                <a:solidFill>
                  <a:srgbClr val="006600"/>
                </a:solidFill>
                <a:latin typeface="Arial Narrow" pitchFamily="34" charset="0"/>
              </a:rPr>
              <a:t> yang </a:t>
            </a:r>
            <a:r>
              <a:rPr lang="en-US" b="1" dirty="0" err="1">
                <a:solidFill>
                  <a:srgbClr val="006600"/>
                </a:solidFill>
                <a:latin typeface="Arial Narrow" pitchFamily="34" charset="0"/>
              </a:rPr>
              <a:t>timbul</a:t>
            </a:r>
            <a:r>
              <a:rPr lang="en-US" b="1" dirty="0">
                <a:solidFill>
                  <a:srgbClr val="006600"/>
                </a:solidFill>
                <a:latin typeface="Arial Narrow" pitchFamily="34" charset="0"/>
              </a:rPr>
              <a:t> </a:t>
            </a:r>
            <a:r>
              <a:rPr lang="en-US" b="1" dirty="0" err="1">
                <a:solidFill>
                  <a:srgbClr val="006600"/>
                </a:solidFill>
                <a:latin typeface="Arial Narrow" pitchFamily="34" charset="0"/>
              </a:rPr>
              <a:t>bila</a:t>
            </a:r>
            <a:r>
              <a:rPr lang="en-US" b="1" dirty="0">
                <a:solidFill>
                  <a:srgbClr val="006600"/>
                </a:solidFill>
                <a:latin typeface="Arial Narrow" pitchFamily="34" charset="0"/>
              </a:rPr>
              <a:t> </a:t>
            </a:r>
            <a:r>
              <a:rPr lang="en-US" b="1" dirty="0" err="1">
                <a:solidFill>
                  <a:srgbClr val="006600"/>
                </a:solidFill>
                <a:latin typeface="Arial Narrow" pitchFamily="34" charset="0"/>
              </a:rPr>
              <a:t>suatu</a:t>
            </a:r>
            <a:r>
              <a:rPr lang="en-US" b="1" dirty="0">
                <a:solidFill>
                  <a:srgbClr val="006600"/>
                </a:solidFill>
                <a:latin typeface="Arial Narrow" pitchFamily="34" charset="0"/>
              </a:rPr>
              <a:t> </a:t>
            </a:r>
            <a:r>
              <a:rPr lang="en-US" b="1" dirty="0" err="1">
                <a:solidFill>
                  <a:srgbClr val="006600"/>
                </a:solidFill>
                <a:latin typeface="Arial Narrow" pitchFamily="34" charset="0"/>
              </a:rPr>
              <a:t>kelompok</a:t>
            </a:r>
            <a:r>
              <a:rPr lang="en-US" b="1" dirty="0">
                <a:solidFill>
                  <a:srgbClr val="006600"/>
                </a:solidFill>
                <a:latin typeface="Arial Narrow" pitchFamily="34" charset="0"/>
              </a:rPr>
              <a:t> </a:t>
            </a:r>
            <a:r>
              <a:rPr lang="en-US" b="1" dirty="0" err="1">
                <a:solidFill>
                  <a:srgbClr val="006600"/>
                </a:solidFill>
                <a:latin typeface="Arial Narrow" pitchFamily="34" charset="0"/>
              </a:rPr>
              <a:t>manusia</a:t>
            </a:r>
            <a:r>
              <a:rPr lang="en-US" b="1" dirty="0">
                <a:solidFill>
                  <a:srgbClr val="006600"/>
                </a:solidFill>
                <a:latin typeface="Arial Narrow" pitchFamily="34" charset="0"/>
              </a:rPr>
              <a:t> </a:t>
            </a:r>
            <a:r>
              <a:rPr lang="en-US" b="1" dirty="0" err="1">
                <a:solidFill>
                  <a:srgbClr val="006600"/>
                </a:solidFill>
                <a:latin typeface="Arial Narrow" pitchFamily="34" charset="0"/>
              </a:rPr>
              <a:t>dengan</a:t>
            </a:r>
            <a:r>
              <a:rPr lang="en-US" b="1" dirty="0">
                <a:solidFill>
                  <a:srgbClr val="006600"/>
                </a:solidFill>
                <a:latin typeface="Arial Narrow" pitchFamily="34" charset="0"/>
              </a:rPr>
              <a:t> </a:t>
            </a:r>
            <a:r>
              <a:rPr lang="en-US" b="1" dirty="0" err="1">
                <a:solidFill>
                  <a:srgbClr val="006600"/>
                </a:solidFill>
                <a:latin typeface="Arial Narrow" pitchFamily="34" charset="0"/>
              </a:rPr>
              <a:t>suatu</a:t>
            </a:r>
            <a:r>
              <a:rPr lang="en-US" b="1" dirty="0">
                <a:solidFill>
                  <a:srgbClr val="006600"/>
                </a:solidFill>
                <a:latin typeface="Arial Narrow" pitchFamily="34" charset="0"/>
              </a:rPr>
              <a:t> </a:t>
            </a:r>
            <a:r>
              <a:rPr lang="en-US" b="1" dirty="0" err="1">
                <a:solidFill>
                  <a:srgbClr val="006600"/>
                </a:solidFill>
                <a:latin typeface="Arial Narrow" pitchFamily="34" charset="0"/>
              </a:rPr>
              <a:t>kebudayaan</a:t>
            </a:r>
            <a:r>
              <a:rPr lang="en-US" b="1" dirty="0">
                <a:solidFill>
                  <a:srgbClr val="006600"/>
                </a:solidFill>
                <a:latin typeface="Arial Narrow" pitchFamily="34" charset="0"/>
              </a:rPr>
              <a:t>    </a:t>
            </a:r>
          </a:p>
          <a:p>
            <a:r>
              <a:rPr lang="en-US" b="1" dirty="0">
                <a:solidFill>
                  <a:srgbClr val="006600"/>
                </a:solidFill>
                <a:latin typeface="Arial Narrow" pitchFamily="34" charset="0"/>
              </a:rPr>
              <a:t>          </a:t>
            </a:r>
            <a:r>
              <a:rPr lang="en-US" b="1" dirty="0" err="1">
                <a:solidFill>
                  <a:srgbClr val="006600"/>
                </a:solidFill>
                <a:latin typeface="Arial Narrow" pitchFamily="34" charset="0"/>
              </a:rPr>
              <a:t>tertentu</a:t>
            </a:r>
            <a:r>
              <a:rPr lang="en-US" b="1" dirty="0">
                <a:solidFill>
                  <a:srgbClr val="006600"/>
                </a:solidFill>
                <a:latin typeface="Arial Narrow" pitchFamily="34" charset="0"/>
              </a:rPr>
              <a:t> </a:t>
            </a:r>
            <a:r>
              <a:rPr lang="en-US" b="1" dirty="0" err="1">
                <a:solidFill>
                  <a:srgbClr val="006600"/>
                </a:solidFill>
                <a:latin typeface="Arial Narrow" pitchFamily="34" charset="0"/>
              </a:rPr>
              <a:t>dihadapkan</a:t>
            </a:r>
            <a:r>
              <a:rPr lang="en-US" b="1" dirty="0">
                <a:solidFill>
                  <a:srgbClr val="006600"/>
                </a:solidFill>
                <a:latin typeface="Arial Narrow" pitchFamily="34" charset="0"/>
              </a:rPr>
              <a:t> </a:t>
            </a:r>
            <a:r>
              <a:rPr lang="en-US" b="1" dirty="0" err="1">
                <a:solidFill>
                  <a:srgbClr val="006600"/>
                </a:solidFill>
                <a:latin typeface="Arial Narrow" pitchFamily="34" charset="0"/>
              </a:rPr>
              <a:t>dengan</a:t>
            </a:r>
            <a:r>
              <a:rPr lang="en-US" b="1" dirty="0">
                <a:solidFill>
                  <a:srgbClr val="006600"/>
                </a:solidFill>
                <a:latin typeface="Arial Narrow" pitchFamily="34" charset="0"/>
              </a:rPr>
              <a:t> </a:t>
            </a:r>
            <a:r>
              <a:rPr lang="en-US" b="1" dirty="0" err="1">
                <a:solidFill>
                  <a:srgbClr val="006600"/>
                </a:solidFill>
                <a:latin typeface="Arial Narrow" pitchFamily="34" charset="0"/>
              </a:rPr>
              <a:t>unsur-unsur</a:t>
            </a:r>
            <a:r>
              <a:rPr lang="en-US" b="1" dirty="0">
                <a:solidFill>
                  <a:srgbClr val="006600"/>
                </a:solidFill>
                <a:latin typeface="Arial Narrow" pitchFamily="34" charset="0"/>
              </a:rPr>
              <a:t> </a:t>
            </a:r>
            <a:r>
              <a:rPr lang="en-US" b="1" dirty="0" err="1">
                <a:solidFill>
                  <a:srgbClr val="006600"/>
                </a:solidFill>
                <a:latin typeface="Arial Narrow" pitchFamily="34" charset="0"/>
              </a:rPr>
              <a:t>dari</a:t>
            </a:r>
            <a:r>
              <a:rPr lang="en-US" b="1" dirty="0">
                <a:solidFill>
                  <a:srgbClr val="006600"/>
                </a:solidFill>
                <a:latin typeface="Arial Narrow" pitchFamily="34" charset="0"/>
              </a:rPr>
              <a:t> </a:t>
            </a:r>
            <a:r>
              <a:rPr lang="en-US" b="1" dirty="0" err="1">
                <a:solidFill>
                  <a:srgbClr val="006600"/>
                </a:solidFill>
                <a:latin typeface="Arial Narrow" pitchFamily="34" charset="0"/>
              </a:rPr>
              <a:t>suatu</a:t>
            </a:r>
            <a:r>
              <a:rPr lang="en-US" b="1" dirty="0">
                <a:solidFill>
                  <a:srgbClr val="006600"/>
                </a:solidFill>
                <a:latin typeface="Arial Narrow" pitchFamily="34" charset="0"/>
              </a:rPr>
              <a:t> </a:t>
            </a:r>
            <a:r>
              <a:rPr lang="en-US" b="1" dirty="0" err="1">
                <a:solidFill>
                  <a:srgbClr val="006600"/>
                </a:solidFill>
                <a:latin typeface="Arial Narrow" pitchFamily="34" charset="0"/>
              </a:rPr>
              <a:t>kebudayaan</a:t>
            </a:r>
            <a:r>
              <a:rPr lang="en-US" b="1" dirty="0">
                <a:solidFill>
                  <a:srgbClr val="006600"/>
                </a:solidFill>
                <a:latin typeface="Arial Narrow" pitchFamily="34" charset="0"/>
              </a:rPr>
              <a:t>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</a:rPr>
              <a:t>asing</a:t>
            </a:r>
            <a:endParaRPr lang="en-US" b="1" dirty="0" smtClean="0">
              <a:solidFill>
                <a:srgbClr val="006600"/>
              </a:solidFill>
              <a:latin typeface="Arial Narrow" pitchFamily="34" charset="0"/>
            </a:endParaRPr>
          </a:p>
          <a:p>
            <a:r>
              <a:rPr lang="en-US" b="1" dirty="0">
                <a:solidFill>
                  <a:srgbClr val="006600"/>
                </a:solidFill>
                <a:latin typeface="Arial Narrow" pitchFamily="34" charset="0"/>
              </a:rPr>
              <a:t> 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</a:rPr>
              <a:t>         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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</a:rPr>
              <a:t>sehingga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</a:rPr>
              <a:t> 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</a:rPr>
              <a:t>unsur-unsur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</a:rPr>
              <a:t> </a:t>
            </a:r>
            <a:r>
              <a:rPr lang="en-US" b="1" dirty="0" err="1">
                <a:solidFill>
                  <a:srgbClr val="006600"/>
                </a:solidFill>
                <a:latin typeface="Arial Narrow" pitchFamily="34" charset="0"/>
              </a:rPr>
              <a:t>kebudayan</a:t>
            </a:r>
            <a:r>
              <a:rPr lang="en-US" b="1" dirty="0">
                <a:solidFill>
                  <a:srgbClr val="006600"/>
                </a:solidFill>
                <a:latin typeface="Arial Narrow" pitchFamily="34" charset="0"/>
              </a:rPr>
              <a:t> </a:t>
            </a:r>
            <a:r>
              <a:rPr lang="en-US" b="1" dirty="0" err="1">
                <a:solidFill>
                  <a:srgbClr val="006600"/>
                </a:solidFill>
                <a:latin typeface="Arial Narrow" pitchFamily="34" charset="0"/>
              </a:rPr>
              <a:t>asing</a:t>
            </a:r>
            <a:r>
              <a:rPr lang="en-US" b="1" dirty="0">
                <a:solidFill>
                  <a:srgbClr val="006600"/>
                </a:solidFill>
                <a:latin typeface="Arial Narrow" pitchFamily="34" charset="0"/>
              </a:rPr>
              <a:t> </a:t>
            </a:r>
            <a:r>
              <a:rPr lang="en-US" b="1" dirty="0" err="1">
                <a:solidFill>
                  <a:srgbClr val="006600"/>
                </a:solidFill>
                <a:latin typeface="Arial Narrow" pitchFamily="34" charset="0"/>
              </a:rPr>
              <a:t>itu</a:t>
            </a:r>
            <a:r>
              <a:rPr lang="en-US" b="1" dirty="0">
                <a:solidFill>
                  <a:srgbClr val="006600"/>
                </a:solidFill>
                <a:latin typeface="Arial Narrow" pitchFamily="34" charset="0"/>
              </a:rPr>
              <a:t> </a:t>
            </a:r>
            <a:r>
              <a:rPr lang="en-US" b="1" dirty="0" err="1">
                <a:solidFill>
                  <a:srgbClr val="006600"/>
                </a:solidFill>
                <a:latin typeface="Arial Narrow" pitchFamily="34" charset="0"/>
              </a:rPr>
              <a:t>lambat</a:t>
            </a:r>
            <a:r>
              <a:rPr lang="en-US" b="1" dirty="0">
                <a:solidFill>
                  <a:srgbClr val="006600"/>
                </a:solidFill>
                <a:latin typeface="Arial Narrow" pitchFamily="34" charset="0"/>
              </a:rPr>
              <a:t> </a:t>
            </a:r>
            <a:r>
              <a:rPr lang="en-US" b="1" dirty="0" err="1">
                <a:solidFill>
                  <a:srgbClr val="006600"/>
                </a:solidFill>
                <a:latin typeface="Arial Narrow" pitchFamily="34" charset="0"/>
              </a:rPr>
              <a:t>laun</a:t>
            </a:r>
            <a:r>
              <a:rPr lang="en-US" b="1" dirty="0">
                <a:solidFill>
                  <a:srgbClr val="006600"/>
                </a:solidFill>
                <a:latin typeface="Arial Narrow" pitchFamily="34" charset="0"/>
              </a:rPr>
              <a:t> </a:t>
            </a:r>
            <a:r>
              <a:rPr lang="en-US" b="1" dirty="0" err="1">
                <a:solidFill>
                  <a:srgbClr val="006600"/>
                </a:solidFill>
                <a:latin typeface="Arial Narrow" pitchFamily="34" charset="0"/>
              </a:rPr>
              <a:t>dapat</a:t>
            </a:r>
            <a:r>
              <a:rPr lang="en-US" b="1" dirty="0">
                <a:solidFill>
                  <a:srgbClr val="006600"/>
                </a:solidFill>
                <a:latin typeface="Arial Narrow" pitchFamily="34" charset="0"/>
              </a:rPr>
              <a:t> </a:t>
            </a:r>
            <a:r>
              <a:rPr lang="en-US" b="1" dirty="0" err="1">
                <a:solidFill>
                  <a:srgbClr val="006600"/>
                </a:solidFill>
                <a:latin typeface="Arial Narrow" pitchFamily="34" charset="0"/>
              </a:rPr>
              <a:t>diterima</a:t>
            </a:r>
            <a:r>
              <a:rPr lang="en-US" b="1" dirty="0">
                <a:solidFill>
                  <a:srgbClr val="006600"/>
                </a:solidFill>
                <a:latin typeface="Arial Narrow" pitchFamily="34" charset="0"/>
              </a:rPr>
              <a:t> </a:t>
            </a:r>
            <a:r>
              <a:rPr lang="en-US" b="1" dirty="0" err="1">
                <a:solidFill>
                  <a:srgbClr val="006600"/>
                </a:solidFill>
                <a:latin typeface="Arial Narrow" pitchFamily="34" charset="0"/>
              </a:rPr>
              <a:t>dan</a:t>
            </a:r>
            <a:r>
              <a:rPr lang="en-US" b="1" dirty="0">
                <a:solidFill>
                  <a:srgbClr val="006600"/>
                </a:solidFill>
                <a:latin typeface="Arial Narrow" pitchFamily="34" charset="0"/>
              </a:rPr>
              <a:t> </a:t>
            </a:r>
            <a:endParaRPr lang="en-US" b="1" dirty="0" smtClean="0">
              <a:solidFill>
                <a:srgbClr val="006600"/>
              </a:solidFill>
              <a:latin typeface="Arial Narrow" pitchFamily="34" charset="0"/>
            </a:endParaRPr>
          </a:p>
          <a:p>
            <a:r>
              <a:rPr lang="en-US" b="1" dirty="0">
                <a:solidFill>
                  <a:srgbClr val="006600"/>
                </a:solidFill>
                <a:latin typeface="Arial Narrow" pitchFamily="34" charset="0"/>
              </a:rPr>
              <a:t> 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</a:rPr>
              <a:t>              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</a:rPr>
              <a:t>diolah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</a:rPr>
              <a:t>   </a:t>
            </a:r>
            <a:r>
              <a:rPr lang="en-US" b="1" dirty="0" err="1">
                <a:solidFill>
                  <a:srgbClr val="006600"/>
                </a:solidFill>
                <a:latin typeface="Arial Narrow" pitchFamily="34" charset="0"/>
              </a:rPr>
              <a:t>ke</a:t>
            </a:r>
            <a:r>
              <a:rPr lang="en-US" b="1" dirty="0">
                <a:solidFill>
                  <a:srgbClr val="006600"/>
                </a:solidFill>
                <a:latin typeface="Arial Narrow" pitchFamily="34" charset="0"/>
              </a:rPr>
              <a:t> </a:t>
            </a:r>
            <a:r>
              <a:rPr lang="en-US" b="1" dirty="0" err="1">
                <a:solidFill>
                  <a:srgbClr val="006600"/>
                </a:solidFill>
                <a:latin typeface="Arial Narrow" pitchFamily="34" charset="0"/>
              </a:rPr>
              <a:t>dalam</a:t>
            </a:r>
            <a:r>
              <a:rPr lang="en-US" b="1" dirty="0">
                <a:solidFill>
                  <a:srgbClr val="006600"/>
                </a:solidFill>
                <a:latin typeface="Arial Narrow" pitchFamily="34" charset="0"/>
              </a:rPr>
              <a:t>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</a:rPr>
              <a:t>kebudayaan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</a:rPr>
              <a:t> </a:t>
            </a:r>
            <a:r>
              <a:rPr lang="en-US" b="1" dirty="0" err="1">
                <a:solidFill>
                  <a:srgbClr val="006600"/>
                </a:solidFill>
                <a:latin typeface="Arial Narrow" pitchFamily="34" charset="0"/>
              </a:rPr>
              <a:t>sendiri</a:t>
            </a:r>
            <a:r>
              <a:rPr lang="en-US" b="1" dirty="0">
                <a:solidFill>
                  <a:srgbClr val="FF0000"/>
                </a:solidFill>
                <a:latin typeface="Arial Narrow" pitchFamily="34" charset="0"/>
              </a:rPr>
              <a:t>,  </a:t>
            </a:r>
            <a:r>
              <a:rPr lang="en-US" b="1" dirty="0" err="1">
                <a:solidFill>
                  <a:srgbClr val="FF0000"/>
                </a:solidFill>
                <a:latin typeface="Arial Narrow" pitchFamily="34" charset="0"/>
              </a:rPr>
              <a:t>tanpa</a:t>
            </a:r>
            <a:r>
              <a:rPr lang="en-US" b="1" dirty="0">
                <a:solidFill>
                  <a:srgbClr val="FF0000"/>
                </a:solidFill>
                <a:latin typeface="Arial Narrow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 Narrow" pitchFamily="34" charset="0"/>
              </a:rPr>
              <a:t>menyebabkan</a:t>
            </a:r>
            <a:r>
              <a:rPr lang="en-US" b="1" dirty="0">
                <a:solidFill>
                  <a:srgbClr val="FF0000"/>
                </a:solidFill>
                <a:latin typeface="Arial Narrow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 Narrow" pitchFamily="34" charset="0"/>
              </a:rPr>
              <a:t>hilangnnya</a:t>
            </a:r>
            <a:r>
              <a:rPr lang="en-US" b="1" dirty="0">
                <a:solidFill>
                  <a:srgbClr val="FF0000"/>
                </a:solidFill>
                <a:latin typeface="Arial Narrow" pitchFamily="34" charset="0"/>
              </a:rPr>
              <a:t> </a:t>
            </a:r>
            <a:endParaRPr lang="en-US" b="1" dirty="0" smtClean="0">
              <a:solidFill>
                <a:srgbClr val="FF0000"/>
              </a:solidFill>
              <a:latin typeface="Arial Narrow" pitchFamily="34" charset="0"/>
            </a:endParaRPr>
          </a:p>
          <a:p>
            <a:r>
              <a:rPr lang="en-US" b="1" dirty="0">
                <a:solidFill>
                  <a:srgbClr val="FF0000"/>
                </a:solidFill>
                <a:latin typeface="Arial Narrow" pitchFamily="34" charset="0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Arial Narrow" pitchFamily="34" charset="0"/>
              </a:rPr>
              <a:t>               </a:t>
            </a:r>
            <a:r>
              <a:rPr lang="en-US" b="1" dirty="0" err="1" smtClean="0">
                <a:solidFill>
                  <a:srgbClr val="FF0000"/>
                </a:solidFill>
                <a:latin typeface="Arial Narrow" pitchFamily="34" charset="0"/>
              </a:rPr>
              <a:t>kebudayaan</a:t>
            </a:r>
            <a:r>
              <a:rPr lang="en-US" b="1" dirty="0" smtClean="0">
                <a:solidFill>
                  <a:srgbClr val="FF0000"/>
                </a:solidFill>
                <a:latin typeface="Arial Narrow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 Narrow" pitchFamily="34" charset="0"/>
              </a:rPr>
              <a:t>itu</a:t>
            </a:r>
            <a:r>
              <a:rPr lang="en-US" b="1" dirty="0">
                <a:solidFill>
                  <a:srgbClr val="FF0000"/>
                </a:solidFill>
                <a:latin typeface="Arial Narrow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 Narrow" pitchFamily="34" charset="0"/>
              </a:rPr>
              <a:t>sendiri</a:t>
            </a:r>
            <a:endParaRPr lang="en-US" b="1" dirty="0">
              <a:solidFill>
                <a:srgbClr val="FF0000"/>
              </a:solidFill>
              <a:latin typeface="Arial Narrow" pitchFamily="34" charset="0"/>
            </a:endParaRPr>
          </a:p>
          <a:p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</a:rPr>
              <a:t>  </a:t>
            </a:r>
            <a:endParaRPr lang="en-US" b="1" dirty="0">
              <a:solidFill>
                <a:srgbClr val="006600"/>
              </a:solidFill>
              <a:latin typeface="Arial Narrow" pitchFamily="34" charset="0"/>
              <a:sym typeface="Wingdings" pitchFamily="2" charset="2"/>
            </a:endParaRPr>
          </a:p>
          <a:p>
            <a:r>
              <a:rPr lang="en-US" b="1" dirty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       - proses </a:t>
            </a:r>
            <a:r>
              <a:rPr lang="en-US" b="1" dirty="0" err="1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akulturasi</a:t>
            </a:r>
            <a:r>
              <a:rPr lang="en-US" b="1" dirty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berlangsung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cepat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ketika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datang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kebudayaan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 </a:t>
            </a:r>
            <a:r>
              <a:rPr lang="en-US" b="1" dirty="0" err="1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bangsa</a:t>
            </a:r>
            <a:r>
              <a:rPr lang="en-US" b="1" dirty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-</a:t>
            </a:r>
          </a:p>
          <a:p>
            <a:r>
              <a:rPr lang="en-US" b="1" dirty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         </a:t>
            </a:r>
            <a:r>
              <a:rPr lang="en-US" b="1" dirty="0" err="1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bangsa</a:t>
            </a:r>
            <a:r>
              <a:rPr lang="en-US" b="1" dirty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 </a:t>
            </a:r>
            <a:r>
              <a:rPr lang="en-US" b="1" dirty="0" err="1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Eropa</a:t>
            </a:r>
            <a:r>
              <a:rPr lang="en-US" b="1" dirty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 Barat </a:t>
            </a:r>
            <a:r>
              <a:rPr lang="en-US" b="1" dirty="0" err="1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mulai</a:t>
            </a:r>
            <a:r>
              <a:rPr lang="en-US" b="1" dirty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 </a:t>
            </a:r>
            <a:r>
              <a:rPr lang="en-US" b="1" dirty="0" err="1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menyebar</a:t>
            </a:r>
            <a:r>
              <a:rPr lang="en-US" b="1" dirty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 </a:t>
            </a:r>
            <a:r>
              <a:rPr lang="en-US" b="1" dirty="0" err="1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ke</a:t>
            </a:r>
            <a:r>
              <a:rPr lang="en-US" b="1" dirty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 </a:t>
            </a:r>
            <a:r>
              <a:rPr lang="en-US" b="1" dirty="0" err="1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seluruh</a:t>
            </a:r>
            <a:r>
              <a:rPr lang="en-US" b="1" dirty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 </a:t>
            </a:r>
            <a:r>
              <a:rPr lang="en-US" b="1" dirty="0" err="1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muka</a:t>
            </a:r>
            <a:r>
              <a:rPr lang="en-US" b="1" dirty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 </a:t>
            </a:r>
            <a:r>
              <a:rPr lang="en-US" b="1" dirty="0" err="1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bumi</a:t>
            </a:r>
            <a:r>
              <a:rPr lang="en-US" b="1" dirty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, </a:t>
            </a:r>
            <a:r>
              <a:rPr lang="en-US" b="1" dirty="0" err="1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dan</a:t>
            </a:r>
            <a:r>
              <a:rPr lang="en-US" b="1" dirty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 </a:t>
            </a:r>
            <a:r>
              <a:rPr lang="en-US" b="1" dirty="0" err="1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mempengaruhi</a:t>
            </a:r>
            <a:r>
              <a:rPr lang="en-US" b="1" dirty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  </a:t>
            </a:r>
          </a:p>
          <a:p>
            <a:r>
              <a:rPr lang="en-US" b="1" dirty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         </a:t>
            </a:r>
            <a:r>
              <a:rPr lang="en-US" b="1" dirty="0" err="1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masyarakat</a:t>
            </a:r>
            <a:r>
              <a:rPr lang="en-US" b="1" dirty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 </a:t>
            </a:r>
            <a:r>
              <a:rPr lang="en-US" b="1" dirty="0" err="1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suku</a:t>
            </a:r>
            <a:r>
              <a:rPr lang="en-US" b="1" dirty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bangsa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 </a:t>
            </a:r>
            <a:r>
              <a:rPr lang="en-US" b="1" dirty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di Asia, </a:t>
            </a:r>
            <a:r>
              <a:rPr lang="en-US" b="1" dirty="0" err="1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Afrika</a:t>
            </a:r>
            <a:r>
              <a:rPr lang="en-US" b="1" dirty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, </a:t>
            </a:r>
            <a:r>
              <a:rPr lang="en-US" b="1" dirty="0" err="1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dan</a:t>
            </a:r>
            <a:r>
              <a:rPr lang="en-US" b="1" dirty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 </a:t>
            </a:r>
            <a:r>
              <a:rPr lang="en-US" b="1" dirty="0" err="1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Amerika</a:t>
            </a:r>
            <a:r>
              <a:rPr lang="en-US" b="1" dirty="0">
                <a:solidFill>
                  <a:srgbClr val="006600"/>
                </a:solidFill>
                <a:latin typeface="Arial Narrow" pitchFamily="34" charset="0"/>
              </a:rPr>
              <a:t> </a:t>
            </a:r>
            <a:endParaRPr lang="en-US" b="1" dirty="0" smtClean="0">
              <a:solidFill>
                <a:srgbClr val="006600"/>
              </a:solidFill>
              <a:latin typeface="Arial Narrow" pitchFamily="34" charset="0"/>
            </a:endParaRPr>
          </a:p>
          <a:p>
            <a:endParaRPr lang="en-US" b="1" dirty="0">
              <a:solidFill>
                <a:srgbClr val="006600"/>
              </a:solidFill>
              <a:latin typeface="Arial Narrow" pitchFamily="34" charset="0"/>
            </a:endParaRPr>
          </a:p>
          <a:p>
            <a:endParaRPr lang="en-US" b="1" dirty="0">
              <a:solidFill>
                <a:srgbClr val="006600"/>
              </a:solidFill>
              <a:latin typeface="Arial Narrow" pitchFamily="34" charset="0"/>
            </a:endParaRPr>
          </a:p>
          <a:p>
            <a:r>
              <a:rPr lang="en-US" b="1" dirty="0">
                <a:solidFill>
                  <a:srgbClr val="006600"/>
                </a:solidFill>
                <a:latin typeface="Arial Narrow" pitchFamily="34" charset="0"/>
              </a:rPr>
              <a:t>        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tidak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 </a:t>
            </a:r>
            <a:r>
              <a:rPr lang="en-US" b="1" dirty="0" err="1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ada</a:t>
            </a:r>
            <a:r>
              <a:rPr lang="en-US" b="1" dirty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  </a:t>
            </a:r>
            <a:r>
              <a:rPr lang="en-US" b="1" dirty="0" err="1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kebudayaan</a:t>
            </a:r>
            <a:r>
              <a:rPr lang="en-US" b="1" dirty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 di </a:t>
            </a:r>
            <a:r>
              <a:rPr lang="en-US" b="1" dirty="0" err="1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muka</a:t>
            </a:r>
            <a:r>
              <a:rPr lang="en-US" b="1" dirty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 </a:t>
            </a:r>
            <a:r>
              <a:rPr lang="en-US" b="1" dirty="0" err="1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bumi</a:t>
            </a:r>
            <a:r>
              <a:rPr lang="en-US" b="1" dirty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 yang </a:t>
            </a:r>
            <a:r>
              <a:rPr lang="en-US" b="1" dirty="0" err="1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tidak</a:t>
            </a:r>
            <a:r>
              <a:rPr lang="en-US" b="1" dirty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 </a:t>
            </a:r>
            <a:r>
              <a:rPr lang="en-US" b="1" dirty="0" err="1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terpengaruh</a:t>
            </a:r>
            <a:r>
              <a:rPr lang="en-US" b="1" dirty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 </a:t>
            </a:r>
            <a:r>
              <a:rPr lang="en-US" b="1" dirty="0" err="1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kebudayaan</a:t>
            </a:r>
            <a:r>
              <a:rPr lang="en-US" b="1" dirty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 </a:t>
            </a:r>
            <a:r>
              <a:rPr lang="en-US" b="1" dirty="0" err="1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Eropa</a:t>
            </a:r>
            <a:endParaRPr lang="en-US" b="1" dirty="0">
              <a:solidFill>
                <a:srgbClr val="006600"/>
              </a:solidFill>
              <a:latin typeface="Arial Narrow" pitchFamily="34" charset="0"/>
              <a:sym typeface="Wingdings" pitchFamily="2" charset="2"/>
            </a:endParaRPr>
          </a:p>
          <a:p>
            <a:r>
              <a:rPr lang="en-US" b="1" dirty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         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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sampai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 </a:t>
            </a:r>
            <a:r>
              <a:rPr lang="en-US" b="1" dirty="0" err="1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pada</a:t>
            </a:r>
            <a:r>
              <a:rPr lang="en-US" b="1" dirty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 </a:t>
            </a:r>
            <a:r>
              <a:rPr lang="en-US" b="1" dirty="0" err="1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norma</a:t>
            </a:r>
            <a:r>
              <a:rPr lang="en-US" b="1" dirty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 </a:t>
            </a:r>
            <a:r>
              <a:rPr lang="en-US" b="1" dirty="0" err="1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dan</a:t>
            </a:r>
            <a:r>
              <a:rPr lang="en-US" b="1" dirty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 </a:t>
            </a:r>
            <a:r>
              <a:rPr lang="en-US" b="1" dirty="0" err="1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sistem</a:t>
            </a:r>
            <a:r>
              <a:rPr lang="en-US" b="1" dirty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 </a:t>
            </a:r>
            <a:r>
              <a:rPr lang="en-US" b="1" dirty="0" err="1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nilai</a:t>
            </a:r>
            <a:r>
              <a:rPr lang="en-US" b="1" dirty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budaya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  </a:t>
            </a:r>
            <a:r>
              <a:rPr lang="en-US" b="1" dirty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proses </a:t>
            </a:r>
            <a:r>
              <a:rPr lang="en-US" b="1" dirty="0" err="1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ini</a:t>
            </a:r>
            <a:r>
              <a:rPr lang="en-US" b="1" dirty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 </a:t>
            </a:r>
            <a:r>
              <a:rPr lang="en-US" b="1" dirty="0" err="1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disebut</a:t>
            </a:r>
            <a:r>
              <a:rPr lang="en-US" b="1" dirty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 </a:t>
            </a:r>
            <a:r>
              <a:rPr lang="en-US" b="1" dirty="0" err="1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sebagai</a:t>
            </a:r>
            <a:r>
              <a:rPr lang="en-US" b="1" dirty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 </a:t>
            </a:r>
            <a:endParaRPr lang="en-US" b="1" dirty="0" smtClean="0">
              <a:solidFill>
                <a:srgbClr val="006600"/>
              </a:solidFill>
              <a:latin typeface="Arial Narrow" pitchFamily="34" charset="0"/>
              <a:sym typeface="Wingdings" pitchFamily="2" charset="2"/>
            </a:endParaRPr>
          </a:p>
          <a:p>
            <a:r>
              <a:rPr lang="en-US" b="1" dirty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 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                                                                                              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modernisasi</a:t>
            </a:r>
            <a:endParaRPr lang="en-US" b="1" dirty="0" smtClean="0">
              <a:solidFill>
                <a:srgbClr val="006600"/>
              </a:solidFill>
              <a:latin typeface="Arial Narrow" pitchFamily="34" charset="0"/>
              <a:sym typeface="Wingdings" pitchFamily="2" charset="2"/>
            </a:endParaRPr>
          </a:p>
          <a:p>
            <a:endParaRPr lang="en-US" b="1" dirty="0">
              <a:solidFill>
                <a:srgbClr val="006600"/>
              </a:solidFill>
              <a:latin typeface="Arial Narrow" pitchFamily="34" charset="0"/>
              <a:sym typeface="Wingdings" pitchFamily="2" charset="2"/>
            </a:endParaRPr>
          </a:p>
          <a:p>
            <a:r>
              <a:rPr lang="en-US" b="1" dirty="0" smtClean="0">
                <a:latin typeface="Arial Narrow" pitchFamily="34" charset="0"/>
              </a:rPr>
              <a:t>       </a:t>
            </a:r>
            <a:endParaRPr lang="en-US" b="1" dirty="0">
              <a:solidFill>
                <a:schemeClr val="tx2"/>
              </a:solidFill>
              <a:latin typeface="Arial Narrow" pitchFamily="34" charset="0"/>
              <a:sym typeface="Wingdings" pitchFamily="2" charset="2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2895600" y="4191000"/>
            <a:ext cx="0" cy="457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34342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33400" y="381000"/>
            <a:ext cx="81534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latin typeface="Arial Narrow" pitchFamily="34" charset="0"/>
              </a:rPr>
              <a:t>Contoh</a:t>
            </a:r>
            <a:r>
              <a:rPr lang="en-US" b="1" dirty="0" smtClean="0">
                <a:latin typeface="Arial Narrow" pitchFamily="34" charset="0"/>
              </a:rPr>
              <a:t> :</a:t>
            </a:r>
          </a:p>
          <a:p>
            <a:r>
              <a:rPr lang="en-US" b="1" dirty="0" smtClean="0">
                <a:latin typeface="Arial Narrow" pitchFamily="34" charset="0"/>
              </a:rPr>
              <a:t>1. </a:t>
            </a:r>
            <a:r>
              <a:rPr lang="en-US" b="1" dirty="0" err="1" smtClean="0">
                <a:latin typeface="Arial Narrow" pitchFamily="34" charset="0"/>
              </a:rPr>
              <a:t>Bangunan</a:t>
            </a:r>
            <a:r>
              <a:rPr lang="en-US" b="1" dirty="0" smtClean="0">
                <a:latin typeface="Arial Narrow" pitchFamily="34" charset="0"/>
              </a:rPr>
              <a:t> </a:t>
            </a:r>
            <a:r>
              <a:rPr lang="en-US" b="1" dirty="0" err="1">
                <a:latin typeface="Arial Narrow" pitchFamily="34" charset="0"/>
              </a:rPr>
              <a:t>Menara</a:t>
            </a:r>
            <a:r>
              <a:rPr lang="en-US" b="1" dirty="0">
                <a:latin typeface="Arial Narrow" pitchFamily="34" charset="0"/>
              </a:rPr>
              <a:t> </a:t>
            </a:r>
            <a:r>
              <a:rPr lang="en-US" b="1" dirty="0" smtClean="0">
                <a:latin typeface="Arial Narrow" pitchFamily="34" charset="0"/>
              </a:rPr>
              <a:t>Kudus (</a:t>
            </a:r>
            <a:r>
              <a:rPr lang="en-US" b="1" dirty="0" err="1" smtClean="0">
                <a:latin typeface="Arial Narrow" pitchFamily="34" charset="0"/>
              </a:rPr>
              <a:t>sebelum</a:t>
            </a:r>
            <a:r>
              <a:rPr lang="en-US" b="1" dirty="0" smtClean="0">
                <a:latin typeface="Arial Narrow" pitchFamily="34" charset="0"/>
              </a:rPr>
              <a:t> </a:t>
            </a:r>
            <a:r>
              <a:rPr lang="en-US" b="1" dirty="0" err="1" smtClean="0">
                <a:latin typeface="Arial Narrow" pitchFamily="34" charset="0"/>
              </a:rPr>
              <a:t>pengaruh</a:t>
            </a:r>
            <a:r>
              <a:rPr lang="en-US" b="1" dirty="0" smtClean="0">
                <a:latin typeface="Arial Narrow" pitchFamily="34" charset="0"/>
              </a:rPr>
              <a:t> </a:t>
            </a:r>
            <a:r>
              <a:rPr lang="en-US" b="1" dirty="0" err="1" smtClean="0">
                <a:latin typeface="Arial Narrow" pitchFamily="34" charset="0"/>
              </a:rPr>
              <a:t>Eropa</a:t>
            </a:r>
            <a:r>
              <a:rPr lang="en-US" b="1" dirty="0" smtClean="0">
                <a:latin typeface="Arial Narrow" pitchFamily="34" charset="0"/>
              </a:rPr>
              <a:t> </a:t>
            </a:r>
            <a:r>
              <a:rPr lang="en-US" b="1" dirty="0" err="1" smtClean="0">
                <a:latin typeface="Arial Narrow" pitchFamily="34" charset="0"/>
              </a:rPr>
              <a:t>masuk</a:t>
            </a:r>
            <a:r>
              <a:rPr lang="en-US" b="1" dirty="0" smtClean="0">
                <a:latin typeface="Arial Narrow" pitchFamily="34" charset="0"/>
              </a:rPr>
              <a:t>)</a:t>
            </a:r>
          </a:p>
          <a:p>
            <a:r>
              <a:rPr lang="en-US" b="1" dirty="0" smtClean="0">
                <a:latin typeface="Arial Narrow" pitchFamily="34" charset="0"/>
                <a:sym typeface="Wingdings" pitchFamily="2" charset="2"/>
              </a:rPr>
              <a:t>    </a:t>
            </a:r>
            <a:r>
              <a:rPr lang="en-US" b="1" dirty="0" err="1" smtClean="0">
                <a:latin typeface="Arial Narrow" pitchFamily="34" charset="0"/>
                <a:sym typeface="Wingdings" pitchFamily="2" charset="2"/>
              </a:rPr>
              <a:t>a</a:t>
            </a:r>
            <a:r>
              <a:rPr lang="en-US" b="1" dirty="0" err="1" smtClean="0">
                <a:latin typeface="Arial Narrow" pitchFamily="34" charset="0"/>
              </a:rPr>
              <a:t>rsitektur</a:t>
            </a:r>
            <a:r>
              <a:rPr lang="en-US" b="1" dirty="0" smtClean="0">
                <a:latin typeface="Arial Narrow" pitchFamily="34" charset="0"/>
              </a:rPr>
              <a:t> </a:t>
            </a:r>
            <a:r>
              <a:rPr lang="en-US" b="1" dirty="0">
                <a:latin typeface="Arial Narrow" pitchFamily="34" charset="0"/>
              </a:rPr>
              <a:t>yang </a:t>
            </a:r>
            <a:r>
              <a:rPr lang="en-US" b="1" dirty="0" err="1">
                <a:latin typeface="Arial Narrow" pitchFamily="34" charset="0"/>
              </a:rPr>
              <a:t>ditampilkannya</a:t>
            </a:r>
            <a:r>
              <a:rPr lang="en-US" b="1" dirty="0">
                <a:latin typeface="Arial Narrow" pitchFamily="34" charset="0"/>
              </a:rPr>
              <a:t> </a:t>
            </a:r>
            <a:r>
              <a:rPr lang="en-US" b="1" dirty="0" err="1" smtClean="0">
                <a:latin typeface="Arial Narrow" pitchFamily="34" charset="0"/>
              </a:rPr>
              <a:t>bercorak</a:t>
            </a:r>
            <a:r>
              <a:rPr lang="en-US" b="1" dirty="0" smtClean="0">
                <a:latin typeface="Arial Narrow" pitchFamily="34" charset="0"/>
              </a:rPr>
              <a:t> </a:t>
            </a:r>
            <a:r>
              <a:rPr lang="en-US" b="1" dirty="0">
                <a:latin typeface="Arial Narrow" pitchFamily="34" charset="0"/>
              </a:rPr>
              <a:t>Hindu </a:t>
            </a:r>
            <a:endParaRPr lang="en-US" b="1" dirty="0">
              <a:latin typeface="Arial Narrow" pitchFamily="34" charset="0"/>
              <a:sym typeface="Wingdings" pitchFamily="2" charset="2"/>
            </a:endParaRPr>
          </a:p>
          <a:p>
            <a:r>
              <a:rPr lang="en-US" b="1" dirty="0" smtClean="0">
                <a:latin typeface="Arial Narrow" pitchFamily="34" charset="0"/>
                <a:sym typeface="Wingdings" pitchFamily="2" charset="2"/>
              </a:rPr>
              <a:t>      </a:t>
            </a:r>
            <a:r>
              <a:rPr lang="en-US" b="1" dirty="0" err="1" smtClean="0">
                <a:latin typeface="Arial Narrow" pitchFamily="34" charset="0"/>
              </a:rPr>
              <a:t>bentuk</a:t>
            </a:r>
            <a:r>
              <a:rPr lang="en-US" b="1" dirty="0" smtClean="0">
                <a:latin typeface="Arial Narrow" pitchFamily="34" charset="0"/>
              </a:rPr>
              <a:t> </a:t>
            </a:r>
            <a:r>
              <a:rPr lang="en-US" b="1" dirty="0" err="1">
                <a:latin typeface="Arial Narrow" pitchFamily="34" charset="0"/>
              </a:rPr>
              <a:t>akulturasi</a:t>
            </a:r>
            <a:r>
              <a:rPr lang="en-US" b="1" dirty="0">
                <a:latin typeface="Arial Narrow" pitchFamily="34" charset="0"/>
              </a:rPr>
              <a:t> </a:t>
            </a:r>
            <a:r>
              <a:rPr lang="en-US" b="1" dirty="0" err="1">
                <a:latin typeface="Arial Narrow" pitchFamily="34" charset="0"/>
              </a:rPr>
              <a:t>budaya</a:t>
            </a:r>
            <a:r>
              <a:rPr lang="en-US" b="1" dirty="0">
                <a:latin typeface="Arial Narrow" pitchFamily="34" charset="0"/>
              </a:rPr>
              <a:t> </a:t>
            </a:r>
            <a:r>
              <a:rPr lang="en-US" b="1" dirty="0" err="1">
                <a:latin typeface="Arial Narrow" pitchFamily="34" charset="0"/>
              </a:rPr>
              <a:t>antara</a:t>
            </a:r>
            <a:r>
              <a:rPr lang="en-US" b="1" dirty="0">
                <a:latin typeface="Arial Narrow" pitchFamily="34" charset="0"/>
              </a:rPr>
              <a:t> </a:t>
            </a:r>
            <a:r>
              <a:rPr lang="en-US" b="1" dirty="0" err="1">
                <a:latin typeface="Arial Narrow" pitchFamily="34" charset="0"/>
              </a:rPr>
              <a:t>unsur</a:t>
            </a:r>
            <a:r>
              <a:rPr lang="en-US" b="1" dirty="0">
                <a:latin typeface="Arial Narrow" pitchFamily="34" charset="0"/>
              </a:rPr>
              <a:t> Hindu </a:t>
            </a:r>
            <a:r>
              <a:rPr lang="en-US" b="1" dirty="0" err="1">
                <a:latin typeface="Arial Narrow" pitchFamily="34" charset="0"/>
              </a:rPr>
              <a:t>dan</a:t>
            </a:r>
            <a:r>
              <a:rPr lang="en-US" b="1" dirty="0">
                <a:latin typeface="Arial Narrow" pitchFamily="34" charset="0"/>
              </a:rPr>
              <a:t> </a:t>
            </a:r>
            <a:r>
              <a:rPr lang="en-US" b="1" dirty="0" smtClean="0">
                <a:latin typeface="Arial Narrow" pitchFamily="34" charset="0"/>
              </a:rPr>
              <a:t>Islam</a:t>
            </a:r>
            <a:endParaRPr lang="en-US" b="1" dirty="0">
              <a:latin typeface="Arial Narrow" pitchFamily="34" charset="0"/>
            </a:endParaRPr>
          </a:p>
          <a:p>
            <a:r>
              <a:rPr lang="en-US" b="1" dirty="0">
                <a:latin typeface="Arial Narrow" pitchFamily="34" charset="0"/>
              </a:rPr>
              <a:t/>
            </a:r>
            <a:br>
              <a:rPr lang="en-US" b="1" dirty="0">
                <a:latin typeface="Arial Narrow" pitchFamily="34" charset="0"/>
              </a:rPr>
            </a:br>
            <a:endParaRPr lang="en-US" b="1" dirty="0">
              <a:latin typeface="Arial Narrow" pitchFamily="34" charset="0"/>
            </a:endParaRPr>
          </a:p>
          <a:p>
            <a:r>
              <a:rPr lang="en-US" b="1" dirty="0" smtClean="0">
                <a:latin typeface="Arial Narrow" pitchFamily="34" charset="0"/>
              </a:rPr>
              <a:t>    *  </a:t>
            </a:r>
            <a:r>
              <a:rPr lang="en-US" b="1" dirty="0" err="1" smtClean="0">
                <a:latin typeface="Arial Narrow" pitchFamily="34" charset="0"/>
              </a:rPr>
              <a:t>kebudayaan</a:t>
            </a:r>
            <a:r>
              <a:rPr lang="en-US" b="1" dirty="0" smtClean="0">
                <a:latin typeface="Arial Narrow" pitchFamily="34" charset="0"/>
              </a:rPr>
              <a:t> </a:t>
            </a:r>
            <a:r>
              <a:rPr lang="en-US" b="1" dirty="0" err="1">
                <a:latin typeface="Arial Narrow" pitchFamily="34" charset="0"/>
              </a:rPr>
              <a:t>hindu</a:t>
            </a:r>
            <a:r>
              <a:rPr lang="en-US" b="1" dirty="0">
                <a:latin typeface="Arial Narrow" pitchFamily="34" charset="0"/>
              </a:rPr>
              <a:t> </a:t>
            </a:r>
            <a:r>
              <a:rPr lang="en-US" b="1" dirty="0" err="1">
                <a:latin typeface="Arial Narrow" pitchFamily="34" charset="0"/>
              </a:rPr>
              <a:t>telah</a:t>
            </a:r>
            <a:r>
              <a:rPr lang="en-US" b="1" dirty="0">
                <a:latin typeface="Arial Narrow" pitchFamily="34" charset="0"/>
              </a:rPr>
              <a:t> </a:t>
            </a:r>
            <a:r>
              <a:rPr lang="en-US" b="1" dirty="0" err="1">
                <a:latin typeface="Arial Narrow" pitchFamily="34" charset="0"/>
              </a:rPr>
              <a:t>tertanam</a:t>
            </a:r>
            <a:r>
              <a:rPr lang="en-US" b="1" dirty="0">
                <a:latin typeface="Arial Narrow" pitchFamily="34" charset="0"/>
              </a:rPr>
              <a:t> </a:t>
            </a:r>
            <a:r>
              <a:rPr lang="en-US" b="1" dirty="0" err="1" smtClean="0">
                <a:latin typeface="Arial Narrow" pitchFamily="34" charset="0"/>
              </a:rPr>
              <a:t>dalam</a:t>
            </a:r>
            <a:r>
              <a:rPr lang="en-US" b="1" dirty="0" smtClean="0">
                <a:latin typeface="Arial Narrow" pitchFamily="34" charset="0"/>
              </a:rPr>
              <a:t> </a:t>
            </a:r>
            <a:r>
              <a:rPr lang="en-US" b="1" dirty="0" err="1">
                <a:latin typeface="Arial Narrow" pitchFamily="34" charset="0"/>
              </a:rPr>
              <a:t>masyarakat</a:t>
            </a:r>
            <a:r>
              <a:rPr lang="en-US" b="1" dirty="0">
                <a:latin typeface="Arial Narrow" pitchFamily="34" charset="0"/>
              </a:rPr>
              <a:t> </a:t>
            </a:r>
            <a:r>
              <a:rPr lang="en-US" b="1" dirty="0" err="1" smtClean="0">
                <a:latin typeface="Arial Narrow" pitchFamily="34" charset="0"/>
              </a:rPr>
              <a:t>Jawa</a:t>
            </a:r>
            <a:r>
              <a:rPr lang="en-US" b="1" dirty="0" smtClean="0">
                <a:latin typeface="Arial Narrow" pitchFamily="34" charset="0"/>
              </a:rPr>
              <a:t> </a:t>
            </a:r>
          </a:p>
          <a:p>
            <a:r>
              <a:rPr lang="en-US" b="1" dirty="0">
                <a:latin typeface="Arial Narrow" pitchFamily="34" charset="0"/>
              </a:rPr>
              <a:t> </a:t>
            </a:r>
            <a:r>
              <a:rPr lang="en-US" b="1" dirty="0" smtClean="0">
                <a:latin typeface="Arial Narrow" pitchFamily="34" charset="0"/>
              </a:rPr>
              <a:t>   *  </a:t>
            </a:r>
            <a:r>
              <a:rPr lang="en-US" b="1" dirty="0" err="1" smtClean="0">
                <a:latin typeface="Arial Narrow" pitchFamily="34" charset="0"/>
              </a:rPr>
              <a:t>ajaran</a:t>
            </a:r>
            <a:r>
              <a:rPr lang="en-US" b="1" dirty="0" smtClean="0">
                <a:latin typeface="Arial Narrow" pitchFamily="34" charset="0"/>
              </a:rPr>
              <a:t> </a:t>
            </a:r>
            <a:r>
              <a:rPr lang="en-US" b="1" dirty="0">
                <a:latin typeface="Arial Narrow" pitchFamily="34" charset="0"/>
              </a:rPr>
              <a:t>agama Islam </a:t>
            </a:r>
            <a:r>
              <a:rPr lang="en-US" b="1" dirty="0" err="1" smtClean="0">
                <a:latin typeface="Arial Narrow" pitchFamily="34" charset="0"/>
              </a:rPr>
              <a:t>bersifat</a:t>
            </a:r>
            <a:r>
              <a:rPr lang="en-US" b="1" dirty="0" smtClean="0">
                <a:latin typeface="Arial Narrow" pitchFamily="34" charset="0"/>
              </a:rPr>
              <a:t> </a:t>
            </a:r>
            <a:r>
              <a:rPr lang="en-US" b="1" dirty="0" err="1">
                <a:latin typeface="Arial Narrow" pitchFamily="34" charset="0"/>
              </a:rPr>
              <a:t>terbuka</a:t>
            </a:r>
            <a:r>
              <a:rPr lang="en-US" b="1" dirty="0">
                <a:latin typeface="Arial Narrow" pitchFamily="34" charset="0"/>
              </a:rPr>
              <a:t> </a:t>
            </a:r>
            <a:r>
              <a:rPr lang="en-US" b="1" dirty="0" err="1">
                <a:latin typeface="Arial Narrow" pitchFamily="34" charset="0"/>
              </a:rPr>
              <a:t>terhadap</a:t>
            </a:r>
            <a:r>
              <a:rPr lang="en-US" b="1" dirty="0">
                <a:latin typeface="Arial Narrow" pitchFamily="34" charset="0"/>
              </a:rPr>
              <a:t> </a:t>
            </a:r>
            <a:r>
              <a:rPr lang="en-US" b="1" dirty="0" err="1">
                <a:latin typeface="Arial Narrow" pitchFamily="34" charset="0"/>
              </a:rPr>
              <a:t>unsur-unsur</a:t>
            </a:r>
            <a:r>
              <a:rPr lang="en-US" b="1" dirty="0">
                <a:latin typeface="Arial Narrow" pitchFamily="34" charset="0"/>
              </a:rPr>
              <a:t> </a:t>
            </a:r>
            <a:r>
              <a:rPr lang="en-US" b="1" dirty="0" err="1">
                <a:latin typeface="Arial Narrow" pitchFamily="34" charset="0"/>
              </a:rPr>
              <a:t>kebudayaan</a:t>
            </a:r>
            <a:r>
              <a:rPr lang="en-US" b="1" dirty="0">
                <a:latin typeface="Arial Narrow" pitchFamily="34" charset="0"/>
              </a:rPr>
              <a:t> lama, yang </a:t>
            </a:r>
            <a:endParaRPr lang="en-US" b="1" dirty="0" smtClean="0">
              <a:latin typeface="Arial Narrow" pitchFamily="34" charset="0"/>
            </a:endParaRPr>
          </a:p>
          <a:p>
            <a:r>
              <a:rPr lang="en-US" b="1" dirty="0">
                <a:latin typeface="Arial Narrow" pitchFamily="34" charset="0"/>
              </a:rPr>
              <a:t> </a:t>
            </a:r>
            <a:r>
              <a:rPr lang="en-US" b="1" dirty="0" smtClean="0">
                <a:latin typeface="Arial Narrow" pitchFamily="34" charset="0"/>
              </a:rPr>
              <a:t>      </a:t>
            </a:r>
            <a:r>
              <a:rPr lang="en-US" b="1" dirty="0" err="1" smtClean="0">
                <a:latin typeface="Arial Narrow" pitchFamily="34" charset="0"/>
              </a:rPr>
              <a:t>ada</a:t>
            </a:r>
            <a:r>
              <a:rPr lang="en-US" b="1" dirty="0" smtClean="0">
                <a:latin typeface="Arial Narrow" pitchFamily="34" charset="0"/>
              </a:rPr>
              <a:t> </a:t>
            </a:r>
            <a:r>
              <a:rPr lang="en-US" b="1" dirty="0" err="1">
                <a:latin typeface="Arial Narrow" pitchFamily="34" charset="0"/>
              </a:rPr>
              <a:t>sebelum</a:t>
            </a:r>
            <a:r>
              <a:rPr lang="en-US" b="1" dirty="0">
                <a:latin typeface="Arial Narrow" pitchFamily="34" charset="0"/>
              </a:rPr>
              <a:t> </a:t>
            </a:r>
            <a:r>
              <a:rPr lang="en-US" b="1" dirty="0" err="1" smtClean="0">
                <a:latin typeface="Arial Narrow" pitchFamily="34" charset="0"/>
              </a:rPr>
              <a:t>masuknya</a:t>
            </a:r>
            <a:r>
              <a:rPr lang="en-US" b="1" dirty="0" smtClean="0">
                <a:latin typeface="Arial Narrow" pitchFamily="34" charset="0"/>
              </a:rPr>
              <a:t> Is</a:t>
            </a:r>
            <a:endParaRPr lang="en-US" b="1" dirty="0">
              <a:solidFill>
                <a:schemeClr val="tx2"/>
              </a:solidFill>
              <a:latin typeface="Arial Narrow" pitchFamily="34" charset="0"/>
              <a:sym typeface="Wingdings" pitchFamily="2" charset="2"/>
            </a:endParaRPr>
          </a:p>
          <a:p>
            <a:endParaRPr lang="en-US" b="1" dirty="0">
              <a:latin typeface="Arial Narrow" pitchFamily="34" charset="0"/>
            </a:endParaRPr>
          </a:p>
          <a:p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1828800" y="1524000"/>
            <a:ext cx="0" cy="457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https://encrypted-tbn1.gstatic.com/images?q=tbn:ANd9GcQUNkEus03qFXZTpqCfLMmlfM-KMy67IHcqhiOzTv0ZiENbp6weEA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352800"/>
            <a:ext cx="5486400" cy="2743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220774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://wooz.in/blog/wp-content/uploads/2012/04/IMG_0018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590800"/>
            <a:ext cx="5553075" cy="347472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685800" y="685800"/>
            <a:ext cx="74676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 Narrow" pitchFamily="34" charset="0"/>
              </a:rPr>
              <a:t>2.  </a:t>
            </a:r>
            <a:r>
              <a:rPr lang="en-US" b="1" dirty="0" smtClean="0">
                <a:latin typeface="Arial Narrow" pitchFamily="34" charset="0"/>
              </a:rPr>
              <a:t> </a:t>
            </a:r>
            <a:r>
              <a:rPr lang="en-US" b="1" dirty="0" err="1">
                <a:latin typeface="Arial Narrow" pitchFamily="34" charset="0"/>
              </a:rPr>
              <a:t>menge</a:t>
            </a:r>
            <a:r>
              <a:rPr lang="en-US" b="1" dirty="0">
                <a:latin typeface="Arial Narrow" pitchFamily="34" charset="0"/>
              </a:rPr>
              <a:t>-</a:t>
            </a:r>
            <a:r>
              <a:rPr lang="en-US" b="1" i="1" dirty="0">
                <a:latin typeface="Arial Narrow" pitchFamily="34" charset="0"/>
              </a:rPr>
              <a:t>rap</a:t>
            </a:r>
            <a:r>
              <a:rPr lang="en-US" b="1" dirty="0">
                <a:latin typeface="Arial Narrow" pitchFamily="34" charset="0"/>
              </a:rPr>
              <a:t> </a:t>
            </a:r>
            <a:r>
              <a:rPr lang="en-US" b="1" dirty="0" err="1">
                <a:latin typeface="Arial Narrow" pitchFamily="34" charset="0"/>
              </a:rPr>
              <a:t>dengan</a:t>
            </a:r>
            <a:r>
              <a:rPr lang="en-US" b="1" dirty="0">
                <a:latin typeface="Arial Narrow" pitchFamily="34" charset="0"/>
              </a:rPr>
              <a:t> </a:t>
            </a:r>
            <a:r>
              <a:rPr lang="en-US" b="1" dirty="0" err="1">
                <a:latin typeface="Arial Narrow" pitchFamily="34" charset="0"/>
              </a:rPr>
              <a:t>menggunakan</a:t>
            </a:r>
            <a:r>
              <a:rPr lang="en-US" b="1" dirty="0">
                <a:latin typeface="Arial Narrow" pitchFamily="34" charset="0"/>
              </a:rPr>
              <a:t> </a:t>
            </a:r>
            <a:r>
              <a:rPr lang="en-US" b="1" dirty="0" err="1">
                <a:latin typeface="Arial Narrow" pitchFamily="34" charset="0"/>
              </a:rPr>
              <a:t>bahasa</a:t>
            </a:r>
            <a:r>
              <a:rPr lang="en-US" b="1" dirty="0">
                <a:latin typeface="Arial Narrow" pitchFamily="34" charset="0"/>
              </a:rPr>
              <a:t> </a:t>
            </a:r>
            <a:r>
              <a:rPr lang="en-US" b="1" dirty="0" err="1" smtClean="0">
                <a:latin typeface="Arial Narrow" pitchFamily="34" charset="0"/>
              </a:rPr>
              <a:t>Jawa</a:t>
            </a:r>
            <a:r>
              <a:rPr lang="en-US" b="1" dirty="0">
                <a:latin typeface="Arial Narrow" pitchFamily="34" charset="0"/>
              </a:rPr>
              <a:t> </a:t>
            </a:r>
            <a:r>
              <a:rPr lang="en-US" b="1" dirty="0" smtClean="0">
                <a:latin typeface="Arial Narrow" pitchFamily="34" charset="0"/>
              </a:rPr>
              <a:t>(</a:t>
            </a:r>
            <a:r>
              <a:rPr lang="en-US" b="1" dirty="0" err="1" smtClean="0">
                <a:latin typeface="Arial Narrow" pitchFamily="34" charset="0"/>
              </a:rPr>
              <a:t>setelah</a:t>
            </a:r>
            <a:r>
              <a:rPr lang="en-US" b="1" dirty="0" smtClean="0">
                <a:latin typeface="Arial Narrow" pitchFamily="34" charset="0"/>
              </a:rPr>
              <a:t> </a:t>
            </a:r>
            <a:r>
              <a:rPr lang="en-US" b="1" dirty="0" err="1" smtClean="0">
                <a:latin typeface="Arial Narrow" pitchFamily="34" charset="0"/>
              </a:rPr>
              <a:t>Eropa</a:t>
            </a:r>
            <a:r>
              <a:rPr lang="en-US" b="1" dirty="0" smtClean="0">
                <a:latin typeface="Arial Narrow" pitchFamily="34" charset="0"/>
              </a:rPr>
              <a:t> </a:t>
            </a:r>
            <a:r>
              <a:rPr lang="en-US" b="1" dirty="0" err="1" smtClean="0">
                <a:latin typeface="Arial Narrow" pitchFamily="34" charset="0"/>
              </a:rPr>
              <a:t>masuk</a:t>
            </a:r>
            <a:r>
              <a:rPr lang="en-US" b="1" dirty="0" smtClean="0">
                <a:latin typeface="Arial Narrow" pitchFamily="34" charset="0"/>
              </a:rPr>
              <a:t>)</a:t>
            </a:r>
            <a:endParaRPr lang="en-US" b="1" dirty="0">
              <a:solidFill>
                <a:srgbClr val="006600"/>
              </a:solidFill>
              <a:latin typeface="Arial Narrow" pitchFamily="34" charset="0"/>
              <a:sym typeface="Wingdings" pitchFamily="2" charset="2"/>
            </a:endParaRPr>
          </a:p>
          <a:p>
            <a:endParaRPr lang="en-US" dirty="0"/>
          </a:p>
          <a:p>
            <a:r>
              <a:rPr lang="en-US" sz="1600" b="1" dirty="0" smtClean="0">
                <a:latin typeface="Arial Narrow" pitchFamily="34" charset="0"/>
              </a:rPr>
              <a:t>       </a:t>
            </a:r>
            <a:r>
              <a:rPr lang="en-US" sz="1600" b="1" dirty="0" err="1" smtClean="0">
                <a:latin typeface="Arial Narrow" pitchFamily="34" charset="0"/>
              </a:rPr>
              <a:t>pada</a:t>
            </a:r>
            <a:r>
              <a:rPr lang="en-US" sz="1600" b="1" dirty="0" smtClean="0">
                <a:latin typeface="Arial Narrow" pitchFamily="34" charset="0"/>
              </a:rPr>
              <a:t> </a:t>
            </a:r>
            <a:r>
              <a:rPr lang="en-US" sz="1600" b="1" dirty="0" err="1">
                <a:latin typeface="Arial Narrow" pitchFamily="34" charset="0"/>
              </a:rPr>
              <a:t>tanggal</a:t>
            </a:r>
            <a:r>
              <a:rPr lang="en-US" sz="1600" b="1" dirty="0">
                <a:latin typeface="Arial Narrow" pitchFamily="34" charset="0"/>
              </a:rPr>
              <a:t> 27-28 April 2012, </a:t>
            </a:r>
            <a:r>
              <a:rPr lang="en-US" sz="1600" b="1" dirty="0" err="1">
                <a:latin typeface="Arial Narrow" pitchFamily="34" charset="0"/>
              </a:rPr>
              <a:t>Jogja</a:t>
            </a:r>
            <a:r>
              <a:rPr lang="en-US" sz="1600" b="1" dirty="0">
                <a:latin typeface="Arial Narrow" pitchFamily="34" charset="0"/>
              </a:rPr>
              <a:t> Hip Hop Foundation </a:t>
            </a:r>
            <a:r>
              <a:rPr lang="en-US" sz="1600" b="1" dirty="0" err="1">
                <a:latin typeface="Arial Narrow" pitchFamily="34" charset="0"/>
              </a:rPr>
              <a:t>menyelenggarakan</a:t>
            </a:r>
            <a:r>
              <a:rPr lang="en-US" sz="1600" b="1" dirty="0">
                <a:latin typeface="Arial Narrow" pitchFamily="34" charset="0"/>
              </a:rPr>
              <a:t> </a:t>
            </a:r>
            <a:r>
              <a:rPr lang="en-US" sz="1600" b="1" dirty="0" smtClean="0">
                <a:latin typeface="Arial Narrow" pitchFamily="34" charset="0"/>
              </a:rPr>
              <a:t> </a:t>
            </a:r>
          </a:p>
          <a:p>
            <a:r>
              <a:rPr lang="en-US" sz="1600" b="1" dirty="0">
                <a:latin typeface="Arial Narrow" pitchFamily="34" charset="0"/>
              </a:rPr>
              <a:t> </a:t>
            </a:r>
            <a:r>
              <a:rPr lang="en-US" sz="1600" b="1" dirty="0" smtClean="0">
                <a:latin typeface="Arial Narrow" pitchFamily="34" charset="0"/>
              </a:rPr>
              <a:t>      </a:t>
            </a:r>
            <a:r>
              <a:rPr lang="en-US" sz="1600" b="1" dirty="0" err="1" smtClean="0">
                <a:latin typeface="Arial Narrow" pitchFamily="34" charset="0"/>
              </a:rPr>
              <a:t>pementasan</a:t>
            </a:r>
            <a:r>
              <a:rPr lang="en-US" sz="1600" b="1" dirty="0" smtClean="0">
                <a:latin typeface="Arial Narrow" pitchFamily="34" charset="0"/>
              </a:rPr>
              <a:t> </a:t>
            </a:r>
            <a:r>
              <a:rPr lang="en-US" sz="1600" b="1" dirty="0" err="1">
                <a:latin typeface="Arial Narrow" pitchFamily="34" charset="0"/>
              </a:rPr>
              <a:t>berjudul</a:t>
            </a:r>
            <a:r>
              <a:rPr lang="en-US" sz="1600" b="1" dirty="0">
                <a:latin typeface="Arial Narrow" pitchFamily="34" charset="0"/>
              </a:rPr>
              <a:t> “</a:t>
            </a:r>
            <a:r>
              <a:rPr lang="en-US" sz="1600" b="1" dirty="0" err="1">
                <a:latin typeface="Arial Narrow" pitchFamily="34" charset="0"/>
              </a:rPr>
              <a:t>NewYorkarto</a:t>
            </a:r>
            <a:r>
              <a:rPr lang="en-US" sz="1600" b="1" dirty="0">
                <a:latin typeface="Arial Narrow" pitchFamily="34" charset="0"/>
              </a:rPr>
              <a:t>: </a:t>
            </a:r>
            <a:r>
              <a:rPr lang="en-US" sz="1600" b="1" dirty="0" smtClean="0">
                <a:latin typeface="Arial Narrow" pitchFamily="34" charset="0"/>
              </a:rPr>
              <a:t>orang </a:t>
            </a:r>
            <a:r>
              <a:rPr lang="en-US" sz="1600" b="1" dirty="0" err="1">
                <a:latin typeface="Arial Narrow" pitchFamily="34" charset="0"/>
              </a:rPr>
              <a:t>Jawa</a:t>
            </a:r>
            <a:r>
              <a:rPr lang="en-US" sz="1600" b="1" dirty="0">
                <a:latin typeface="Arial Narrow" pitchFamily="34" charset="0"/>
              </a:rPr>
              <a:t> </a:t>
            </a:r>
            <a:r>
              <a:rPr lang="en-US" sz="1600" b="1" dirty="0" err="1" smtClean="0">
                <a:latin typeface="Arial Narrow" pitchFamily="34" charset="0"/>
              </a:rPr>
              <a:t>nge</a:t>
            </a:r>
            <a:r>
              <a:rPr lang="en-US" sz="1600" b="1" dirty="0" smtClean="0">
                <a:latin typeface="Arial Narrow" pitchFamily="34" charset="0"/>
              </a:rPr>
              <a:t>-rap  di </a:t>
            </a:r>
            <a:r>
              <a:rPr lang="en-US" sz="1600" b="1" dirty="0">
                <a:latin typeface="Arial Narrow" pitchFamily="34" charset="0"/>
              </a:rPr>
              <a:t>Taman Ismail  </a:t>
            </a:r>
            <a:r>
              <a:rPr lang="en-US" sz="1600" b="1" dirty="0" err="1" smtClean="0">
                <a:latin typeface="Arial Narrow" pitchFamily="34" charset="0"/>
              </a:rPr>
              <a:t>Marzuki</a:t>
            </a:r>
            <a:r>
              <a:rPr lang="en-US" sz="1600" b="1" dirty="0">
                <a:latin typeface="Arial Narrow" pitchFamily="34" charset="0"/>
              </a:rPr>
              <a:t>. </a:t>
            </a:r>
            <a:endParaRPr lang="en-US" sz="1600" b="1" dirty="0" smtClean="0">
              <a:latin typeface="Arial Narrow" pitchFamily="34" charset="0"/>
            </a:endParaRPr>
          </a:p>
          <a:p>
            <a:r>
              <a:rPr lang="en-US" sz="1600" b="1" dirty="0">
                <a:latin typeface="Arial Narrow" pitchFamily="34" charset="0"/>
              </a:rPr>
              <a:t> </a:t>
            </a:r>
            <a:r>
              <a:rPr lang="en-US" sz="1600" b="1" dirty="0" smtClean="0">
                <a:latin typeface="Arial Narrow" pitchFamily="34" charset="0"/>
              </a:rPr>
              <a:t>      </a:t>
            </a:r>
            <a:r>
              <a:rPr lang="en-US" sz="1600" b="1" dirty="0" err="1" smtClean="0">
                <a:latin typeface="Arial Narrow" pitchFamily="34" charset="0"/>
              </a:rPr>
              <a:t>Pementasan</a:t>
            </a:r>
            <a:r>
              <a:rPr lang="en-US" sz="1600" b="1" dirty="0" smtClean="0">
                <a:latin typeface="Arial Narrow" pitchFamily="34" charset="0"/>
              </a:rPr>
              <a:t> </a:t>
            </a:r>
            <a:r>
              <a:rPr lang="en-US" sz="1600" b="1" dirty="0" err="1">
                <a:latin typeface="Arial Narrow" pitchFamily="34" charset="0"/>
              </a:rPr>
              <a:t>ini</a:t>
            </a:r>
            <a:r>
              <a:rPr lang="en-US" sz="1600" b="1" dirty="0">
                <a:latin typeface="Arial Narrow" pitchFamily="34" charset="0"/>
              </a:rPr>
              <a:t> </a:t>
            </a:r>
            <a:r>
              <a:rPr lang="en-US" sz="1600" b="1" dirty="0" err="1" smtClean="0">
                <a:latin typeface="Arial Narrow" pitchFamily="34" charset="0"/>
              </a:rPr>
              <a:t>menggabungkan</a:t>
            </a:r>
            <a:r>
              <a:rPr lang="en-US" sz="1600" b="1" dirty="0" smtClean="0">
                <a:latin typeface="Arial Narrow" pitchFamily="34" charset="0"/>
              </a:rPr>
              <a:t> </a:t>
            </a:r>
            <a:r>
              <a:rPr lang="en-US" sz="1600" b="1" dirty="0">
                <a:latin typeface="Arial Narrow" pitchFamily="34" charset="0"/>
              </a:rPr>
              <a:t>Hip Hop, gamelan </a:t>
            </a:r>
            <a:r>
              <a:rPr lang="en-US" sz="1600" b="1" dirty="0" err="1">
                <a:latin typeface="Arial Narrow" pitchFamily="34" charset="0"/>
              </a:rPr>
              <a:t>dan</a:t>
            </a:r>
            <a:r>
              <a:rPr lang="en-US" sz="1600" b="1" dirty="0">
                <a:latin typeface="Arial Narrow" pitchFamily="34" charset="0"/>
              </a:rPr>
              <a:t> </a:t>
            </a:r>
            <a:r>
              <a:rPr lang="en-US" sz="1600" b="1" dirty="0" err="1">
                <a:latin typeface="Arial Narrow" pitchFamily="34" charset="0"/>
              </a:rPr>
              <a:t>orkestra</a:t>
            </a:r>
            <a:r>
              <a:rPr lang="en-US" sz="1600" b="1" dirty="0">
                <a:latin typeface="Arial Narrow" pitchFamily="34" charset="0"/>
              </a:rPr>
              <a:t>, </a:t>
            </a:r>
            <a:r>
              <a:rPr lang="en-US" sz="1600" b="1" dirty="0" err="1">
                <a:latin typeface="Arial Narrow" pitchFamily="34" charset="0"/>
              </a:rPr>
              <a:t>dengan</a:t>
            </a:r>
            <a:r>
              <a:rPr lang="en-US" sz="1600" b="1" dirty="0">
                <a:latin typeface="Arial Narrow" pitchFamily="34" charset="0"/>
              </a:rPr>
              <a:t> </a:t>
            </a:r>
            <a:r>
              <a:rPr lang="en-US" sz="1600" b="1" dirty="0" err="1" smtClean="0">
                <a:latin typeface="Arial Narrow" pitchFamily="34" charset="0"/>
              </a:rPr>
              <a:t>lagu</a:t>
            </a:r>
            <a:r>
              <a:rPr lang="en-US" sz="1600" b="1" dirty="0" smtClean="0">
                <a:latin typeface="Arial Narrow" pitchFamily="34" charset="0"/>
              </a:rPr>
              <a:t>-</a:t>
            </a:r>
          </a:p>
          <a:p>
            <a:r>
              <a:rPr lang="en-US" sz="1600" b="1" dirty="0">
                <a:latin typeface="Arial Narrow" pitchFamily="34" charset="0"/>
              </a:rPr>
              <a:t> </a:t>
            </a:r>
            <a:r>
              <a:rPr lang="en-US" sz="1600" b="1" dirty="0" smtClean="0">
                <a:latin typeface="Arial Narrow" pitchFamily="34" charset="0"/>
              </a:rPr>
              <a:t>      </a:t>
            </a:r>
            <a:r>
              <a:rPr lang="en-US" sz="1600" b="1" dirty="0" err="1" smtClean="0">
                <a:latin typeface="Arial Narrow" pitchFamily="34" charset="0"/>
              </a:rPr>
              <a:t>lagu</a:t>
            </a:r>
            <a:r>
              <a:rPr lang="en-US" sz="1600" b="1" dirty="0" smtClean="0">
                <a:latin typeface="Arial Narrow" pitchFamily="34" charset="0"/>
              </a:rPr>
              <a:t> </a:t>
            </a:r>
            <a:r>
              <a:rPr lang="en-US" sz="1600" b="1" dirty="0">
                <a:latin typeface="Arial Narrow" pitchFamily="34" charset="0"/>
              </a:rPr>
              <a:t>rap </a:t>
            </a:r>
            <a:r>
              <a:rPr lang="en-US" sz="1600" b="1" dirty="0" err="1">
                <a:latin typeface="Arial Narrow" pitchFamily="34" charset="0"/>
              </a:rPr>
              <a:t>dalam</a:t>
            </a:r>
            <a:r>
              <a:rPr lang="en-US" sz="1600" b="1" dirty="0">
                <a:latin typeface="Arial Narrow" pitchFamily="34" charset="0"/>
              </a:rPr>
              <a:t> </a:t>
            </a:r>
            <a:r>
              <a:rPr lang="en-US" sz="1600" b="1" dirty="0" err="1">
                <a:latin typeface="Arial Narrow" pitchFamily="34" charset="0"/>
              </a:rPr>
              <a:t>bahasa</a:t>
            </a:r>
            <a:r>
              <a:rPr lang="en-US" sz="1600" b="1" dirty="0">
                <a:latin typeface="Arial Narrow" pitchFamily="34" charset="0"/>
              </a:rPr>
              <a:t> </a:t>
            </a:r>
            <a:r>
              <a:rPr lang="en-US" sz="1600" b="1" dirty="0" err="1">
                <a:latin typeface="Arial Narrow" pitchFamily="34" charset="0"/>
              </a:rPr>
              <a:t>Jawa</a:t>
            </a:r>
            <a:r>
              <a:rPr lang="en-US" sz="1600" b="1" dirty="0">
                <a:latin typeface="Arial Narrow" pitchFamily="34" charset="0"/>
              </a:rPr>
              <a:t>. </a:t>
            </a:r>
            <a:r>
              <a:rPr lang="en-US" sz="1600" b="1" dirty="0" smtClean="0">
                <a:latin typeface="Arial Narrow" pitchFamily="34" charset="0"/>
              </a:rPr>
              <a:t>K</a:t>
            </a:r>
            <a:endParaRPr lang="en-US" sz="1600" b="1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58163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1066800"/>
            <a:ext cx="8229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C00000"/>
                </a:solidFill>
                <a:latin typeface="Arial Black" pitchFamily="34" charset="0"/>
              </a:rPr>
              <a:t>Pembuka</a:t>
            </a:r>
            <a:r>
              <a:rPr lang="en-US" dirty="0" smtClean="0">
                <a:solidFill>
                  <a:srgbClr val="C00000"/>
                </a:solidFill>
                <a:latin typeface="Arial Black" pitchFamily="34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Arial Black" pitchFamily="34" charset="0"/>
              </a:rPr>
              <a:t>kuliah</a:t>
            </a:r>
            <a:endParaRPr lang="en-US" dirty="0" smtClean="0">
              <a:solidFill>
                <a:srgbClr val="C00000"/>
              </a:solidFill>
              <a:latin typeface="Arial Black" pitchFamily="34" charset="0"/>
            </a:endParaRPr>
          </a:p>
          <a:p>
            <a:endParaRPr lang="en-US" dirty="0" smtClean="0">
              <a:solidFill>
                <a:srgbClr val="006600"/>
              </a:solidFill>
              <a:latin typeface="Arial Narrow" pitchFamily="34" charset="0"/>
            </a:endParaRPr>
          </a:p>
          <a:p>
            <a:pPr marL="342900" indent="-342900">
              <a:buAutoNum type="arabicPeriod"/>
            </a:pP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</a:rPr>
              <a:t>Setelah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</a:rPr>
              <a:t>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</a:rPr>
              <a:t>menjalani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</a:rPr>
              <a:t>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</a:rPr>
              <a:t>kehidupan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</a:rPr>
              <a:t>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</a:rPr>
              <a:t>selama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</a:rPr>
              <a:t>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</a:rPr>
              <a:t>ini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</a:rPr>
              <a:t>,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</a:rPr>
              <a:t>masing-masing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</a:rPr>
              <a:t>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</a:rPr>
              <a:t>indvidu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</a:rPr>
              <a:t>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</a:rPr>
              <a:t>pasti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</a:rPr>
              <a:t>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</a:rPr>
              <a:t>mempunyai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</a:rPr>
              <a:t>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</a:rPr>
              <a:t>pengalaman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</a:rPr>
              <a:t>,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</a:rPr>
              <a:t>dan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</a:rPr>
              <a:t>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</a:rPr>
              <a:t>mengalami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</a:rPr>
              <a:t>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</a:rPr>
              <a:t>adanya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</a:rPr>
              <a:t>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</a:rPr>
              <a:t>suatu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</a:rPr>
              <a:t>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</a:rPr>
              <a:t>pertubahan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</a:rPr>
              <a:t>, </a:t>
            </a:r>
          </a:p>
          <a:p>
            <a:endParaRPr lang="en-US" b="1" dirty="0">
              <a:solidFill>
                <a:srgbClr val="006600"/>
              </a:solidFill>
              <a:latin typeface="Arial Narrow" pitchFamily="34" charset="0"/>
            </a:endParaRPr>
          </a:p>
          <a:p>
            <a:pPr marL="342900" indent="-342900">
              <a:buAutoNum type="arabicPeriod"/>
            </a:pP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</a:rPr>
              <a:t>Bagaimana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</a:rPr>
              <a:t> 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</a:rPr>
              <a:t>perubahan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</a:rPr>
              <a:t> yang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</a:rPr>
              <a:t>dirasakan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</a:rPr>
              <a:t>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</a:rPr>
              <a:t>masing-masing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</a:rPr>
              <a:t>, yang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</a:rPr>
              <a:t>menyangkut</a:t>
            </a:r>
            <a:endParaRPr lang="en-US" b="1" dirty="0" smtClean="0">
              <a:solidFill>
                <a:srgbClr val="006600"/>
              </a:solidFill>
              <a:latin typeface="Arial Narrow" pitchFamily="34" charset="0"/>
            </a:endParaRPr>
          </a:p>
          <a:p>
            <a:r>
              <a:rPr lang="en-US" b="1" dirty="0">
                <a:solidFill>
                  <a:srgbClr val="006600"/>
                </a:solidFill>
                <a:latin typeface="Arial Narrow" pitchFamily="34" charset="0"/>
              </a:rPr>
              <a:t> 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</a:rPr>
              <a:t>                           -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</a:rPr>
              <a:t>perasaan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</a:rPr>
              <a:t> </a:t>
            </a:r>
          </a:p>
          <a:p>
            <a:r>
              <a:rPr lang="en-US" b="1" dirty="0">
                <a:solidFill>
                  <a:srgbClr val="006600"/>
                </a:solidFill>
                <a:latin typeface="Arial Narrow" pitchFamily="34" charset="0"/>
              </a:rPr>
              <a:t> 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</a:rPr>
              <a:t>                           -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</a:rPr>
              <a:t>kemauan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</a:rPr>
              <a:t> </a:t>
            </a:r>
          </a:p>
          <a:p>
            <a:r>
              <a:rPr lang="en-US" b="1" dirty="0">
                <a:solidFill>
                  <a:srgbClr val="006600"/>
                </a:solidFill>
                <a:latin typeface="Arial Narrow" pitchFamily="34" charset="0"/>
              </a:rPr>
              <a:t> 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</a:rPr>
              <a:t>                           -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</a:rPr>
              <a:t>emosi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</a:rPr>
              <a:t> </a:t>
            </a:r>
          </a:p>
          <a:p>
            <a:endParaRPr lang="en-US" b="1" dirty="0">
              <a:solidFill>
                <a:srgbClr val="006600"/>
              </a:solidFill>
              <a:latin typeface="Arial Narrow" pitchFamily="34" charset="0"/>
            </a:endParaRPr>
          </a:p>
          <a:p>
            <a:pPr marL="342900" indent="-342900">
              <a:buAutoNum type="arabicPeriod" startAt="3"/>
            </a:pPr>
            <a:r>
              <a:rPr lang="en-US" b="1" dirty="0" err="1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B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agaimana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melakukan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sosialisasi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 di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lingkungan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sekitar</a:t>
            </a:r>
            <a:endParaRPr lang="en-US" b="1" dirty="0">
              <a:solidFill>
                <a:srgbClr val="006600"/>
              </a:solidFill>
              <a:latin typeface="Arial Narrow" pitchFamily="34" charset="0"/>
              <a:sym typeface="Wingdings" pitchFamily="2" charset="2"/>
            </a:endParaRPr>
          </a:p>
          <a:p>
            <a:endParaRPr lang="en-US" b="1" dirty="0">
              <a:solidFill>
                <a:srgbClr val="006600"/>
              </a:solidFill>
              <a:latin typeface="Arial Narrow" pitchFamily="34" charset="0"/>
            </a:endParaRPr>
          </a:p>
          <a:p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4.  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Bagaimana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masing-masing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mempelajari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 </a:t>
            </a:r>
            <a:r>
              <a:rPr lang="en-US" b="1" dirty="0" err="1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dan</a:t>
            </a:r>
            <a:r>
              <a:rPr lang="en-US" b="1" dirty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 </a:t>
            </a:r>
            <a:r>
              <a:rPr lang="en-US" b="1" dirty="0" err="1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menyesuaikan</a:t>
            </a:r>
            <a:r>
              <a:rPr lang="en-US" b="1" dirty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 </a:t>
            </a:r>
            <a:r>
              <a:rPr lang="en-US" b="1" dirty="0" err="1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alam</a:t>
            </a:r>
            <a:r>
              <a:rPr lang="en-US" b="1" dirty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 </a:t>
            </a:r>
            <a:r>
              <a:rPr lang="en-US" b="1" dirty="0" err="1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pikiran</a:t>
            </a:r>
            <a:r>
              <a:rPr lang="en-US" b="1" dirty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 </a:t>
            </a:r>
            <a:r>
              <a:rPr lang="en-US" b="1" dirty="0" err="1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dan</a:t>
            </a:r>
            <a:r>
              <a:rPr lang="en-US" b="1" dirty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 </a:t>
            </a:r>
            <a:r>
              <a:rPr lang="en-US" b="1" dirty="0" err="1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sikapnya</a:t>
            </a:r>
            <a:r>
              <a:rPr lang="en-US" b="1" dirty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 </a:t>
            </a:r>
          </a:p>
          <a:p>
            <a:r>
              <a:rPr lang="en-US" b="1" dirty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      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dengan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 </a:t>
            </a:r>
            <a:r>
              <a:rPr lang="en-US" b="1" dirty="0" err="1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kebudayaannya</a:t>
            </a:r>
            <a:r>
              <a:rPr lang="en-US" b="1" dirty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 (</a:t>
            </a:r>
            <a:r>
              <a:rPr lang="en-US" b="1" dirty="0" err="1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adat</a:t>
            </a:r>
            <a:r>
              <a:rPr lang="en-US" b="1" dirty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, </a:t>
            </a:r>
            <a:r>
              <a:rPr lang="en-US" b="1" dirty="0" err="1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norma</a:t>
            </a:r>
            <a:r>
              <a:rPr lang="en-US" b="1" dirty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, </a:t>
            </a:r>
            <a:r>
              <a:rPr lang="en-US" b="1" dirty="0" err="1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peraturan</a:t>
            </a:r>
            <a:r>
              <a:rPr lang="en-US" b="1" dirty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)</a:t>
            </a:r>
          </a:p>
          <a:p>
            <a:endParaRPr lang="en-US" b="1" dirty="0">
              <a:solidFill>
                <a:srgbClr val="006600"/>
              </a:solidFill>
              <a:latin typeface="Arial Narrow" pitchFamily="34" charset="0"/>
              <a:sym typeface="Wingdings" pitchFamily="2" charset="2"/>
            </a:endParaRPr>
          </a:p>
          <a:p>
            <a:endParaRPr lang="en-US" b="1" dirty="0">
              <a:solidFill>
                <a:srgbClr val="006600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06772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295156"/>
            <a:ext cx="82296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6600"/>
                </a:solidFill>
                <a:latin typeface="Arial Narrow" pitchFamily="34" charset="0"/>
              </a:rPr>
              <a:t> 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</a:rPr>
              <a:t>   b.   </a:t>
            </a:r>
            <a:r>
              <a:rPr lang="en-US" b="1" dirty="0" err="1">
                <a:solidFill>
                  <a:srgbClr val="006600"/>
                </a:solidFill>
                <a:latin typeface="Arial Narrow" pitchFamily="34" charset="0"/>
              </a:rPr>
              <a:t>Asimilasi</a:t>
            </a:r>
            <a:endParaRPr lang="en-US" b="1" dirty="0">
              <a:solidFill>
                <a:srgbClr val="006600"/>
              </a:solidFill>
              <a:latin typeface="Arial Narrow" pitchFamily="34" charset="0"/>
            </a:endParaRPr>
          </a:p>
          <a:p>
            <a:endParaRPr lang="en-US" b="1" dirty="0">
              <a:solidFill>
                <a:srgbClr val="006600"/>
              </a:solidFill>
              <a:latin typeface="Arial Narrow" pitchFamily="34" charset="0"/>
            </a:endParaRPr>
          </a:p>
          <a:p>
            <a:r>
              <a:rPr lang="en-US" b="1" dirty="0">
                <a:solidFill>
                  <a:srgbClr val="006600"/>
                </a:solidFill>
                <a:latin typeface="Arial Narrow" pitchFamily="34" charset="0"/>
              </a:rPr>
              <a:t>      - proses </a:t>
            </a:r>
            <a:r>
              <a:rPr lang="en-US" b="1" dirty="0" err="1">
                <a:solidFill>
                  <a:srgbClr val="006600"/>
                </a:solidFill>
                <a:latin typeface="Arial Narrow" pitchFamily="34" charset="0"/>
              </a:rPr>
              <a:t>sosial</a:t>
            </a:r>
            <a:r>
              <a:rPr lang="en-US" b="1" dirty="0">
                <a:solidFill>
                  <a:srgbClr val="006600"/>
                </a:solidFill>
                <a:latin typeface="Arial Narrow" pitchFamily="34" charset="0"/>
              </a:rPr>
              <a:t> yang </a:t>
            </a:r>
            <a:r>
              <a:rPr lang="en-US" b="1" dirty="0" err="1">
                <a:solidFill>
                  <a:srgbClr val="006600"/>
                </a:solidFill>
                <a:latin typeface="Arial Narrow" pitchFamily="34" charset="0"/>
              </a:rPr>
              <a:t>timbul</a:t>
            </a:r>
            <a:r>
              <a:rPr lang="en-US" b="1" dirty="0">
                <a:solidFill>
                  <a:srgbClr val="006600"/>
                </a:solidFill>
                <a:latin typeface="Arial Narrow" pitchFamily="34" charset="0"/>
              </a:rPr>
              <a:t> </a:t>
            </a:r>
            <a:r>
              <a:rPr lang="en-US" b="1" dirty="0" err="1">
                <a:solidFill>
                  <a:srgbClr val="006600"/>
                </a:solidFill>
                <a:latin typeface="Arial Narrow" pitchFamily="34" charset="0"/>
              </a:rPr>
              <a:t>bila</a:t>
            </a:r>
            <a:r>
              <a:rPr lang="en-US" b="1" dirty="0">
                <a:solidFill>
                  <a:srgbClr val="006600"/>
                </a:solidFill>
                <a:latin typeface="Arial Narrow" pitchFamily="34" charset="0"/>
              </a:rPr>
              <a:t> </a:t>
            </a:r>
            <a:r>
              <a:rPr lang="en-US" b="1" dirty="0" err="1">
                <a:solidFill>
                  <a:srgbClr val="006600"/>
                </a:solidFill>
                <a:latin typeface="Arial Narrow" pitchFamily="34" charset="0"/>
              </a:rPr>
              <a:t>ada</a:t>
            </a:r>
            <a:r>
              <a:rPr lang="en-US" b="1" dirty="0">
                <a:solidFill>
                  <a:srgbClr val="006600"/>
                </a:solidFill>
                <a:latin typeface="Arial Narrow" pitchFamily="34" charset="0"/>
              </a:rPr>
              <a:t> :</a:t>
            </a:r>
          </a:p>
          <a:p>
            <a:r>
              <a:rPr lang="en-US" b="1" dirty="0">
                <a:solidFill>
                  <a:srgbClr val="006600"/>
                </a:solidFill>
                <a:latin typeface="Arial Narrow" pitchFamily="34" charset="0"/>
              </a:rPr>
              <a:t>           *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</a:rPr>
              <a:t>kelompok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</a:rPr>
              <a:t>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</a:rPr>
              <a:t>manusia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</a:rPr>
              <a:t> </a:t>
            </a:r>
            <a:r>
              <a:rPr lang="en-US" b="1" dirty="0">
                <a:solidFill>
                  <a:srgbClr val="006600"/>
                </a:solidFill>
                <a:latin typeface="Arial Narrow" pitchFamily="34" charset="0"/>
              </a:rPr>
              <a:t>dg </a:t>
            </a:r>
            <a:r>
              <a:rPr lang="en-US" b="1" dirty="0" err="1">
                <a:solidFill>
                  <a:srgbClr val="006600"/>
                </a:solidFill>
                <a:latin typeface="Arial Narrow" pitchFamily="34" charset="0"/>
              </a:rPr>
              <a:t>latar</a:t>
            </a:r>
            <a:r>
              <a:rPr lang="en-US" b="1" dirty="0">
                <a:solidFill>
                  <a:srgbClr val="006600"/>
                </a:solidFill>
                <a:latin typeface="Arial Narrow" pitchFamily="34" charset="0"/>
              </a:rPr>
              <a:t> </a:t>
            </a:r>
            <a:r>
              <a:rPr lang="en-US" b="1" dirty="0" err="1">
                <a:solidFill>
                  <a:srgbClr val="006600"/>
                </a:solidFill>
                <a:latin typeface="Arial Narrow" pitchFamily="34" charset="0"/>
              </a:rPr>
              <a:t>belakang</a:t>
            </a:r>
            <a:r>
              <a:rPr lang="en-US" b="1" dirty="0">
                <a:solidFill>
                  <a:srgbClr val="006600"/>
                </a:solidFill>
                <a:latin typeface="Arial Narrow" pitchFamily="34" charset="0"/>
              </a:rPr>
              <a:t>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</a:rPr>
              <a:t>kebudayaan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</a:rPr>
              <a:t> </a:t>
            </a:r>
            <a:r>
              <a:rPr lang="en-US" b="1" dirty="0" err="1">
                <a:solidFill>
                  <a:srgbClr val="006600"/>
                </a:solidFill>
                <a:latin typeface="Arial Narrow" pitchFamily="34" charset="0"/>
              </a:rPr>
              <a:t>berbeda</a:t>
            </a:r>
            <a:r>
              <a:rPr lang="en-US" b="1" dirty="0">
                <a:solidFill>
                  <a:srgbClr val="006600"/>
                </a:solidFill>
                <a:latin typeface="Arial Narrow" pitchFamily="34" charset="0"/>
              </a:rPr>
              <a:t> </a:t>
            </a:r>
            <a:endParaRPr lang="en-US" b="1" dirty="0" smtClean="0">
              <a:solidFill>
                <a:srgbClr val="006600"/>
              </a:solidFill>
              <a:latin typeface="Arial Narrow" pitchFamily="34" charset="0"/>
            </a:endParaRPr>
          </a:p>
          <a:p>
            <a:r>
              <a:rPr lang="en-US" b="1" dirty="0">
                <a:solidFill>
                  <a:srgbClr val="006600"/>
                </a:solidFill>
                <a:latin typeface="Arial Narrow" pitchFamily="34" charset="0"/>
              </a:rPr>
              <a:t> 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</a:rPr>
              <a:t>          * </a:t>
            </a:r>
            <a:r>
              <a:rPr lang="en-US" b="1" dirty="0" err="1">
                <a:solidFill>
                  <a:srgbClr val="006600"/>
                </a:solidFill>
                <a:latin typeface="Arial Narrow" pitchFamily="34" charset="0"/>
              </a:rPr>
              <a:t>saling</a:t>
            </a:r>
            <a:r>
              <a:rPr lang="en-US" b="1" dirty="0">
                <a:solidFill>
                  <a:srgbClr val="006600"/>
                </a:solidFill>
                <a:latin typeface="Arial Narrow" pitchFamily="34" charset="0"/>
              </a:rPr>
              <a:t> </a:t>
            </a:r>
            <a:r>
              <a:rPr lang="en-US" b="1" dirty="0" err="1">
                <a:solidFill>
                  <a:srgbClr val="006600"/>
                </a:solidFill>
                <a:latin typeface="Arial Narrow" pitchFamily="34" charset="0"/>
              </a:rPr>
              <a:t>bergaul</a:t>
            </a:r>
            <a:r>
              <a:rPr lang="en-US" b="1" dirty="0">
                <a:solidFill>
                  <a:srgbClr val="006600"/>
                </a:solidFill>
                <a:latin typeface="Arial Narrow" pitchFamily="34" charset="0"/>
              </a:rPr>
              <a:t> </a:t>
            </a:r>
            <a:r>
              <a:rPr lang="en-US" b="1" dirty="0" err="1">
                <a:solidFill>
                  <a:srgbClr val="006600"/>
                </a:solidFill>
                <a:latin typeface="Arial Narrow" pitchFamily="34" charset="0"/>
              </a:rPr>
              <a:t>intensif</a:t>
            </a:r>
            <a:r>
              <a:rPr lang="en-US" b="1" dirty="0">
                <a:solidFill>
                  <a:srgbClr val="006600"/>
                </a:solidFill>
                <a:latin typeface="Arial Narrow" pitchFamily="34" charset="0"/>
              </a:rPr>
              <a:t> </a:t>
            </a:r>
            <a:r>
              <a:rPr lang="en-US" b="1" dirty="0" err="1">
                <a:solidFill>
                  <a:srgbClr val="006600"/>
                </a:solidFill>
                <a:latin typeface="Arial Narrow" pitchFamily="34" charset="0"/>
              </a:rPr>
              <a:t>dan</a:t>
            </a:r>
            <a:r>
              <a:rPr lang="en-US" b="1" dirty="0">
                <a:solidFill>
                  <a:srgbClr val="006600"/>
                </a:solidFill>
                <a:latin typeface="Arial Narrow" pitchFamily="34" charset="0"/>
              </a:rPr>
              <a:t> </a:t>
            </a:r>
            <a:r>
              <a:rPr lang="en-US" b="1" dirty="0" err="1">
                <a:solidFill>
                  <a:srgbClr val="006600"/>
                </a:solidFill>
                <a:latin typeface="Arial Narrow" pitchFamily="34" charset="0"/>
              </a:rPr>
              <a:t>dalam</a:t>
            </a:r>
            <a:r>
              <a:rPr lang="en-US" b="1" dirty="0">
                <a:solidFill>
                  <a:srgbClr val="006600"/>
                </a:solidFill>
                <a:latin typeface="Arial Narrow" pitchFamily="34" charset="0"/>
              </a:rPr>
              <a:t> </a:t>
            </a:r>
            <a:r>
              <a:rPr lang="en-US" b="1" dirty="0" err="1">
                <a:solidFill>
                  <a:srgbClr val="006600"/>
                </a:solidFill>
                <a:latin typeface="Arial Narrow" pitchFamily="34" charset="0"/>
              </a:rPr>
              <a:t>waktu</a:t>
            </a:r>
            <a:r>
              <a:rPr lang="en-US" b="1" dirty="0">
                <a:solidFill>
                  <a:srgbClr val="006600"/>
                </a:solidFill>
                <a:latin typeface="Arial Narrow" pitchFamily="34" charset="0"/>
              </a:rPr>
              <a:t> lama              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</a:rPr>
              <a:t>        </a:t>
            </a:r>
          </a:p>
          <a:p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</a:rPr>
              <a:t>              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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berubah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sifat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khas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,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muncul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kebudayaan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baru</a:t>
            </a:r>
            <a:endParaRPr lang="en-US" b="1" dirty="0" smtClean="0">
              <a:solidFill>
                <a:srgbClr val="006600"/>
              </a:solidFill>
              <a:latin typeface="Arial Narrow" pitchFamily="34" charset="0"/>
              <a:sym typeface="Wingdings" pitchFamily="2" charset="2"/>
            </a:endParaRPr>
          </a:p>
          <a:p>
            <a:r>
              <a:rPr lang="en-US" b="1" dirty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 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                 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biasanya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kelompok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mayoritas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 yang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dominan</a:t>
            </a:r>
            <a:endParaRPr lang="en-US" b="1" dirty="0">
              <a:solidFill>
                <a:srgbClr val="006600"/>
              </a:solidFill>
              <a:latin typeface="Arial Narrow" pitchFamily="34" charset="0"/>
            </a:endParaRPr>
          </a:p>
          <a:p>
            <a:r>
              <a:rPr lang="en-US" b="1" dirty="0">
                <a:solidFill>
                  <a:srgbClr val="006600"/>
                </a:solidFill>
                <a:latin typeface="Arial Narrow" pitchFamily="34" charset="0"/>
              </a:rPr>
              <a:t>                                                                                                          </a:t>
            </a:r>
          </a:p>
          <a:p>
            <a:r>
              <a:rPr lang="en-US" b="1" dirty="0">
                <a:solidFill>
                  <a:srgbClr val="006600"/>
                </a:solidFill>
                <a:latin typeface="Arial Narrow" pitchFamily="34" charset="0"/>
              </a:rPr>
              <a:t>    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</a:rPr>
              <a:t>-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</a:rPr>
              <a:t>contoh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</a:rPr>
              <a:t> </a:t>
            </a:r>
            <a:endParaRPr lang="en-US" b="1" dirty="0">
              <a:solidFill>
                <a:srgbClr val="006600"/>
              </a:solidFill>
              <a:latin typeface="Arial Narrow" pitchFamily="34" charset="0"/>
              <a:sym typeface="Wingdings" pitchFamily="2" charset="2"/>
            </a:endParaRPr>
          </a:p>
          <a:p>
            <a:r>
              <a:rPr lang="en-US" b="1" dirty="0" smtClean="0">
                <a:latin typeface="Arial Narrow" pitchFamily="34" charset="0"/>
              </a:rPr>
              <a:t>      </a:t>
            </a:r>
            <a:r>
              <a:rPr lang="en-US" b="1" dirty="0" err="1" smtClean="0">
                <a:latin typeface="Arial Narrow" pitchFamily="34" charset="0"/>
              </a:rPr>
              <a:t>lontong</a:t>
            </a:r>
            <a:r>
              <a:rPr lang="en-US" b="1" dirty="0" smtClean="0">
                <a:latin typeface="Arial Narrow" pitchFamily="34" charset="0"/>
              </a:rPr>
              <a:t> </a:t>
            </a:r>
            <a:r>
              <a:rPr lang="en-US" b="1" dirty="0">
                <a:latin typeface="Arial Narrow" pitchFamily="34" charset="0"/>
              </a:rPr>
              <a:t>cap go </a:t>
            </a:r>
            <a:r>
              <a:rPr lang="en-US" b="1" dirty="0" smtClean="0">
                <a:latin typeface="Arial Narrow" pitchFamily="34" charset="0"/>
              </a:rPr>
              <a:t>meh</a:t>
            </a:r>
          </a:p>
          <a:p>
            <a:r>
              <a:rPr lang="en-US" b="1" dirty="0">
                <a:latin typeface="Arial Narrow" pitchFamily="34" charset="0"/>
              </a:rPr>
              <a:t> </a:t>
            </a:r>
            <a:r>
              <a:rPr lang="en-US" b="1" dirty="0" smtClean="0">
                <a:latin typeface="Arial Narrow" pitchFamily="34" charset="0"/>
              </a:rPr>
              <a:t>     * </a:t>
            </a:r>
            <a:r>
              <a:rPr lang="en-US" b="1" dirty="0" err="1" smtClean="0">
                <a:latin typeface="Arial Narrow" pitchFamily="34" charset="0"/>
              </a:rPr>
              <a:t>makanan</a:t>
            </a:r>
            <a:r>
              <a:rPr lang="en-US" b="1" dirty="0" smtClean="0">
                <a:latin typeface="Arial Narrow" pitchFamily="34" charset="0"/>
              </a:rPr>
              <a:t> </a:t>
            </a:r>
            <a:r>
              <a:rPr lang="en-US" b="1" dirty="0" err="1">
                <a:latin typeface="Arial Narrow" pitchFamily="34" charset="0"/>
              </a:rPr>
              <a:t>ini</a:t>
            </a:r>
            <a:r>
              <a:rPr lang="en-US" b="1" dirty="0">
                <a:latin typeface="Arial Narrow" pitchFamily="34" charset="0"/>
              </a:rPr>
              <a:t> </a:t>
            </a:r>
            <a:r>
              <a:rPr lang="en-US" b="1" dirty="0" err="1">
                <a:latin typeface="Arial Narrow" pitchFamily="34" charset="0"/>
              </a:rPr>
              <a:t>merupakan</a:t>
            </a:r>
            <a:r>
              <a:rPr lang="en-US" b="1" dirty="0">
                <a:latin typeface="Arial Narrow" pitchFamily="34" charset="0"/>
              </a:rPr>
              <a:t> </a:t>
            </a:r>
            <a:r>
              <a:rPr lang="en-US" b="1" dirty="0" err="1">
                <a:latin typeface="Arial Narrow" pitchFamily="34" charset="0"/>
              </a:rPr>
              <a:t>perpaduan</a:t>
            </a:r>
            <a:r>
              <a:rPr lang="en-US" b="1" dirty="0">
                <a:latin typeface="Arial Narrow" pitchFamily="34" charset="0"/>
              </a:rPr>
              <a:t> </a:t>
            </a:r>
            <a:r>
              <a:rPr lang="en-US" b="1" dirty="0" err="1">
                <a:latin typeface="Arial Narrow" pitchFamily="34" charset="0"/>
              </a:rPr>
              <a:t>budaya</a:t>
            </a:r>
            <a:r>
              <a:rPr lang="en-US" b="1" dirty="0">
                <a:latin typeface="Arial Narrow" pitchFamily="34" charset="0"/>
              </a:rPr>
              <a:t> </a:t>
            </a:r>
            <a:r>
              <a:rPr lang="en-US" b="1" dirty="0" err="1">
                <a:latin typeface="Arial Narrow" pitchFamily="34" charset="0"/>
              </a:rPr>
              <a:t>Jawa</a:t>
            </a:r>
            <a:r>
              <a:rPr lang="en-US" b="1" dirty="0">
                <a:latin typeface="Arial Narrow" pitchFamily="34" charset="0"/>
              </a:rPr>
              <a:t> </a:t>
            </a:r>
            <a:r>
              <a:rPr lang="en-US" b="1" dirty="0" err="1">
                <a:latin typeface="Arial Narrow" pitchFamily="34" charset="0"/>
              </a:rPr>
              <a:t>dan</a:t>
            </a:r>
            <a:r>
              <a:rPr lang="en-US" b="1" dirty="0">
                <a:latin typeface="Arial Narrow" pitchFamily="34" charset="0"/>
              </a:rPr>
              <a:t> </a:t>
            </a:r>
            <a:r>
              <a:rPr lang="en-US" b="1" dirty="0" err="1" smtClean="0">
                <a:latin typeface="Arial Narrow" pitchFamily="34" charset="0"/>
              </a:rPr>
              <a:t>Cina</a:t>
            </a:r>
            <a:r>
              <a:rPr lang="en-US" b="1" dirty="0" smtClean="0">
                <a:latin typeface="Arial Narrow" pitchFamily="34" charset="0"/>
              </a:rPr>
              <a:t> “,  </a:t>
            </a:r>
            <a:r>
              <a:rPr lang="en-US" b="1" dirty="0" err="1">
                <a:latin typeface="Arial Narrow" pitchFamily="34" charset="0"/>
              </a:rPr>
              <a:t>lahir</a:t>
            </a:r>
            <a:r>
              <a:rPr lang="en-US" b="1" dirty="0">
                <a:latin typeface="Arial Narrow" pitchFamily="34" charset="0"/>
              </a:rPr>
              <a:t> </a:t>
            </a:r>
            <a:r>
              <a:rPr lang="en-US" b="1" dirty="0" err="1">
                <a:latin typeface="Arial Narrow" pitchFamily="34" charset="0"/>
              </a:rPr>
              <a:t>dan</a:t>
            </a:r>
            <a:r>
              <a:rPr lang="en-US" b="1" dirty="0">
                <a:latin typeface="Arial Narrow" pitchFamily="34" charset="0"/>
              </a:rPr>
              <a:t> </a:t>
            </a:r>
            <a:r>
              <a:rPr lang="en-US" b="1" dirty="0" err="1">
                <a:latin typeface="Arial Narrow" pitchFamily="34" charset="0"/>
              </a:rPr>
              <a:t>hanya</a:t>
            </a:r>
            <a:r>
              <a:rPr lang="en-US" b="1" dirty="0">
                <a:latin typeface="Arial Narrow" pitchFamily="34" charset="0"/>
              </a:rPr>
              <a:t> </a:t>
            </a:r>
            <a:r>
              <a:rPr lang="en-US" b="1" dirty="0" err="1">
                <a:latin typeface="Arial Narrow" pitchFamily="34" charset="0"/>
              </a:rPr>
              <a:t>ada</a:t>
            </a:r>
            <a:r>
              <a:rPr lang="en-US" b="1" dirty="0">
                <a:latin typeface="Arial Narrow" pitchFamily="34" charset="0"/>
              </a:rPr>
              <a:t> di </a:t>
            </a:r>
            <a:endParaRPr lang="en-US" b="1" dirty="0" smtClean="0">
              <a:latin typeface="Arial Narrow" pitchFamily="34" charset="0"/>
            </a:endParaRPr>
          </a:p>
          <a:p>
            <a:r>
              <a:rPr lang="en-US" b="1" dirty="0">
                <a:latin typeface="Arial Narrow" pitchFamily="34" charset="0"/>
              </a:rPr>
              <a:t> </a:t>
            </a:r>
            <a:r>
              <a:rPr lang="en-US" b="1" dirty="0" smtClean="0">
                <a:latin typeface="Arial Narrow" pitchFamily="34" charset="0"/>
              </a:rPr>
              <a:t>       </a:t>
            </a:r>
            <a:r>
              <a:rPr lang="en-US" b="1" dirty="0" err="1" smtClean="0">
                <a:latin typeface="Arial Narrow" pitchFamily="34" charset="0"/>
              </a:rPr>
              <a:t>peranakan</a:t>
            </a:r>
            <a:r>
              <a:rPr lang="en-US" b="1" dirty="0" smtClean="0">
                <a:latin typeface="Arial Narrow" pitchFamily="34" charset="0"/>
              </a:rPr>
              <a:t> </a:t>
            </a:r>
            <a:r>
              <a:rPr lang="en-US" b="1" dirty="0" err="1">
                <a:latin typeface="Arial Narrow" pitchFamily="34" charset="0"/>
              </a:rPr>
              <a:t>Cina</a:t>
            </a:r>
            <a:r>
              <a:rPr lang="en-US" b="1" dirty="0">
                <a:latin typeface="Arial Narrow" pitchFamily="34" charset="0"/>
              </a:rPr>
              <a:t> di </a:t>
            </a:r>
            <a:r>
              <a:rPr lang="en-US" b="1" dirty="0" smtClean="0">
                <a:latin typeface="Arial Narrow" pitchFamily="34" charset="0"/>
              </a:rPr>
              <a:t>Indonesia</a:t>
            </a:r>
          </a:p>
          <a:p>
            <a:r>
              <a:rPr lang="en-US" b="1" dirty="0">
                <a:latin typeface="Arial Narrow" pitchFamily="34" charset="0"/>
              </a:rPr>
              <a:t> </a:t>
            </a:r>
            <a:r>
              <a:rPr lang="en-US" b="1" dirty="0" smtClean="0">
                <a:latin typeface="Arial Narrow" pitchFamily="34" charset="0"/>
              </a:rPr>
              <a:t>     * </a:t>
            </a:r>
            <a:r>
              <a:rPr lang="en-US" b="1" dirty="0" err="1" smtClean="0">
                <a:latin typeface="Arial Narrow" pitchFamily="34" charset="0"/>
              </a:rPr>
              <a:t>makanan</a:t>
            </a:r>
            <a:r>
              <a:rPr lang="en-US" b="1" dirty="0" smtClean="0">
                <a:latin typeface="Arial Narrow" pitchFamily="34" charset="0"/>
              </a:rPr>
              <a:t> </a:t>
            </a:r>
            <a:r>
              <a:rPr lang="en-US" b="1" dirty="0" err="1">
                <a:latin typeface="Arial Narrow" pitchFamily="34" charset="0"/>
              </a:rPr>
              <a:t>ini</a:t>
            </a:r>
            <a:r>
              <a:rPr lang="en-US" b="1" dirty="0">
                <a:latin typeface="Arial Narrow" pitchFamily="34" charset="0"/>
              </a:rPr>
              <a:t> </a:t>
            </a:r>
            <a:r>
              <a:rPr lang="en-US" b="1" dirty="0" err="1">
                <a:latin typeface="Arial Narrow" pitchFamily="34" charset="0"/>
              </a:rPr>
              <a:t>berawal</a:t>
            </a:r>
            <a:r>
              <a:rPr lang="en-US" b="1" dirty="0">
                <a:latin typeface="Arial Narrow" pitchFamily="34" charset="0"/>
              </a:rPr>
              <a:t> </a:t>
            </a:r>
            <a:r>
              <a:rPr lang="en-US" b="1" dirty="0" err="1">
                <a:latin typeface="Arial Narrow" pitchFamily="34" charset="0"/>
              </a:rPr>
              <a:t>ketika</a:t>
            </a:r>
            <a:r>
              <a:rPr lang="en-US" b="1" dirty="0">
                <a:latin typeface="Arial Narrow" pitchFamily="34" charset="0"/>
              </a:rPr>
              <a:t> </a:t>
            </a:r>
            <a:r>
              <a:rPr lang="en-US" b="1" dirty="0" err="1">
                <a:latin typeface="Arial Narrow" pitchFamily="34" charset="0"/>
              </a:rPr>
              <a:t>perantau</a:t>
            </a:r>
            <a:r>
              <a:rPr lang="en-US" b="1" dirty="0">
                <a:latin typeface="Arial Narrow" pitchFamily="34" charset="0"/>
              </a:rPr>
              <a:t> </a:t>
            </a:r>
            <a:r>
              <a:rPr lang="en-US" b="1" dirty="0" err="1">
                <a:latin typeface="Arial Narrow" pitchFamily="34" charset="0"/>
              </a:rPr>
              <a:t>asal</a:t>
            </a:r>
            <a:r>
              <a:rPr lang="en-US" b="1" dirty="0">
                <a:latin typeface="Arial Narrow" pitchFamily="34" charset="0"/>
              </a:rPr>
              <a:t> </a:t>
            </a:r>
            <a:r>
              <a:rPr lang="en-US" b="1" dirty="0" err="1">
                <a:latin typeface="Arial Narrow" pitchFamily="34" charset="0"/>
              </a:rPr>
              <a:t>Cina</a:t>
            </a:r>
            <a:r>
              <a:rPr lang="en-US" b="1" dirty="0">
                <a:latin typeface="Arial Narrow" pitchFamily="34" charset="0"/>
              </a:rPr>
              <a:t> </a:t>
            </a:r>
            <a:r>
              <a:rPr lang="en-US" b="1" dirty="0" err="1">
                <a:latin typeface="Arial Narrow" pitchFamily="34" charset="0"/>
              </a:rPr>
              <a:t>merayakan</a:t>
            </a:r>
            <a:r>
              <a:rPr lang="en-US" b="1" dirty="0">
                <a:latin typeface="Arial Narrow" pitchFamily="34" charset="0"/>
              </a:rPr>
              <a:t> Cap Go Meh, </a:t>
            </a:r>
            <a:r>
              <a:rPr lang="en-US" b="1" dirty="0" err="1">
                <a:latin typeface="Arial Narrow" pitchFamily="34" charset="0"/>
              </a:rPr>
              <a:t>atau</a:t>
            </a:r>
            <a:r>
              <a:rPr lang="en-US" b="1" dirty="0">
                <a:latin typeface="Arial Narrow" pitchFamily="34" charset="0"/>
              </a:rPr>
              <a:t> 15 </a:t>
            </a:r>
            <a:r>
              <a:rPr lang="en-US" b="1" dirty="0" err="1">
                <a:latin typeface="Arial Narrow" pitchFamily="34" charset="0"/>
              </a:rPr>
              <a:t>hari</a:t>
            </a:r>
            <a:r>
              <a:rPr lang="en-US" b="1" dirty="0">
                <a:latin typeface="Arial Narrow" pitchFamily="34" charset="0"/>
              </a:rPr>
              <a:t> </a:t>
            </a:r>
            <a:endParaRPr lang="en-US" b="1" dirty="0" smtClean="0">
              <a:latin typeface="Arial Narrow" pitchFamily="34" charset="0"/>
            </a:endParaRPr>
          </a:p>
          <a:p>
            <a:r>
              <a:rPr lang="en-US" b="1" dirty="0">
                <a:latin typeface="Arial Narrow" pitchFamily="34" charset="0"/>
              </a:rPr>
              <a:t> </a:t>
            </a:r>
            <a:r>
              <a:rPr lang="en-US" b="1" dirty="0" smtClean="0">
                <a:latin typeface="Arial Narrow" pitchFamily="34" charset="0"/>
              </a:rPr>
              <a:t>       </a:t>
            </a:r>
            <a:r>
              <a:rPr lang="en-US" b="1" dirty="0" err="1" smtClean="0">
                <a:latin typeface="Arial Narrow" pitchFamily="34" charset="0"/>
              </a:rPr>
              <a:t>setelah</a:t>
            </a:r>
            <a:r>
              <a:rPr lang="en-US" b="1" dirty="0" smtClean="0">
                <a:latin typeface="Arial Narrow" pitchFamily="34" charset="0"/>
              </a:rPr>
              <a:t> </a:t>
            </a:r>
            <a:r>
              <a:rPr lang="en-US" b="1" dirty="0" err="1">
                <a:latin typeface="Arial Narrow" pitchFamily="34" charset="0"/>
              </a:rPr>
              <a:t>perayaan</a:t>
            </a:r>
            <a:r>
              <a:rPr lang="en-US" b="1" dirty="0">
                <a:latin typeface="Arial Narrow" pitchFamily="34" charset="0"/>
              </a:rPr>
              <a:t> </a:t>
            </a:r>
            <a:r>
              <a:rPr lang="en-US" b="1" dirty="0" err="1">
                <a:latin typeface="Arial Narrow" pitchFamily="34" charset="0"/>
              </a:rPr>
              <a:t>tahun</a:t>
            </a:r>
            <a:r>
              <a:rPr lang="en-US" b="1" dirty="0">
                <a:latin typeface="Arial Narrow" pitchFamily="34" charset="0"/>
              </a:rPr>
              <a:t> </a:t>
            </a:r>
            <a:r>
              <a:rPr lang="en-US" b="1" dirty="0" err="1">
                <a:latin typeface="Arial Narrow" pitchFamily="34" charset="0"/>
              </a:rPr>
              <a:t>baru</a:t>
            </a:r>
            <a:r>
              <a:rPr lang="en-US" b="1" dirty="0">
                <a:latin typeface="Arial Narrow" pitchFamily="34" charset="0"/>
              </a:rPr>
              <a:t> </a:t>
            </a:r>
            <a:r>
              <a:rPr lang="en-US" b="1" dirty="0" err="1" smtClean="0">
                <a:latin typeface="Arial Narrow" pitchFamily="34" charset="0"/>
              </a:rPr>
              <a:t>Imlek</a:t>
            </a:r>
            <a:r>
              <a:rPr lang="en-US" b="1" dirty="0" smtClean="0">
                <a:latin typeface="Arial Narrow" pitchFamily="34" charset="0"/>
              </a:rPr>
              <a:t>, </a:t>
            </a:r>
            <a:r>
              <a:rPr lang="en-US" b="1" dirty="0" err="1" smtClean="0">
                <a:latin typeface="Arial Narrow" pitchFamily="34" charset="0"/>
              </a:rPr>
              <a:t>seperti</a:t>
            </a:r>
            <a:r>
              <a:rPr lang="en-US" b="1" dirty="0" smtClean="0">
                <a:latin typeface="Arial Narrow" pitchFamily="34" charset="0"/>
              </a:rPr>
              <a:t> </a:t>
            </a:r>
            <a:r>
              <a:rPr lang="en-US" b="1" dirty="0" err="1">
                <a:latin typeface="Arial Narrow" pitchFamily="34" charset="0"/>
              </a:rPr>
              <a:t>halnya</a:t>
            </a:r>
            <a:r>
              <a:rPr lang="en-US" b="1" dirty="0">
                <a:latin typeface="Arial Narrow" pitchFamily="34" charset="0"/>
              </a:rPr>
              <a:t> </a:t>
            </a:r>
            <a:r>
              <a:rPr lang="en-US" b="1" dirty="0" err="1">
                <a:latin typeface="Arial Narrow" pitchFamily="34" charset="0"/>
              </a:rPr>
              <a:t>budaya</a:t>
            </a:r>
            <a:r>
              <a:rPr lang="en-US" b="1" dirty="0">
                <a:latin typeface="Arial Narrow" pitchFamily="34" charset="0"/>
              </a:rPr>
              <a:t> </a:t>
            </a:r>
            <a:r>
              <a:rPr lang="en-US" b="1" dirty="0" err="1">
                <a:latin typeface="Arial Narrow" pitchFamily="34" charset="0"/>
              </a:rPr>
              <a:t>lebaran</a:t>
            </a:r>
            <a:r>
              <a:rPr lang="en-US" b="1" dirty="0">
                <a:latin typeface="Arial Narrow" pitchFamily="34" charset="0"/>
              </a:rPr>
              <a:t> </a:t>
            </a:r>
            <a:r>
              <a:rPr lang="en-US" b="1" dirty="0" err="1">
                <a:latin typeface="Arial Narrow" pitchFamily="34" charset="0"/>
              </a:rPr>
              <a:t>bagi</a:t>
            </a:r>
            <a:r>
              <a:rPr lang="en-US" b="1" dirty="0">
                <a:latin typeface="Arial Narrow" pitchFamily="34" charset="0"/>
              </a:rPr>
              <a:t> orang </a:t>
            </a:r>
            <a:r>
              <a:rPr lang="en-US" b="1" dirty="0" err="1">
                <a:latin typeface="Arial Narrow" pitchFamily="34" charset="0"/>
              </a:rPr>
              <a:t>Jawa</a:t>
            </a:r>
            <a:r>
              <a:rPr lang="en-US" b="1" dirty="0">
                <a:latin typeface="Arial Narrow" pitchFamily="34" charset="0"/>
              </a:rPr>
              <a:t> </a:t>
            </a:r>
            <a:endParaRPr lang="en-US" b="1" dirty="0" smtClean="0">
              <a:latin typeface="Arial Narrow" pitchFamily="34" charset="0"/>
            </a:endParaRPr>
          </a:p>
          <a:p>
            <a:r>
              <a:rPr lang="en-US" b="1" dirty="0">
                <a:latin typeface="Arial Narrow" pitchFamily="34" charset="0"/>
              </a:rPr>
              <a:t> </a:t>
            </a:r>
            <a:r>
              <a:rPr lang="en-US" b="1" dirty="0" smtClean="0">
                <a:latin typeface="Arial Narrow" pitchFamily="34" charset="0"/>
              </a:rPr>
              <a:t>       yang </a:t>
            </a:r>
            <a:r>
              <a:rPr lang="en-US" b="1" dirty="0" err="1">
                <a:latin typeface="Arial Narrow" pitchFamily="34" charset="0"/>
              </a:rPr>
              <a:t>dikenal</a:t>
            </a:r>
            <a:r>
              <a:rPr lang="en-US" b="1" dirty="0">
                <a:latin typeface="Arial Narrow" pitchFamily="34" charset="0"/>
              </a:rPr>
              <a:t> </a:t>
            </a:r>
            <a:r>
              <a:rPr lang="en-US" b="1" dirty="0" err="1">
                <a:latin typeface="Arial Narrow" pitchFamily="34" charset="0"/>
              </a:rPr>
              <a:t>dengan</a:t>
            </a:r>
            <a:r>
              <a:rPr lang="en-US" b="1" dirty="0">
                <a:latin typeface="Arial Narrow" pitchFamily="34" charset="0"/>
              </a:rPr>
              <a:t> </a:t>
            </a:r>
            <a:r>
              <a:rPr lang="en-US" b="1" dirty="0" err="1">
                <a:latin typeface="Arial Narrow" pitchFamily="34" charset="0"/>
              </a:rPr>
              <a:t>lebaran</a:t>
            </a:r>
            <a:r>
              <a:rPr lang="en-US" b="1" dirty="0">
                <a:latin typeface="Arial Narrow" pitchFamily="34" charset="0"/>
              </a:rPr>
              <a:t> </a:t>
            </a:r>
            <a:r>
              <a:rPr lang="en-US" b="1" dirty="0" err="1">
                <a:latin typeface="Arial Narrow" pitchFamily="34" charset="0"/>
              </a:rPr>
              <a:t>ketupat</a:t>
            </a:r>
            <a:r>
              <a:rPr lang="en-US" b="1" dirty="0">
                <a:latin typeface="Arial Narrow" pitchFamily="34" charset="0"/>
              </a:rPr>
              <a:t> </a:t>
            </a:r>
            <a:endParaRPr lang="en-US" b="1" dirty="0" smtClean="0">
              <a:latin typeface="Arial Narrow" pitchFamily="34" charset="0"/>
            </a:endParaRPr>
          </a:p>
          <a:p>
            <a:r>
              <a:rPr lang="en-US" b="1" dirty="0" smtClean="0">
                <a:latin typeface="Arial Narrow" pitchFamily="34" charset="0"/>
              </a:rPr>
              <a:t>      * </a:t>
            </a:r>
            <a:r>
              <a:rPr lang="en-US" b="1" dirty="0" err="1" smtClean="0">
                <a:latin typeface="Arial Narrow" pitchFamily="34" charset="0"/>
              </a:rPr>
              <a:t>jika</a:t>
            </a:r>
            <a:r>
              <a:rPr lang="en-US" b="1" dirty="0" smtClean="0">
                <a:latin typeface="Arial Narrow" pitchFamily="34" charset="0"/>
              </a:rPr>
              <a:t> </a:t>
            </a:r>
            <a:r>
              <a:rPr lang="en-US" b="1" dirty="0">
                <a:latin typeface="Arial Narrow" pitchFamily="34" charset="0"/>
              </a:rPr>
              <a:t>di </a:t>
            </a:r>
            <a:r>
              <a:rPr lang="en-US" b="1" dirty="0" err="1">
                <a:latin typeface="Arial Narrow" pitchFamily="34" charset="0"/>
              </a:rPr>
              <a:t>Jawa</a:t>
            </a:r>
            <a:r>
              <a:rPr lang="en-US" b="1" dirty="0">
                <a:latin typeface="Arial Narrow" pitchFamily="34" charset="0"/>
              </a:rPr>
              <a:t> </a:t>
            </a:r>
            <a:r>
              <a:rPr lang="en-US" b="1" dirty="0" err="1">
                <a:latin typeface="Arial Narrow" pitchFamily="34" charset="0"/>
              </a:rPr>
              <a:t>menggunakan</a:t>
            </a:r>
            <a:r>
              <a:rPr lang="en-US" b="1" dirty="0">
                <a:latin typeface="Arial Narrow" pitchFamily="34" charset="0"/>
              </a:rPr>
              <a:t> </a:t>
            </a:r>
            <a:r>
              <a:rPr lang="en-US" b="1" dirty="0" err="1">
                <a:latin typeface="Arial Narrow" pitchFamily="34" charset="0"/>
              </a:rPr>
              <a:t>ketupat</a:t>
            </a:r>
            <a:r>
              <a:rPr lang="en-US" b="1" dirty="0">
                <a:latin typeface="Arial Narrow" pitchFamily="34" charset="0"/>
              </a:rPr>
              <a:t> yang </a:t>
            </a:r>
            <a:r>
              <a:rPr lang="en-US" b="1" dirty="0" err="1">
                <a:latin typeface="Arial Narrow" pitchFamily="34" charset="0"/>
              </a:rPr>
              <a:t>dibungkus</a:t>
            </a:r>
            <a:r>
              <a:rPr lang="en-US" b="1" dirty="0">
                <a:latin typeface="Arial Narrow" pitchFamily="34" charset="0"/>
              </a:rPr>
              <a:t> </a:t>
            </a:r>
            <a:r>
              <a:rPr lang="en-US" b="1" dirty="0" err="1">
                <a:latin typeface="Arial Narrow" pitchFamily="34" charset="0"/>
              </a:rPr>
              <a:t>janur</a:t>
            </a:r>
            <a:r>
              <a:rPr lang="en-US" b="1" dirty="0">
                <a:latin typeface="Arial Narrow" pitchFamily="34" charset="0"/>
              </a:rPr>
              <a:t>, </a:t>
            </a:r>
            <a:r>
              <a:rPr lang="en-US" b="1" dirty="0" err="1">
                <a:latin typeface="Arial Narrow" pitchFamily="34" charset="0"/>
              </a:rPr>
              <a:t>pada</a:t>
            </a:r>
            <a:r>
              <a:rPr lang="en-US" b="1" dirty="0">
                <a:latin typeface="Arial Narrow" pitchFamily="34" charset="0"/>
              </a:rPr>
              <a:t> </a:t>
            </a:r>
            <a:r>
              <a:rPr lang="en-US" b="1" dirty="0" err="1">
                <a:latin typeface="Arial Narrow" pitchFamily="34" charset="0"/>
              </a:rPr>
              <a:t>lontong</a:t>
            </a:r>
            <a:r>
              <a:rPr lang="en-US" b="1" dirty="0">
                <a:latin typeface="Arial Narrow" pitchFamily="34" charset="0"/>
              </a:rPr>
              <a:t> Cap Go Meh </a:t>
            </a:r>
            <a:r>
              <a:rPr lang="en-US" b="1" dirty="0" smtClean="0">
                <a:latin typeface="Arial Narrow" pitchFamily="34" charset="0"/>
              </a:rPr>
              <a:t> </a:t>
            </a:r>
          </a:p>
          <a:p>
            <a:r>
              <a:rPr lang="en-US" b="1" dirty="0">
                <a:latin typeface="Arial Narrow" pitchFamily="34" charset="0"/>
              </a:rPr>
              <a:t> </a:t>
            </a:r>
            <a:r>
              <a:rPr lang="en-US" b="1" dirty="0" smtClean="0">
                <a:latin typeface="Arial Narrow" pitchFamily="34" charset="0"/>
              </a:rPr>
              <a:t>        </a:t>
            </a:r>
            <a:r>
              <a:rPr lang="en-US" b="1" dirty="0" err="1" smtClean="0">
                <a:latin typeface="Arial Narrow" pitchFamily="34" charset="0"/>
              </a:rPr>
              <a:t>menggunakan</a:t>
            </a:r>
            <a:r>
              <a:rPr lang="en-US" b="1" dirty="0" smtClean="0">
                <a:latin typeface="Arial Narrow" pitchFamily="34" charset="0"/>
              </a:rPr>
              <a:t> </a:t>
            </a:r>
            <a:r>
              <a:rPr lang="en-US" b="1" dirty="0" err="1">
                <a:latin typeface="Arial Narrow" pitchFamily="34" charset="0"/>
              </a:rPr>
              <a:t>lontong</a:t>
            </a:r>
            <a:r>
              <a:rPr lang="en-US" b="1" dirty="0">
                <a:latin typeface="Arial Narrow" pitchFamily="34" charset="0"/>
              </a:rPr>
              <a:t> yang </a:t>
            </a:r>
            <a:r>
              <a:rPr lang="en-US" b="1" dirty="0" err="1">
                <a:latin typeface="Arial Narrow" pitchFamily="34" charset="0"/>
              </a:rPr>
              <a:t>ketika</a:t>
            </a:r>
            <a:r>
              <a:rPr lang="en-US" b="1" dirty="0">
                <a:latin typeface="Arial Narrow" pitchFamily="34" charset="0"/>
              </a:rPr>
              <a:t> </a:t>
            </a:r>
            <a:r>
              <a:rPr lang="en-US" b="1" dirty="0" err="1">
                <a:latin typeface="Arial Narrow" pitchFamily="34" charset="0"/>
              </a:rPr>
              <a:t>itu</a:t>
            </a:r>
            <a:r>
              <a:rPr lang="en-US" b="1" dirty="0">
                <a:latin typeface="Arial Narrow" pitchFamily="34" charset="0"/>
              </a:rPr>
              <a:t> </a:t>
            </a:r>
            <a:r>
              <a:rPr lang="en-US" b="1" dirty="0" err="1">
                <a:latin typeface="Arial Narrow" pitchFamily="34" charset="0"/>
              </a:rPr>
              <a:t>merupakan</a:t>
            </a:r>
            <a:r>
              <a:rPr lang="en-US" b="1" dirty="0">
                <a:latin typeface="Arial Narrow" pitchFamily="34" charset="0"/>
              </a:rPr>
              <a:t> </a:t>
            </a:r>
            <a:r>
              <a:rPr lang="en-US" b="1" dirty="0" err="1">
                <a:latin typeface="Arial Narrow" pitchFamily="34" charset="0"/>
              </a:rPr>
              <a:t>kreasi</a:t>
            </a:r>
            <a:r>
              <a:rPr lang="en-US" b="1" dirty="0">
                <a:latin typeface="Arial Narrow" pitchFamily="34" charset="0"/>
              </a:rPr>
              <a:t> orang </a:t>
            </a:r>
            <a:r>
              <a:rPr lang="en-US" b="1" dirty="0" err="1" smtClean="0">
                <a:latin typeface="Arial Narrow" pitchFamily="34" charset="0"/>
              </a:rPr>
              <a:t>Cina</a:t>
            </a:r>
            <a:r>
              <a:rPr lang="en-US" b="1" dirty="0" smtClean="0">
                <a:latin typeface="Arial Narrow" pitchFamily="34" charset="0"/>
              </a:rPr>
              <a:t> </a:t>
            </a:r>
            <a:endParaRPr lang="en-US" b="1" dirty="0">
              <a:latin typeface="Arial Narrow" pitchFamily="34" charset="0"/>
            </a:endParaRPr>
          </a:p>
          <a:p>
            <a:r>
              <a:rPr lang="en-US" b="1" dirty="0" smtClean="0">
                <a:latin typeface="Arial Narrow" pitchFamily="34" charset="0"/>
              </a:rPr>
              <a:t>      * </a:t>
            </a:r>
            <a:r>
              <a:rPr lang="en-US" b="1" dirty="0" err="1" smtClean="0">
                <a:latin typeface="Arial Narrow" pitchFamily="34" charset="0"/>
              </a:rPr>
              <a:t>lontong</a:t>
            </a:r>
            <a:r>
              <a:rPr lang="en-US" b="1" dirty="0" smtClean="0">
                <a:latin typeface="Arial Narrow" pitchFamily="34" charset="0"/>
              </a:rPr>
              <a:t> </a:t>
            </a:r>
            <a:r>
              <a:rPr lang="en-US" b="1" dirty="0">
                <a:latin typeface="Arial Narrow" pitchFamily="34" charset="0"/>
              </a:rPr>
              <a:t>yang </a:t>
            </a:r>
            <a:r>
              <a:rPr lang="en-US" b="1" dirty="0" err="1" smtClean="0">
                <a:latin typeface="Arial Narrow" pitchFamily="34" charset="0"/>
              </a:rPr>
              <a:t>dibungkus</a:t>
            </a:r>
            <a:r>
              <a:rPr lang="en-US" b="1" dirty="0" smtClean="0">
                <a:latin typeface="Arial Narrow" pitchFamily="34" charset="0"/>
              </a:rPr>
              <a:t> </a:t>
            </a:r>
            <a:r>
              <a:rPr lang="en-US" b="1" dirty="0" err="1">
                <a:latin typeface="Arial Narrow" pitchFamily="34" charset="0"/>
              </a:rPr>
              <a:t>daun</a:t>
            </a:r>
            <a:r>
              <a:rPr lang="en-US" b="1" dirty="0">
                <a:latin typeface="Arial Narrow" pitchFamily="34" charset="0"/>
              </a:rPr>
              <a:t> </a:t>
            </a:r>
            <a:r>
              <a:rPr lang="en-US" b="1" dirty="0" err="1">
                <a:latin typeface="Arial Narrow" pitchFamily="34" charset="0"/>
              </a:rPr>
              <a:t>pisang</a:t>
            </a:r>
            <a:r>
              <a:rPr lang="en-US" b="1" dirty="0">
                <a:latin typeface="Arial Narrow" pitchFamily="34" charset="0"/>
              </a:rPr>
              <a:t> </a:t>
            </a:r>
            <a:r>
              <a:rPr lang="en-US" b="1" dirty="0" err="1">
                <a:latin typeface="Arial Narrow" pitchFamily="34" charset="0"/>
              </a:rPr>
              <a:t>itu</a:t>
            </a:r>
            <a:r>
              <a:rPr lang="en-US" b="1" dirty="0">
                <a:latin typeface="Arial Narrow" pitchFamily="34" charset="0"/>
              </a:rPr>
              <a:t> </a:t>
            </a:r>
            <a:r>
              <a:rPr lang="en-US" b="1" dirty="0" err="1">
                <a:latin typeface="Arial Narrow" pitchFamily="34" charset="0"/>
              </a:rPr>
              <a:t>ternyata</a:t>
            </a:r>
            <a:r>
              <a:rPr lang="en-US" b="1" dirty="0">
                <a:latin typeface="Arial Narrow" pitchFamily="34" charset="0"/>
              </a:rPr>
              <a:t> </a:t>
            </a:r>
            <a:r>
              <a:rPr lang="en-US" b="1" dirty="0" err="1">
                <a:latin typeface="Arial Narrow" pitchFamily="34" charset="0"/>
              </a:rPr>
              <a:t>memiliki</a:t>
            </a:r>
            <a:r>
              <a:rPr lang="en-US" b="1" dirty="0">
                <a:latin typeface="Arial Narrow" pitchFamily="34" charset="0"/>
              </a:rPr>
              <a:t> </a:t>
            </a:r>
            <a:r>
              <a:rPr lang="en-US" b="1" dirty="0" err="1">
                <a:latin typeface="Arial Narrow" pitchFamily="34" charset="0"/>
              </a:rPr>
              <a:t>makna</a:t>
            </a:r>
            <a:r>
              <a:rPr lang="en-US" b="1" dirty="0">
                <a:latin typeface="Arial Narrow" pitchFamily="34" charset="0"/>
              </a:rPr>
              <a:t> </a:t>
            </a:r>
            <a:r>
              <a:rPr lang="en-US" b="1" dirty="0" err="1">
                <a:latin typeface="Arial Narrow" pitchFamily="34" charset="0"/>
              </a:rPr>
              <a:t>tersendiri</a:t>
            </a:r>
            <a:r>
              <a:rPr lang="en-US" b="1" dirty="0">
                <a:latin typeface="Arial Narrow" pitchFamily="34" charset="0"/>
              </a:rPr>
              <a:t> </a:t>
            </a:r>
            <a:r>
              <a:rPr lang="en-US" b="1" dirty="0" err="1">
                <a:latin typeface="Arial Narrow" pitchFamily="34" charset="0"/>
              </a:rPr>
              <a:t>saat</a:t>
            </a:r>
            <a:r>
              <a:rPr lang="en-US" b="1" dirty="0">
                <a:latin typeface="Arial Narrow" pitchFamily="34" charset="0"/>
              </a:rPr>
              <a:t> </a:t>
            </a:r>
            <a:endParaRPr lang="en-US" b="1" dirty="0" smtClean="0">
              <a:latin typeface="Arial Narrow" pitchFamily="34" charset="0"/>
            </a:endParaRPr>
          </a:p>
          <a:p>
            <a:r>
              <a:rPr lang="en-US" b="1" dirty="0">
                <a:latin typeface="Arial Narrow" pitchFamily="34" charset="0"/>
              </a:rPr>
              <a:t> </a:t>
            </a:r>
            <a:r>
              <a:rPr lang="en-US" b="1" dirty="0" smtClean="0">
                <a:latin typeface="Arial Narrow" pitchFamily="34" charset="0"/>
              </a:rPr>
              <a:t>        </a:t>
            </a:r>
            <a:r>
              <a:rPr lang="en-US" b="1" dirty="0" err="1" smtClean="0">
                <a:latin typeface="Arial Narrow" pitchFamily="34" charset="0"/>
              </a:rPr>
              <a:t>dipotong</a:t>
            </a:r>
            <a:r>
              <a:rPr lang="en-US" b="1" dirty="0" smtClean="0">
                <a:latin typeface="Arial Narrow" pitchFamily="34" charset="0"/>
              </a:rPr>
              <a:t> </a:t>
            </a:r>
            <a:r>
              <a:rPr lang="en-US" b="1" dirty="0" smtClean="0">
                <a:latin typeface="Arial Narrow" pitchFamily="34" charset="0"/>
                <a:sym typeface="Wingdings" pitchFamily="2" charset="2"/>
              </a:rPr>
              <a:t> </a:t>
            </a:r>
            <a:r>
              <a:rPr lang="en-US" b="1" dirty="0" err="1" smtClean="0">
                <a:latin typeface="Arial Narrow" pitchFamily="34" charset="0"/>
                <a:sym typeface="Wingdings" pitchFamily="2" charset="2"/>
              </a:rPr>
              <a:t>k</a:t>
            </a:r>
            <a:r>
              <a:rPr lang="en-US" b="1" dirty="0" err="1" smtClean="0">
                <a:latin typeface="Arial Narrow" pitchFamily="34" charset="0"/>
              </a:rPr>
              <a:t>alau</a:t>
            </a:r>
            <a:r>
              <a:rPr lang="en-US" b="1" dirty="0" smtClean="0">
                <a:latin typeface="Arial Narrow" pitchFamily="34" charset="0"/>
              </a:rPr>
              <a:t> </a:t>
            </a:r>
            <a:r>
              <a:rPr lang="en-US" b="1" dirty="0" err="1">
                <a:latin typeface="Arial Narrow" pitchFamily="34" charset="0"/>
              </a:rPr>
              <a:t>lontong</a:t>
            </a:r>
            <a:r>
              <a:rPr lang="en-US" b="1" dirty="0">
                <a:latin typeface="Arial Narrow" pitchFamily="34" charset="0"/>
              </a:rPr>
              <a:t> </a:t>
            </a:r>
            <a:r>
              <a:rPr lang="en-US" b="1" dirty="0" err="1">
                <a:latin typeface="Arial Narrow" pitchFamily="34" charset="0"/>
              </a:rPr>
              <a:t>ini</a:t>
            </a:r>
            <a:r>
              <a:rPr lang="en-US" b="1" dirty="0">
                <a:latin typeface="Arial Narrow" pitchFamily="34" charset="0"/>
              </a:rPr>
              <a:t> </a:t>
            </a:r>
            <a:r>
              <a:rPr lang="en-US" b="1" dirty="0" err="1">
                <a:latin typeface="Arial Narrow" pitchFamily="34" charset="0"/>
              </a:rPr>
              <a:t>dipotong</a:t>
            </a:r>
            <a:r>
              <a:rPr lang="en-US" b="1" dirty="0">
                <a:latin typeface="Arial Narrow" pitchFamily="34" charset="0"/>
              </a:rPr>
              <a:t>, </a:t>
            </a:r>
            <a:r>
              <a:rPr lang="en-US" b="1" dirty="0" err="1">
                <a:latin typeface="Arial Narrow" pitchFamily="34" charset="0"/>
              </a:rPr>
              <a:t>maka</a:t>
            </a:r>
            <a:r>
              <a:rPr lang="en-US" b="1" dirty="0">
                <a:latin typeface="Arial Narrow" pitchFamily="34" charset="0"/>
              </a:rPr>
              <a:t> </a:t>
            </a:r>
            <a:r>
              <a:rPr lang="en-US" b="1" dirty="0" err="1">
                <a:latin typeface="Arial Narrow" pitchFamily="34" charset="0"/>
              </a:rPr>
              <a:t>potongannya</a:t>
            </a:r>
            <a:r>
              <a:rPr lang="en-US" b="1" dirty="0">
                <a:latin typeface="Arial Narrow" pitchFamily="34" charset="0"/>
              </a:rPr>
              <a:t> </a:t>
            </a:r>
            <a:r>
              <a:rPr lang="en-US" b="1" dirty="0" err="1">
                <a:latin typeface="Arial Narrow" pitchFamily="34" charset="0"/>
              </a:rPr>
              <a:t>akan</a:t>
            </a:r>
            <a:r>
              <a:rPr lang="en-US" b="1" dirty="0">
                <a:latin typeface="Arial Narrow" pitchFamily="34" charset="0"/>
              </a:rPr>
              <a:t> </a:t>
            </a:r>
            <a:r>
              <a:rPr lang="en-US" b="1" dirty="0" err="1">
                <a:latin typeface="Arial Narrow" pitchFamily="34" charset="0"/>
              </a:rPr>
              <a:t>berbentuk</a:t>
            </a:r>
            <a:r>
              <a:rPr lang="en-US" b="1" dirty="0">
                <a:latin typeface="Arial Narrow" pitchFamily="34" charset="0"/>
              </a:rPr>
              <a:t> </a:t>
            </a:r>
            <a:r>
              <a:rPr lang="en-US" b="1" dirty="0" err="1">
                <a:latin typeface="Arial Narrow" pitchFamily="34" charset="0"/>
              </a:rPr>
              <a:t>bulat</a:t>
            </a:r>
            <a:r>
              <a:rPr lang="en-US" b="1" dirty="0">
                <a:latin typeface="Arial Narrow" pitchFamily="34" charset="0"/>
              </a:rPr>
              <a:t>,  </a:t>
            </a:r>
            <a:r>
              <a:rPr lang="en-US" b="1" dirty="0" smtClean="0">
                <a:latin typeface="Arial Narrow" pitchFamily="34" charset="0"/>
              </a:rPr>
              <a:t>               </a:t>
            </a:r>
          </a:p>
          <a:p>
            <a:r>
              <a:rPr lang="en-US" b="1" dirty="0">
                <a:latin typeface="Arial Narrow" pitchFamily="34" charset="0"/>
              </a:rPr>
              <a:t> </a:t>
            </a:r>
            <a:r>
              <a:rPr lang="en-US" b="1" dirty="0" smtClean="0">
                <a:latin typeface="Arial Narrow" pitchFamily="34" charset="0"/>
              </a:rPr>
              <a:t>                              </a:t>
            </a:r>
            <a:r>
              <a:rPr lang="en-US" b="1" dirty="0" err="1" smtClean="0">
                <a:latin typeface="Arial Narrow" pitchFamily="34" charset="0"/>
              </a:rPr>
              <a:t>itu</a:t>
            </a:r>
            <a:r>
              <a:rPr lang="en-US" b="1" dirty="0" smtClean="0">
                <a:latin typeface="Arial Narrow" pitchFamily="34" charset="0"/>
              </a:rPr>
              <a:t> </a:t>
            </a:r>
            <a:r>
              <a:rPr lang="en-US" b="1" dirty="0" err="1">
                <a:latin typeface="Arial Narrow" pitchFamily="34" charset="0"/>
              </a:rPr>
              <a:t>diibaratkan</a:t>
            </a:r>
            <a:r>
              <a:rPr lang="en-US" b="1" dirty="0">
                <a:latin typeface="Arial Narrow" pitchFamily="34" charset="0"/>
              </a:rPr>
              <a:t> </a:t>
            </a:r>
            <a:r>
              <a:rPr lang="en-US" b="1" dirty="0" err="1">
                <a:latin typeface="Arial Narrow" pitchFamily="34" charset="0"/>
              </a:rPr>
              <a:t>seperti</a:t>
            </a:r>
            <a:r>
              <a:rPr lang="en-US" b="1" dirty="0">
                <a:latin typeface="Arial Narrow" pitchFamily="34" charset="0"/>
              </a:rPr>
              <a:t> </a:t>
            </a:r>
            <a:r>
              <a:rPr lang="en-US" b="1" dirty="0" err="1">
                <a:latin typeface="Arial Narrow" pitchFamily="34" charset="0"/>
              </a:rPr>
              <a:t>bulan</a:t>
            </a:r>
            <a:r>
              <a:rPr lang="en-US" b="1" dirty="0">
                <a:latin typeface="Arial Narrow" pitchFamily="34" charset="0"/>
              </a:rPr>
              <a:t> </a:t>
            </a:r>
            <a:r>
              <a:rPr lang="en-US" b="1" dirty="0" err="1" smtClean="0">
                <a:latin typeface="Arial Narrow" pitchFamily="34" charset="0"/>
              </a:rPr>
              <a:t>purnama</a:t>
            </a:r>
            <a:r>
              <a:rPr lang="en-US" b="1" dirty="0" smtClean="0">
                <a:latin typeface="Arial Narrow" pitchFamily="34" charset="0"/>
              </a:rPr>
              <a:t> </a:t>
            </a:r>
            <a:r>
              <a:rPr lang="en-US" b="1" dirty="0" smtClean="0">
                <a:latin typeface="Arial Narrow" pitchFamily="34" charset="0"/>
                <a:sym typeface="Wingdings" pitchFamily="2" charset="2"/>
              </a:rPr>
              <a:t> </a:t>
            </a:r>
            <a:r>
              <a:rPr lang="en-US" b="1" dirty="0" err="1" smtClean="0">
                <a:latin typeface="Arial Narrow" pitchFamily="34" charset="0"/>
              </a:rPr>
              <a:t>perayaan</a:t>
            </a:r>
            <a:r>
              <a:rPr lang="en-US" b="1" dirty="0" smtClean="0">
                <a:latin typeface="Arial Narrow" pitchFamily="34" charset="0"/>
              </a:rPr>
              <a:t> </a:t>
            </a:r>
            <a:r>
              <a:rPr lang="en-US" b="1" dirty="0">
                <a:latin typeface="Arial Narrow" pitchFamily="34" charset="0"/>
              </a:rPr>
              <a:t>Cap Go </a:t>
            </a:r>
            <a:r>
              <a:rPr lang="en-US" b="1" dirty="0" smtClean="0">
                <a:latin typeface="Arial Narrow" pitchFamily="34" charset="0"/>
              </a:rPr>
              <a:t>Meh </a:t>
            </a:r>
            <a:r>
              <a:rPr lang="en-US" b="1" dirty="0" err="1">
                <a:latin typeface="Arial Narrow" pitchFamily="34" charset="0"/>
              </a:rPr>
              <a:t>pada</a:t>
            </a:r>
            <a:r>
              <a:rPr lang="en-US" b="1" dirty="0">
                <a:latin typeface="Arial Narrow" pitchFamily="34" charset="0"/>
              </a:rPr>
              <a:t> </a:t>
            </a:r>
            <a:endParaRPr lang="en-US" b="1" dirty="0" smtClean="0">
              <a:latin typeface="Arial Narrow" pitchFamily="34" charset="0"/>
            </a:endParaRPr>
          </a:p>
          <a:p>
            <a:r>
              <a:rPr lang="en-US" b="1" dirty="0">
                <a:latin typeface="Arial Narrow" pitchFamily="34" charset="0"/>
              </a:rPr>
              <a:t> </a:t>
            </a:r>
            <a:r>
              <a:rPr lang="en-US" b="1" dirty="0" smtClean="0">
                <a:latin typeface="Arial Narrow" pitchFamily="34" charset="0"/>
              </a:rPr>
              <a:t>                                                                                                    </a:t>
            </a:r>
            <a:r>
              <a:rPr lang="en-US" b="1" dirty="0" err="1" smtClean="0">
                <a:latin typeface="Arial Narrow" pitchFamily="34" charset="0"/>
              </a:rPr>
              <a:t>tanggal</a:t>
            </a:r>
            <a:r>
              <a:rPr lang="en-US" b="1" dirty="0" smtClean="0">
                <a:latin typeface="Arial Narrow" pitchFamily="34" charset="0"/>
              </a:rPr>
              <a:t> </a:t>
            </a:r>
            <a:r>
              <a:rPr lang="en-US" b="1" dirty="0">
                <a:latin typeface="Arial Narrow" pitchFamily="34" charset="0"/>
              </a:rPr>
              <a:t>15 </a:t>
            </a:r>
            <a:r>
              <a:rPr lang="en-US" b="1" dirty="0" err="1">
                <a:latin typeface="Arial Narrow" pitchFamily="34" charset="0"/>
              </a:rPr>
              <a:t>saat</a:t>
            </a:r>
            <a:r>
              <a:rPr lang="en-US" b="1" dirty="0">
                <a:latin typeface="Arial Narrow" pitchFamily="34" charset="0"/>
              </a:rPr>
              <a:t> </a:t>
            </a:r>
            <a:r>
              <a:rPr lang="en-US" b="1" dirty="0" err="1">
                <a:latin typeface="Arial Narrow" pitchFamily="34" charset="0"/>
              </a:rPr>
              <a:t>bulan</a:t>
            </a:r>
            <a:r>
              <a:rPr lang="en-US" b="1" dirty="0">
                <a:latin typeface="Arial Narrow" pitchFamily="34" charset="0"/>
              </a:rPr>
              <a:t> </a:t>
            </a:r>
            <a:r>
              <a:rPr lang="en-US" b="1" dirty="0" err="1" smtClean="0">
                <a:latin typeface="Arial Narrow" pitchFamily="34" charset="0"/>
              </a:rPr>
              <a:t>purnama</a:t>
            </a:r>
            <a:endParaRPr lang="en-US" b="1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89914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ambar Lontong cap gomeh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514600"/>
            <a:ext cx="4937760" cy="292608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533400" y="1219200"/>
            <a:ext cx="80772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b="1" dirty="0" err="1" smtClean="0">
                <a:latin typeface="Arial Narrow" pitchFamily="34" charset="0"/>
              </a:rPr>
              <a:t>bahan</a:t>
            </a:r>
            <a:r>
              <a:rPr lang="en-US" b="1" dirty="0" smtClean="0">
                <a:latin typeface="Arial Narrow" pitchFamily="34" charset="0"/>
              </a:rPr>
              <a:t> </a:t>
            </a:r>
            <a:r>
              <a:rPr lang="en-US" b="1" dirty="0" err="1" smtClean="0">
                <a:latin typeface="Arial Narrow" pitchFamily="34" charset="0"/>
              </a:rPr>
              <a:t>utama</a:t>
            </a:r>
            <a:r>
              <a:rPr lang="en-US" b="1" dirty="0" smtClean="0">
                <a:latin typeface="Arial Narrow" pitchFamily="34" charset="0"/>
              </a:rPr>
              <a:t> </a:t>
            </a:r>
            <a:r>
              <a:rPr lang="en-US" b="1" dirty="0">
                <a:latin typeface="Arial Narrow" pitchFamily="34" charset="0"/>
              </a:rPr>
              <a:t>yang </a:t>
            </a:r>
            <a:r>
              <a:rPr lang="en-US" b="1" dirty="0" err="1">
                <a:latin typeface="Arial Narrow" pitchFamily="34" charset="0"/>
              </a:rPr>
              <a:t>harus</a:t>
            </a:r>
            <a:r>
              <a:rPr lang="en-US" b="1" dirty="0">
                <a:latin typeface="Arial Narrow" pitchFamily="34" charset="0"/>
              </a:rPr>
              <a:t> </a:t>
            </a:r>
            <a:r>
              <a:rPr lang="en-US" b="1" dirty="0" err="1">
                <a:latin typeface="Arial Narrow" pitchFamily="34" charset="0"/>
              </a:rPr>
              <a:t>ada</a:t>
            </a:r>
            <a:r>
              <a:rPr lang="en-US" b="1" dirty="0">
                <a:latin typeface="Arial Narrow" pitchFamily="34" charset="0"/>
              </a:rPr>
              <a:t> </a:t>
            </a:r>
            <a:r>
              <a:rPr lang="en-US" b="1" dirty="0" err="1">
                <a:latin typeface="Arial Narrow" pitchFamily="34" charset="0"/>
              </a:rPr>
              <a:t>dalam</a:t>
            </a:r>
            <a:r>
              <a:rPr lang="en-US" b="1" dirty="0">
                <a:latin typeface="Arial Narrow" pitchFamily="34" charset="0"/>
              </a:rPr>
              <a:t> </a:t>
            </a:r>
            <a:r>
              <a:rPr lang="en-US" b="1" dirty="0" err="1">
                <a:latin typeface="Arial Narrow" pitchFamily="34" charset="0"/>
              </a:rPr>
              <a:t>sepiring</a:t>
            </a:r>
            <a:r>
              <a:rPr lang="en-US" b="1" dirty="0">
                <a:latin typeface="Arial Narrow" pitchFamily="34" charset="0"/>
              </a:rPr>
              <a:t> </a:t>
            </a:r>
            <a:r>
              <a:rPr lang="en-US" b="1" dirty="0" err="1">
                <a:latin typeface="Arial Narrow" pitchFamily="34" charset="0"/>
              </a:rPr>
              <a:t>makanan</a:t>
            </a:r>
            <a:r>
              <a:rPr lang="en-US" b="1" dirty="0">
                <a:latin typeface="Arial Narrow" pitchFamily="34" charset="0"/>
              </a:rPr>
              <a:t> </a:t>
            </a:r>
            <a:r>
              <a:rPr lang="en-US" b="1" dirty="0" err="1">
                <a:latin typeface="Arial Narrow" pitchFamily="34" charset="0"/>
              </a:rPr>
              <a:t>ini</a:t>
            </a:r>
            <a:r>
              <a:rPr lang="en-US" b="1" dirty="0">
                <a:latin typeface="Arial Narrow" pitchFamily="34" charset="0"/>
              </a:rPr>
              <a:t> </a:t>
            </a:r>
            <a:r>
              <a:rPr lang="en-US" b="1" dirty="0" err="1">
                <a:latin typeface="Arial Narrow" pitchFamily="34" charset="0"/>
              </a:rPr>
              <a:t>yakni</a:t>
            </a:r>
            <a:r>
              <a:rPr lang="en-US" b="1" dirty="0">
                <a:latin typeface="Arial Narrow" pitchFamily="34" charset="0"/>
              </a:rPr>
              <a:t> </a:t>
            </a:r>
            <a:r>
              <a:rPr lang="en-US" b="1" dirty="0" err="1">
                <a:latin typeface="Arial Narrow" pitchFamily="34" charset="0"/>
              </a:rPr>
              <a:t>lontong</a:t>
            </a:r>
            <a:r>
              <a:rPr lang="en-US" b="1" dirty="0">
                <a:latin typeface="Arial Narrow" pitchFamily="34" charset="0"/>
              </a:rPr>
              <a:t>, </a:t>
            </a:r>
            <a:r>
              <a:rPr lang="en-US" b="1" dirty="0" err="1">
                <a:latin typeface="Arial Narrow" pitchFamily="34" charset="0"/>
              </a:rPr>
              <a:t>opor</a:t>
            </a:r>
            <a:r>
              <a:rPr lang="en-US" b="1" dirty="0">
                <a:latin typeface="Arial Narrow" pitchFamily="34" charset="0"/>
              </a:rPr>
              <a:t> </a:t>
            </a:r>
            <a:r>
              <a:rPr lang="en-US" b="1" dirty="0" err="1">
                <a:latin typeface="Arial Narrow" pitchFamily="34" charset="0"/>
              </a:rPr>
              <a:t>dengan</a:t>
            </a:r>
            <a:r>
              <a:rPr lang="en-US" b="1" dirty="0">
                <a:latin typeface="Arial Narrow" pitchFamily="34" charset="0"/>
              </a:rPr>
              <a:t> </a:t>
            </a:r>
            <a:r>
              <a:rPr lang="en-US" b="1" dirty="0" smtClean="0">
                <a:latin typeface="Arial Narrow" pitchFamily="34" charset="0"/>
              </a:rPr>
              <a:t> </a:t>
            </a:r>
            <a:r>
              <a:rPr lang="en-US" b="1" dirty="0" err="1" smtClean="0">
                <a:latin typeface="Arial Narrow" pitchFamily="34" charset="0"/>
              </a:rPr>
              <a:t>ayam</a:t>
            </a:r>
            <a:r>
              <a:rPr lang="en-US" b="1" dirty="0" smtClean="0">
                <a:latin typeface="Arial Narrow" pitchFamily="34" charset="0"/>
              </a:rPr>
              <a:t> </a:t>
            </a:r>
            <a:r>
              <a:rPr lang="en-US" b="1" dirty="0">
                <a:latin typeface="Arial Narrow" pitchFamily="34" charset="0"/>
              </a:rPr>
              <a:t>yang </a:t>
            </a:r>
            <a:r>
              <a:rPr lang="en-US" b="1" dirty="0" err="1">
                <a:latin typeface="Arial Narrow" pitchFamily="34" charset="0"/>
              </a:rPr>
              <a:t>disuwir</a:t>
            </a:r>
            <a:r>
              <a:rPr lang="en-US" b="1" dirty="0">
                <a:latin typeface="Arial Narrow" pitchFamily="34" charset="0"/>
              </a:rPr>
              <a:t> </a:t>
            </a:r>
            <a:r>
              <a:rPr lang="en-US" b="1" dirty="0" err="1">
                <a:latin typeface="Arial Narrow" pitchFamily="34" charset="0"/>
              </a:rPr>
              <a:t>dan</a:t>
            </a:r>
            <a:r>
              <a:rPr lang="en-US" b="1" dirty="0">
                <a:latin typeface="Arial Narrow" pitchFamily="34" charset="0"/>
              </a:rPr>
              <a:t> </a:t>
            </a:r>
            <a:r>
              <a:rPr lang="en-US" b="1" dirty="0" err="1">
                <a:latin typeface="Arial Narrow" pitchFamily="34" charset="0"/>
              </a:rPr>
              <a:t>sambal</a:t>
            </a:r>
            <a:r>
              <a:rPr lang="en-US" b="1" dirty="0">
                <a:latin typeface="Arial Narrow" pitchFamily="34" charset="0"/>
              </a:rPr>
              <a:t> </a:t>
            </a:r>
            <a:r>
              <a:rPr lang="en-US" b="1" dirty="0" err="1">
                <a:latin typeface="Arial Narrow" pitchFamily="34" charset="0"/>
              </a:rPr>
              <a:t>goreng</a:t>
            </a:r>
            <a:r>
              <a:rPr lang="en-US" b="1" dirty="0">
                <a:latin typeface="Arial Narrow" pitchFamily="34" charset="0"/>
              </a:rPr>
              <a:t> yang </a:t>
            </a:r>
            <a:r>
              <a:rPr lang="en-US" b="1" dirty="0" err="1">
                <a:latin typeface="Arial Narrow" pitchFamily="34" charset="0"/>
              </a:rPr>
              <a:t>jelas</a:t>
            </a:r>
            <a:r>
              <a:rPr lang="en-US" b="1" dirty="0">
                <a:latin typeface="Arial Narrow" pitchFamily="34" charset="0"/>
              </a:rPr>
              <a:t> </a:t>
            </a:r>
            <a:r>
              <a:rPr lang="en-US" b="1" dirty="0" err="1">
                <a:latin typeface="Arial Narrow" pitchFamily="34" charset="0"/>
              </a:rPr>
              <a:t>mewakili</a:t>
            </a:r>
            <a:r>
              <a:rPr lang="en-US" b="1" dirty="0">
                <a:latin typeface="Arial Narrow" pitchFamily="34" charset="0"/>
              </a:rPr>
              <a:t> </a:t>
            </a:r>
            <a:r>
              <a:rPr lang="en-US" b="1" dirty="0" err="1">
                <a:latin typeface="Arial Narrow" pitchFamily="34" charset="0"/>
              </a:rPr>
              <a:t>makanan</a:t>
            </a:r>
            <a:r>
              <a:rPr lang="en-US" b="1" dirty="0">
                <a:latin typeface="Arial Narrow" pitchFamily="34" charset="0"/>
              </a:rPr>
              <a:t> </a:t>
            </a:r>
            <a:r>
              <a:rPr lang="en-US" b="1" dirty="0" err="1">
                <a:latin typeface="Arial Narrow" pitchFamily="34" charset="0"/>
              </a:rPr>
              <a:t>khas</a:t>
            </a:r>
            <a:r>
              <a:rPr lang="en-US" b="1" dirty="0">
                <a:latin typeface="Arial Narrow" pitchFamily="34" charset="0"/>
              </a:rPr>
              <a:t> </a:t>
            </a:r>
            <a:r>
              <a:rPr lang="en-US" b="1" dirty="0" err="1" smtClean="0">
                <a:latin typeface="Arial Narrow" pitchFamily="34" charset="0"/>
              </a:rPr>
              <a:t>Jawa</a:t>
            </a:r>
            <a:endParaRPr lang="en-US" b="1" dirty="0" smtClean="0">
              <a:latin typeface="Arial Narrow" pitchFamily="34" charset="0"/>
            </a:endParaRPr>
          </a:p>
          <a:p>
            <a:pPr marL="285750" indent="-285750">
              <a:buFont typeface="Arial" charset="0"/>
              <a:buChar char="•"/>
            </a:pPr>
            <a:endParaRPr lang="en-US" b="1" dirty="0">
              <a:latin typeface="Arial Narrow" pitchFamily="34" charset="0"/>
            </a:endParaRPr>
          </a:p>
          <a:p>
            <a:pPr marL="285750" indent="-285750">
              <a:buFont typeface="Arial" charset="0"/>
              <a:buChar char="•"/>
            </a:pPr>
            <a:endParaRPr lang="en-US" b="1" dirty="0" smtClean="0">
              <a:latin typeface="Arial Narrow" pitchFamily="34" charset="0"/>
            </a:endParaRPr>
          </a:p>
          <a:p>
            <a:pPr marL="285750" indent="-285750">
              <a:buFont typeface="Arial" charset="0"/>
              <a:buChar char="•"/>
            </a:pPr>
            <a:endParaRPr lang="en-US" b="1" dirty="0">
              <a:latin typeface="Arial Narrow" pitchFamily="34" charset="0"/>
            </a:endParaRPr>
          </a:p>
          <a:p>
            <a:pPr marL="285750" indent="-285750">
              <a:buFont typeface="Arial" charset="0"/>
              <a:buChar char="•"/>
            </a:pPr>
            <a:endParaRPr lang="en-US" b="1" dirty="0" smtClean="0">
              <a:latin typeface="Arial Narrow" pitchFamily="34" charset="0"/>
            </a:endParaRPr>
          </a:p>
          <a:p>
            <a:pPr marL="285750" indent="-285750">
              <a:buFont typeface="Arial" charset="0"/>
              <a:buChar char="•"/>
            </a:pPr>
            <a:endParaRPr lang="en-US" b="1" dirty="0">
              <a:latin typeface="Arial Narrow" pitchFamily="34" charset="0"/>
            </a:endParaRPr>
          </a:p>
          <a:p>
            <a:pPr marL="285750" indent="-285750">
              <a:buFont typeface="Arial" charset="0"/>
              <a:buChar char="•"/>
            </a:pPr>
            <a:endParaRPr lang="en-US" b="1" dirty="0" smtClean="0">
              <a:latin typeface="Arial Narrow" pitchFamily="34" charset="0"/>
            </a:endParaRPr>
          </a:p>
          <a:p>
            <a:pPr marL="285750" indent="-285750">
              <a:buFont typeface="Arial" charset="0"/>
              <a:buChar char="•"/>
            </a:pPr>
            <a:endParaRPr lang="en-US" b="1" dirty="0">
              <a:latin typeface="Arial Narrow" pitchFamily="34" charset="0"/>
            </a:endParaRPr>
          </a:p>
          <a:p>
            <a:pPr marL="285750" indent="-285750">
              <a:buFont typeface="Arial" charset="0"/>
              <a:buChar char="•"/>
            </a:pPr>
            <a:endParaRPr lang="en-US" b="1" dirty="0" smtClean="0">
              <a:latin typeface="Arial Narrow" pitchFamily="34" charset="0"/>
            </a:endParaRPr>
          </a:p>
          <a:p>
            <a:pPr marL="285750" indent="-285750">
              <a:buFont typeface="Arial" charset="0"/>
              <a:buChar char="•"/>
            </a:pPr>
            <a:endParaRPr lang="en-US" b="1" dirty="0">
              <a:latin typeface="Arial Narrow" pitchFamily="34" charset="0"/>
            </a:endParaRPr>
          </a:p>
          <a:p>
            <a:pPr marL="285750" indent="-285750">
              <a:buFont typeface="Arial" charset="0"/>
              <a:buChar char="•"/>
            </a:pPr>
            <a:endParaRPr lang="en-US" b="1" dirty="0" smtClean="0">
              <a:latin typeface="Arial Narrow" pitchFamily="34" charset="0"/>
            </a:endParaRPr>
          </a:p>
          <a:p>
            <a:pPr marL="285750" indent="-285750">
              <a:buFont typeface="Arial" charset="0"/>
              <a:buChar char="•"/>
            </a:pPr>
            <a:endParaRPr lang="en-US" b="1" dirty="0">
              <a:latin typeface="Arial Narrow" pitchFamily="34" charset="0"/>
            </a:endParaRPr>
          </a:p>
          <a:p>
            <a:pPr marL="285750" indent="-285750">
              <a:buFont typeface="Arial" charset="0"/>
              <a:buChar char="•"/>
            </a:pPr>
            <a:endParaRPr lang="en-US" b="1" dirty="0" smtClean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00241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609600"/>
            <a:ext cx="81534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</a:rPr>
              <a:t>F. proses </a:t>
            </a:r>
            <a:r>
              <a:rPr lang="en-US" b="1" dirty="0" err="1">
                <a:solidFill>
                  <a:srgbClr val="006600"/>
                </a:solidFill>
                <a:latin typeface="Arial Narrow" pitchFamily="34" charset="0"/>
              </a:rPr>
              <a:t>pembaharuan</a:t>
            </a:r>
            <a:r>
              <a:rPr lang="en-US" b="1" dirty="0">
                <a:solidFill>
                  <a:srgbClr val="006600"/>
                </a:solidFill>
                <a:latin typeface="Arial Narrow" pitchFamily="34" charset="0"/>
              </a:rPr>
              <a:t> </a:t>
            </a:r>
            <a:r>
              <a:rPr lang="en-US" b="1" dirty="0" err="1">
                <a:solidFill>
                  <a:srgbClr val="006600"/>
                </a:solidFill>
                <a:latin typeface="Arial Narrow" pitchFamily="34" charset="0"/>
              </a:rPr>
              <a:t>atau</a:t>
            </a:r>
            <a:r>
              <a:rPr lang="en-US" b="1" dirty="0">
                <a:solidFill>
                  <a:srgbClr val="006600"/>
                </a:solidFill>
                <a:latin typeface="Arial Narrow" pitchFamily="34" charset="0"/>
              </a:rPr>
              <a:t> </a:t>
            </a:r>
            <a:r>
              <a:rPr lang="en-US" b="1" dirty="0" err="1">
                <a:solidFill>
                  <a:srgbClr val="006600"/>
                </a:solidFill>
                <a:latin typeface="Arial Narrow" pitchFamily="34" charset="0"/>
              </a:rPr>
              <a:t>inovasi</a:t>
            </a:r>
            <a:r>
              <a:rPr lang="en-US" b="1" dirty="0">
                <a:solidFill>
                  <a:srgbClr val="006600"/>
                </a:solidFill>
                <a:latin typeface="Arial Narrow" pitchFamily="34" charset="0"/>
              </a:rPr>
              <a:t>, yang </a:t>
            </a:r>
            <a:r>
              <a:rPr lang="en-US" b="1" dirty="0" err="1">
                <a:solidFill>
                  <a:srgbClr val="006600"/>
                </a:solidFill>
                <a:latin typeface="Arial Narrow" pitchFamily="34" charset="0"/>
              </a:rPr>
              <a:t>berkaitan</a:t>
            </a:r>
            <a:r>
              <a:rPr lang="en-US" b="1" dirty="0">
                <a:solidFill>
                  <a:srgbClr val="006600"/>
                </a:solidFill>
                <a:latin typeface="Arial Narrow" pitchFamily="34" charset="0"/>
              </a:rPr>
              <a:t> </a:t>
            </a:r>
            <a:r>
              <a:rPr lang="en-US" b="1" dirty="0" err="1">
                <a:solidFill>
                  <a:srgbClr val="006600"/>
                </a:solidFill>
                <a:latin typeface="Arial Narrow" pitchFamily="34" charset="0"/>
              </a:rPr>
              <a:t>erat</a:t>
            </a:r>
            <a:r>
              <a:rPr lang="en-US" b="1" dirty="0">
                <a:solidFill>
                  <a:srgbClr val="006600"/>
                </a:solidFill>
                <a:latin typeface="Arial Narrow" pitchFamily="34" charset="0"/>
              </a:rPr>
              <a:t> dg </a:t>
            </a:r>
            <a:r>
              <a:rPr lang="en-US" b="1" dirty="0" err="1">
                <a:solidFill>
                  <a:srgbClr val="006600"/>
                </a:solidFill>
                <a:latin typeface="Arial Narrow" pitchFamily="34" charset="0"/>
              </a:rPr>
              <a:t>penemuan</a:t>
            </a:r>
            <a:r>
              <a:rPr lang="en-US" b="1" dirty="0">
                <a:solidFill>
                  <a:srgbClr val="006600"/>
                </a:solidFill>
                <a:latin typeface="Arial Narrow" pitchFamily="34" charset="0"/>
              </a:rPr>
              <a:t> </a:t>
            </a:r>
            <a:r>
              <a:rPr lang="en-US" b="1" dirty="0" err="1">
                <a:solidFill>
                  <a:srgbClr val="006600"/>
                </a:solidFill>
                <a:latin typeface="Arial Narrow" pitchFamily="34" charset="0"/>
              </a:rPr>
              <a:t>baru</a:t>
            </a:r>
            <a:r>
              <a:rPr lang="en-US" b="1" dirty="0">
                <a:solidFill>
                  <a:srgbClr val="006600"/>
                </a:solidFill>
                <a:latin typeface="Arial Narrow" pitchFamily="34" charset="0"/>
              </a:rPr>
              <a:t>, </a:t>
            </a:r>
            <a:r>
              <a:rPr lang="en-US" b="1" dirty="0" err="1">
                <a:solidFill>
                  <a:srgbClr val="006600"/>
                </a:solidFill>
                <a:latin typeface="Arial Narrow" pitchFamily="34" charset="0"/>
              </a:rPr>
              <a:t>yaitu</a:t>
            </a:r>
            <a:r>
              <a:rPr lang="en-US" b="1" dirty="0">
                <a:solidFill>
                  <a:srgbClr val="006600"/>
                </a:solidFill>
                <a:latin typeface="Arial Narrow" pitchFamily="34" charset="0"/>
              </a:rPr>
              <a:t> :</a:t>
            </a:r>
          </a:p>
          <a:p>
            <a:r>
              <a:rPr lang="en-US" b="1" dirty="0">
                <a:solidFill>
                  <a:srgbClr val="FF0000"/>
                </a:solidFill>
                <a:latin typeface="Arial Narrow" pitchFamily="34" charset="0"/>
              </a:rPr>
              <a:t>                     </a:t>
            </a:r>
            <a:endParaRPr lang="en-US" b="1" dirty="0" smtClean="0">
              <a:solidFill>
                <a:srgbClr val="FF0000"/>
              </a:solidFill>
              <a:latin typeface="Arial Narrow" pitchFamily="34" charset="0"/>
            </a:endParaRPr>
          </a:p>
          <a:p>
            <a:r>
              <a:rPr lang="en-US" b="1" dirty="0">
                <a:solidFill>
                  <a:srgbClr val="FF0000"/>
                </a:solidFill>
                <a:latin typeface="Arial Narrow" pitchFamily="34" charset="0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Arial Narrow" pitchFamily="34" charset="0"/>
              </a:rPr>
              <a:t>    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</a:rPr>
              <a:t>a</a:t>
            </a:r>
            <a:r>
              <a:rPr lang="en-US" b="1" dirty="0">
                <a:solidFill>
                  <a:srgbClr val="006600"/>
                </a:solidFill>
                <a:latin typeface="Arial Narrow" pitchFamily="34" charset="0"/>
              </a:rPr>
              <a:t>. discovery</a:t>
            </a:r>
          </a:p>
          <a:p>
            <a:r>
              <a:rPr lang="en-US" b="1" dirty="0">
                <a:solidFill>
                  <a:srgbClr val="FF0000"/>
                </a:solidFill>
                <a:latin typeface="Arial Narrow" pitchFamily="34" charset="0"/>
              </a:rPr>
              <a:t>        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</a:rPr>
              <a:t>suatu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</a:rPr>
              <a:t>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</a:rPr>
              <a:t>penemuan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</a:rPr>
              <a:t>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</a:rPr>
              <a:t>dari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</a:rPr>
              <a:t>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</a:rPr>
              <a:t>unsur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</a:rPr>
              <a:t>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</a:rPr>
              <a:t>kebudayaan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</a:rPr>
              <a:t> yang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</a:rPr>
              <a:t>baru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</a:rPr>
              <a:t>,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</a:rPr>
              <a:t>baik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</a:rPr>
              <a:t>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</a:rPr>
              <a:t>berupa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</a:rPr>
              <a:t>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</a:rPr>
              <a:t>barang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</a:rPr>
              <a:t>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</a:rPr>
              <a:t>baru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</a:rPr>
              <a:t>, ide </a:t>
            </a:r>
          </a:p>
          <a:p>
            <a:r>
              <a:rPr lang="en-US" b="1" dirty="0">
                <a:solidFill>
                  <a:srgbClr val="006600"/>
                </a:solidFill>
                <a:latin typeface="Arial Narrow" pitchFamily="34" charset="0"/>
              </a:rPr>
              <a:t> 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</a:rPr>
              <a:t>       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</a:rPr>
              <a:t>baru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</a:rPr>
              <a:t>, yang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</a:rPr>
              <a:t>diciptakan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</a:rPr>
              <a:t>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</a:rPr>
              <a:t>oleh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</a:rPr>
              <a:t>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</a:rPr>
              <a:t>seorang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</a:rPr>
              <a:t>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</a:rPr>
              <a:t>individu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</a:rPr>
              <a:t>,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</a:rPr>
              <a:t>atau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</a:rPr>
              <a:t>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</a:rPr>
              <a:t>rangkaian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</a:rPr>
              <a:t>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</a:rPr>
              <a:t>dari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</a:rPr>
              <a:t>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</a:rPr>
              <a:t>individu</a:t>
            </a:r>
            <a:r>
              <a:rPr lang="en-US" b="1" dirty="0" smtClean="0">
                <a:solidFill>
                  <a:srgbClr val="FF0000"/>
                </a:solidFill>
                <a:latin typeface="Arial Narrow" pitchFamily="34" charset="0"/>
              </a:rPr>
              <a:t> </a:t>
            </a:r>
          </a:p>
          <a:p>
            <a:endParaRPr lang="en-US" b="1" dirty="0">
              <a:solidFill>
                <a:srgbClr val="FF0000"/>
              </a:solidFill>
              <a:latin typeface="Arial Narrow" pitchFamily="34" charset="0"/>
            </a:endParaRPr>
          </a:p>
          <a:p>
            <a:r>
              <a:rPr lang="en-US" b="1" dirty="0" smtClean="0">
                <a:solidFill>
                  <a:srgbClr val="FF0000"/>
                </a:solidFill>
                <a:latin typeface="Arial Narrow" pitchFamily="34" charset="0"/>
              </a:rPr>
              <a:t>    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</a:rPr>
              <a:t>b. invention  </a:t>
            </a:r>
          </a:p>
          <a:p>
            <a:r>
              <a:rPr lang="en-US" b="1" dirty="0">
                <a:solidFill>
                  <a:srgbClr val="006600"/>
                </a:solidFill>
                <a:latin typeface="Arial Narrow" pitchFamily="34" charset="0"/>
              </a:rPr>
              <a:t> 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</a:rPr>
              <a:t>       discovery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</a:rPr>
              <a:t>akan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</a:rPr>
              <a:t>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</a:rPr>
              <a:t>menjadi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</a:rPr>
              <a:t> invention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</a:rPr>
              <a:t>jika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</a:rPr>
              <a:t>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</a:rPr>
              <a:t>masyarakat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</a:rPr>
              <a:t>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</a:rPr>
              <a:t>sudah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</a:rPr>
              <a:t>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</a:rPr>
              <a:t>mengakui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</a:rPr>
              <a:t>,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</a:rPr>
              <a:t>menerima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</a:rPr>
              <a:t>,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</a:rPr>
              <a:t>dan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</a:rPr>
              <a:t> </a:t>
            </a:r>
          </a:p>
          <a:p>
            <a:r>
              <a:rPr lang="en-US" b="1" dirty="0">
                <a:solidFill>
                  <a:srgbClr val="006600"/>
                </a:solidFill>
                <a:latin typeface="Arial Narrow" pitchFamily="34" charset="0"/>
              </a:rPr>
              <a:t> 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</a:rPr>
              <a:t>      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</a:rPr>
              <a:t>menerapkan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</a:rPr>
              <a:t>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</a:rPr>
              <a:t>penemuan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</a:rPr>
              <a:t>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</a:rPr>
              <a:t>baru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</a:rPr>
              <a:t>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</a:rPr>
              <a:t>itu</a:t>
            </a:r>
            <a:endParaRPr lang="en-US" b="1" dirty="0" smtClean="0">
              <a:solidFill>
                <a:srgbClr val="006600"/>
              </a:solidFill>
              <a:latin typeface="Arial Narrow" pitchFamily="34" charset="0"/>
            </a:endParaRPr>
          </a:p>
          <a:p>
            <a:endParaRPr lang="en-US" b="1" dirty="0">
              <a:solidFill>
                <a:srgbClr val="006600"/>
              </a:solidFill>
              <a:latin typeface="Arial Narrow" pitchFamily="34" charset="0"/>
            </a:endParaRPr>
          </a:p>
          <a:p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</a:rPr>
              <a:t>    -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</a:rPr>
              <a:t>misalnya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</a:rPr>
              <a:t> :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</a:rPr>
              <a:t>penemuan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</a:rPr>
              <a:t>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</a:rPr>
              <a:t>mobil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</a:rPr>
              <a:t> </a:t>
            </a:r>
          </a:p>
          <a:p>
            <a:r>
              <a:rPr lang="en-US" b="1" dirty="0">
                <a:solidFill>
                  <a:srgbClr val="006600"/>
                </a:solidFill>
                <a:latin typeface="Arial Narrow" pitchFamily="34" charset="0"/>
              </a:rPr>
              <a:t> 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</a:rPr>
              <a:t>      *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</a:rPr>
              <a:t>mulanya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</a:rPr>
              <a:t>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</a:rPr>
              <a:t>muncul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</a:rPr>
              <a:t>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</a:rPr>
              <a:t>serangkaian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</a:rPr>
              <a:t>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</a:rPr>
              <a:t>gagasan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</a:rPr>
              <a:t>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</a:rPr>
              <a:t>dan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</a:rPr>
              <a:t>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</a:rPr>
              <a:t>penemuan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</a:rPr>
              <a:t>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</a:rPr>
              <a:t>sistem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</a:rPr>
              <a:t> motor gas</a:t>
            </a:r>
          </a:p>
          <a:p>
            <a:r>
              <a:rPr lang="en-US" b="1" dirty="0">
                <a:solidFill>
                  <a:srgbClr val="006600"/>
                </a:solidFill>
                <a:latin typeface="Arial Narrow" pitchFamily="34" charset="0"/>
              </a:rPr>
              <a:t> 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</a:rPr>
              <a:t>      *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</a:rPr>
              <a:t>pada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</a:rPr>
              <a:t>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</a:rPr>
              <a:t>tahun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</a:rPr>
              <a:t> 1875 S. Marcus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</a:rPr>
              <a:t>berbangsa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</a:rPr>
              <a:t>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</a:rPr>
              <a:t>Amerika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</a:rPr>
              <a:t>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</a:rPr>
              <a:t>melengkapi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</a:rPr>
              <a:t>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</a:rPr>
              <a:t>penemuan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</a:rPr>
              <a:t>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</a:rPr>
              <a:t>itu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</a:rPr>
              <a:t> dg </a:t>
            </a:r>
          </a:p>
          <a:p>
            <a:r>
              <a:rPr lang="en-US" b="1" dirty="0">
                <a:solidFill>
                  <a:srgbClr val="006600"/>
                </a:solidFill>
                <a:latin typeface="Arial Narrow" pitchFamily="34" charset="0"/>
              </a:rPr>
              <a:t> 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</a:rPr>
              <a:t>       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</a:rPr>
              <a:t>menghubungkan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</a:rPr>
              <a:t> motor gas dg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</a:rPr>
              <a:t>sebuah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</a:rPr>
              <a:t>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</a:rPr>
              <a:t>kereta</a:t>
            </a:r>
            <a:endParaRPr lang="en-US" b="1" dirty="0" smtClean="0">
              <a:solidFill>
                <a:srgbClr val="006600"/>
              </a:solidFill>
              <a:latin typeface="Arial Narrow" pitchFamily="34" charset="0"/>
            </a:endParaRPr>
          </a:p>
          <a:p>
            <a:r>
              <a:rPr lang="en-US" b="1" dirty="0">
                <a:solidFill>
                  <a:srgbClr val="006600"/>
                </a:solidFill>
                <a:latin typeface="Arial Narrow" pitchFamily="34" charset="0"/>
              </a:rPr>
              <a:t> 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</a:rPr>
              <a:t>        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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kereta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itu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dapat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berjalan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tanpa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ditarik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kuda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  </a:t>
            </a:r>
            <a:r>
              <a:rPr lang="en-US" b="1" dirty="0" err="1" smtClean="0">
                <a:solidFill>
                  <a:srgbClr val="FF0000"/>
                </a:solidFill>
                <a:latin typeface="Arial Narrow" pitchFamily="34" charset="0"/>
                <a:sym typeface="Wingdings" pitchFamily="2" charset="2"/>
              </a:rPr>
              <a:t>mobil</a:t>
            </a:r>
            <a:r>
              <a:rPr lang="en-US" b="1" dirty="0" smtClean="0">
                <a:solidFill>
                  <a:srgbClr val="FF0000"/>
                </a:solidFill>
                <a:latin typeface="Arial Narrow" pitchFamily="34" charset="0"/>
                <a:sym typeface="Wingdings" pitchFamily="2" charset="2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Arial Narrow" pitchFamily="34" charset="0"/>
                <a:sym typeface="Wingdings" pitchFamily="2" charset="2"/>
              </a:rPr>
              <a:t>menjadi</a:t>
            </a:r>
            <a:r>
              <a:rPr lang="en-US" b="1" dirty="0" smtClean="0">
                <a:solidFill>
                  <a:srgbClr val="FF0000"/>
                </a:solidFill>
                <a:latin typeface="Arial Narrow" pitchFamily="34" charset="0"/>
                <a:sym typeface="Wingdings" pitchFamily="2" charset="2"/>
              </a:rPr>
              <a:t> discovery</a:t>
            </a:r>
            <a:r>
              <a:rPr lang="en-US" b="1" dirty="0" smtClean="0">
                <a:solidFill>
                  <a:srgbClr val="FF0000"/>
                </a:solidFill>
                <a:latin typeface="Arial Narrow" pitchFamily="34" charset="0"/>
              </a:rPr>
              <a:t>  </a:t>
            </a:r>
          </a:p>
          <a:p>
            <a:r>
              <a:rPr lang="en-US" b="1" dirty="0">
                <a:solidFill>
                  <a:srgbClr val="FF0000"/>
                </a:solidFill>
                <a:latin typeface="Arial Narrow" pitchFamily="34" charset="0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Arial Narrow" pitchFamily="34" charset="0"/>
              </a:rPr>
              <a:t>     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</a:rPr>
              <a:t>*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</a:rPr>
              <a:t>sekitar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</a:rPr>
              <a:t> 30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</a:rPr>
              <a:t>tahun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</a:rPr>
              <a:t>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</a:rPr>
              <a:t>kemudian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</a:rPr>
              <a:t> dg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</a:rPr>
              <a:t>sumbangan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</a:rPr>
              <a:t>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</a:rPr>
              <a:t>pemikiran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</a:rPr>
              <a:t>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</a:rPr>
              <a:t>dari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</a:rPr>
              <a:t>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</a:rPr>
              <a:t>banyak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</a:rPr>
              <a:t>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</a:rPr>
              <a:t>pencipta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</a:rPr>
              <a:t> lain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</a:rPr>
              <a:t>dari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</a:rPr>
              <a:t> </a:t>
            </a:r>
          </a:p>
          <a:p>
            <a:r>
              <a:rPr lang="en-US" b="1" dirty="0">
                <a:solidFill>
                  <a:srgbClr val="006600"/>
                </a:solidFill>
                <a:latin typeface="Arial Narrow" pitchFamily="34" charset="0"/>
              </a:rPr>
              <a:t> 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</a:rPr>
              <a:t>       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</a:rPr>
              <a:t>Amerika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</a:rPr>
              <a:t>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</a:rPr>
              <a:t>dan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</a:rPr>
              <a:t>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</a:rPr>
              <a:t>Eropa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</a:rPr>
              <a:t>  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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mobil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mencapai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suatu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bentuk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 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sebagai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alat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pengangkut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 </a:t>
            </a:r>
          </a:p>
          <a:p>
            <a:r>
              <a:rPr lang="en-US" b="1" dirty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 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       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manusia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yg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praktis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dan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aman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 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terciptanya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bentuk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itu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kendadaraan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mobil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baru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 </a:t>
            </a:r>
          </a:p>
          <a:p>
            <a:r>
              <a:rPr lang="en-US" b="1" dirty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 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        </a:t>
            </a:r>
            <a:r>
              <a:rPr lang="en-US" b="1" dirty="0" err="1" smtClean="0">
                <a:solidFill>
                  <a:srgbClr val="FF0000"/>
                </a:solidFill>
                <a:latin typeface="Arial Narrow" pitchFamily="34" charset="0"/>
                <a:sym typeface="Wingdings" pitchFamily="2" charset="2"/>
              </a:rPr>
              <a:t>menjadi</a:t>
            </a:r>
            <a:r>
              <a:rPr lang="en-US" b="1" dirty="0" smtClean="0">
                <a:solidFill>
                  <a:srgbClr val="FF0000"/>
                </a:solidFill>
                <a:latin typeface="Arial Narrow" pitchFamily="34" charset="0"/>
                <a:sym typeface="Wingdings" pitchFamily="2" charset="2"/>
              </a:rPr>
              <a:t> invention</a:t>
            </a:r>
            <a:r>
              <a:rPr lang="en-US" b="1" dirty="0" smtClean="0">
                <a:solidFill>
                  <a:srgbClr val="FF0000"/>
                </a:solidFill>
                <a:latin typeface="Arial Narrow" pitchFamily="34" charset="0"/>
              </a:rPr>
              <a:t> </a:t>
            </a:r>
          </a:p>
          <a:p>
            <a:endParaRPr lang="en-US" b="1" dirty="0">
              <a:solidFill>
                <a:srgbClr val="006600"/>
              </a:solidFill>
              <a:latin typeface="Arial Narrow" pitchFamily="34" charset="0"/>
            </a:endParaRPr>
          </a:p>
          <a:p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</a:rPr>
              <a:t>Tangerang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</a:rPr>
              <a:t>,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</a:rPr>
              <a:t>Maret</a:t>
            </a:r>
            <a:r>
              <a:rPr lang="en-US" b="1" smtClean="0">
                <a:solidFill>
                  <a:srgbClr val="006600"/>
                </a:solidFill>
                <a:latin typeface="Arial Narrow" pitchFamily="34" charset="0"/>
              </a:rPr>
              <a:t> 2014</a:t>
            </a:r>
            <a:r>
              <a:rPr lang="en-US" b="1" smtClean="0">
                <a:solidFill>
                  <a:srgbClr val="FF0000"/>
                </a:solidFill>
                <a:latin typeface="Arial Narrow" pitchFamily="34" charset="0"/>
              </a:rPr>
              <a:t>      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6018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685800"/>
            <a:ext cx="80772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UcPeriod"/>
            </a:pPr>
            <a:r>
              <a:rPr lang="en-US" b="1" dirty="0" err="1" smtClean="0">
                <a:solidFill>
                  <a:srgbClr val="C00000"/>
                </a:solidFill>
                <a:latin typeface="Arial Narrow" pitchFamily="34" charset="0"/>
              </a:rPr>
              <a:t>Konsep-konsep</a:t>
            </a:r>
            <a:r>
              <a:rPr lang="en-US" b="1" dirty="0" smtClean="0">
                <a:solidFill>
                  <a:srgbClr val="C00000"/>
                </a:solidFill>
                <a:latin typeface="Arial Narrow" pitchFamily="34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Arial Narrow" pitchFamily="34" charset="0"/>
              </a:rPr>
              <a:t>untuk</a:t>
            </a:r>
            <a:r>
              <a:rPr lang="en-US" b="1" dirty="0" smtClean="0">
                <a:solidFill>
                  <a:srgbClr val="C00000"/>
                </a:solidFill>
                <a:latin typeface="Arial Narrow" pitchFamily="34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Arial Narrow" pitchFamily="34" charset="0"/>
              </a:rPr>
              <a:t>menganalisa</a:t>
            </a:r>
            <a:r>
              <a:rPr lang="en-US" b="1" dirty="0" smtClean="0">
                <a:solidFill>
                  <a:srgbClr val="C00000"/>
                </a:solidFill>
                <a:latin typeface="Arial Narrow" pitchFamily="34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Arial Narrow" pitchFamily="34" charset="0"/>
              </a:rPr>
              <a:t>perubahan</a:t>
            </a:r>
            <a:r>
              <a:rPr lang="en-US" b="1" dirty="0" smtClean="0">
                <a:solidFill>
                  <a:srgbClr val="C00000"/>
                </a:solidFill>
                <a:latin typeface="Arial Narrow" pitchFamily="34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Arial Narrow" pitchFamily="34" charset="0"/>
              </a:rPr>
              <a:t>kebudayaan</a:t>
            </a:r>
            <a:endParaRPr lang="en-US" b="1" dirty="0" smtClean="0">
              <a:solidFill>
                <a:srgbClr val="C00000"/>
              </a:solidFill>
              <a:latin typeface="Arial Narrow" pitchFamily="34" charset="0"/>
            </a:endParaRPr>
          </a:p>
          <a:p>
            <a:endParaRPr lang="en-US" b="1" dirty="0" smtClean="0">
              <a:solidFill>
                <a:srgbClr val="006600"/>
              </a:solidFill>
              <a:latin typeface="Arial Narrow" pitchFamily="34" charset="0"/>
            </a:endParaRPr>
          </a:p>
          <a:p>
            <a:r>
              <a:rPr lang="en-US" b="1" dirty="0">
                <a:solidFill>
                  <a:srgbClr val="006600"/>
                </a:solidFill>
                <a:latin typeface="Arial Narrow" pitchFamily="34" charset="0"/>
              </a:rPr>
              <a:t> 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</a:rPr>
              <a:t>      1. proses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</a:rPr>
              <a:t>belajar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</a:rPr>
              <a:t>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</a:rPr>
              <a:t>kebudayaan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</a:rPr>
              <a:t>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</a:rPr>
              <a:t>sendiri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</a:rPr>
              <a:t>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</a:rPr>
              <a:t>oleh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</a:rPr>
              <a:t>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</a:rPr>
              <a:t>warga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</a:rPr>
              <a:t>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</a:rPr>
              <a:t>masyarakat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</a:rPr>
              <a:t>  </a:t>
            </a:r>
          </a:p>
          <a:p>
            <a:r>
              <a:rPr lang="en-US" b="1" dirty="0">
                <a:solidFill>
                  <a:srgbClr val="006600"/>
                </a:solidFill>
                <a:latin typeface="Arial Narrow" pitchFamily="34" charset="0"/>
              </a:rPr>
              <a:t> 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</a:rPr>
              <a:t>         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</a:rPr>
              <a:t>bersangkutan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</a:rPr>
              <a:t>,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</a:rPr>
              <a:t>yaitu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</a:rPr>
              <a:t> :  </a:t>
            </a:r>
            <a:r>
              <a:rPr lang="en-US" b="1" dirty="0" smtClean="0">
                <a:solidFill>
                  <a:srgbClr val="FF0000"/>
                </a:solidFill>
                <a:latin typeface="Arial Narrow" pitchFamily="34" charset="0"/>
              </a:rPr>
              <a:t>a. </a:t>
            </a:r>
            <a:r>
              <a:rPr lang="en-US" b="1" dirty="0" err="1" smtClean="0">
                <a:solidFill>
                  <a:srgbClr val="FF0000"/>
                </a:solidFill>
                <a:latin typeface="Arial Narrow" pitchFamily="34" charset="0"/>
              </a:rPr>
              <a:t>internalisasi</a:t>
            </a:r>
            <a:endParaRPr lang="en-US" b="1" dirty="0" smtClean="0">
              <a:solidFill>
                <a:srgbClr val="FF0000"/>
              </a:solidFill>
              <a:latin typeface="Arial Narrow" pitchFamily="34" charset="0"/>
            </a:endParaRPr>
          </a:p>
          <a:p>
            <a:r>
              <a:rPr lang="en-US" b="1" dirty="0">
                <a:solidFill>
                  <a:srgbClr val="FF0000"/>
                </a:solidFill>
                <a:latin typeface="Arial Narrow" pitchFamily="34" charset="0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Arial Narrow" pitchFamily="34" charset="0"/>
              </a:rPr>
              <a:t>                                                b. </a:t>
            </a:r>
            <a:r>
              <a:rPr lang="en-US" b="1" dirty="0" err="1" smtClean="0">
                <a:solidFill>
                  <a:srgbClr val="FF0000"/>
                </a:solidFill>
                <a:latin typeface="Arial Narrow" pitchFamily="34" charset="0"/>
              </a:rPr>
              <a:t>sosialisasi</a:t>
            </a:r>
            <a:endParaRPr lang="en-US" b="1" dirty="0" smtClean="0">
              <a:solidFill>
                <a:srgbClr val="FF0000"/>
              </a:solidFill>
              <a:latin typeface="Arial Narrow" pitchFamily="34" charset="0"/>
            </a:endParaRPr>
          </a:p>
          <a:p>
            <a:r>
              <a:rPr lang="en-US" b="1" dirty="0">
                <a:solidFill>
                  <a:srgbClr val="FF0000"/>
                </a:solidFill>
                <a:latin typeface="Arial Narrow" pitchFamily="34" charset="0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Arial Narrow" pitchFamily="34" charset="0"/>
              </a:rPr>
              <a:t>                                                c. </a:t>
            </a:r>
            <a:r>
              <a:rPr lang="en-US" b="1" dirty="0" err="1" smtClean="0">
                <a:solidFill>
                  <a:srgbClr val="FF0000"/>
                </a:solidFill>
                <a:latin typeface="Arial Narrow" pitchFamily="34" charset="0"/>
              </a:rPr>
              <a:t>enkulturasi</a:t>
            </a:r>
            <a:endParaRPr lang="en-US" b="1" dirty="0" smtClean="0">
              <a:solidFill>
                <a:srgbClr val="FF0000"/>
              </a:solidFill>
              <a:latin typeface="Arial Narrow" pitchFamily="34" charset="0"/>
            </a:endParaRPr>
          </a:p>
          <a:p>
            <a:endParaRPr lang="en-US" b="1" dirty="0">
              <a:solidFill>
                <a:srgbClr val="006600"/>
              </a:solidFill>
              <a:latin typeface="Arial Narrow" pitchFamily="34" charset="0"/>
            </a:endParaRPr>
          </a:p>
          <a:p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</a:rPr>
              <a:t>      2. proses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</a:rPr>
              <a:t>perkembangan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</a:rPr>
              <a:t>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</a:rPr>
              <a:t>kebudayaan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</a:rPr>
              <a:t>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</a:rPr>
              <a:t>umat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</a:rPr>
              <a:t>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</a:rPr>
              <a:t>manusia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</a:rPr>
              <a:t>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</a:rPr>
              <a:t>dari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</a:rPr>
              <a:t>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</a:rPr>
              <a:t>bentuk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</a:rPr>
              <a:t>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</a:rPr>
              <a:t>kebudayaan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</a:rPr>
              <a:t> yang </a:t>
            </a:r>
          </a:p>
          <a:p>
            <a:r>
              <a:rPr lang="en-US" b="1" dirty="0">
                <a:solidFill>
                  <a:srgbClr val="006600"/>
                </a:solidFill>
                <a:latin typeface="Arial Narrow" pitchFamily="34" charset="0"/>
              </a:rPr>
              <a:t> 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</a:rPr>
              <a:t>        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</a:rPr>
              <a:t>sederhana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</a:rPr>
              <a:t>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</a:rPr>
              <a:t>hingga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</a:rPr>
              <a:t>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</a:rPr>
              <a:t>bentuk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</a:rPr>
              <a:t> yang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</a:rPr>
              <a:t>semakin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</a:rPr>
              <a:t>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</a:rPr>
              <a:t>kompleks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</a:rPr>
              <a:t>,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</a:rPr>
              <a:t>yaitu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</a:rPr>
              <a:t> : </a:t>
            </a:r>
            <a:r>
              <a:rPr lang="en-US" b="1" dirty="0">
                <a:solidFill>
                  <a:srgbClr val="006600"/>
                </a:solidFill>
                <a:latin typeface="Arial Narrow" pitchFamily="34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Arial Narrow" pitchFamily="34" charset="0"/>
              </a:rPr>
              <a:t>evolusi</a:t>
            </a:r>
            <a:endParaRPr lang="en-US" b="1" dirty="0" smtClean="0">
              <a:solidFill>
                <a:srgbClr val="FF0000"/>
              </a:solidFill>
              <a:latin typeface="Arial Narrow" pitchFamily="34" charset="0"/>
            </a:endParaRPr>
          </a:p>
          <a:p>
            <a:endParaRPr lang="en-US" b="1" dirty="0">
              <a:solidFill>
                <a:srgbClr val="006600"/>
              </a:solidFill>
              <a:latin typeface="Arial Narrow" pitchFamily="34" charset="0"/>
            </a:endParaRPr>
          </a:p>
          <a:p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</a:rPr>
              <a:t>     3. proses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</a:rPr>
              <a:t>penyebaran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</a:rPr>
              <a:t>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</a:rPr>
              <a:t>kebudayaan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</a:rPr>
              <a:t>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</a:rPr>
              <a:t>secara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</a:rPr>
              <a:t>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</a:rPr>
              <a:t>geografi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</a:rPr>
              <a:t>,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</a:rPr>
              <a:t>terbawa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</a:rPr>
              <a:t>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</a:rPr>
              <a:t>oleh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</a:rPr>
              <a:t>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</a:rPr>
              <a:t>perpindahan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</a:rPr>
              <a:t> </a:t>
            </a:r>
          </a:p>
          <a:p>
            <a:r>
              <a:rPr lang="en-US" b="1" dirty="0">
                <a:solidFill>
                  <a:srgbClr val="006600"/>
                </a:solidFill>
                <a:latin typeface="Arial Narrow" pitchFamily="34" charset="0"/>
              </a:rPr>
              <a:t> 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</a:rPr>
              <a:t>       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</a:rPr>
              <a:t>bangsa-bangsa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</a:rPr>
              <a:t> di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</a:rPr>
              <a:t>muka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</a:rPr>
              <a:t>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</a:rPr>
              <a:t>bumi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</a:rPr>
              <a:t>,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</a:rPr>
              <a:t>yaitu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</a:rPr>
              <a:t> : </a:t>
            </a:r>
            <a:r>
              <a:rPr lang="en-US" b="1" dirty="0" err="1" smtClean="0">
                <a:solidFill>
                  <a:srgbClr val="FF0000"/>
                </a:solidFill>
                <a:latin typeface="Arial Narrow" pitchFamily="34" charset="0"/>
              </a:rPr>
              <a:t>diffusi</a:t>
            </a:r>
            <a:endParaRPr lang="en-US" b="1" dirty="0" smtClean="0">
              <a:solidFill>
                <a:srgbClr val="FF0000"/>
              </a:solidFill>
              <a:latin typeface="Arial Narrow" pitchFamily="34" charset="0"/>
            </a:endParaRPr>
          </a:p>
          <a:p>
            <a:endParaRPr lang="en-US" b="1" dirty="0">
              <a:solidFill>
                <a:srgbClr val="006600"/>
              </a:solidFill>
              <a:latin typeface="Arial Narrow" pitchFamily="34" charset="0"/>
            </a:endParaRPr>
          </a:p>
          <a:p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</a:rPr>
              <a:t>     4. proses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</a:rPr>
              <a:t>belajar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</a:rPr>
              <a:t>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</a:rPr>
              <a:t>unsur-unsur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</a:rPr>
              <a:t>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</a:rPr>
              <a:t>kebudayaan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</a:rPr>
              <a:t>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</a:rPr>
              <a:t>asing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</a:rPr>
              <a:t>,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</a:rPr>
              <a:t>yaitu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</a:rPr>
              <a:t> : </a:t>
            </a:r>
            <a:r>
              <a:rPr lang="en-US" b="1" dirty="0" smtClean="0">
                <a:solidFill>
                  <a:srgbClr val="FF0000"/>
                </a:solidFill>
                <a:latin typeface="Arial Narrow" pitchFamily="34" charset="0"/>
              </a:rPr>
              <a:t>a. </a:t>
            </a:r>
            <a:r>
              <a:rPr lang="en-US" b="1" dirty="0" err="1" smtClean="0">
                <a:solidFill>
                  <a:srgbClr val="FF0000"/>
                </a:solidFill>
                <a:latin typeface="Arial Narrow" pitchFamily="34" charset="0"/>
              </a:rPr>
              <a:t>akulturasi</a:t>
            </a:r>
            <a:endParaRPr lang="en-US" b="1" dirty="0" smtClean="0">
              <a:solidFill>
                <a:srgbClr val="FF0000"/>
              </a:solidFill>
              <a:latin typeface="Arial Narrow" pitchFamily="34" charset="0"/>
            </a:endParaRPr>
          </a:p>
          <a:p>
            <a:r>
              <a:rPr lang="en-US" b="1" dirty="0">
                <a:solidFill>
                  <a:srgbClr val="FF0000"/>
                </a:solidFill>
                <a:latin typeface="Arial Narrow" pitchFamily="34" charset="0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Arial Narrow" pitchFamily="34" charset="0"/>
              </a:rPr>
              <a:t>                                                                                                    b. </a:t>
            </a:r>
            <a:r>
              <a:rPr lang="en-US" b="1" dirty="0" err="1" smtClean="0">
                <a:solidFill>
                  <a:srgbClr val="FF0000"/>
                </a:solidFill>
                <a:latin typeface="Arial Narrow" pitchFamily="34" charset="0"/>
              </a:rPr>
              <a:t>asimilasi</a:t>
            </a:r>
            <a:endParaRPr lang="en-US" b="1" dirty="0" smtClean="0">
              <a:solidFill>
                <a:srgbClr val="FF0000"/>
              </a:solidFill>
              <a:latin typeface="Arial Narrow" pitchFamily="34" charset="0"/>
            </a:endParaRPr>
          </a:p>
          <a:p>
            <a:endParaRPr lang="en-US" b="1" dirty="0">
              <a:solidFill>
                <a:srgbClr val="006600"/>
              </a:solidFill>
              <a:latin typeface="Arial Narrow" pitchFamily="34" charset="0"/>
            </a:endParaRPr>
          </a:p>
          <a:p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</a:rPr>
              <a:t>     5. proses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</a:rPr>
              <a:t>pembaharuan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</a:rPr>
              <a:t>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</a:rPr>
              <a:t>atau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</a:rPr>
              <a:t>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</a:rPr>
              <a:t>inovasi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</a:rPr>
              <a:t>, yang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</a:rPr>
              <a:t>berkaitan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</a:rPr>
              <a:t>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</a:rPr>
              <a:t>erat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</a:rPr>
              <a:t> dg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</a:rPr>
              <a:t>penemuan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</a:rPr>
              <a:t>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</a:rPr>
              <a:t>baru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</a:rPr>
              <a:t>,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</a:rPr>
              <a:t>yaitu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</a:rPr>
              <a:t> :</a:t>
            </a:r>
          </a:p>
          <a:p>
            <a:r>
              <a:rPr lang="en-US" b="1" dirty="0">
                <a:solidFill>
                  <a:srgbClr val="FF0000"/>
                </a:solidFill>
                <a:latin typeface="Arial Narrow" pitchFamily="34" charset="0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Arial Narrow" pitchFamily="34" charset="0"/>
              </a:rPr>
              <a:t>                    a. discovery</a:t>
            </a:r>
          </a:p>
          <a:p>
            <a:r>
              <a:rPr lang="en-US" b="1" dirty="0">
                <a:solidFill>
                  <a:srgbClr val="FF0000"/>
                </a:solidFill>
                <a:latin typeface="Arial Narrow" pitchFamily="34" charset="0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Arial Narrow" pitchFamily="34" charset="0"/>
              </a:rPr>
              <a:t>                    b. invention</a:t>
            </a:r>
            <a:endParaRPr lang="en-US" b="1" dirty="0">
              <a:solidFill>
                <a:srgbClr val="FF0000"/>
              </a:solidFill>
              <a:latin typeface="Arial Narrow" pitchFamily="34" charset="0"/>
            </a:endParaRPr>
          </a:p>
          <a:p>
            <a:r>
              <a:rPr lang="en-US" b="1" dirty="0" smtClean="0">
                <a:solidFill>
                  <a:srgbClr val="C00000"/>
                </a:solidFill>
                <a:latin typeface="Arial Narrow" pitchFamily="34" charset="0"/>
              </a:rPr>
              <a:t>      </a:t>
            </a:r>
            <a:endParaRPr lang="en-US" b="1" dirty="0">
              <a:solidFill>
                <a:srgbClr val="C00000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51824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328642"/>
            <a:ext cx="82296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Arial Narrow" pitchFamily="34" charset="0"/>
              </a:rPr>
              <a:t>B. Proses </a:t>
            </a:r>
            <a:r>
              <a:rPr lang="en-US" b="1" dirty="0" err="1" smtClean="0">
                <a:solidFill>
                  <a:srgbClr val="C00000"/>
                </a:solidFill>
                <a:latin typeface="Arial Narrow" pitchFamily="34" charset="0"/>
              </a:rPr>
              <a:t>belajar</a:t>
            </a:r>
            <a:r>
              <a:rPr lang="en-US" b="1" dirty="0" smtClean="0">
                <a:solidFill>
                  <a:srgbClr val="C00000"/>
                </a:solidFill>
                <a:latin typeface="Arial Narrow" pitchFamily="34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Arial Narrow" pitchFamily="34" charset="0"/>
              </a:rPr>
              <a:t>kebudayaan</a:t>
            </a:r>
            <a:r>
              <a:rPr lang="en-US" b="1" dirty="0" smtClean="0">
                <a:solidFill>
                  <a:srgbClr val="C00000"/>
                </a:solidFill>
                <a:latin typeface="Arial Narrow" pitchFamily="34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Arial Narrow" pitchFamily="34" charset="0"/>
              </a:rPr>
              <a:t>sendiri</a:t>
            </a:r>
            <a:endParaRPr lang="en-US" b="1" dirty="0" smtClean="0">
              <a:solidFill>
                <a:srgbClr val="C00000"/>
              </a:solidFill>
              <a:latin typeface="Arial Narrow" pitchFamily="34" charset="0"/>
            </a:endParaRPr>
          </a:p>
          <a:p>
            <a:endParaRPr lang="en-US" b="1" dirty="0" smtClean="0">
              <a:solidFill>
                <a:srgbClr val="006600"/>
              </a:solidFill>
              <a:latin typeface="Arial Narrow" pitchFamily="34" charset="0"/>
            </a:endParaRPr>
          </a:p>
          <a:p>
            <a:r>
              <a:rPr lang="en-US" b="1" dirty="0">
                <a:solidFill>
                  <a:srgbClr val="006600"/>
                </a:solidFill>
                <a:latin typeface="Arial Narrow" pitchFamily="34" charset="0"/>
              </a:rPr>
              <a:t> 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</a:rPr>
              <a:t>    a. proses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</a:rPr>
              <a:t>internalisasi</a:t>
            </a:r>
            <a:endParaRPr lang="en-US" b="1" dirty="0" smtClean="0">
              <a:solidFill>
                <a:srgbClr val="006600"/>
              </a:solidFill>
              <a:latin typeface="Arial Narrow" pitchFamily="34" charset="0"/>
            </a:endParaRPr>
          </a:p>
          <a:p>
            <a:r>
              <a:rPr lang="en-US" b="1" dirty="0">
                <a:solidFill>
                  <a:srgbClr val="006600"/>
                </a:solidFill>
                <a:latin typeface="Arial Narrow" pitchFamily="34" charset="0"/>
              </a:rPr>
              <a:t> 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</a:rPr>
              <a:t>        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proses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panjang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sejak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seorang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individu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lahir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sampai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akhir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hidup</a:t>
            </a:r>
            <a:endParaRPr lang="en-US" b="1" dirty="0" smtClean="0">
              <a:solidFill>
                <a:srgbClr val="006600"/>
              </a:solidFill>
              <a:latin typeface="Arial Narrow" pitchFamily="34" charset="0"/>
              <a:sym typeface="Wingdings" pitchFamily="2" charset="2"/>
            </a:endParaRPr>
          </a:p>
          <a:p>
            <a:r>
              <a:rPr lang="en-US" b="1" dirty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 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         </a:t>
            </a:r>
            <a:r>
              <a:rPr lang="en-US" b="1" dirty="0" smtClean="0">
                <a:solidFill>
                  <a:srgbClr val="C00000"/>
                </a:solidFill>
                <a:latin typeface="Arial Narrow" pitchFamily="34" charset="0"/>
              </a:rPr>
              <a:t>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</a:rPr>
              <a:t>individu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</a:rPr>
              <a:t>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</a:rPr>
              <a:t>belajar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</a:rPr>
              <a:t>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</a:rPr>
              <a:t>menanamkan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</a:rPr>
              <a:t>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</a:rPr>
              <a:t>dalam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</a:rPr>
              <a:t>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</a:rPr>
              <a:t>kepribadiannya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</a:rPr>
              <a:t>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</a:rPr>
              <a:t>segala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</a:rPr>
              <a:t>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</a:rPr>
              <a:t>perasaan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</a:rPr>
              <a:t>,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</a:rPr>
              <a:t>kemauan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</a:rPr>
              <a:t>, </a:t>
            </a:r>
          </a:p>
          <a:p>
            <a:r>
              <a:rPr lang="en-US" b="1" dirty="0">
                <a:solidFill>
                  <a:srgbClr val="006600"/>
                </a:solidFill>
                <a:latin typeface="Arial Narrow" pitchFamily="34" charset="0"/>
              </a:rPr>
              <a:t> 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</a:rPr>
              <a:t>              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</a:rPr>
              <a:t>emosi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</a:rPr>
              <a:t>, yang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</a:rPr>
              <a:t>diperlukan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</a:rPr>
              <a:t>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</a:rPr>
              <a:t>sepanjang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</a:rPr>
              <a:t>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</a:rPr>
              <a:t>hidupnya</a:t>
            </a:r>
            <a:endParaRPr lang="en-US" b="1" dirty="0" smtClean="0">
              <a:solidFill>
                <a:srgbClr val="006600"/>
              </a:solidFill>
              <a:latin typeface="Arial Narrow" pitchFamily="34" charset="0"/>
            </a:endParaRPr>
          </a:p>
          <a:p>
            <a:endParaRPr lang="en-US" b="1" dirty="0">
              <a:solidFill>
                <a:srgbClr val="006600"/>
              </a:solidFill>
              <a:latin typeface="Arial Narrow" pitchFamily="34" charset="0"/>
            </a:endParaRPr>
          </a:p>
          <a:p>
            <a:endParaRPr lang="en-US" b="1" dirty="0" smtClean="0">
              <a:solidFill>
                <a:srgbClr val="006600"/>
              </a:solidFill>
              <a:latin typeface="Arial Narrow" pitchFamily="34" charset="0"/>
            </a:endParaRPr>
          </a:p>
          <a:p>
            <a:r>
              <a:rPr lang="en-US" b="1" dirty="0">
                <a:solidFill>
                  <a:srgbClr val="006600"/>
                </a:solidFill>
                <a:latin typeface="Arial Narrow" pitchFamily="34" charset="0"/>
              </a:rPr>
              <a:t> 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</a:rPr>
              <a:t>             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</a:rPr>
              <a:t>pengaktifan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</a:rPr>
              <a:t>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</a:rPr>
              <a:t>dari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</a:rPr>
              <a:t>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</a:rPr>
              <a:t>berbagai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</a:rPr>
              <a:t>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</a:rPr>
              <a:t>isi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</a:rPr>
              <a:t>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</a:rPr>
              <a:t>kepribadian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</a:rPr>
              <a:t>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</a:rPr>
              <a:t>sangat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</a:rPr>
              <a:t>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</a:rPr>
              <a:t>dipengaruhi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</a:rPr>
              <a:t>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</a:rPr>
              <a:t>alam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</a:rPr>
              <a:t>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</a:rPr>
              <a:t>dan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</a:rPr>
              <a:t> </a:t>
            </a:r>
          </a:p>
          <a:p>
            <a:r>
              <a:rPr lang="en-US" b="1" dirty="0">
                <a:solidFill>
                  <a:srgbClr val="006600"/>
                </a:solidFill>
                <a:latin typeface="Arial Narrow" pitchFamily="34" charset="0"/>
              </a:rPr>
              <a:t> 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</a:rPr>
              <a:t>             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</a:rPr>
              <a:t>lingkungan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</a:rPr>
              <a:t>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</a:rPr>
              <a:t>sekitar</a:t>
            </a:r>
            <a:endParaRPr lang="en-US" b="1" dirty="0" smtClean="0">
              <a:solidFill>
                <a:srgbClr val="006600"/>
              </a:solidFill>
              <a:latin typeface="Arial Narrow" pitchFamily="34" charset="0"/>
            </a:endParaRPr>
          </a:p>
          <a:p>
            <a:r>
              <a:rPr lang="en-US" b="1" dirty="0">
                <a:solidFill>
                  <a:srgbClr val="006600"/>
                </a:solidFill>
                <a:latin typeface="Arial Narrow" pitchFamily="34" charset="0"/>
              </a:rPr>
              <a:t> 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</a:rPr>
              <a:t>              *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</a:rPr>
              <a:t>perasaan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</a:rPr>
              <a:t>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</a:rPr>
              <a:t>pertama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</a:rPr>
              <a:t> yang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</a:rPr>
              <a:t>diaktifkan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</a:rPr>
              <a:t>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</a:rPr>
              <a:t>dalam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</a:rPr>
              <a:t>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</a:rPr>
              <a:t>kepribadian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</a:rPr>
              <a:t>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</a:rPr>
              <a:t>bayi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</a:rPr>
              <a:t>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</a:rPr>
              <a:t>saat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</a:rPr>
              <a:t>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</a:rPr>
              <a:t>dilahirkan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</a:rPr>
              <a:t> </a:t>
            </a:r>
          </a:p>
          <a:p>
            <a:r>
              <a:rPr lang="en-US" b="1" dirty="0">
                <a:solidFill>
                  <a:srgbClr val="006600"/>
                </a:solidFill>
                <a:latin typeface="Arial Narrow" pitchFamily="34" charset="0"/>
              </a:rPr>
              <a:t> 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</a:rPr>
              <a:t>               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</a:rPr>
              <a:t>adalah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</a:rPr>
              <a:t>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</a:rPr>
              <a:t>perasaan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</a:rPr>
              <a:t>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</a:rPr>
              <a:t>puas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</a:rPr>
              <a:t>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</a:rPr>
              <a:t>dan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</a:rPr>
              <a:t>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</a:rPr>
              <a:t>tidak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</a:rPr>
              <a:t>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</a:rPr>
              <a:t>puas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</a:rPr>
              <a:t> </a:t>
            </a:r>
          </a:p>
          <a:p>
            <a:r>
              <a:rPr lang="en-US" b="1" dirty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 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                 **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jika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lapar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dan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dingin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akan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menangis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 =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tidak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puas</a:t>
            </a:r>
            <a:endParaRPr lang="en-US" b="1" dirty="0" smtClean="0">
              <a:solidFill>
                <a:srgbClr val="006600"/>
              </a:solidFill>
              <a:latin typeface="Arial Narrow" pitchFamily="34" charset="0"/>
              <a:sym typeface="Wingdings" pitchFamily="2" charset="2"/>
            </a:endParaRPr>
          </a:p>
          <a:p>
            <a:r>
              <a:rPr lang="en-US" b="1" dirty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 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                     **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jika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 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kenyang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dan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hangat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akan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tidur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 =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puas</a:t>
            </a:r>
            <a:endParaRPr lang="en-US" b="1" dirty="0" smtClean="0">
              <a:solidFill>
                <a:srgbClr val="006600"/>
              </a:solidFill>
              <a:latin typeface="Arial Narrow" pitchFamily="34" charset="0"/>
              <a:sym typeface="Wingdings" pitchFamily="2" charset="2"/>
            </a:endParaRPr>
          </a:p>
          <a:p>
            <a:r>
              <a:rPr lang="en-US" b="1" dirty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 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             *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tiap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hari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dalam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kehidupan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selalu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bertambah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pengalaman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berbagai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 </a:t>
            </a:r>
          </a:p>
          <a:p>
            <a:r>
              <a:rPr lang="en-US" b="1" dirty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 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                     **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mendapat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perasaan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 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baru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,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dan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belajar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merasakan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kegembiraan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,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simpati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, </a:t>
            </a:r>
          </a:p>
          <a:p>
            <a:r>
              <a:rPr lang="en-US" b="1" dirty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 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                        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benci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,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kebenaran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,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malu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,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dst</a:t>
            </a:r>
            <a:endParaRPr lang="en-US" b="1" dirty="0" smtClean="0">
              <a:solidFill>
                <a:srgbClr val="006600"/>
              </a:solidFill>
              <a:latin typeface="Arial Narrow" pitchFamily="34" charset="0"/>
              <a:sym typeface="Wingdings" pitchFamily="2" charset="2"/>
            </a:endParaRPr>
          </a:p>
          <a:p>
            <a:r>
              <a:rPr lang="en-US" b="1" dirty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 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                     **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timbul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kemauan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/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hasrat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bergaul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,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meniru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,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berbakti</a:t>
            </a:r>
            <a:r>
              <a:rPr lang="en-US" b="1" dirty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dst</a:t>
            </a:r>
            <a:endParaRPr lang="en-US" b="1" dirty="0" smtClean="0">
              <a:solidFill>
                <a:srgbClr val="006600"/>
              </a:solidFill>
              <a:latin typeface="Arial Narrow" pitchFamily="34" charset="0"/>
              <a:sym typeface="Wingdings" pitchFamily="2" charset="2"/>
            </a:endParaRPr>
          </a:p>
          <a:p>
            <a:endParaRPr lang="en-US" b="1" dirty="0">
              <a:solidFill>
                <a:srgbClr val="006600"/>
              </a:solidFill>
              <a:latin typeface="Arial Narrow" pitchFamily="34" charset="0"/>
              <a:sym typeface="Wingdings" pitchFamily="2" charset="2"/>
            </a:endParaRPr>
          </a:p>
          <a:p>
            <a:endParaRPr lang="en-US" b="1" dirty="0" smtClean="0">
              <a:solidFill>
                <a:srgbClr val="006600"/>
              </a:solidFill>
              <a:latin typeface="Arial Narrow" pitchFamily="34" charset="0"/>
              <a:sym typeface="Wingdings" pitchFamily="2" charset="2"/>
            </a:endParaRPr>
          </a:p>
          <a:p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               </a:t>
            </a:r>
            <a:r>
              <a:rPr lang="en-US" b="1" dirty="0" err="1" smtClean="0">
                <a:solidFill>
                  <a:srgbClr val="FF0000"/>
                </a:solidFill>
                <a:latin typeface="Arial Narrow" pitchFamily="34" charset="0"/>
                <a:sym typeface="Wingdings" pitchFamily="2" charset="2"/>
              </a:rPr>
              <a:t>semuanya</a:t>
            </a:r>
            <a:r>
              <a:rPr lang="en-US" b="1" dirty="0" smtClean="0">
                <a:solidFill>
                  <a:srgbClr val="FF0000"/>
                </a:solidFill>
                <a:latin typeface="Arial Narrow" pitchFamily="34" charset="0"/>
                <a:sym typeface="Wingdings" pitchFamily="2" charset="2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Arial Narrow" pitchFamily="34" charset="0"/>
                <a:sym typeface="Wingdings" pitchFamily="2" charset="2"/>
              </a:rPr>
              <a:t>dipelajari</a:t>
            </a:r>
            <a:r>
              <a:rPr lang="en-US" b="1" dirty="0" smtClean="0">
                <a:solidFill>
                  <a:srgbClr val="FF0000"/>
                </a:solidFill>
                <a:latin typeface="Arial Narrow" pitchFamily="34" charset="0"/>
                <a:sym typeface="Wingdings" pitchFamily="2" charset="2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Arial Narrow" pitchFamily="34" charset="0"/>
                <a:sym typeface="Wingdings" pitchFamily="2" charset="2"/>
              </a:rPr>
              <a:t>melalui</a:t>
            </a:r>
            <a:r>
              <a:rPr lang="en-US" b="1" dirty="0" smtClean="0">
                <a:solidFill>
                  <a:srgbClr val="FF0000"/>
                </a:solidFill>
                <a:latin typeface="Arial Narrow" pitchFamily="34" charset="0"/>
                <a:sym typeface="Wingdings" pitchFamily="2" charset="2"/>
              </a:rPr>
              <a:t> proses </a:t>
            </a:r>
            <a:r>
              <a:rPr lang="en-US" b="1" dirty="0" err="1" smtClean="0">
                <a:solidFill>
                  <a:srgbClr val="FF0000"/>
                </a:solidFill>
                <a:latin typeface="Arial Narrow" pitchFamily="34" charset="0"/>
                <a:sym typeface="Wingdings" pitchFamily="2" charset="2"/>
              </a:rPr>
              <a:t>internalisasi</a:t>
            </a:r>
            <a:r>
              <a:rPr lang="en-US" b="1" dirty="0" smtClean="0">
                <a:solidFill>
                  <a:srgbClr val="FF0000"/>
                </a:solidFill>
                <a:latin typeface="Arial Narrow" pitchFamily="34" charset="0"/>
                <a:sym typeface="Wingdings" pitchFamily="2" charset="2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Arial Narrow" pitchFamily="34" charset="0"/>
                <a:sym typeface="Wingdings" pitchFamily="2" charset="2"/>
              </a:rPr>
              <a:t>menjadi</a:t>
            </a:r>
            <a:r>
              <a:rPr lang="en-US" b="1" dirty="0" smtClean="0">
                <a:solidFill>
                  <a:srgbClr val="FF0000"/>
                </a:solidFill>
                <a:latin typeface="Arial Narrow" pitchFamily="34" charset="0"/>
                <a:sym typeface="Wingdings" pitchFamily="2" charset="2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Arial Narrow" pitchFamily="34" charset="0"/>
                <a:sym typeface="Wingdings" pitchFamily="2" charset="2"/>
              </a:rPr>
              <a:t>bagian</a:t>
            </a:r>
            <a:r>
              <a:rPr lang="en-US" b="1" dirty="0" smtClean="0">
                <a:solidFill>
                  <a:srgbClr val="FF0000"/>
                </a:solidFill>
                <a:latin typeface="Arial Narrow" pitchFamily="34" charset="0"/>
                <a:sym typeface="Wingdings" pitchFamily="2" charset="2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Arial Narrow" pitchFamily="34" charset="0"/>
                <a:sym typeface="Wingdings" pitchFamily="2" charset="2"/>
              </a:rPr>
              <a:t>kepribadian</a:t>
            </a:r>
            <a:r>
              <a:rPr lang="en-US" b="1" dirty="0" smtClean="0">
                <a:solidFill>
                  <a:srgbClr val="FF0000"/>
                </a:solidFill>
                <a:latin typeface="Arial Narrow" pitchFamily="34" charset="0"/>
                <a:sym typeface="Wingdings" pitchFamily="2" charset="2"/>
              </a:rPr>
              <a:t> </a:t>
            </a:r>
          </a:p>
          <a:p>
            <a:r>
              <a:rPr lang="en-US" b="1" dirty="0">
                <a:solidFill>
                  <a:srgbClr val="FF0000"/>
                </a:solidFill>
                <a:latin typeface="Arial Narrow" pitchFamily="34" charset="0"/>
                <a:sym typeface="Wingdings" pitchFamily="2" charset="2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Arial Narrow" pitchFamily="34" charset="0"/>
                <a:sym typeface="Wingdings" pitchFamily="2" charset="2"/>
              </a:rPr>
              <a:t>              </a:t>
            </a:r>
            <a:r>
              <a:rPr lang="en-US" b="1" dirty="0" err="1" smtClean="0">
                <a:solidFill>
                  <a:srgbClr val="FF0000"/>
                </a:solidFill>
                <a:latin typeface="Arial Narrow" pitchFamily="34" charset="0"/>
                <a:sym typeface="Wingdings" pitchFamily="2" charset="2"/>
              </a:rPr>
              <a:t>individu</a:t>
            </a:r>
            <a:r>
              <a:rPr lang="en-US" b="1" dirty="0" smtClean="0">
                <a:solidFill>
                  <a:srgbClr val="FF0000"/>
                </a:solidFill>
                <a:latin typeface="Arial Narrow" pitchFamily="34" charset="0"/>
                <a:sym typeface="Wingdings" pitchFamily="2" charset="2"/>
              </a:rPr>
              <a:t>                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2362200" y="2133599"/>
            <a:ext cx="0" cy="457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2362200" y="5334000"/>
            <a:ext cx="0" cy="533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12258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381000"/>
            <a:ext cx="81534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</a:rPr>
              <a:t>b. proses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</a:rPr>
              <a:t>sosialisasi</a:t>
            </a:r>
            <a:endParaRPr lang="en-US" b="1" dirty="0" smtClean="0">
              <a:solidFill>
                <a:srgbClr val="006600"/>
              </a:solidFill>
              <a:latin typeface="Arial Narrow" pitchFamily="34" charset="0"/>
            </a:endParaRPr>
          </a:p>
          <a:p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</a:rPr>
              <a:t>    proses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</a:rPr>
              <a:t>sosialisasi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</a:rPr>
              <a:t>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</a:rPr>
              <a:t>berkaitan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</a:rPr>
              <a:t>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</a:rPr>
              <a:t>dengan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</a:rPr>
              <a:t> proses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</a:rPr>
              <a:t>belajar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</a:rPr>
              <a:t>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</a:rPr>
              <a:t>kebudayaan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</a:rPr>
              <a:t>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</a:rPr>
              <a:t>dalam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</a:rPr>
              <a:t>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</a:rPr>
              <a:t>hubungan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</a:rPr>
              <a:t> </a:t>
            </a:r>
          </a:p>
          <a:p>
            <a:r>
              <a:rPr lang="en-US" b="1" dirty="0">
                <a:solidFill>
                  <a:srgbClr val="006600"/>
                </a:solidFill>
                <a:latin typeface="Arial Narrow" pitchFamily="34" charset="0"/>
              </a:rPr>
              <a:t> 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</a:rPr>
              <a:t>  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</a:rPr>
              <a:t>dengan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</a:rPr>
              <a:t>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</a:rPr>
              <a:t>sistem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</a:rPr>
              <a:t>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</a:rPr>
              <a:t>sosial</a:t>
            </a:r>
            <a:endParaRPr lang="en-US" b="1" dirty="0" smtClean="0">
              <a:solidFill>
                <a:srgbClr val="006600"/>
              </a:solidFill>
              <a:latin typeface="Arial Narrow" pitchFamily="34" charset="0"/>
            </a:endParaRPr>
          </a:p>
          <a:p>
            <a:r>
              <a:rPr lang="en-US" b="1" dirty="0">
                <a:solidFill>
                  <a:srgbClr val="006600"/>
                </a:solidFill>
                <a:latin typeface="Arial Narrow" pitchFamily="34" charset="0"/>
              </a:rPr>
              <a:t> 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</a:rPr>
              <a:t>   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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seorang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individu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dari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masa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anak-anak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hingga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masa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tuanya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belajar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pola-pola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  </a:t>
            </a:r>
          </a:p>
          <a:p>
            <a:r>
              <a:rPr lang="en-US" b="1" dirty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 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       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tindakan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dalam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interaksi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dengan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individu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 lain di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sekelilingnya</a:t>
            </a:r>
            <a:endParaRPr lang="en-US" b="1" dirty="0" smtClean="0">
              <a:solidFill>
                <a:srgbClr val="006600"/>
              </a:solidFill>
              <a:latin typeface="Arial Narrow" pitchFamily="34" charset="0"/>
              <a:sym typeface="Wingdings" pitchFamily="2" charset="2"/>
            </a:endParaRPr>
          </a:p>
          <a:p>
            <a:endParaRPr lang="en-US" b="1" dirty="0">
              <a:solidFill>
                <a:srgbClr val="006600"/>
              </a:solidFill>
              <a:latin typeface="Arial Narrow" pitchFamily="34" charset="0"/>
              <a:sym typeface="Wingdings" pitchFamily="2" charset="2"/>
            </a:endParaRPr>
          </a:p>
          <a:p>
            <a:endParaRPr lang="en-US" b="1" dirty="0" smtClean="0">
              <a:solidFill>
                <a:srgbClr val="006600"/>
              </a:solidFill>
              <a:latin typeface="Arial Narrow" pitchFamily="34" charset="0"/>
              <a:sym typeface="Wingdings" pitchFamily="2" charset="2"/>
            </a:endParaRPr>
          </a:p>
          <a:p>
            <a:r>
              <a:rPr lang="en-US" b="1" dirty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 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      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belajar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memahami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tentang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suatu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kebudayaan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melalui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 proses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sosialisasi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 </a:t>
            </a:r>
          </a:p>
          <a:p>
            <a:r>
              <a:rPr lang="en-US" b="1" dirty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 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      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misalnya</a:t>
            </a:r>
            <a:r>
              <a:rPr lang="en-US" b="1" dirty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 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:</a:t>
            </a:r>
          </a:p>
          <a:p>
            <a:r>
              <a:rPr lang="en-US" b="1" dirty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 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       *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pengalaman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bayi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 di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dalam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keluarga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yg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hidup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 di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kota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 </a:t>
            </a:r>
          </a:p>
          <a:p>
            <a:r>
              <a:rPr lang="en-US" b="1" dirty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 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          **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selama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minggu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pertama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kelahirannya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ketemu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 dg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ibu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dan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perawat</a:t>
            </a:r>
            <a:endParaRPr lang="en-US" b="1" dirty="0" smtClean="0">
              <a:solidFill>
                <a:srgbClr val="006600"/>
              </a:solidFill>
              <a:latin typeface="Arial Narrow" pitchFamily="34" charset="0"/>
              <a:sym typeface="Wingdings" pitchFamily="2" charset="2"/>
            </a:endParaRPr>
          </a:p>
          <a:p>
            <a:r>
              <a:rPr lang="en-US" b="1" dirty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 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          **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minggu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berikut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dengan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ibu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dan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ayahnya</a:t>
            </a:r>
            <a:endParaRPr lang="en-US" b="1" dirty="0" smtClean="0">
              <a:solidFill>
                <a:srgbClr val="006600"/>
              </a:solidFill>
              <a:latin typeface="Arial Narrow" pitchFamily="34" charset="0"/>
              <a:sym typeface="Wingdings" pitchFamily="2" charset="2"/>
            </a:endParaRPr>
          </a:p>
          <a:p>
            <a:r>
              <a:rPr lang="en-US" b="1" dirty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 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          **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beberapa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minggu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kemudian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dengan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saudara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serumah</a:t>
            </a:r>
            <a:endParaRPr lang="en-US" b="1" dirty="0" smtClean="0">
              <a:solidFill>
                <a:srgbClr val="006600"/>
              </a:solidFill>
              <a:latin typeface="Arial Narrow" pitchFamily="34" charset="0"/>
              <a:sym typeface="Wingdings" pitchFamily="2" charset="2"/>
            </a:endParaRPr>
          </a:p>
          <a:p>
            <a:r>
              <a:rPr lang="en-US" b="1" dirty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 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          **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beberapa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bulan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kemudian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 dg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kerabat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keluarganya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dst</a:t>
            </a:r>
            <a:endParaRPr lang="en-US" b="1" dirty="0" smtClean="0">
              <a:solidFill>
                <a:srgbClr val="006600"/>
              </a:solidFill>
              <a:latin typeface="Arial Narrow" pitchFamily="34" charset="0"/>
              <a:sym typeface="Wingdings" pitchFamily="2" charset="2"/>
            </a:endParaRPr>
          </a:p>
          <a:p>
            <a:r>
              <a:rPr lang="en-US" b="1" dirty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 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       *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pengalaman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bayi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keluarga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yg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hidup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 di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pedalaman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 Papua</a:t>
            </a:r>
          </a:p>
          <a:p>
            <a:r>
              <a:rPr lang="en-US" b="1" dirty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 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           **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minggu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pertama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betemu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dengan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ibunya</a:t>
            </a:r>
            <a:endParaRPr lang="en-US" b="1" dirty="0" smtClean="0">
              <a:solidFill>
                <a:srgbClr val="006600"/>
              </a:solidFill>
              <a:latin typeface="Arial Narrow" pitchFamily="34" charset="0"/>
              <a:sym typeface="Wingdings" pitchFamily="2" charset="2"/>
            </a:endParaRPr>
          </a:p>
          <a:p>
            <a:r>
              <a:rPr lang="en-US" b="1" dirty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 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           **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beberapa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minggu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kemudian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sudah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bergaul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dengan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banyak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wanita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,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karena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 di </a:t>
            </a:r>
          </a:p>
          <a:p>
            <a:r>
              <a:rPr lang="en-US" b="1" dirty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 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              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bawa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ibunya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bekerja</a:t>
            </a:r>
            <a:endParaRPr lang="en-US" b="1" dirty="0" smtClean="0">
              <a:solidFill>
                <a:srgbClr val="006600"/>
              </a:solidFill>
              <a:latin typeface="Arial Narrow" pitchFamily="34" charset="0"/>
              <a:sym typeface="Wingdings" pitchFamily="2" charset="2"/>
            </a:endParaRPr>
          </a:p>
          <a:p>
            <a:endParaRPr lang="en-US" b="1" dirty="0">
              <a:solidFill>
                <a:srgbClr val="006600"/>
              </a:solidFill>
              <a:latin typeface="Arial Narrow" pitchFamily="34" charset="0"/>
              <a:sym typeface="Wingdings" pitchFamily="2" charset="2"/>
            </a:endParaRPr>
          </a:p>
          <a:p>
            <a:endParaRPr lang="en-US" b="1" dirty="0" smtClean="0">
              <a:solidFill>
                <a:srgbClr val="006600"/>
              </a:solidFill>
              <a:latin typeface="Arial Narrow" pitchFamily="34" charset="0"/>
              <a:sym typeface="Wingdings" pitchFamily="2" charset="2"/>
            </a:endParaRPr>
          </a:p>
          <a:p>
            <a:r>
              <a:rPr lang="en-US" b="1" dirty="0">
                <a:solidFill>
                  <a:srgbClr val="FF0000"/>
                </a:solidFill>
                <a:latin typeface="Arial Narrow" pitchFamily="34" charset="0"/>
                <a:sym typeface="Wingdings" pitchFamily="2" charset="2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Arial Narrow" pitchFamily="34" charset="0"/>
                <a:sym typeface="Wingdings" pitchFamily="2" charset="2"/>
              </a:rPr>
              <a:t>         </a:t>
            </a:r>
            <a:r>
              <a:rPr lang="en-US" b="1" dirty="0" err="1" smtClean="0">
                <a:solidFill>
                  <a:srgbClr val="FF0000"/>
                </a:solidFill>
                <a:latin typeface="Arial Narrow" pitchFamily="34" charset="0"/>
                <a:sym typeface="Wingdings" pitchFamily="2" charset="2"/>
              </a:rPr>
              <a:t>setiap</a:t>
            </a:r>
            <a:r>
              <a:rPr lang="en-US" b="1" dirty="0" smtClean="0">
                <a:solidFill>
                  <a:srgbClr val="FF0000"/>
                </a:solidFill>
                <a:latin typeface="Arial Narrow" pitchFamily="34" charset="0"/>
                <a:sym typeface="Wingdings" pitchFamily="2" charset="2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Arial Narrow" pitchFamily="34" charset="0"/>
                <a:sym typeface="Wingdings" pitchFamily="2" charset="2"/>
              </a:rPr>
              <a:t>individu</a:t>
            </a:r>
            <a:r>
              <a:rPr lang="en-US" b="1" dirty="0" smtClean="0">
                <a:solidFill>
                  <a:srgbClr val="FF0000"/>
                </a:solidFill>
                <a:latin typeface="Arial Narrow" pitchFamily="34" charset="0"/>
                <a:sym typeface="Wingdings" pitchFamily="2" charset="2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Arial Narrow" pitchFamily="34" charset="0"/>
                <a:sym typeface="Wingdings" pitchFamily="2" charset="2"/>
              </a:rPr>
              <a:t>mengalami</a:t>
            </a:r>
            <a:r>
              <a:rPr lang="en-US" b="1" dirty="0" smtClean="0">
                <a:solidFill>
                  <a:srgbClr val="FF0000"/>
                </a:solidFill>
                <a:latin typeface="Arial Narrow" pitchFamily="34" charset="0"/>
                <a:sym typeface="Wingdings" pitchFamily="2" charset="2"/>
              </a:rPr>
              <a:t> proses </a:t>
            </a:r>
            <a:r>
              <a:rPr lang="en-US" b="1" dirty="0" err="1" smtClean="0">
                <a:solidFill>
                  <a:srgbClr val="FF0000"/>
                </a:solidFill>
                <a:latin typeface="Arial Narrow" pitchFamily="34" charset="0"/>
                <a:sym typeface="Wingdings" pitchFamily="2" charset="2"/>
              </a:rPr>
              <a:t>sosial</a:t>
            </a:r>
            <a:r>
              <a:rPr lang="en-US" b="1" dirty="0" smtClean="0">
                <a:solidFill>
                  <a:srgbClr val="FF0000"/>
                </a:solidFill>
                <a:latin typeface="Arial Narrow" pitchFamily="34" charset="0"/>
                <a:sym typeface="Wingdings" pitchFamily="2" charset="2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Arial Narrow" pitchFamily="34" charset="0"/>
                <a:sym typeface="Wingdings" pitchFamily="2" charset="2"/>
              </a:rPr>
              <a:t>yg</a:t>
            </a:r>
            <a:r>
              <a:rPr lang="en-US" b="1" dirty="0" smtClean="0">
                <a:solidFill>
                  <a:srgbClr val="FF0000"/>
                </a:solidFill>
                <a:latin typeface="Arial Narrow" pitchFamily="34" charset="0"/>
                <a:sym typeface="Wingdings" pitchFamily="2" charset="2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Arial Narrow" pitchFamily="34" charset="0"/>
                <a:sym typeface="Wingdings" pitchFamily="2" charset="2"/>
              </a:rPr>
              <a:t>berbeda</a:t>
            </a:r>
            <a:endParaRPr lang="en-US" b="1" dirty="0" smtClean="0">
              <a:solidFill>
                <a:srgbClr val="FF0000"/>
              </a:solidFill>
              <a:latin typeface="Arial Narrow" pitchFamily="34" charset="0"/>
              <a:sym typeface="Wingdings" pitchFamily="2" charset="2"/>
            </a:endParaRPr>
          </a:p>
          <a:p>
            <a:r>
              <a:rPr lang="en-US" b="1" dirty="0">
                <a:solidFill>
                  <a:srgbClr val="FF0000"/>
                </a:solidFill>
                <a:latin typeface="Arial Narrow" pitchFamily="34" charset="0"/>
                <a:sym typeface="Wingdings" pitchFamily="2" charset="2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Arial Narrow" pitchFamily="34" charset="0"/>
                <a:sym typeface="Wingdings" pitchFamily="2" charset="2"/>
              </a:rPr>
              <a:t>          </a:t>
            </a:r>
            <a:r>
              <a:rPr lang="en-US" b="1" dirty="0" err="1" smtClean="0">
                <a:solidFill>
                  <a:srgbClr val="FF0000"/>
                </a:solidFill>
                <a:latin typeface="Arial Narrow" pitchFamily="34" charset="0"/>
                <a:sym typeface="Wingdings" pitchFamily="2" charset="2"/>
              </a:rPr>
              <a:t>karena</a:t>
            </a:r>
            <a:r>
              <a:rPr lang="en-US" b="1" dirty="0" smtClean="0">
                <a:solidFill>
                  <a:srgbClr val="FF0000"/>
                </a:solidFill>
                <a:latin typeface="Arial Narrow" pitchFamily="34" charset="0"/>
                <a:sym typeface="Wingdings" pitchFamily="2" charset="2"/>
              </a:rPr>
              <a:t> proses </a:t>
            </a:r>
            <a:r>
              <a:rPr lang="en-US" b="1" dirty="0" err="1" smtClean="0">
                <a:solidFill>
                  <a:srgbClr val="FF0000"/>
                </a:solidFill>
                <a:latin typeface="Arial Narrow" pitchFamily="34" charset="0"/>
                <a:sym typeface="Wingdings" pitchFamily="2" charset="2"/>
              </a:rPr>
              <a:t>sosial</a:t>
            </a:r>
            <a:r>
              <a:rPr lang="en-US" b="1" dirty="0" smtClean="0">
                <a:solidFill>
                  <a:srgbClr val="FF0000"/>
                </a:solidFill>
                <a:latin typeface="Arial Narrow" pitchFamily="34" charset="0"/>
                <a:sym typeface="Wingdings" pitchFamily="2" charset="2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Arial Narrow" pitchFamily="34" charset="0"/>
                <a:sym typeface="Wingdings" pitchFamily="2" charset="2"/>
              </a:rPr>
              <a:t>ditentukan</a:t>
            </a:r>
            <a:r>
              <a:rPr lang="en-US" b="1" dirty="0" smtClean="0">
                <a:solidFill>
                  <a:srgbClr val="FF0000"/>
                </a:solidFill>
                <a:latin typeface="Arial Narrow" pitchFamily="34" charset="0"/>
                <a:sym typeface="Wingdings" pitchFamily="2" charset="2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Arial Narrow" pitchFamily="34" charset="0"/>
                <a:sym typeface="Wingdings" pitchFamily="2" charset="2"/>
              </a:rPr>
              <a:t>oleh</a:t>
            </a:r>
            <a:r>
              <a:rPr lang="en-US" b="1" dirty="0" smtClean="0">
                <a:solidFill>
                  <a:srgbClr val="FF0000"/>
                </a:solidFill>
                <a:latin typeface="Arial Narrow" pitchFamily="34" charset="0"/>
                <a:sym typeface="Wingdings" pitchFamily="2" charset="2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Arial Narrow" pitchFamily="34" charset="0"/>
                <a:sym typeface="Wingdings" pitchFamily="2" charset="2"/>
              </a:rPr>
              <a:t>kebudayaan</a:t>
            </a:r>
            <a:r>
              <a:rPr lang="en-US" b="1" dirty="0" smtClean="0">
                <a:solidFill>
                  <a:srgbClr val="FF0000"/>
                </a:solidFill>
                <a:latin typeface="Arial Narrow" pitchFamily="34" charset="0"/>
                <a:sym typeface="Wingdings" pitchFamily="2" charset="2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Arial Narrow" pitchFamily="34" charset="0"/>
                <a:sym typeface="Wingdings" pitchFamily="2" charset="2"/>
              </a:rPr>
              <a:t>dan</a:t>
            </a:r>
            <a:r>
              <a:rPr lang="en-US" b="1" dirty="0" smtClean="0">
                <a:solidFill>
                  <a:srgbClr val="FF0000"/>
                </a:solidFill>
                <a:latin typeface="Arial Narrow" pitchFamily="34" charset="0"/>
                <a:sym typeface="Wingdings" pitchFamily="2" charset="2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Arial Narrow" pitchFamily="34" charset="0"/>
                <a:sym typeface="Wingdings" pitchFamily="2" charset="2"/>
              </a:rPr>
              <a:t>lingkungan</a:t>
            </a:r>
            <a:r>
              <a:rPr lang="en-US" b="1" dirty="0" smtClean="0">
                <a:solidFill>
                  <a:srgbClr val="FF0000"/>
                </a:solidFill>
                <a:latin typeface="Arial Narrow" pitchFamily="34" charset="0"/>
                <a:sym typeface="Wingdings" pitchFamily="2" charset="2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Arial Narrow" pitchFamily="34" charset="0"/>
                <a:sym typeface="Wingdings" pitchFamily="2" charset="2"/>
              </a:rPr>
              <a:t>sosial</a:t>
            </a:r>
            <a:endParaRPr lang="en-US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2286000" y="1790700"/>
            <a:ext cx="0" cy="533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2286000" y="5410200"/>
            <a:ext cx="0" cy="457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42644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5488" y="381000"/>
            <a:ext cx="82296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</a:rPr>
              <a:t>c.   proses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</a:rPr>
              <a:t>enkulturasi</a:t>
            </a:r>
            <a:endParaRPr lang="en-US" b="1" dirty="0" smtClean="0">
              <a:solidFill>
                <a:srgbClr val="006600"/>
              </a:solidFill>
              <a:latin typeface="Arial Narrow" pitchFamily="34" charset="0"/>
            </a:endParaRPr>
          </a:p>
          <a:p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</a:rPr>
              <a:t>     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</a:rPr>
              <a:t>enkulturasi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</a:rPr>
              <a:t> =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</a:rPr>
              <a:t>pembudayaan</a:t>
            </a:r>
            <a:endParaRPr lang="en-US" b="1" dirty="0" smtClean="0">
              <a:solidFill>
                <a:srgbClr val="006600"/>
              </a:solidFill>
              <a:latin typeface="Arial Narrow" pitchFamily="34" charset="0"/>
            </a:endParaRPr>
          </a:p>
          <a:p>
            <a:r>
              <a:rPr lang="en-US" b="1" dirty="0">
                <a:solidFill>
                  <a:srgbClr val="006600"/>
                </a:solidFill>
                <a:latin typeface="Arial Narrow" pitchFamily="34" charset="0"/>
              </a:rPr>
              <a:t> 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</a:rPr>
              <a:t>     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 proses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seorang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individu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mempelajari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dan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menyesuaikan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alam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pikiran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dan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sikapnya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 </a:t>
            </a:r>
          </a:p>
          <a:p>
            <a:r>
              <a:rPr lang="en-US" b="1" dirty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 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         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dengan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kebudayaannya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 (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adat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,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norma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,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peraturan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)</a:t>
            </a:r>
          </a:p>
          <a:p>
            <a:endParaRPr lang="en-US" b="1" dirty="0" smtClean="0">
              <a:solidFill>
                <a:srgbClr val="006600"/>
              </a:solidFill>
              <a:latin typeface="Arial Narrow" pitchFamily="34" charset="0"/>
              <a:sym typeface="Wingdings" pitchFamily="2" charset="2"/>
            </a:endParaRPr>
          </a:p>
          <a:p>
            <a:r>
              <a:rPr lang="en-US" b="1" dirty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 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          * proses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ini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dimulai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sejak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anak-anak</a:t>
            </a:r>
            <a:endParaRPr lang="en-US" b="1" dirty="0" smtClean="0">
              <a:solidFill>
                <a:srgbClr val="006600"/>
              </a:solidFill>
              <a:latin typeface="Arial Narrow" pitchFamily="34" charset="0"/>
              <a:sym typeface="Wingdings" pitchFamily="2" charset="2"/>
            </a:endParaRPr>
          </a:p>
          <a:p>
            <a:r>
              <a:rPr lang="en-US" b="1" dirty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 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               **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mula-mula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dari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 orang-orang di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dalam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lingkungan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keluarganya</a:t>
            </a:r>
            <a:endParaRPr lang="en-US" b="1" dirty="0" smtClean="0">
              <a:solidFill>
                <a:srgbClr val="006600"/>
              </a:solidFill>
              <a:latin typeface="Arial Narrow" pitchFamily="34" charset="0"/>
              <a:sym typeface="Wingdings" pitchFamily="2" charset="2"/>
            </a:endParaRPr>
          </a:p>
          <a:p>
            <a:r>
              <a:rPr lang="en-US" b="1" dirty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 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                  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kemudian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dengan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teman-teman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bermain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,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dst</a:t>
            </a:r>
            <a:endParaRPr lang="en-US" b="1" dirty="0" smtClean="0">
              <a:solidFill>
                <a:srgbClr val="006600"/>
              </a:solidFill>
              <a:latin typeface="Arial Narrow" pitchFamily="34" charset="0"/>
              <a:sym typeface="Wingdings" pitchFamily="2" charset="2"/>
            </a:endParaRPr>
          </a:p>
          <a:p>
            <a:r>
              <a:rPr lang="en-US" b="1" dirty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 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               **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caranya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 : -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meniru</a:t>
            </a:r>
            <a:endParaRPr lang="en-US" b="1" dirty="0" smtClean="0">
              <a:solidFill>
                <a:srgbClr val="006600"/>
              </a:solidFill>
              <a:latin typeface="Arial Narrow" pitchFamily="34" charset="0"/>
              <a:sym typeface="Wingdings" pitchFamily="2" charset="2"/>
            </a:endParaRPr>
          </a:p>
          <a:p>
            <a:r>
              <a:rPr lang="en-US" b="1" dirty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 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                                   -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mendengarkan</a:t>
            </a:r>
            <a:endParaRPr lang="en-US" b="1" dirty="0" smtClean="0">
              <a:solidFill>
                <a:srgbClr val="006600"/>
              </a:solidFill>
              <a:latin typeface="Arial Narrow" pitchFamily="34" charset="0"/>
              <a:sym typeface="Wingdings" pitchFamily="2" charset="2"/>
            </a:endParaRPr>
          </a:p>
          <a:p>
            <a:r>
              <a:rPr lang="en-US" b="1" dirty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 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                                   -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diajarkan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secara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resmi</a:t>
            </a:r>
            <a:endParaRPr lang="en-US" b="1" dirty="0" smtClean="0">
              <a:solidFill>
                <a:srgbClr val="006600"/>
              </a:solidFill>
              <a:latin typeface="Arial Narrow" pitchFamily="34" charset="0"/>
              <a:sym typeface="Wingdings" pitchFamily="2" charset="2"/>
            </a:endParaRPr>
          </a:p>
          <a:p>
            <a:r>
              <a:rPr lang="en-US" b="1" dirty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 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               **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misalnya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 : - di Indonesia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dibiasakan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kalau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baru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datang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dari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bepergian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 </a:t>
            </a:r>
          </a:p>
          <a:p>
            <a:r>
              <a:rPr lang="en-US" b="1" dirty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 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                                       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membawa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oleh-oleh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untuk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kerabat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dan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tetangganya</a:t>
            </a:r>
            <a:endParaRPr lang="en-US" b="1" dirty="0" smtClean="0">
              <a:solidFill>
                <a:srgbClr val="006600"/>
              </a:solidFill>
              <a:latin typeface="Arial Narrow" pitchFamily="34" charset="0"/>
              <a:sym typeface="Wingdings" pitchFamily="2" charset="2"/>
            </a:endParaRPr>
          </a:p>
          <a:p>
            <a:r>
              <a:rPr lang="en-US" b="1" dirty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 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                                     -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tujuannya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mendapat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 rasa 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aman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 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kalau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ada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kesulitan</a:t>
            </a:r>
            <a:r>
              <a:rPr lang="en-US" b="1" dirty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ada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teman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 </a:t>
            </a:r>
          </a:p>
          <a:p>
            <a:r>
              <a:rPr lang="en-US" b="1" dirty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 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                                                                                                    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atau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tetangga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yg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mau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 bantu</a:t>
            </a:r>
          </a:p>
          <a:p>
            <a:r>
              <a:rPr lang="en-US" b="1" dirty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 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                                     </a:t>
            </a:r>
            <a:r>
              <a:rPr lang="en-US" b="1" dirty="0" smtClean="0">
                <a:solidFill>
                  <a:srgbClr val="FF0000"/>
                </a:solidFill>
                <a:latin typeface="Arial Narrow" pitchFamily="34" charset="0"/>
                <a:sym typeface="Wingdings" pitchFamily="2" charset="2"/>
              </a:rPr>
              <a:t>- </a:t>
            </a:r>
            <a:r>
              <a:rPr lang="en-US" b="1" dirty="0" err="1" smtClean="0">
                <a:solidFill>
                  <a:srgbClr val="FF0000"/>
                </a:solidFill>
                <a:latin typeface="Arial Narrow" pitchFamily="34" charset="0"/>
                <a:sym typeface="Wingdings" pitchFamily="2" charset="2"/>
              </a:rPr>
              <a:t>tetapi</a:t>
            </a:r>
            <a:r>
              <a:rPr lang="en-US" b="1" dirty="0" smtClean="0">
                <a:solidFill>
                  <a:srgbClr val="FF0000"/>
                </a:solidFill>
                <a:latin typeface="Arial Narrow" pitchFamily="34" charset="0"/>
                <a:sym typeface="Wingdings" pitchFamily="2" charset="2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Arial Narrow" pitchFamily="34" charset="0"/>
                <a:sym typeface="Wingdings" pitchFamily="2" charset="2"/>
              </a:rPr>
              <a:t>ada</a:t>
            </a:r>
            <a:r>
              <a:rPr lang="en-US" b="1" dirty="0" smtClean="0">
                <a:solidFill>
                  <a:srgbClr val="FF0000"/>
                </a:solidFill>
                <a:latin typeface="Arial Narrow" pitchFamily="34" charset="0"/>
                <a:sym typeface="Wingdings" pitchFamily="2" charset="2"/>
              </a:rPr>
              <a:t> pula </a:t>
            </a:r>
            <a:r>
              <a:rPr lang="en-US" b="1" dirty="0" err="1" smtClean="0">
                <a:solidFill>
                  <a:srgbClr val="FF0000"/>
                </a:solidFill>
                <a:latin typeface="Arial Narrow" pitchFamily="34" charset="0"/>
                <a:sym typeface="Wingdings" pitchFamily="2" charset="2"/>
              </a:rPr>
              <a:t>yg</a:t>
            </a:r>
            <a:r>
              <a:rPr lang="en-US" b="1" dirty="0" smtClean="0">
                <a:solidFill>
                  <a:srgbClr val="FF0000"/>
                </a:solidFill>
                <a:latin typeface="Arial Narrow" pitchFamily="34" charset="0"/>
                <a:sym typeface="Wingdings" pitchFamily="2" charset="2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Arial Narrow" pitchFamily="34" charset="0"/>
                <a:sym typeface="Wingdings" pitchFamily="2" charset="2"/>
              </a:rPr>
              <a:t>menyimpang</a:t>
            </a:r>
            <a:r>
              <a:rPr lang="en-US" b="1" dirty="0" smtClean="0">
                <a:solidFill>
                  <a:srgbClr val="FF0000"/>
                </a:solidFill>
                <a:latin typeface="Arial Narrow" pitchFamily="34" charset="0"/>
                <a:sym typeface="Wingdings" pitchFamily="2" charset="2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Arial Narrow" pitchFamily="34" charset="0"/>
                <a:sym typeface="Wingdings" pitchFamily="2" charset="2"/>
              </a:rPr>
              <a:t>tidak</a:t>
            </a:r>
            <a:r>
              <a:rPr lang="en-US" b="1" dirty="0" smtClean="0">
                <a:solidFill>
                  <a:srgbClr val="FF0000"/>
                </a:solidFill>
                <a:latin typeface="Arial Narrow" pitchFamily="34" charset="0"/>
                <a:sym typeface="Wingdings" pitchFamily="2" charset="2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Arial Narrow" pitchFamily="34" charset="0"/>
                <a:sym typeface="Wingdings" pitchFamily="2" charset="2"/>
              </a:rPr>
              <a:t>menurut</a:t>
            </a:r>
            <a:r>
              <a:rPr lang="en-US" b="1" dirty="0" smtClean="0">
                <a:solidFill>
                  <a:srgbClr val="FF0000"/>
                </a:solidFill>
                <a:latin typeface="Arial Narrow" pitchFamily="34" charset="0"/>
                <a:sym typeface="Wingdings" pitchFamily="2" charset="2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Arial Narrow" pitchFamily="34" charset="0"/>
                <a:sym typeface="Wingdings" pitchFamily="2" charset="2"/>
              </a:rPr>
              <a:t>kebiasaan</a:t>
            </a:r>
            <a:endParaRPr lang="en-US" b="1" dirty="0" smtClean="0">
              <a:solidFill>
                <a:srgbClr val="FF0000"/>
              </a:solidFill>
              <a:latin typeface="Arial Narrow" pitchFamily="34" charset="0"/>
              <a:sym typeface="Wingdings" pitchFamily="2" charset="2"/>
            </a:endParaRPr>
          </a:p>
          <a:p>
            <a:r>
              <a:rPr lang="en-US" b="1" dirty="0">
                <a:solidFill>
                  <a:srgbClr val="FF0000"/>
                </a:solidFill>
                <a:latin typeface="Arial Narrow" pitchFamily="34" charset="0"/>
                <a:sym typeface="Wingdings" pitchFamily="2" charset="2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Arial Narrow" pitchFamily="34" charset="0"/>
                <a:sym typeface="Wingdings" pitchFamily="2" charset="2"/>
              </a:rPr>
              <a:t>                                        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akan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menjadi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sumber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dari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berbagai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kejadian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masyarakat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dan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 </a:t>
            </a:r>
          </a:p>
          <a:p>
            <a:r>
              <a:rPr lang="en-US" b="1" dirty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 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                                             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kebudayaan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yg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bersifat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positif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maupun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negatif</a:t>
            </a:r>
            <a:endParaRPr lang="en-US" b="1" dirty="0" smtClean="0">
              <a:solidFill>
                <a:srgbClr val="006600"/>
              </a:solidFill>
              <a:latin typeface="Arial Narrow" pitchFamily="34" charset="0"/>
              <a:sym typeface="Wingdings" pitchFamily="2" charset="2"/>
            </a:endParaRPr>
          </a:p>
          <a:p>
            <a:r>
              <a:rPr lang="en-US" b="1" dirty="0">
                <a:solidFill>
                  <a:srgbClr val="FF0000"/>
                </a:solidFill>
                <a:latin typeface="Arial Narrow" pitchFamily="34" charset="0"/>
                <a:sym typeface="Wingdings" pitchFamily="2" charset="2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Arial Narrow" pitchFamily="34" charset="0"/>
                <a:sym typeface="Wingdings" pitchFamily="2" charset="2"/>
              </a:rPr>
              <a:t>                                              ^ </a:t>
            </a:r>
            <a:r>
              <a:rPr lang="en-US" b="1" dirty="0" err="1" smtClean="0">
                <a:solidFill>
                  <a:srgbClr val="FF0000"/>
                </a:solidFill>
                <a:latin typeface="Arial Narrow" pitchFamily="34" charset="0"/>
                <a:sym typeface="Wingdings" pitchFamily="2" charset="2"/>
              </a:rPr>
              <a:t>bersifat</a:t>
            </a:r>
            <a:r>
              <a:rPr lang="en-US" b="1" dirty="0" smtClean="0">
                <a:solidFill>
                  <a:srgbClr val="FF0000"/>
                </a:solidFill>
                <a:latin typeface="Arial Narrow" pitchFamily="34" charset="0"/>
                <a:sym typeface="Wingdings" pitchFamily="2" charset="2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Arial Narrow" pitchFamily="34" charset="0"/>
                <a:sym typeface="Wingdings" pitchFamily="2" charset="2"/>
              </a:rPr>
              <a:t>positif</a:t>
            </a:r>
            <a:r>
              <a:rPr lang="en-US" b="1" dirty="0">
                <a:solidFill>
                  <a:srgbClr val="FF0000"/>
                </a:solidFill>
                <a:latin typeface="Arial Narrow" pitchFamily="34" charset="0"/>
                <a:sym typeface="Wingdings" pitchFamily="2" charset="2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Arial Narrow" pitchFamily="34" charset="0"/>
                <a:sym typeface="Wingdings" pitchFamily="2" charset="2"/>
              </a:rPr>
              <a:t>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jika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 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perubahan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kebudayaan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membawa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 </a:t>
            </a:r>
          </a:p>
          <a:p>
            <a:r>
              <a:rPr lang="en-US" b="1" dirty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 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                                                                               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perubahan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dan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pembaharuan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adat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 lama</a:t>
            </a:r>
          </a:p>
          <a:p>
            <a:r>
              <a:rPr lang="en-US" b="1" dirty="0">
                <a:solidFill>
                  <a:srgbClr val="FF0000"/>
                </a:solidFill>
                <a:latin typeface="Arial Narrow" pitchFamily="34" charset="0"/>
                <a:sym typeface="Wingdings" pitchFamily="2" charset="2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Arial Narrow" pitchFamily="34" charset="0"/>
                <a:sym typeface="Wingdings" pitchFamily="2" charset="2"/>
              </a:rPr>
              <a:t>                                              ^ </a:t>
            </a:r>
            <a:r>
              <a:rPr lang="en-US" b="1" dirty="0" err="1" smtClean="0">
                <a:solidFill>
                  <a:srgbClr val="FF0000"/>
                </a:solidFill>
                <a:latin typeface="Arial Narrow" pitchFamily="34" charset="0"/>
                <a:sym typeface="Wingdings" pitchFamily="2" charset="2"/>
              </a:rPr>
              <a:t>bersifat</a:t>
            </a:r>
            <a:r>
              <a:rPr lang="en-US" b="1" dirty="0" smtClean="0">
                <a:solidFill>
                  <a:srgbClr val="FF0000"/>
                </a:solidFill>
                <a:latin typeface="Arial Narrow" pitchFamily="34" charset="0"/>
                <a:sym typeface="Wingdings" pitchFamily="2" charset="2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Arial Narrow" pitchFamily="34" charset="0"/>
                <a:sym typeface="Wingdings" pitchFamily="2" charset="2"/>
              </a:rPr>
              <a:t>negatif</a:t>
            </a:r>
            <a:r>
              <a:rPr lang="en-US" b="1" dirty="0" smtClean="0">
                <a:solidFill>
                  <a:srgbClr val="FF0000"/>
                </a:solidFill>
                <a:latin typeface="Arial Narrow" pitchFamily="34" charset="0"/>
                <a:sym typeface="Wingdings" pitchFamily="2" charset="2"/>
              </a:rPr>
              <a:t> 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jika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perubahan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itu</a:t>
            </a:r>
            <a:r>
              <a:rPr lang="en-US" b="1" dirty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menimbulkan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 </a:t>
            </a:r>
          </a:p>
          <a:p>
            <a:r>
              <a:rPr lang="en-US" b="1" dirty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 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                                                                                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permusuhan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, 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kerusuhan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,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dan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lainnya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 </a:t>
            </a:r>
            <a:endParaRPr lang="en-US" b="1" dirty="0">
              <a:solidFill>
                <a:srgbClr val="006600"/>
              </a:solidFill>
              <a:latin typeface="Arial Narrow" pitchFamily="34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1981200" y="1524000"/>
            <a:ext cx="0" cy="304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99632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5488" y="394692"/>
            <a:ext cx="8229600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Arial Narrow" pitchFamily="34" charset="0"/>
              </a:rPr>
              <a:t>C. Proses </a:t>
            </a:r>
            <a:r>
              <a:rPr lang="en-US" b="1" dirty="0" err="1" smtClean="0">
                <a:solidFill>
                  <a:srgbClr val="C00000"/>
                </a:solidFill>
                <a:latin typeface="Arial Narrow" pitchFamily="34" charset="0"/>
              </a:rPr>
              <a:t>evolusi</a:t>
            </a:r>
            <a:r>
              <a:rPr lang="en-US" b="1" dirty="0" smtClean="0">
                <a:solidFill>
                  <a:srgbClr val="C00000"/>
                </a:solidFill>
                <a:latin typeface="Arial Narrow" pitchFamily="34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Arial Narrow" pitchFamily="34" charset="0"/>
              </a:rPr>
              <a:t>sosial</a:t>
            </a:r>
            <a:endParaRPr lang="en-US" b="1" dirty="0" smtClean="0">
              <a:solidFill>
                <a:srgbClr val="C00000"/>
              </a:solidFill>
              <a:latin typeface="Arial Narrow" pitchFamily="34" charset="0"/>
            </a:endParaRPr>
          </a:p>
          <a:p>
            <a:endParaRPr lang="en-US" b="1" dirty="0">
              <a:solidFill>
                <a:srgbClr val="C00000"/>
              </a:solidFill>
              <a:latin typeface="Arial Narrow" pitchFamily="34" charset="0"/>
            </a:endParaRPr>
          </a:p>
          <a:p>
            <a:r>
              <a:rPr lang="en-US" b="1" dirty="0">
                <a:solidFill>
                  <a:srgbClr val="FFFF00"/>
                </a:solidFill>
                <a:latin typeface="Arial Narrow" pitchFamily="34" charset="0"/>
              </a:rPr>
              <a:t> </a:t>
            </a:r>
            <a:r>
              <a:rPr lang="en-US" b="1" dirty="0" smtClean="0">
                <a:solidFill>
                  <a:srgbClr val="FFFF00"/>
                </a:solidFill>
                <a:latin typeface="Arial Narrow" pitchFamily="34" charset="0"/>
              </a:rPr>
              <a:t>     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</a:rPr>
              <a:t>a. Proses-proses </a:t>
            </a:r>
            <a:r>
              <a:rPr lang="en-US" b="1" dirty="0" err="1">
                <a:solidFill>
                  <a:srgbClr val="006600"/>
                </a:solidFill>
                <a:latin typeface="Arial Narrow" pitchFamily="34" charset="0"/>
              </a:rPr>
              <a:t>berulang</a:t>
            </a:r>
            <a:r>
              <a:rPr lang="en-US" b="1" dirty="0">
                <a:solidFill>
                  <a:srgbClr val="006600"/>
                </a:solidFill>
                <a:latin typeface="Arial Narrow" pitchFamily="34" charset="0"/>
              </a:rPr>
              <a:t> </a:t>
            </a:r>
            <a:r>
              <a:rPr lang="en-US" b="1" dirty="0" err="1">
                <a:solidFill>
                  <a:srgbClr val="006600"/>
                </a:solidFill>
                <a:latin typeface="Arial Narrow" pitchFamily="34" charset="0"/>
              </a:rPr>
              <a:t>dalam</a:t>
            </a:r>
            <a:r>
              <a:rPr lang="en-US" b="1" dirty="0">
                <a:solidFill>
                  <a:srgbClr val="006600"/>
                </a:solidFill>
                <a:latin typeface="Arial Narrow" pitchFamily="34" charset="0"/>
              </a:rPr>
              <a:t> </a:t>
            </a:r>
            <a:r>
              <a:rPr lang="en-US" b="1" dirty="0" err="1">
                <a:solidFill>
                  <a:srgbClr val="006600"/>
                </a:solidFill>
                <a:latin typeface="Arial Narrow" pitchFamily="34" charset="0"/>
              </a:rPr>
              <a:t>evolusi</a:t>
            </a:r>
            <a:r>
              <a:rPr lang="en-US" b="1" dirty="0">
                <a:solidFill>
                  <a:srgbClr val="006600"/>
                </a:solidFill>
                <a:latin typeface="Arial Narrow" pitchFamily="34" charset="0"/>
              </a:rPr>
              <a:t> </a:t>
            </a:r>
            <a:r>
              <a:rPr lang="en-US" b="1" dirty="0" err="1">
                <a:solidFill>
                  <a:srgbClr val="006600"/>
                </a:solidFill>
                <a:latin typeface="Arial Narrow" pitchFamily="34" charset="0"/>
              </a:rPr>
              <a:t>sosial</a:t>
            </a:r>
            <a:r>
              <a:rPr lang="en-US" b="1" dirty="0">
                <a:solidFill>
                  <a:srgbClr val="006600"/>
                </a:solidFill>
                <a:latin typeface="Arial Narrow" pitchFamily="34" charset="0"/>
              </a:rPr>
              <a:t> </a:t>
            </a:r>
            <a:r>
              <a:rPr lang="en-US" b="1" dirty="0" err="1">
                <a:solidFill>
                  <a:srgbClr val="006600"/>
                </a:solidFill>
                <a:latin typeface="Arial Narrow" pitchFamily="34" charset="0"/>
              </a:rPr>
              <a:t>budaya</a:t>
            </a:r>
            <a:r>
              <a:rPr lang="en-US" b="1" dirty="0">
                <a:solidFill>
                  <a:srgbClr val="006600"/>
                </a:solidFill>
                <a:latin typeface="Arial Narrow" pitchFamily="34" charset="0"/>
              </a:rPr>
              <a:t>  (microscopic)</a:t>
            </a:r>
          </a:p>
          <a:p>
            <a:r>
              <a:rPr lang="en-US" b="1" dirty="0">
                <a:solidFill>
                  <a:srgbClr val="006600"/>
                </a:solidFill>
                <a:latin typeface="Arial Narrow" pitchFamily="34" charset="0"/>
              </a:rPr>
              <a:t>            </a:t>
            </a:r>
          </a:p>
          <a:p>
            <a:r>
              <a:rPr lang="en-US" b="1" dirty="0">
                <a:solidFill>
                  <a:schemeClr val="tx2"/>
                </a:solidFill>
                <a:latin typeface="Arial Narrow" pitchFamily="34" charset="0"/>
              </a:rPr>
              <a:t>          </a:t>
            </a:r>
            <a:r>
              <a:rPr lang="en-US" b="1" dirty="0">
                <a:solidFill>
                  <a:srgbClr val="006600"/>
                </a:solidFill>
                <a:latin typeface="Arial Narrow" pitchFamily="34" charset="0"/>
              </a:rPr>
              <a:t>- </a:t>
            </a:r>
            <a:r>
              <a:rPr lang="en-US" b="1" dirty="0" err="1">
                <a:solidFill>
                  <a:srgbClr val="006600"/>
                </a:solidFill>
                <a:latin typeface="Arial Narrow" pitchFamily="34" charset="0"/>
              </a:rPr>
              <a:t>bermula</a:t>
            </a:r>
            <a:r>
              <a:rPr lang="en-US" b="1" dirty="0">
                <a:solidFill>
                  <a:srgbClr val="006600"/>
                </a:solidFill>
                <a:latin typeface="Arial Narrow" pitchFamily="34" charset="0"/>
              </a:rPr>
              <a:t> </a:t>
            </a:r>
            <a:r>
              <a:rPr lang="en-US" b="1" dirty="0" err="1">
                <a:solidFill>
                  <a:srgbClr val="006600"/>
                </a:solidFill>
                <a:latin typeface="Arial Narrow" pitchFamily="34" charset="0"/>
              </a:rPr>
              <a:t>dari</a:t>
            </a:r>
            <a:r>
              <a:rPr lang="en-US" b="1" dirty="0">
                <a:solidFill>
                  <a:srgbClr val="006600"/>
                </a:solidFill>
                <a:latin typeface="Arial Narrow" pitchFamily="34" charset="0"/>
              </a:rPr>
              <a:t> </a:t>
            </a:r>
            <a:r>
              <a:rPr lang="en-US" b="1" dirty="0" err="1">
                <a:solidFill>
                  <a:srgbClr val="006600"/>
                </a:solidFill>
                <a:latin typeface="Arial Narrow" pitchFamily="34" charset="0"/>
              </a:rPr>
              <a:t>sikap</a:t>
            </a:r>
            <a:r>
              <a:rPr lang="en-US" b="1" dirty="0">
                <a:solidFill>
                  <a:srgbClr val="006600"/>
                </a:solidFill>
                <a:latin typeface="Arial Narrow" pitchFamily="34" charset="0"/>
              </a:rPr>
              <a:t>, </a:t>
            </a:r>
            <a:r>
              <a:rPr lang="en-US" b="1" dirty="0" err="1">
                <a:solidFill>
                  <a:srgbClr val="006600"/>
                </a:solidFill>
                <a:latin typeface="Arial Narrow" pitchFamily="34" charset="0"/>
              </a:rPr>
              <a:t>perasaan</a:t>
            </a:r>
            <a:r>
              <a:rPr lang="en-US" b="1" dirty="0">
                <a:solidFill>
                  <a:srgbClr val="006600"/>
                </a:solidFill>
                <a:latin typeface="Arial Narrow" pitchFamily="34" charset="0"/>
              </a:rPr>
              <a:t>, </a:t>
            </a:r>
            <a:r>
              <a:rPr lang="en-US" b="1" dirty="0" err="1">
                <a:solidFill>
                  <a:srgbClr val="006600"/>
                </a:solidFill>
                <a:latin typeface="Arial Narrow" pitchFamily="34" charset="0"/>
              </a:rPr>
              <a:t>dan</a:t>
            </a:r>
            <a:r>
              <a:rPr lang="en-US" b="1" dirty="0">
                <a:solidFill>
                  <a:srgbClr val="006600"/>
                </a:solidFill>
                <a:latin typeface="Arial Narrow" pitchFamily="34" charset="0"/>
              </a:rPr>
              <a:t> </a:t>
            </a:r>
            <a:r>
              <a:rPr lang="en-US" b="1" dirty="0" err="1">
                <a:solidFill>
                  <a:srgbClr val="006600"/>
                </a:solidFill>
                <a:latin typeface="Arial Narrow" pitchFamily="34" charset="0"/>
              </a:rPr>
              <a:t>tingkah</a:t>
            </a:r>
            <a:r>
              <a:rPr lang="en-US" b="1" dirty="0">
                <a:solidFill>
                  <a:srgbClr val="006600"/>
                </a:solidFill>
                <a:latin typeface="Arial Narrow" pitchFamily="34" charset="0"/>
              </a:rPr>
              <a:t> </a:t>
            </a:r>
            <a:r>
              <a:rPr lang="en-US" b="1" dirty="0" err="1">
                <a:solidFill>
                  <a:srgbClr val="006600"/>
                </a:solidFill>
                <a:latin typeface="Arial Narrow" pitchFamily="34" charset="0"/>
              </a:rPr>
              <a:t>laku</a:t>
            </a:r>
            <a:r>
              <a:rPr lang="en-US" b="1" dirty="0">
                <a:solidFill>
                  <a:srgbClr val="006600"/>
                </a:solidFill>
                <a:latin typeface="Arial Narrow" pitchFamily="34" charset="0"/>
              </a:rPr>
              <a:t> </a:t>
            </a:r>
            <a:r>
              <a:rPr lang="en-US" b="1" dirty="0" err="1">
                <a:solidFill>
                  <a:srgbClr val="006600"/>
                </a:solidFill>
                <a:latin typeface="Arial Narrow" pitchFamily="34" charset="0"/>
              </a:rPr>
              <a:t>individu</a:t>
            </a:r>
            <a:r>
              <a:rPr lang="en-US" b="1" dirty="0">
                <a:solidFill>
                  <a:srgbClr val="006600"/>
                </a:solidFill>
                <a:latin typeface="Arial Narrow" pitchFamily="34" charset="0"/>
              </a:rPr>
              <a:t> </a:t>
            </a:r>
            <a:r>
              <a:rPr lang="en-US" b="1" dirty="0" err="1">
                <a:solidFill>
                  <a:srgbClr val="006600"/>
                </a:solidFill>
                <a:latin typeface="Arial Narrow" pitchFamily="34" charset="0"/>
              </a:rPr>
              <a:t>dalam</a:t>
            </a:r>
            <a:r>
              <a:rPr lang="en-US" b="1" dirty="0">
                <a:solidFill>
                  <a:srgbClr val="006600"/>
                </a:solidFill>
                <a:latin typeface="Arial Narrow" pitchFamily="34" charset="0"/>
              </a:rPr>
              <a:t> 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</a:rPr>
              <a:t>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</a:rPr>
              <a:t>masyarakat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</a:rPr>
              <a:t> </a:t>
            </a:r>
            <a:r>
              <a:rPr lang="en-US" b="1" dirty="0">
                <a:solidFill>
                  <a:srgbClr val="006600"/>
                </a:solidFill>
                <a:latin typeface="Arial Narrow" pitchFamily="34" charset="0"/>
              </a:rPr>
              <a:t>yang </a:t>
            </a:r>
            <a:endParaRPr lang="en-US" b="1" dirty="0" smtClean="0">
              <a:solidFill>
                <a:srgbClr val="006600"/>
              </a:solidFill>
              <a:latin typeface="Arial Narrow" pitchFamily="34" charset="0"/>
            </a:endParaRPr>
          </a:p>
          <a:p>
            <a:r>
              <a:rPr lang="en-US" b="1" dirty="0">
                <a:solidFill>
                  <a:srgbClr val="006600"/>
                </a:solidFill>
                <a:latin typeface="Arial Narrow" pitchFamily="34" charset="0"/>
              </a:rPr>
              <a:t> 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</a:rPr>
              <a:t>          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</a:rPr>
              <a:t>bertentangan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</a:rPr>
              <a:t> </a:t>
            </a:r>
            <a:r>
              <a:rPr lang="en-US" b="1" dirty="0" err="1">
                <a:solidFill>
                  <a:srgbClr val="006600"/>
                </a:solidFill>
                <a:latin typeface="Arial Narrow" pitchFamily="34" charset="0"/>
              </a:rPr>
              <a:t>dengan</a:t>
            </a:r>
            <a:r>
              <a:rPr lang="en-US" b="1" dirty="0">
                <a:solidFill>
                  <a:srgbClr val="006600"/>
                </a:solidFill>
                <a:latin typeface="Arial Narrow" pitchFamily="34" charset="0"/>
              </a:rPr>
              <a:t> </a:t>
            </a:r>
            <a:r>
              <a:rPr lang="en-US" b="1" dirty="0" err="1">
                <a:solidFill>
                  <a:srgbClr val="006600"/>
                </a:solidFill>
                <a:latin typeface="Arial Narrow" pitchFamily="34" charset="0"/>
              </a:rPr>
              <a:t>adat</a:t>
            </a:r>
            <a:r>
              <a:rPr lang="en-US" b="1" dirty="0">
                <a:solidFill>
                  <a:srgbClr val="006600"/>
                </a:solidFill>
                <a:latin typeface="Arial Narrow" pitchFamily="34" charset="0"/>
              </a:rPr>
              <a:t> </a:t>
            </a:r>
            <a:r>
              <a:rPr lang="en-US" b="1" dirty="0" err="1">
                <a:solidFill>
                  <a:srgbClr val="006600"/>
                </a:solidFill>
                <a:latin typeface="Arial Narrow" pitchFamily="34" charset="0"/>
              </a:rPr>
              <a:t>istiadat</a:t>
            </a:r>
            <a:r>
              <a:rPr lang="en-US" b="1" dirty="0">
                <a:solidFill>
                  <a:srgbClr val="006600"/>
                </a:solidFill>
                <a:latin typeface="Arial Narrow" pitchFamily="34" charset="0"/>
              </a:rPr>
              <a:t> yang </a:t>
            </a:r>
            <a:r>
              <a:rPr lang="en-US" b="1" dirty="0" err="1">
                <a:solidFill>
                  <a:srgbClr val="006600"/>
                </a:solidFill>
                <a:latin typeface="Arial Narrow" pitchFamily="34" charset="0"/>
              </a:rPr>
              <a:t>lazim</a:t>
            </a:r>
            <a:endParaRPr lang="en-US" b="1" dirty="0">
              <a:solidFill>
                <a:srgbClr val="006600"/>
              </a:solidFill>
              <a:latin typeface="Arial Narrow" pitchFamily="34" charset="0"/>
            </a:endParaRPr>
          </a:p>
          <a:p>
            <a:r>
              <a:rPr lang="en-US" b="1" dirty="0">
                <a:solidFill>
                  <a:srgbClr val="006600"/>
                </a:solidFill>
                <a:latin typeface="Arial Narrow" pitchFamily="34" charset="0"/>
              </a:rPr>
              <a:t>          - </a:t>
            </a:r>
            <a:r>
              <a:rPr lang="en-US" b="1" dirty="0" err="1">
                <a:solidFill>
                  <a:srgbClr val="006600"/>
                </a:solidFill>
                <a:latin typeface="Arial Narrow" pitchFamily="34" charset="0"/>
              </a:rPr>
              <a:t>tindakan</a:t>
            </a:r>
            <a:r>
              <a:rPr lang="en-US" b="1" dirty="0">
                <a:solidFill>
                  <a:srgbClr val="006600"/>
                </a:solidFill>
                <a:latin typeface="Arial Narrow" pitchFamily="34" charset="0"/>
              </a:rPr>
              <a:t> </a:t>
            </a:r>
            <a:r>
              <a:rPr lang="en-US" b="1" dirty="0" err="1">
                <a:solidFill>
                  <a:srgbClr val="006600"/>
                </a:solidFill>
                <a:latin typeface="Arial Narrow" pitchFamily="34" charset="0"/>
              </a:rPr>
              <a:t>penyimpangan</a:t>
            </a:r>
            <a:r>
              <a:rPr lang="en-US" b="1" dirty="0">
                <a:solidFill>
                  <a:srgbClr val="006600"/>
                </a:solidFill>
                <a:latin typeface="Arial Narrow" pitchFamily="34" charset="0"/>
              </a:rPr>
              <a:t> </a:t>
            </a:r>
            <a:r>
              <a:rPr lang="en-US" b="1" dirty="0" err="1">
                <a:solidFill>
                  <a:srgbClr val="006600"/>
                </a:solidFill>
                <a:latin typeface="Arial Narrow" pitchFamily="34" charset="0"/>
              </a:rPr>
              <a:t>dari</a:t>
            </a:r>
            <a:r>
              <a:rPr lang="en-US" b="1" dirty="0">
                <a:solidFill>
                  <a:srgbClr val="006600"/>
                </a:solidFill>
                <a:latin typeface="Arial Narrow" pitchFamily="34" charset="0"/>
              </a:rPr>
              <a:t> </a:t>
            </a:r>
            <a:r>
              <a:rPr lang="en-US" b="1" dirty="0" err="1">
                <a:solidFill>
                  <a:srgbClr val="006600"/>
                </a:solidFill>
                <a:latin typeface="Arial Narrow" pitchFamily="34" charset="0"/>
              </a:rPr>
              <a:t>adat</a:t>
            </a:r>
            <a:r>
              <a:rPr lang="en-US" b="1" dirty="0">
                <a:solidFill>
                  <a:srgbClr val="006600"/>
                </a:solidFill>
                <a:latin typeface="Arial Narrow" pitchFamily="34" charset="0"/>
              </a:rPr>
              <a:t> </a:t>
            </a:r>
            <a:r>
              <a:rPr lang="en-US" b="1" dirty="0" err="1">
                <a:solidFill>
                  <a:srgbClr val="006600"/>
                </a:solidFill>
                <a:latin typeface="Arial Narrow" pitchFamily="34" charset="0"/>
              </a:rPr>
              <a:t>terjadi</a:t>
            </a:r>
            <a:r>
              <a:rPr lang="en-US" b="1" dirty="0">
                <a:solidFill>
                  <a:srgbClr val="006600"/>
                </a:solidFill>
                <a:latin typeface="Arial Narrow" pitchFamily="34" charset="0"/>
              </a:rPr>
              <a:t> </a:t>
            </a:r>
            <a:r>
              <a:rPr lang="en-US" b="1" dirty="0" err="1">
                <a:solidFill>
                  <a:srgbClr val="006600"/>
                </a:solidFill>
                <a:latin typeface="Arial Narrow" pitchFamily="34" charset="0"/>
              </a:rPr>
              <a:t>karena</a:t>
            </a:r>
            <a:r>
              <a:rPr lang="en-US" b="1" dirty="0">
                <a:solidFill>
                  <a:srgbClr val="006600"/>
                </a:solidFill>
                <a:latin typeface="Arial Narrow" pitchFamily="34" charset="0"/>
              </a:rPr>
              <a:t> </a:t>
            </a:r>
            <a:r>
              <a:rPr lang="en-US" b="1" dirty="0" err="1">
                <a:solidFill>
                  <a:srgbClr val="006600"/>
                </a:solidFill>
                <a:latin typeface="Arial Narrow" pitchFamily="34" charset="0"/>
              </a:rPr>
              <a:t>situasi</a:t>
            </a:r>
            <a:r>
              <a:rPr lang="en-US" b="1" dirty="0">
                <a:solidFill>
                  <a:srgbClr val="006600"/>
                </a:solidFill>
                <a:latin typeface="Arial Narrow" pitchFamily="34" charset="0"/>
              </a:rPr>
              <a:t> </a:t>
            </a:r>
            <a:r>
              <a:rPr lang="en-US" b="1" dirty="0" err="1">
                <a:solidFill>
                  <a:srgbClr val="006600"/>
                </a:solidFill>
                <a:latin typeface="Arial Narrow" pitchFamily="34" charset="0"/>
              </a:rPr>
              <a:t>atau</a:t>
            </a:r>
            <a:r>
              <a:rPr lang="en-US" b="1" dirty="0">
                <a:solidFill>
                  <a:srgbClr val="006600"/>
                </a:solidFill>
                <a:latin typeface="Arial Narrow" pitchFamily="34" charset="0"/>
              </a:rPr>
              <a:t> </a:t>
            </a:r>
            <a:r>
              <a:rPr lang="en-US" b="1" dirty="0" err="1">
                <a:solidFill>
                  <a:srgbClr val="006600"/>
                </a:solidFill>
                <a:latin typeface="Arial Narrow" pitchFamily="34" charset="0"/>
              </a:rPr>
              <a:t>keadaan</a:t>
            </a:r>
            <a:r>
              <a:rPr lang="en-US" b="1" dirty="0">
                <a:solidFill>
                  <a:srgbClr val="006600"/>
                </a:solidFill>
                <a:latin typeface="Arial Narrow" pitchFamily="34" charset="0"/>
              </a:rPr>
              <a:t> 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</a:rPr>
              <a:t>yang </a:t>
            </a:r>
            <a:r>
              <a:rPr lang="en-US" b="1" dirty="0" err="1">
                <a:solidFill>
                  <a:srgbClr val="006600"/>
                </a:solidFill>
                <a:latin typeface="Arial Narrow" pitchFamily="34" charset="0"/>
              </a:rPr>
              <a:t>khusus</a:t>
            </a:r>
            <a:endParaRPr lang="en-US" b="1" dirty="0">
              <a:solidFill>
                <a:srgbClr val="006600"/>
              </a:solidFill>
              <a:latin typeface="Arial Narrow" pitchFamily="34" charset="0"/>
            </a:endParaRPr>
          </a:p>
          <a:p>
            <a:r>
              <a:rPr lang="en-US" b="1" dirty="0">
                <a:solidFill>
                  <a:srgbClr val="006600"/>
                </a:solidFill>
                <a:latin typeface="Arial Narrow" pitchFamily="34" charset="0"/>
              </a:rPr>
              <a:t>          - </a:t>
            </a:r>
            <a:r>
              <a:rPr lang="en-US" b="1" dirty="0" err="1">
                <a:solidFill>
                  <a:srgbClr val="006600"/>
                </a:solidFill>
                <a:latin typeface="Arial Narrow" pitchFamily="34" charset="0"/>
              </a:rPr>
              <a:t>tindakan</a:t>
            </a:r>
            <a:r>
              <a:rPr lang="en-US" b="1" dirty="0">
                <a:solidFill>
                  <a:srgbClr val="006600"/>
                </a:solidFill>
                <a:latin typeface="Arial Narrow" pitchFamily="34" charset="0"/>
              </a:rPr>
              <a:t> </a:t>
            </a:r>
            <a:r>
              <a:rPr lang="en-US" b="1" dirty="0" err="1">
                <a:solidFill>
                  <a:srgbClr val="006600"/>
                </a:solidFill>
                <a:latin typeface="Arial Narrow" pitchFamily="34" charset="0"/>
              </a:rPr>
              <a:t>individu</a:t>
            </a:r>
            <a:r>
              <a:rPr lang="en-US" b="1" dirty="0">
                <a:solidFill>
                  <a:srgbClr val="006600"/>
                </a:solidFill>
                <a:latin typeface="Arial Narrow" pitchFamily="34" charset="0"/>
              </a:rPr>
              <a:t> </a:t>
            </a:r>
            <a:r>
              <a:rPr lang="en-US" b="1" dirty="0" err="1">
                <a:solidFill>
                  <a:srgbClr val="006600"/>
                </a:solidFill>
                <a:latin typeface="Arial Narrow" pitchFamily="34" charset="0"/>
              </a:rPr>
              <a:t>warga</a:t>
            </a:r>
            <a:r>
              <a:rPr lang="en-US" b="1" dirty="0">
                <a:solidFill>
                  <a:srgbClr val="006600"/>
                </a:solidFill>
                <a:latin typeface="Arial Narrow" pitchFamily="34" charset="0"/>
              </a:rPr>
              <a:t> </a:t>
            </a:r>
            <a:r>
              <a:rPr lang="en-US" b="1" dirty="0" err="1">
                <a:solidFill>
                  <a:srgbClr val="006600"/>
                </a:solidFill>
                <a:latin typeface="Arial Narrow" pitchFamily="34" charset="0"/>
              </a:rPr>
              <a:t>masyarakat</a:t>
            </a:r>
            <a:r>
              <a:rPr lang="en-US" b="1" dirty="0">
                <a:solidFill>
                  <a:srgbClr val="006600"/>
                </a:solidFill>
                <a:latin typeface="Arial Narrow" pitchFamily="34" charset="0"/>
              </a:rPr>
              <a:t> yang </a:t>
            </a:r>
            <a:r>
              <a:rPr lang="en-US" b="1" dirty="0" err="1">
                <a:solidFill>
                  <a:srgbClr val="006600"/>
                </a:solidFill>
                <a:latin typeface="Arial Narrow" pitchFamily="34" charset="0"/>
              </a:rPr>
              <a:t>menyimpang</a:t>
            </a:r>
            <a:r>
              <a:rPr lang="en-US" b="1" dirty="0">
                <a:solidFill>
                  <a:srgbClr val="006600"/>
                </a:solidFill>
                <a:latin typeface="Arial Narrow" pitchFamily="34" charset="0"/>
              </a:rPr>
              <a:t> </a:t>
            </a:r>
            <a:r>
              <a:rPr lang="en-US" b="1" dirty="0" err="1">
                <a:solidFill>
                  <a:srgbClr val="006600"/>
                </a:solidFill>
                <a:latin typeface="Arial Narrow" pitchFamily="34" charset="0"/>
              </a:rPr>
              <a:t>dari</a:t>
            </a:r>
            <a:r>
              <a:rPr lang="en-US" b="1" dirty="0">
                <a:solidFill>
                  <a:srgbClr val="006600"/>
                </a:solidFill>
                <a:latin typeface="Arial Narrow" pitchFamily="34" charset="0"/>
              </a:rPr>
              <a:t> </a:t>
            </a:r>
            <a:r>
              <a:rPr lang="en-US" b="1" dirty="0" err="1">
                <a:solidFill>
                  <a:srgbClr val="006600"/>
                </a:solidFill>
                <a:latin typeface="Arial Narrow" pitchFamily="34" charset="0"/>
              </a:rPr>
              <a:t>adat</a:t>
            </a:r>
            <a:r>
              <a:rPr lang="en-US" b="1" dirty="0">
                <a:solidFill>
                  <a:srgbClr val="006600"/>
                </a:solidFill>
                <a:latin typeface="Arial Narrow" pitchFamily="34" charset="0"/>
              </a:rPr>
              <a:t> </a:t>
            </a:r>
            <a:r>
              <a:rPr lang="en-US" b="1" dirty="0" err="1">
                <a:solidFill>
                  <a:srgbClr val="006600"/>
                </a:solidFill>
                <a:latin typeface="Arial Narrow" pitchFamily="34" charset="0"/>
              </a:rPr>
              <a:t>istiadat</a:t>
            </a:r>
            <a:r>
              <a:rPr lang="en-US" b="1" dirty="0">
                <a:solidFill>
                  <a:srgbClr val="006600"/>
                </a:solidFill>
                <a:latin typeface="Arial Narrow" pitchFamily="34" charset="0"/>
              </a:rPr>
              <a:t>, </a:t>
            </a:r>
            <a:r>
              <a:rPr lang="en-US" b="1" dirty="0" err="1">
                <a:solidFill>
                  <a:srgbClr val="006600"/>
                </a:solidFill>
                <a:latin typeface="Arial Narrow" pitchFamily="34" charset="0"/>
              </a:rPr>
              <a:t>pada</a:t>
            </a:r>
            <a:r>
              <a:rPr lang="en-US" b="1" dirty="0">
                <a:solidFill>
                  <a:srgbClr val="006600"/>
                </a:solidFill>
                <a:latin typeface="Arial Narrow" pitchFamily="34" charset="0"/>
              </a:rPr>
              <a:t> </a:t>
            </a:r>
          </a:p>
          <a:p>
            <a:r>
              <a:rPr lang="en-US" b="1" dirty="0">
                <a:solidFill>
                  <a:srgbClr val="006600"/>
                </a:solidFill>
                <a:latin typeface="Arial Narrow" pitchFamily="34" charset="0"/>
              </a:rPr>
              <a:t>            </a:t>
            </a:r>
            <a:r>
              <a:rPr lang="en-US" b="1" dirty="0" err="1">
                <a:solidFill>
                  <a:srgbClr val="006600"/>
                </a:solidFill>
                <a:latin typeface="Arial Narrow" pitchFamily="34" charset="0"/>
              </a:rPr>
              <a:t>suatu</a:t>
            </a:r>
            <a:r>
              <a:rPr lang="en-US" b="1" dirty="0">
                <a:solidFill>
                  <a:srgbClr val="006600"/>
                </a:solidFill>
                <a:latin typeface="Arial Narrow" pitchFamily="34" charset="0"/>
              </a:rPr>
              <a:t> </a:t>
            </a:r>
            <a:r>
              <a:rPr lang="en-US" b="1" dirty="0" err="1">
                <a:solidFill>
                  <a:srgbClr val="006600"/>
                </a:solidFill>
                <a:latin typeface="Arial Narrow" pitchFamily="34" charset="0"/>
              </a:rPr>
              <a:t>ketika</a:t>
            </a:r>
            <a:r>
              <a:rPr lang="en-US" b="1" dirty="0">
                <a:solidFill>
                  <a:srgbClr val="006600"/>
                </a:solidFill>
                <a:latin typeface="Arial Narrow" pitchFamily="34" charset="0"/>
              </a:rPr>
              <a:t> </a:t>
            </a:r>
            <a:r>
              <a:rPr lang="en-US" b="1" dirty="0" err="1">
                <a:solidFill>
                  <a:srgbClr val="006600"/>
                </a:solidFill>
                <a:latin typeface="Arial Narrow" pitchFamily="34" charset="0"/>
              </a:rPr>
              <a:t>dapat</a:t>
            </a:r>
            <a:r>
              <a:rPr lang="en-US" b="1" dirty="0">
                <a:solidFill>
                  <a:srgbClr val="006600"/>
                </a:solidFill>
                <a:latin typeface="Arial Narrow" pitchFamily="34" charset="0"/>
              </a:rPr>
              <a:t> </a:t>
            </a:r>
            <a:r>
              <a:rPr lang="en-US" b="1" dirty="0" err="1">
                <a:solidFill>
                  <a:srgbClr val="006600"/>
                </a:solidFill>
                <a:latin typeface="Arial Narrow" pitchFamily="34" charset="0"/>
              </a:rPr>
              <a:t>banyak</a:t>
            </a:r>
            <a:r>
              <a:rPr lang="en-US" b="1" dirty="0">
                <a:solidFill>
                  <a:srgbClr val="006600"/>
                </a:solidFill>
                <a:latin typeface="Arial Narrow" pitchFamily="34" charset="0"/>
              </a:rPr>
              <a:t> </a:t>
            </a:r>
            <a:r>
              <a:rPr lang="en-US" b="1" dirty="0" err="1">
                <a:solidFill>
                  <a:srgbClr val="006600"/>
                </a:solidFill>
                <a:latin typeface="Arial Narrow" pitchFamily="34" charset="0"/>
              </a:rPr>
              <a:t>terjadi</a:t>
            </a:r>
            <a:r>
              <a:rPr lang="en-US" b="1" dirty="0">
                <a:solidFill>
                  <a:srgbClr val="006600"/>
                </a:solidFill>
                <a:latin typeface="Arial Narrow" pitchFamily="34" charset="0"/>
              </a:rPr>
              <a:t> </a:t>
            </a:r>
            <a:r>
              <a:rPr lang="en-US" b="1" dirty="0" err="1">
                <a:solidFill>
                  <a:srgbClr val="006600"/>
                </a:solidFill>
                <a:latin typeface="Arial Narrow" pitchFamily="34" charset="0"/>
              </a:rPr>
              <a:t>dan</a:t>
            </a:r>
            <a:r>
              <a:rPr lang="en-US" b="1" dirty="0">
                <a:solidFill>
                  <a:srgbClr val="006600"/>
                </a:solidFill>
                <a:latin typeface="Arial Narrow" pitchFamily="34" charset="0"/>
              </a:rPr>
              <a:t> </a:t>
            </a:r>
            <a:r>
              <a:rPr lang="en-US" b="1" dirty="0" err="1">
                <a:solidFill>
                  <a:srgbClr val="006600"/>
                </a:solidFill>
                <a:latin typeface="Arial Narrow" pitchFamily="34" charset="0"/>
              </a:rPr>
              <a:t>sering</a:t>
            </a:r>
            <a:r>
              <a:rPr lang="en-US" b="1" dirty="0">
                <a:solidFill>
                  <a:srgbClr val="006600"/>
                </a:solidFill>
                <a:latin typeface="Arial Narrow" pitchFamily="34" charset="0"/>
              </a:rPr>
              <a:t>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</a:rPr>
              <a:t>berulang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</a:rPr>
              <a:t>      </a:t>
            </a:r>
            <a:endParaRPr lang="en-US" b="1" dirty="0">
              <a:solidFill>
                <a:srgbClr val="006600"/>
              </a:solidFill>
              <a:latin typeface="Arial Narrow" pitchFamily="34" charset="0"/>
            </a:endParaRPr>
          </a:p>
          <a:p>
            <a:r>
              <a:rPr lang="en-US" b="1" dirty="0">
                <a:solidFill>
                  <a:srgbClr val="006600"/>
                </a:solidFill>
                <a:latin typeface="Arial Narrow" pitchFamily="34" charset="0"/>
              </a:rPr>
              <a:t>          - </a:t>
            </a:r>
            <a:r>
              <a:rPr lang="en-US" b="1" dirty="0" err="1">
                <a:solidFill>
                  <a:srgbClr val="006600"/>
                </a:solidFill>
                <a:latin typeface="Arial Narrow" pitchFamily="34" charset="0"/>
              </a:rPr>
              <a:t>sikap</a:t>
            </a:r>
            <a:r>
              <a:rPr lang="en-US" b="1" dirty="0">
                <a:solidFill>
                  <a:srgbClr val="006600"/>
                </a:solidFill>
                <a:latin typeface="Arial Narrow" pitchFamily="34" charset="0"/>
              </a:rPr>
              <a:t> </a:t>
            </a:r>
            <a:r>
              <a:rPr lang="en-US" b="1" dirty="0" err="1">
                <a:solidFill>
                  <a:srgbClr val="006600"/>
                </a:solidFill>
                <a:latin typeface="Arial Narrow" pitchFamily="34" charset="0"/>
              </a:rPr>
              <a:t>individu</a:t>
            </a:r>
            <a:r>
              <a:rPr lang="en-US" b="1" dirty="0">
                <a:solidFill>
                  <a:srgbClr val="006600"/>
                </a:solidFill>
                <a:latin typeface="Arial Narrow" pitchFamily="34" charset="0"/>
              </a:rPr>
              <a:t> </a:t>
            </a:r>
            <a:r>
              <a:rPr lang="en-US" b="1" dirty="0" err="1">
                <a:solidFill>
                  <a:srgbClr val="006600"/>
                </a:solidFill>
                <a:latin typeface="Arial Narrow" pitchFamily="34" charset="0"/>
              </a:rPr>
              <a:t>dalam</a:t>
            </a:r>
            <a:r>
              <a:rPr lang="en-US" b="1" dirty="0">
                <a:solidFill>
                  <a:srgbClr val="006600"/>
                </a:solidFill>
                <a:latin typeface="Arial Narrow" pitchFamily="34" charset="0"/>
              </a:rPr>
              <a:t> </a:t>
            </a:r>
            <a:r>
              <a:rPr lang="en-US" b="1" dirty="0" err="1">
                <a:solidFill>
                  <a:srgbClr val="006600"/>
                </a:solidFill>
                <a:latin typeface="Arial Narrow" pitchFamily="34" charset="0"/>
              </a:rPr>
              <a:t>masyarakat</a:t>
            </a:r>
            <a:r>
              <a:rPr lang="en-US" b="1" dirty="0">
                <a:solidFill>
                  <a:srgbClr val="006600"/>
                </a:solidFill>
                <a:latin typeface="Arial Narrow" pitchFamily="34" charset="0"/>
              </a:rPr>
              <a:t> </a:t>
            </a:r>
            <a:r>
              <a:rPr lang="en-US" b="1" dirty="0" err="1">
                <a:solidFill>
                  <a:srgbClr val="006600"/>
                </a:solidFill>
                <a:latin typeface="Arial Narrow" pitchFamily="34" charset="0"/>
              </a:rPr>
              <a:t>mempunyai</a:t>
            </a:r>
            <a:r>
              <a:rPr lang="en-US" b="1" dirty="0">
                <a:solidFill>
                  <a:srgbClr val="006600"/>
                </a:solidFill>
                <a:latin typeface="Arial Narrow" pitchFamily="34" charset="0"/>
              </a:rPr>
              <a:t> </a:t>
            </a:r>
            <a:r>
              <a:rPr lang="en-US" b="1" dirty="0" err="1">
                <a:solidFill>
                  <a:srgbClr val="006600"/>
                </a:solidFill>
                <a:latin typeface="Arial Narrow" pitchFamily="34" charset="0"/>
              </a:rPr>
              <a:t>keperluan</a:t>
            </a:r>
            <a:r>
              <a:rPr lang="en-US" b="1" dirty="0">
                <a:solidFill>
                  <a:srgbClr val="006600"/>
                </a:solidFill>
                <a:latin typeface="Arial Narrow" pitchFamily="34" charset="0"/>
              </a:rPr>
              <a:t> </a:t>
            </a:r>
            <a:r>
              <a:rPr lang="en-US" b="1" dirty="0" err="1">
                <a:solidFill>
                  <a:srgbClr val="006600"/>
                </a:solidFill>
                <a:latin typeface="Arial Narrow" pitchFamily="34" charset="0"/>
              </a:rPr>
              <a:t>untuk</a:t>
            </a:r>
            <a:r>
              <a:rPr lang="en-US" b="1" dirty="0">
                <a:solidFill>
                  <a:srgbClr val="006600"/>
                </a:solidFill>
                <a:latin typeface="Arial Narrow" pitchFamily="34" charset="0"/>
              </a:rPr>
              <a:t> </a:t>
            </a:r>
            <a:r>
              <a:rPr lang="en-US" b="1" dirty="0" err="1">
                <a:solidFill>
                  <a:srgbClr val="006600"/>
                </a:solidFill>
                <a:latin typeface="Arial Narrow" pitchFamily="34" charset="0"/>
              </a:rPr>
              <a:t>diri</a:t>
            </a:r>
            <a:r>
              <a:rPr lang="en-US" b="1" dirty="0">
                <a:solidFill>
                  <a:srgbClr val="006600"/>
                </a:solidFill>
                <a:latin typeface="Arial Narrow" pitchFamily="34" charset="0"/>
              </a:rPr>
              <a:t> </a:t>
            </a:r>
            <a:r>
              <a:rPr lang="en-US" b="1" dirty="0" err="1">
                <a:solidFill>
                  <a:srgbClr val="006600"/>
                </a:solidFill>
                <a:latin typeface="Arial Narrow" pitchFamily="34" charset="0"/>
              </a:rPr>
              <a:t>sendiri</a:t>
            </a:r>
            <a:endParaRPr lang="en-US" b="1" dirty="0">
              <a:solidFill>
                <a:srgbClr val="006600"/>
              </a:solidFill>
              <a:latin typeface="Arial Narrow" pitchFamily="34" charset="0"/>
            </a:endParaRPr>
          </a:p>
          <a:p>
            <a:r>
              <a:rPr lang="en-US" b="1" dirty="0">
                <a:solidFill>
                  <a:srgbClr val="006600"/>
                </a:solidFill>
                <a:latin typeface="Arial Narrow" pitchFamily="34" charset="0"/>
              </a:rPr>
              <a:t>             </a:t>
            </a:r>
            <a:r>
              <a:rPr lang="en-US" b="1" dirty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 </a:t>
            </a:r>
            <a:r>
              <a:rPr lang="en-US" b="1" dirty="0" err="1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menghindar</a:t>
            </a:r>
            <a:r>
              <a:rPr lang="en-US" b="1" dirty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 </a:t>
            </a:r>
            <a:r>
              <a:rPr lang="en-US" b="1" dirty="0" err="1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dari</a:t>
            </a:r>
            <a:r>
              <a:rPr lang="en-US" b="1" dirty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 </a:t>
            </a:r>
            <a:r>
              <a:rPr lang="en-US" b="1" dirty="0" err="1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adat</a:t>
            </a:r>
            <a:r>
              <a:rPr lang="en-US" b="1" dirty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 yang </a:t>
            </a:r>
            <a:r>
              <a:rPr lang="en-US" b="1" dirty="0" err="1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tidak</a:t>
            </a:r>
            <a:r>
              <a:rPr lang="en-US" b="1" dirty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 </a:t>
            </a:r>
            <a:r>
              <a:rPr lang="en-US" b="1" dirty="0" err="1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cocok</a:t>
            </a:r>
            <a:r>
              <a:rPr lang="en-US" b="1" dirty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 dg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keperluannnya</a:t>
            </a:r>
            <a:endParaRPr lang="en-US" b="1" dirty="0">
              <a:solidFill>
                <a:srgbClr val="006600"/>
              </a:solidFill>
              <a:latin typeface="Arial Narrow" pitchFamily="34" charset="0"/>
              <a:sym typeface="Wingdings" pitchFamily="2" charset="2"/>
            </a:endParaRPr>
          </a:p>
          <a:p>
            <a:r>
              <a:rPr lang="en-US" b="1" dirty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          </a:t>
            </a:r>
            <a:r>
              <a:rPr lang="en-US" b="1" dirty="0">
                <a:solidFill>
                  <a:srgbClr val="FF0000"/>
                </a:solidFill>
                <a:latin typeface="Arial Narrow" pitchFamily="34" charset="0"/>
                <a:sym typeface="Wingdings" pitchFamily="2" charset="2"/>
              </a:rPr>
              <a:t>- </a:t>
            </a:r>
            <a:r>
              <a:rPr lang="en-US" b="1" dirty="0" err="1">
                <a:solidFill>
                  <a:srgbClr val="FF0000"/>
                </a:solidFill>
                <a:latin typeface="Arial Narrow" pitchFamily="34" charset="0"/>
                <a:sym typeface="Wingdings" pitchFamily="2" charset="2"/>
              </a:rPr>
              <a:t>keadaan-keadaan</a:t>
            </a:r>
            <a:r>
              <a:rPr lang="en-US" b="1" dirty="0">
                <a:solidFill>
                  <a:srgbClr val="FF0000"/>
                </a:solidFill>
                <a:latin typeface="Arial Narrow" pitchFamily="34" charset="0"/>
                <a:sym typeface="Wingdings" pitchFamily="2" charset="2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 Narrow" pitchFamily="34" charset="0"/>
                <a:sym typeface="Wingdings" pitchFamily="2" charset="2"/>
              </a:rPr>
              <a:t>menyimpang</a:t>
            </a:r>
            <a:r>
              <a:rPr lang="en-US" b="1" dirty="0">
                <a:solidFill>
                  <a:srgbClr val="FF0000"/>
                </a:solidFill>
                <a:latin typeface="Arial Narrow" pitchFamily="34" charset="0"/>
                <a:sym typeface="Wingdings" pitchFamily="2" charset="2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 Narrow" pitchFamily="34" charset="0"/>
                <a:sym typeface="Wingdings" pitchFamily="2" charset="2"/>
              </a:rPr>
              <a:t>dari</a:t>
            </a:r>
            <a:r>
              <a:rPr lang="en-US" b="1" dirty="0">
                <a:solidFill>
                  <a:srgbClr val="FF0000"/>
                </a:solidFill>
                <a:latin typeface="Arial Narrow" pitchFamily="34" charset="0"/>
                <a:sym typeface="Wingdings" pitchFamily="2" charset="2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 Narrow" pitchFamily="34" charset="0"/>
                <a:sym typeface="Wingdings" pitchFamily="2" charset="2"/>
              </a:rPr>
              <a:t>adat</a:t>
            </a:r>
            <a:r>
              <a:rPr lang="en-US" b="1" dirty="0">
                <a:solidFill>
                  <a:srgbClr val="FF0000"/>
                </a:solidFill>
                <a:latin typeface="Arial Narrow" pitchFamily="34" charset="0"/>
                <a:sym typeface="Wingdings" pitchFamily="2" charset="2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 Narrow" pitchFamily="34" charset="0"/>
                <a:sym typeface="Wingdings" pitchFamily="2" charset="2"/>
              </a:rPr>
              <a:t>ini</a:t>
            </a:r>
            <a:r>
              <a:rPr lang="en-US" b="1" dirty="0">
                <a:solidFill>
                  <a:srgbClr val="FF0000"/>
                </a:solidFill>
                <a:latin typeface="Arial Narrow" pitchFamily="34" charset="0"/>
                <a:sym typeface="Wingdings" pitchFamily="2" charset="2"/>
              </a:rPr>
              <a:t> </a:t>
            </a:r>
            <a:r>
              <a:rPr lang="en-US" b="1" dirty="0" err="1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merupakan</a:t>
            </a:r>
            <a:r>
              <a:rPr lang="en-US" b="1" dirty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 Narrow" pitchFamily="34" charset="0"/>
                <a:sym typeface="Wingdings" pitchFamily="2" charset="2"/>
              </a:rPr>
              <a:t>pangkal</a:t>
            </a:r>
            <a:r>
              <a:rPr lang="en-US" b="1" dirty="0">
                <a:solidFill>
                  <a:srgbClr val="FF0000"/>
                </a:solidFill>
                <a:latin typeface="Arial Narrow" pitchFamily="34" charset="0"/>
                <a:sym typeface="Wingdings" pitchFamily="2" charset="2"/>
              </a:rPr>
              <a:t> </a:t>
            </a:r>
            <a:r>
              <a:rPr lang="en-US" b="1" dirty="0" err="1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dari</a:t>
            </a:r>
            <a:r>
              <a:rPr lang="en-US" b="1" dirty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 proses</a:t>
            </a:r>
          </a:p>
          <a:p>
            <a:r>
              <a:rPr lang="en-US" b="1" dirty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            </a:t>
            </a:r>
            <a:r>
              <a:rPr lang="en-US" b="1" dirty="0" err="1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perubahan</a:t>
            </a:r>
            <a:r>
              <a:rPr lang="en-US" b="1" dirty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 </a:t>
            </a:r>
            <a:r>
              <a:rPr lang="en-US" b="1" dirty="0" err="1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kebudayaan</a:t>
            </a:r>
            <a:r>
              <a:rPr lang="en-US" b="1" dirty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 </a:t>
            </a:r>
            <a:r>
              <a:rPr lang="en-US" b="1" dirty="0" err="1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masyarakat</a:t>
            </a:r>
            <a:r>
              <a:rPr lang="en-US" b="1" dirty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 </a:t>
            </a:r>
            <a:r>
              <a:rPr lang="en-US" b="1" dirty="0" err="1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pada</a:t>
            </a:r>
            <a:r>
              <a:rPr lang="en-US" b="1" dirty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 </a:t>
            </a:r>
            <a:r>
              <a:rPr lang="en-US" b="1" dirty="0" err="1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umumnya</a:t>
            </a:r>
            <a:endParaRPr lang="en-US" b="1" dirty="0">
              <a:solidFill>
                <a:srgbClr val="006600"/>
              </a:solidFill>
              <a:latin typeface="Arial Narrow" pitchFamily="34" charset="0"/>
              <a:sym typeface="Wingdings" pitchFamily="2" charset="2"/>
            </a:endParaRPr>
          </a:p>
          <a:p>
            <a:endParaRPr lang="en-US" b="1" dirty="0">
              <a:solidFill>
                <a:schemeClr val="tx2"/>
              </a:solidFill>
              <a:latin typeface="Arial Narrow" pitchFamily="34" charset="0"/>
              <a:sym typeface="Wingdings" pitchFamily="2" charset="2"/>
            </a:endParaRPr>
          </a:p>
          <a:p>
            <a:endParaRPr lang="en-US" b="1" dirty="0">
              <a:solidFill>
                <a:schemeClr val="tx2"/>
              </a:solidFill>
              <a:latin typeface="Arial Narrow" pitchFamily="34" charset="0"/>
              <a:sym typeface="Wingdings" pitchFamily="2" charset="2"/>
            </a:endParaRPr>
          </a:p>
          <a:p>
            <a:r>
              <a:rPr lang="en-US" b="1" dirty="0">
                <a:solidFill>
                  <a:schemeClr val="tx2"/>
                </a:solidFill>
                <a:latin typeface="Arial Narrow" pitchFamily="34" charset="0"/>
                <a:sym typeface="Wingdings" pitchFamily="2" charset="2"/>
              </a:rPr>
              <a:t>                                                     </a:t>
            </a:r>
            <a:r>
              <a:rPr lang="en-US" b="1" dirty="0" smtClean="0">
                <a:solidFill>
                  <a:schemeClr val="tx2"/>
                </a:solidFill>
                <a:latin typeface="Arial Narrow" pitchFamily="34" charset="0"/>
                <a:sym typeface="Wingdings" pitchFamily="2" charset="2"/>
              </a:rPr>
              <a:t>          </a:t>
            </a:r>
            <a:r>
              <a:rPr lang="en-US" sz="1600" b="1" dirty="0" err="1">
                <a:solidFill>
                  <a:schemeClr val="tx2"/>
                </a:solidFill>
                <a:latin typeface="Arial Narrow" pitchFamily="34" charset="0"/>
                <a:sym typeface="Wingdings" pitchFamily="2" charset="2"/>
              </a:rPr>
              <a:t>dalam</a:t>
            </a:r>
            <a:r>
              <a:rPr lang="en-US" sz="1600" b="1" dirty="0">
                <a:solidFill>
                  <a:schemeClr val="tx2"/>
                </a:solidFill>
                <a:latin typeface="Arial Narrow" pitchFamily="34" charset="0"/>
                <a:sym typeface="Wingdings" pitchFamily="2" charset="2"/>
              </a:rPr>
              <a:t> </a:t>
            </a:r>
            <a:r>
              <a:rPr lang="en-US" sz="1600" b="1" dirty="0" err="1">
                <a:solidFill>
                  <a:schemeClr val="tx2"/>
                </a:solidFill>
                <a:latin typeface="Arial Narrow" pitchFamily="34" charset="0"/>
                <a:sym typeface="Wingdings" pitchFamily="2" charset="2"/>
              </a:rPr>
              <a:t>situasi</a:t>
            </a:r>
            <a:r>
              <a:rPr lang="en-US" sz="1600" b="1" dirty="0">
                <a:solidFill>
                  <a:schemeClr val="tx2"/>
                </a:solidFill>
                <a:latin typeface="Arial Narrow" pitchFamily="34" charset="0"/>
                <a:sym typeface="Wingdings" pitchFamily="2" charset="2"/>
              </a:rPr>
              <a:t> </a:t>
            </a:r>
            <a:r>
              <a:rPr lang="en-US" sz="1600" b="1" dirty="0" err="1">
                <a:solidFill>
                  <a:schemeClr val="tx2"/>
                </a:solidFill>
                <a:latin typeface="Arial Narrow" pitchFamily="34" charset="0"/>
                <a:sym typeface="Wingdings" pitchFamily="2" charset="2"/>
              </a:rPr>
              <a:t>tertentu</a:t>
            </a:r>
            <a:endParaRPr lang="en-US" sz="1600" b="1" dirty="0">
              <a:solidFill>
                <a:schemeClr val="tx2"/>
              </a:solidFill>
              <a:latin typeface="Arial Narrow" pitchFamily="34" charset="0"/>
              <a:sym typeface="Wingdings" pitchFamily="2" charset="2"/>
            </a:endParaRPr>
          </a:p>
          <a:p>
            <a:r>
              <a:rPr lang="en-US" sz="1600" b="1" dirty="0">
                <a:solidFill>
                  <a:schemeClr val="tx2"/>
                </a:solidFill>
                <a:latin typeface="Arial Narrow" pitchFamily="34" charset="0"/>
                <a:sym typeface="Wingdings" pitchFamily="2" charset="2"/>
              </a:rPr>
              <a:t>                                                    </a:t>
            </a:r>
            <a:r>
              <a:rPr lang="en-US" sz="1600" b="1" dirty="0" smtClean="0">
                <a:solidFill>
                  <a:schemeClr val="tx2"/>
                </a:solidFill>
                <a:latin typeface="Arial Narrow" pitchFamily="34" charset="0"/>
                <a:sym typeface="Wingdings" pitchFamily="2" charset="2"/>
              </a:rPr>
              <a:t>                    </a:t>
            </a:r>
            <a:r>
              <a:rPr lang="en-US" sz="1600" b="1" dirty="0">
                <a:solidFill>
                  <a:schemeClr val="tx2"/>
                </a:solidFill>
                <a:latin typeface="Arial Narrow" pitchFamily="34" charset="0"/>
                <a:sym typeface="Wingdings" pitchFamily="2" charset="2"/>
              </a:rPr>
              <a:t>orang </a:t>
            </a:r>
            <a:r>
              <a:rPr lang="en-US" sz="1600" b="1" dirty="0" err="1">
                <a:solidFill>
                  <a:schemeClr val="tx2"/>
                </a:solidFill>
                <a:latin typeface="Arial Narrow" pitchFamily="34" charset="0"/>
                <a:sym typeface="Wingdings" pitchFamily="2" charset="2"/>
              </a:rPr>
              <a:t>tidak</a:t>
            </a:r>
            <a:r>
              <a:rPr lang="en-US" sz="1600" b="1" dirty="0">
                <a:solidFill>
                  <a:schemeClr val="tx2"/>
                </a:solidFill>
                <a:latin typeface="Arial Narrow" pitchFamily="34" charset="0"/>
                <a:sym typeface="Wingdings" pitchFamily="2" charset="2"/>
              </a:rPr>
              <a:t> </a:t>
            </a:r>
            <a:r>
              <a:rPr lang="en-US" sz="1600" b="1" dirty="0" err="1">
                <a:solidFill>
                  <a:schemeClr val="tx2"/>
                </a:solidFill>
                <a:latin typeface="Arial Narrow" pitchFamily="34" charset="0"/>
                <a:sym typeface="Wingdings" pitchFamily="2" charset="2"/>
              </a:rPr>
              <a:t>mau</a:t>
            </a:r>
            <a:r>
              <a:rPr lang="en-US" sz="1600" b="1" dirty="0">
                <a:solidFill>
                  <a:schemeClr val="tx2"/>
                </a:solidFill>
                <a:latin typeface="Arial Narrow" pitchFamily="34" charset="0"/>
                <a:sym typeface="Wingdings" pitchFamily="2" charset="2"/>
              </a:rPr>
              <a:t> </a:t>
            </a:r>
            <a:r>
              <a:rPr lang="en-US" sz="1600" b="1" dirty="0" err="1">
                <a:solidFill>
                  <a:schemeClr val="tx2"/>
                </a:solidFill>
                <a:latin typeface="Arial Narrow" pitchFamily="34" charset="0"/>
                <a:sym typeface="Wingdings" pitchFamily="2" charset="2"/>
              </a:rPr>
              <a:t>lagi</a:t>
            </a:r>
            <a:endParaRPr lang="en-US" sz="1600" b="1" dirty="0">
              <a:solidFill>
                <a:schemeClr val="tx2"/>
              </a:solidFill>
              <a:latin typeface="Arial Narrow" pitchFamily="34" charset="0"/>
              <a:sym typeface="Wingdings" pitchFamily="2" charset="2"/>
            </a:endParaRPr>
          </a:p>
          <a:p>
            <a:r>
              <a:rPr lang="en-US" sz="1600" b="1" dirty="0">
                <a:solidFill>
                  <a:schemeClr val="tx2"/>
                </a:solidFill>
                <a:latin typeface="Arial Narrow" pitchFamily="34" charset="0"/>
                <a:sym typeface="Wingdings" pitchFamily="2" charset="2"/>
              </a:rPr>
              <a:t>                                                </a:t>
            </a:r>
            <a:r>
              <a:rPr lang="en-US" sz="1600" b="1" dirty="0" smtClean="0">
                <a:solidFill>
                  <a:schemeClr val="tx2"/>
                </a:solidFill>
                <a:latin typeface="Arial Narrow" pitchFamily="34" charset="0"/>
                <a:sym typeface="Wingdings" pitchFamily="2" charset="2"/>
              </a:rPr>
              <a:t>                        </a:t>
            </a:r>
            <a:r>
              <a:rPr lang="en-US" sz="1600" b="1" dirty="0" err="1">
                <a:solidFill>
                  <a:schemeClr val="tx2"/>
                </a:solidFill>
                <a:latin typeface="Arial Narrow" pitchFamily="34" charset="0"/>
                <a:sym typeface="Wingdings" pitchFamily="2" charset="2"/>
              </a:rPr>
              <a:t>melakukan</a:t>
            </a:r>
            <a:r>
              <a:rPr lang="en-US" sz="1600" b="1" dirty="0">
                <a:solidFill>
                  <a:schemeClr val="tx2"/>
                </a:solidFill>
                <a:latin typeface="Arial Narrow" pitchFamily="34" charset="0"/>
                <a:sym typeface="Wingdings" pitchFamily="2" charset="2"/>
              </a:rPr>
              <a:t> </a:t>
            </a:r>
            <a:r>
              <a:rPr lang="en-US" sz="1600" b="1" dirty="0" err="1">
                <a:solidFill>
                  <a:schemeClr val="tx2"/>
                </a:solidFill>
                <a:latin typeface="Arial Narrow" pitchFamily="34" charset="0"/>
                <a:sym typeface="Wingdings" pitchFamily="2" charset="2"/>
              </a:rPr>
              <a:t>gotong</a:t>
            </a:r>
            <a:r>
              <a:rPr lang="en-US" sz="1600" b="1" dirty="0">
                <a:solidFill>
                  <a:schemeClr val="tx2"/>
                </a:solidFill>
                <a:latin typeface="Arial Narrow" pitchFamily="34" charset="0"/>
                <a:sym typeface="Wingdings" pitchFamily="2" charset="2"/>
              </a:rPr>
              <a:t>-</a:t>
            </a:r>
          </a:p>
          <a:p>
            <a:r>
              <a:rPr lang="en-US" sz="1600" b="1" dirty="0">
                <a:solidFill>
                  <a:schemeClr val="tx2"/>
                </a:solidFill>
                <a:latin typeface="Arial Narrow" pitchFamily="34" charset="0"/>
                <a:sym typeface="Wingdings" pitchFamily="2" charset="2"/>
              </a:rPr>
              <a:t>                                              </a:t>
            </a:r>
            <a:r>
              <a:rPr lang="en-US" sz="1600" b="1" dirty="0" smtClean="0">
                <a:solidFill>
                  <a:schemeClr val="tx2"/>
                </a:solidFill>
                <a:latin typeface="Arial Narrow" pitchFamily="34" charset="0"/>
                <a:sym typeface="Wingdings" pitchFamily="2" charset="2"/>
              </a:rPr>
              <a:t>                          </a:t>
            </a:r>
            <a:r>
              <a:rPr lang="en-US" sz="1600" b="1" dirty="0" err="1">
                <a:solidFill>
                  <a:schemeClr val="tx2"/>
                </a:solidFill>
                <a:latin typeface="Arial Narrow" pitchFamily="34" charset="0"/>
                <a:sym typeface="Wingdings" pitchFamily="2" charset="2"/>
              </a:rPr>
              <a:t>royong</a:t>
            </a:r>
            <a:endParaRPr lang="en-US" sz="1600" b="1" dirty="0">
              <a:solidFill>
                <a:schemeClr val="tx2"/>
              </a:solidFill>
              <a:latin typeface="Arial Narrow" pitchFamily="34" charset="0"/>
              <a:sym typeface="Wingdings" pitchFamily="2" charset="2"/>
            </a:endParaRPr>
          </a:p>
          <a:p>
            <a:endParaRPr lang="en-US" b="1" dirty="0">
              <a:solidFill>
                <a:srgbClr val="C00000"/>
              </a:solidFill>
              <a:latin typeface="Arial Narrow" pitchFamily="34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4456152"/>
            <a:ext cx="24669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7400" y="4495800"/>
            <a:ext cx="260985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5972748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1104" y="609600"/>
            <a:ext cx="8229600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</a:rPr>
              <a:t>b.  Proses </a:t>
            </a:r>
            <a:r>
              <a:rPr lang="en-US" b="1" dirty="0" err="1">
                <a:solidFill>
                  <a:srgbClr val="006600"/>
                </a:solidFill>
                <a:latin typeface="Arial Narrow" pitchFamily="34" charset="0"/>
              </a:rPr>
              <a:t>mengarah</a:t>
            </a:r>
            <a:r>
              <a:rPr lang="en-US" b="1" dirty="0">
                <a:solidFill>
                  <a:srgbClr val="006600"/>
                </a:solidFill>
                <a:latin typeface="Arial Narrow" pitchFamily="34" charset="0"/>
              </a:rPr>
              <a:t> </a:t>
            </a:r>
            <a:r>
              <a:rPr lang="en-US" b="1" dirty="0" err="1">
                <a:solidFill>
                  <a:srgbClr val="006600"/>
                </a:solidFill>
                <a:latin typeface="Arial Narrow" pitchFamily="34" charset="0"/>
              </a:rPr>
              <a:t>dalam</a:t>
            </a:r>
            <a:r>
              <a:rPr lang="en-US" b="1" dirty="0">
                <a:solidFill>
                  <a:srgbClr val="006600"/>
                </a:solidFill>
                <a:latin typeface="Arial Narrow" pitchFamily="34" charset="0"/>
              </a:rPr>
              <a:t> </a:t>
            </a:r>
            <a:r>
              <a:rPr lang="en-US" b="1" dirty="0" err="1">
                <a:solidFill>
                  <a:srgbClr val="006600"/>
                </a:solidFill>
                <a:latin typeface="Arial Narrow" pitchFamily="34" charset="0"/>
              </a:rPr>
              <a:t>evolusi</a:t>
            </a:r>
            <a:r>
              <a:rPr lang="en-US" b="1" dirty="0">
                <a:solidFill>
                  <a:srgbClr val="006600"/>
                </a:solidFill>
                <a:latin typeface="Arial Narrow" pitchFamily="34" charset="0"/>
              </a:rPr>
              <a:t> </a:t>
            </a:r>
            <a:r>
              <a:rPr lang="en-US" b="1" dirty="0" err="1">
                <a:solidFill>
                  <a:srgbClr val="006600"/>
                </a:solidFill>
                <a:latin typeface="Arial Narrow" pitchFamily="34" charset="0"/>
              </a:rPr>
              <a:t>kebudayaan</a:t>
            </a:r>
            <a:r>
              <a:rPr lang="en-US" b="1" dirty="0">
                <a:solidFill>
                  <a:srgbClr val="006600"/>
                </a:solidFill>
                <a:latin typeface="Arial Narrow" pitchFamily="34" charset="0"/>
              </a:rPr>
              <a:t> (macroscopic)</a:t>
            </a:r>
          </a:p>
          <a:p>
            <a:pPr marL="342900" indent="-342900"/>
            <a:endParaRPr lang="en-US" b="1" dirty="0">
              <a:solidFill>
                <a:srgbClr val="006600"/>
              </a:solidFill>
              <a:latin typeface="Arial Narrow" pitchFamily="34" charset="0"/>
            </a:endParaRPr>
          </a:p>
          <a:p>
            <a:pPr marL="342900" indent="-342900"/>
            <a:r>
              <a:rPr lang="en-US" b="1" dirty="0">
                <a:solidFill>
                  <a:schemeClr val="tx2"/>
                </a:solidFill>
                <a:latin typeface="Arial Narrow" pitchFamily="34" charset="0"/>
                <a:sym typeface="Wingdings" pitchFamily="2" charset="2"/>
              </a:rPr>
              <a:t>         </a:t>
            </a:r>
            <a:r>
              <a:rPr lang="en-US" b="1" dirty="0" err="1" smtClean="0">
                <a:latin typeface="Arial Narrow" pitchFamily="34" charset="0"/>
              </a:rPr>
              <a:t>evolusi</a:t>
            </a:r>
            <a:r>
              <a:rPr lang="en-US" b="1" dirty="0" smtClean="0">
                <a:latin typeface="Arial Narrow" pitchFamily="34" charset="0"/>
              </a:rPr>
              <a:t> </a:t>
            </a:r>
            <a:r>
              <a:rPr lang="en-US" b="1" dirty="0" err="1">
                <a:latin typeface="Arial Narrow" pitchFamily="34" charset="0"/>
              </a:rPr>
              <a:t>masyarakat</a:t>
            </a:r>
            <a:r>
              <a:rPr lang="en-US" b="1" dirty="0">
                <a:latin typeface="Arial Narrow" pitchFamily="34" charset="0"/>
              </a:rPr>
              <a:t> </a:t>
            </a:r>
            <a:r>
              <a:rPr lang="en-US" b="1" dirty="0" err="1">
                <a:latin typeface="Arial Narrow" pitchFamily="34" charset="0"/>
              </a:rPr>
              <a:t>dan</a:t>
            </a:r>
            <a:r>
              <a:rPr lang="en-US" b="1" dirty="0">
                <a:latin typeface="Arial Narrow" pitchFamily="34" charset="0"/>
              </a:rPr>
              <a:t> </a:t>
            </a:r>
            <a:r>
              <a:rPr lang="en-US" b="1" dirty="0" err="1">
                <a:latin typeface="Arial Narrow" pitchFamily="34" charset="0"/>
              </a:rPr>
              <a:t>kebudayaan</a:t>
            </a:r>
            <a:r>
              <a:rPr lang="en-US" b="1" dirty="0">
                <a:latin typeface="Arial Narrow" pitchFamily="34" charset="0"/>
              </a:rPr>
              <a:t> </a:t>
            </a:r>
            <a:r>
              <a:rPr lang="en-US" b="1" dirty="0" err="1">
                <a:latin typeface="Arial Narrow" pitchFamily="34" charset="0"/>
              </a:rPr>
              <a:t>dalam</a:t>
            </a:r>
            <a:r>
              <a:rPr lang="en-US" b="1" dirty="0">
                <a:latin typeface="Arial Narrow" pitchFamily="34" charset="0"/>
              </a:rPr>
              <a:t> </a:t>
            </a:r>
            <a:r>
              <a:rPr lang="en-US" b="1" dirty="0" err="1">
                <a:latin typeface="Arial Narrow" pitchFamily="34" charset="0"/>
              </a:rPr>
              <a:t>jangka</a:t>
            </a:r>
            <a:r>
              <a:rPr lang="en-US" b="1" dirty="0">
                <a:latin typeface="Arial Narrow" pitchFamily="34" charset="0"/>
              </a:rPr>
              <a:t> </a:t>
            </a:r>
            <a:r>
              <a:rPr lang="en-US" b="1" dirty="0" err="1">
                <a:latin typeface="Arial Narrow" pitchFamily="34" charset="0"/>
              </a:rPr>
              <a:t>panjang</a:t>
            </a:r>
            <a:r>
              <a:rPr lang="en-US" b="1" dirty="0">
                <a:latin typeface="Arial Narrow" pitchFamily="34" charset="0"/>
              </a:rPr>
              <a:t> </a:t>
            </a:r>
            <a:r>
              <a:rPr lang="en-US" b="1" dirty="0" err="1">
                <a:latin typeface="Arial Narrow" pitchFamily="34" charset="0"/>
              </a:rPr>
              <a:t>akan</a:t>
            </a:r>
            <a:r>
              <a:rPr lang="en-US" b="1" dirty="0">
                <a:latin typeface="Arial Narrow" pitchFamily="34" charset="0"/>
              </a:rPr>
              <a:t> </a:t>
            </a:r>
            <a:r>
              <a:rPr lang="en-US" b="1" dirty="0" err="1">
                <a:latin typeface="Arial Narrow" pitchFamily="34" charset="0"/>
              </a:rPr>
              <a:t>tampak</a:t>
            </a:r>
            <a:r>
              <a:rPr lang="en-US" b="1" dirty="0">
                <a:latin typeface="Arial Narrow" pitchFamily="34" charset="0"/>
              </a:rPr>
              <a:t> </a:t>
            </a:r>
          </a:p>
          <a:p>
            <a:pPr marL="342900" indent="-342900"/>
            <a:r>
              <a:rPr lang="en-US" b="1" dirty="0">
                <a:latin typeface="Arial Narrow" pitchFamily="34" charset="0"/>
              </a:rPr>
              <a:t>         </a:t>
            </a:r>
            <a:r>
              <a:rPr lang="en-US" b="1" dirty="0" err="1">
                <a:latin typeface="Arial Narrow" pitchFamily="34" charset="0"/>
              </a:rPr>
              <a:t>perubahan-perubahan</a:t>
            </a:r>
            <a:r>
              <a:rPr lang="en-US" b="1" dirty="0">
                <a:latin typeface="Arial Narrow" pitchFamily="34" charset="0"/>
              </a:rPr>
              <a:t> </a:t>
            </a:r>
            <a:r>
              <a:rPr lang="en-US" b="1" dirty="0" err="1">
                <a:latin typeface="Arial Narrow" pitchFamily="34" charset="0"/>
              </a:rPr>
              <a:t>besar</a:t>
            </a:r>
            <a:r>
              <a:rPr lang="en-US" b="1" dirty="0">
                <a:latin typeface="Arial Narrow" pitchFamily="34" charset="0"/>
              </a:rPr>
              <a:t> yang </a:t>
            </a:r>
            <a:r>
              <a:rPr lang="en-US" b="1" dirty="0" err="1">
                <a:latin typeface="Arial Narrow" pitchFamily="34" charset="0"/>
              </a:rPr>
              <a:t>seolah-olah</a:t>
            </a:r>
            <a:r>
              <a:rPr lang="en-US" b="1" dirty="0">
                <a:latin typeface="Arial Narrow" pitchFamily="34" charset="0"/>
              </a:rPr>
              <a:t> </a:t>
            </a:r>
            <a:r>
              <a:rPr lang="en-US" b="1" dirty="0" err="1">
                <a:latin typeface="Arial Narrow" pitchFamily="34" charset="0"/>
              </a:rPr>
              <a:t>bersifat</a:t>
            </a:r>
            <a:r>
              <a:rPr lang="en-US" b="1" dirty="0">
                <a:latin typeface="Arial Narrow" pitchFamily="34" charset="0"/>
              </a:rPr>
              <a:t> </a:t>
            </a:r>
            <a:r>
              <a:rPr lang="en-US" b="1" dirty="0" err="1">
                <a:latin typeface="Arial Narrow" pitchFamily="34" charset="0"/>
              </a:rPr>
              <a:t>menentukan</a:t>
            </a:r>
            <a:r>
              <a:rPr lang="en-US" b="1" dirty="0">
                <a:latin typeface="Arial Narrow" pitchFamily="34" charset="0"/>
              </a:rPr>
              <a:t> </a:t>
            </a:r>
            <a:r>
              <a:rPr lang="en-US" b="1" dirty="0" err="1">
                <a:latin typeface="Arial Narrow" pitchFamily="34" charset="0"/>
              </a:rPr>
              <a:t>arah</a:t>
            </a:r>
            <a:endParaRPr lang="en-US" b="1" dirty="0">
              <a:latin typeface="Arial Narrow" pitchFamily="34" charset="0"/>
            </a:endParaRPr>
          </a:p>
          <a:p>
            <a:pPr marL="342900" indent="-342900"/>
            <a:r>
              <a:rPr lang="en-US" b="1" dirty="0">
                <a:latin typeface="Arial Narrow" pitchFamily="34" charset="0"/>
              </a:rPr>
              <a:t>         </a:t>
            </a:r>
            <a:r>
              <a:rPr lang="en-US" b="1" dirty="0" err="1">
                <a:latin typeface="Arial Narrow" pitchFamily="34" charset="0"/>
                <a:sym typeface="Wingdings" pitchFamily="2" charset="2"/>
              </a:rPr>
              <a:t>dari</a:t>
            </a:r>
            <a:r>
              <a:rPr lang="en-US" b="1" dirty="0">
                <a:latin typeface="Arial Narrow" pitchFamily="34" charset="0"/>
                <a:sym typeface="Wingdings" pitchFamily="2" charset="2"/>
              </a:rPr>
              <a:t> </a:t>
            </a:r>
            <a:r>
              <a:rPr lang="en-US" b="1" dirty="0" err="1">
                <a:latin typeface="Arial Narrow" pitchFamily="34" charset="0"/>
                <a:sym typeface="Wingdings" pitchFamily="2" charset="2"/>
              </a:rPr>
              <a:t>masa</a:t>
            </a:r>
            <a:r>
              <a:rPr lang="en-US" b="1" dirty="0">
                <a:latin typeface="Arial Narrow" pitchFamily="34" charset="0"/>
                <a:sym typeface="Wingdings" pitchFamily="2" charset="2"/>
              </a:rPr>
              <a:t> pre </a:t>
            </a:r>
            <a:r>
              <a:rPr lang="en-US" b="1" dirty="0" err="1">
                <a:latin typeface="Arial Narrow" pitchFamily="34" charset="0"/>
                <a:sym typeface="Wingdings" pitchFamily="2" charset="2"/>
              </a:rPr>
              <a:t>histori</a:t>
            </a:r>
            <a:r>
              <a:rPr lang="en-US" b="1" dirty="0">
                <a:latin typeface="Arial Narrow" pitchFamily="34" charset="0"/>
                <a:sym typeface="Wingdings" pitchFamily="2" charset="2"/>
              </a:rPr>
              <a:t> </a:t>
            </a:r>
            <a:r>
              <a:rPr lang="en-US" b="1" dirty="0" err="1">
                <a:latin typeface="Arial Narrow" pitchFamily="34" charset="0"/>
                <a:sym typeface="Wingdings" pitchFamily="2" charset="2"/>
              </a:rPr>
              <a:t>hingga</a:t>
            </a:r>
            <a:r>
              <a:rPr lang="en-US" b="1" dirty="0">
                <a:latin typeface="Arial Narrow" pitchFamily="34" charset="0"/>
                <a:sym typeface="Wingdings" pitchFamily="2" charset="2"/>
              </a:rPr>
              <a:t> </a:t>
            </a:r>
            <a:r>
              <a:rPr lang="en-US" b="1" dirty="0" err="1" smtClean="0">
                <a:latin typeface="Arial Narrow" pitchFamily="34" charset="0"/>
                <a:sym typeface="Wingdings" pitchFamily="2" charset="2"/>
              </a:rPr>
              <a:t>sekarang</a:t>
            </a:r>
            <a:endParaRPr lang="en-US" b="1" dirty="0" smtClean="0">
              <a:latin typeface="Arial Narrow" pitchFamily="34" charset="0"/>
              <a:sym typeface="Wingdings" pitchFamily="2" charset="2"/>
            </a:endParaRPr>
          </a:p>
          <a:p>
            <a:pPr marL="342900" indent="-342900"/>
            <a:endParaRPr lang="en-US" b="1" dirty="0">
              <a:latin typeface="Arial Narrow" pitchFamily="34" charset="0"/>
              <a:sym typeface="Wingdings" pitchFamily="2" charset="2"/>
            </a:endParaRPr>
          </a:p>
          <a:p>
            <a:pPr marL="342900" indent="-342900"/>
            <a:r>
              <a:rPr lang="en-US" b="1" dirty="0" smtClean="0">
                <a:latin typeface="Arial Narrow" pitchFamily="34" charset="0"/>
                <a:sym typeface="Wingdings" pitchFamily="2" charset="2"/>
              </a:rPr>
              <a:t>        </a:t>
            </a:r>
            <a:r>
              <a:rPr lang="en-US" sz="2000" b="1" dirty="0">
                <a:latin typeface="Arial Narrow" pitchFamily="34" charset="0"/>
                <a:sym typeface="Wingdings" pitchFamily="2" charset="2"/>
              </a:rPr>
              <a:t> </a:t>
            </a:r>
            <a:r>
              <a:rPr lang="en-US" sz="2000" b="1" dirty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- </a:t>
            </a:r>
            <a:r>
              <a:rPr lang="en-US" b="1" dirty="0" err="1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jaman</a:t>
            </a:r>
            <a:r>
              <a:rPr lang="en-US" b="1" dirty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 </a:t>
            </a:r>
            <a:r>
              <a:rPr lang="en-US" b="1" dirty="0" err="1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paleolitikum</a:t>
            </a:r>
            <a:r>
              <a:rPr lang="en-US" b="1" dirty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/</a:t>
            </a:r>
            <a:r>
              <a:rPr lang="en-US" b="1" dirty="0" err="1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jaman</a:t>
            </a:r>
            <a:r>
              <a:rPr lang="en-US" b="1" dirty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 </a:t>
            </a:r>
            <a:r>
              <a:rPr lang="en-US" b="1" dirty="0" err="1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batu</a:t>
            </a:r>
            <a:r>
              <a:rPr lang="en-US" b="1" dirty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tua</a:t>
            </a:r>
            <a:endParaRPr lang="en-US" b="1" dirty="0" smtClean="0">
              <a:solidFill>
                <a:srgbClr val="006600"/>
              </a:solidFill>
              <a:latin typeface="Arial Narrow" pitchFamily="34" charset="0"/>
              <a:sym typeface="Wingdings" pitchFamily="2" charset="2"/>
            </a:endParaRPr>
          </a:p>
          <a:p>
            <a:pPr marL="342900" indent="-342900"/>
            <a:endParaRPr lang="en-US" b="1" dirty="0">
              <a:solidFill>
                <a:srgbClr val="006600"/>
              </a:solidFill>
              <a:latin typeface="Arial Narrow" pitchFamily="34" charset="0"/>
              <a:sym typeface="Wingdings" pitchFamily="2" charset="2"/>
            </a:endParaRPr>
          </a:p>
          <a:p>
            <a:pPr marL="342900" indent="-342900"/>
            <a:endParaRPr lang="en-US" b="1" dirty="0" smtClean="0">
              <a:solidFill>
                <a:srgbClr val="006600"/>
              </a:solidFill>
              <a:latin typeface="Arial Narrow" pitchFamily="34" charset="0"/>
              <a:sym typeface="Wingdings" pitchFamily="2" charset="2"/>
            </a:endParaRPr>
          </a:p>
          <a:p>
            <a:pPr marL="342900" indent="-342900"/>
            <a:endParaRPr lang="en-US" b="1" dirty="0">
              <a:solidFill>
                <a:srgbClr val="006600"/>
              </a:solidFill>
              <a:latin typeface="Arial Narrow" pitchFamily="34" charset="0"/>
              <a:sym typeface="Wingdings" pitchFamily="2" charset="2"/>
            </a:endParaRPr>
          </a:p>
          <a:p>
            <a:pPr marL="342900" indent="-342900"/>
            <a:endParaRPr lang="en-US" b="1" dirty="0" smtClean="0">
              <a:solidFill>
                <a:srgbClr val="006600"/>
              </a:solidFill>
              <a:latin typeface="Arial Narrow" pitchFamily="34" charset="0"/>
              <a:sym typeface="Wingdings" pitchFamily="2" charset="2"/>
            </a:endParaRPr>
          </a:p>
          <a:p>
            <a:pPr marL="342900" indent="-342900"/>
            <a:endParaRPr lang="en-US" b="1" dirty="0">
              <a:solidFill>
                <a:srgbClr val="006600"/>
              </a:solidFill>
              <a:latin typeface="Arial Narrow" pitchFamily="34" charset="0"/>
              <a:sym typeface="Wingdings" pitchFamily="2" charset="2"/>
            </a:endParaRPr>
          </a:p>
          <a:p>
            <a:pPr marL="342900" indent="-342900"/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</a:rPr>
              <a:t>        -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</a:rPr>
              <a:t>jaman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</a:rPr>
              <a:t>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</a:rPr>
              <a:t>mesolitikum</a:t>
            </a:r>
            <a:endParaRPr lang="en-US" b="1" dirty="0" smtClean="0">
              <a:solidFill>
                <a:srgbClr val="006600"/>
              </a:solidFill>
              <a:latin typeface="Arial Narrow" pitchFamily="34" charset="0"/>
            </a:endParaRPr>
          </a:p>
          <a:p>
            <a:pPr marL="342900" indent="-342900"/>
            <a:endParaRPr lang="en-US" b="1" dirty="0">
              <a:solidFill>
                <a:srgbClr val="006600"/>
              </a:solidFill>
              <a:latin typeface="Arial Narrow" pitchFamily="34" charset="0"/>
            </a:endParaRPr>
          </a:p>
          <a:p>
            <a:pPr marL="342900" indent="-342900"/>
            <a:endParaRPr lang="en-US" b="1" dirty="0" smtClean="0">
              <a:solidFill>
                <a:srgbClr val="006600"/>
              </a:solidFill>
              <a:latin typeface="Arial Narrow" pitchFamily="34" charset="0"/>
            </a:endParaRPr>
          </a:p>
          <a:p>
            <a:pPr marL="342900" indent="-342900"/>
            <a:endParaRPr lang="en-US" b="1" dirty="0">
              <a:solidFill>
                <a:srgbClr val="006600"/>
              </a:solidFill>
              <a:latin typeface="Arial Narrow" pitchFamily="34" charset="0"/>
            </a:endParaRPr>
          </a:p>
          <a:p>
            <a:pPr marL="342900" indent="-342900"/>
            <a:endParaRPr lang="en-US" b="1" dirty="0" smtClean="0">
              <a:solidFill>
                <a:srgbClr val="006600"/>
              </a:solidFill>
              <a:latin typeface="Arial Narrow" pitchFamily="34" charset="0"/>
            </a:endParaRPr>
          </a:p>
          <a:p>
            <a:pPr marL="342900" indent="-342900"/>
            <a:endParaRPr lang="en-US" b="1" dirty="0">
              <a:solidFill>
                <a:srgbClr val="006600"/>
              </a:solidFill>
              <a:latin typeface="Arial Narrow" pitchFamily="34" charset="0"/>
            </a:endParaRPr>
          </a:p>
          <a:p>
            <a:pPr marL="342900" indent="-342900"/>
            <a:endParaRPr lang="en-US" b="1" dirty="0" smtClean="0">
              <a:solidFill>
                <a:srgbClr val="006600"/>
              </a:solidFill>
              <a:latin typeface="Arial Narrow" pitchFamily="34" charset="0"/>
              <a:sym typeface="Wingdings" pitchFamily="2" charset="2"/>
            </a:endParaRPr>
          </a:p>
          <a:p>
            <a:pPr marL="342900" indent="-342900"/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     </a:t>
            </a:r>
            <a:endParaRPr lang="en-US" b="1" dirty="0">
              <a:solidFill>
                <a:srgbClr val="006600"/>
              </a:solidFill>
              <a:latin typeface="Arial Narrow" pitchFamily="34" charset="0"/>
              <a:sym typeface="Wingdings" pitchFamily="2" charset="2"/>
            </a:endParaRPr>
          </a:p>
          <a:p>
            <a:r>
              <a:rPr lang="en-US" dirty="0" smtClean="0"/>
              <a:t>    -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</a:rPr>
              <a:t>hingga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</a:rPr>
              <a:t>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</a:rPr>
              <a:t>masa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</a:rPr>
              <a:t>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</a:rPr>
              <a:t>sekarang</a:t>
            </a:r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19600" y="2362200"/>
            <a:ext cx="2076450" cy="17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35474" y="4299732"/>
            <a:ext cx="2076450" cy="17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9277517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381000"/>
            <a:ext cx="8153400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Arial Narrow" pitchFamily="34" charset="0"/>
              </a:rPr>
              <a:t>D. </a:t>
            </a:r>
            <a:r>
              <a:rPr lang="en-US" b="1" dirty="0" err="1" smtClean="0">
                <a:solidFill>
                  <a:srgbClr val="C00000"/>
                </a:solidFill>
                <a:latin typeface="Arial Narrow" pitchFamily="34" charset="0"/>
              </a:rPr>
              <a:t>Difusi</a:t>
            </a:r>
            <a:endParaRPr lang="en-US" b="1" dirty="0" smtClean="0">
              <a:solidFill>
                <a:srgbClr val="C00000"/>
              </a:solidFill>
              <a:latin typeface="Arial Narrow" pitchFamily="34" charset="0"/>
            </a:endParaRPr>
          </a:p>
          <a:p>
            <a:endParaRPr lang="en-US" b="1" dirty="0">
              <a:solidFill>
                <a:srgbClr val="C00000"/>
              </a:solidFill>
              <a:latin typeface="Arial Narrow" pitchFamily="34" charset="0"/>
            </a:endParaRPr>
          </a:p>
          <a:p>
            <a:r>
              <a:rPr lang="en-US" b="1" dirty="0" smtClean="0">
                <a:solidFill>
                  <a:srgbClr val="C00000"/>
                </a:solidFill>
                <a:latin typeface="Arial Narrow" pitchFamily="34" charset="0"/>
              </a:rPr>
              <a:t>    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</a:rPr>
              <a:t>a.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</a:rPr>
              <a:t>penyebaran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</a:rPr>
              <a:t>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</a:rPr>
              <a:t>manusia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</a:rPr>
              <a:t> </a:t>
            </a:r>
          </a:p>
          <a:p>
            <a:r>
              <a:rPr lang="en-US" b="1" dirty="0">
                <a:solidFill>
                  <a:srgbClr val="006600"/>
                </a:solidFill>
                <a:latin typeface="Arial Narrow" pitchFamily="34" charset="0"/>
              </a:rPr>
              <a:t> 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</a:rPr>
              <a:t>             1.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</a:rPr>
              <a:t>lambat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</a:rPr>
              <a:t>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</a:rPr>
              <a:t>dan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</a:rPr>
              <a:t>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</a:rPr>
              <a:t>otomatis</a:t>
            </a:r>
            <a:endParaRPr lang="en-US" b="1" dirty="0" smtClean="0">
              <a:solidFill>
                <a:srgbClr val="006600"/>
              </a:solidFill>
              <a:latin typeface="Arial Narrow" pitchFamily="34" charset="0"/>
            </a:endParaRPr>
          </a:p>
          <a:p>
            <a:r>
              <a:rPr lang="en-US" b="1" dirty="0">
                <a:solidFill>
                  <a:srgbClr val="006600"/>
                </a:solidFill>
                <a:latin typeface="Arial Narrow" pitchFamily="34" charset="0"/>
              </a:rPr>
              <a:t> 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</a:rPr>
              <a:t>                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</a:rPr>
              <a:t>sesuai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</a:rPr>
              <a:t> dg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</a:rPr>
              <a:t>pertumbuhan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</a:rPr>
              <a:t>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</a:rPr>
              <a:t>manusia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</a:rPr>
              <a:t> di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</a:rPr>
              <a:t>muka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</a:rPr>
              <a:t>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</a:rPr>
              <a:t>bumi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</a:rPr>
              <a:t>,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</a:rPr>
              <a:t>secara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</a:rPr>
              <a:t>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</a:rPr>
              <a:t>evolusi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</a:rPr>
              <a:t>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</a:rPr>
              <a:t>mencari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</a:rPr>
              <a:t> </a:t>
            </a:r>
          </a:p>
          <a:p>
            <a:r>
              <a:rPr lang="en-US" b="1" dirty="0">
                <a:solidFill>
                  <a:srgbClr val="006600"/>
                </a:solidFill>
                <a:latin typeface="Arial Narrow" pitchFamily="34" charset="0"/>
              </a:rPr>
              <a:t> 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</a:rPr>
              <a:t>                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</a:rPr>
              <a:t>tempat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</a:rPr>
              <a:t>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</a:rPr>
              <a:t>ke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</a:rPr>
              <a:t>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</a:rPr>
              <a:t>berbagai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</a:rPr>
              <a:t>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</a:rPr>
              <a:t>penjuru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</a:rPr>
              <a:t> di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</a:rPr>
              <a:t>dunia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</a:rPr>
              <a:t> </a:t>
            </a:r>
          </a:p>
          <a:p>
            <a:r>
              <a:rPr lang="en-US" b="1" dirty="0">
                <a:solidFill>
                  <a:srgbClr val="006600"/>
                </a:solidFill>
                <a:latin typeface="Arial Narrow" pitchFamily="34" charset="0"/>
              </a:rPr>
              <a:t> 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</a:rPr>
              <a:t>                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</a:rPr>
              <a:t>misalnya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</a:rPr>
              <a:t>,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</a:rPr>
              <a:t>migrasi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</a:rPr>
              <a:t>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</a:rPr>
              <a:t>penduduk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</a:rPr>
              <a:t>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</a:rPr>
              <a:t>dunia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</a:rPr>
              <a:t>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</a:rPr>
              <a:t>antara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</a:rPr>
              <a:t> 80.000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</a:rPr>
              <a:t>sampai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</a:rPr>
              <a:t> 1.000 SM</a:t>
            </a:r>
          </a:p>
          <a:p>
            <a:r>
              <a:rPr lang="en-US" b="1" dirty="0">
                <a:solidFill>
                  <a:srgbClr val="006600"/>
                </a:solidFill>
                <a:latin typeface="Arial Narrow" pitchFamily="34" charset="0"/>
              </a:rPr>
              <a:t> 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</a:rPr>
              <a:t>                                   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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dari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Eropa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 Utara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menuju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  Asia Tengah,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yg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kemudian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menyebar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  </a:t>
            </a:r>
          </a:p>
          <a:p>
            <a:r>
              <a:rPr lang="en-US" b="1" dirty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 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                                        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ke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 Asia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Tenggar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dan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 Asia Selatan</a:t>
            </a:r>
          </a:p>
          <a:p>
            <a:r>
              <a:rPr lang="en-US" b="1" dirty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 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           2.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cepat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dan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mendadak</a:t>
            </a:r>
            <a:endParaRPr lang="en-US" b="1" dirty="0" smtClean="0">
              <a:solidFill>
                <a:srgbClr val="006600"/>
              </a:solidFill>
              <a:latin typeface="Arial Narrow" pitchFamily="34" charset="0"/>
              <a:sym typeface="Wingdings" pitchFamily="2" charset="2"/>
            </a:endParaRPr>
          </a:p>
          <a:p>
            <a:r>
              <a:rPr lang="en-US" b="1" dirty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 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              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penyebabnya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perang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,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bencana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alam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,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dan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semacamnya</a:t>
            </a:r>
            <a:endParaRPr lang="en-US" b="1" dirty="0" smtClean="0">
              <a:solidFill>
                <a:srgbClr val="006600"/>
              </a:solidFill>
              <a:latin typeface="Arial Narrow" pitchFamily="34" charset="0"/>
              <a:sym typeface="Wingdings" pitchFamily="2" charset="2"/>
            </a:endParaRPr>
          </a:p>
          <a:p>
            <a:r>
              <a:rPr lang="en-US" b="1" dirty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 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              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misalnya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,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migrasi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dari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sekitar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 3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juta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 orang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Spanyol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ke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Amerika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 Selatan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pada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 </a:t>
            </a:r>
          </a:p>
          <a:p>
            <a:r>
              <a:rPr lang="en-US" b="1" dirty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 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                                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abad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 16 </a:t>
            </a:r>
            <a:r>
              <a:rPr lang="en-US" b="1" dirty="0" err="1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dan</a:t>
            </a:r>
            <a:r>
              <a:rPr lang="en-US" b="1" dirty="0" smtClean="0">
                <a:solidFill>
                  <a:srgbClr val="006600"/>
                </a:solidFill>
                <a:latin typeface="Arial Narrow" pitchFamily="34" charset="0"/>
                <a:sym typeface="Wingdings" pitchFamily="2" charset="2"/>
              </a:rPr>
              <a:t> 17</a:t>
            </a:r>
          </a:p>
          <a:p>
            <a:endParaRPr lang="en-US" b="1" dirty="0">
              <a:solidFill>
                <a:srgbClr val="006600"/>
              </a:solidFill>
              <a:latin typeface="Arial Narrow" pitchFamily="34" charset="0"/>
              <a:sym typeface="Wingdings" pitchFamily="2" charset="2"/>
            </a:endParaRPr>
          </a:p>
          <a:p>
            <a:endParaRPr lang="en-US" sz="1600" b="1" dirty="0" smtClean="0">
              <a:latin typeface="Arial Narrow" pitchFamily="34" charset="0"/>
            </a:endParaRPr>
          </a:p>
          <a:p>
            <a:r>
              <a:rPr lang="en-US" sz="1600" b="1" dirty="0">
                <a:latin typeface="Arial Narrow" pitchFamily="34" charset="0"/>
              </a:rPr>
              <a:t> </a:t>
            </a:r>
            <a:r>
              <a:rPr lang="en-US" sz="1600" b="1" dirty="0" smtClean="0">
                <a:latin typeface="Arial Narrow" pitchFamily="34" charset="0"/>
              </a:rPr>
              <a:t>                                                                                      </a:t>
            </a:r>
            <a:r>
              <a:rPr lang="en-US" sz="1400" b="1" dirty="0" err="1" smtClean="0">
                <a:latin typeface="Arial Narrow" pitchFamily="34" charset="0"/>
              </a:rPr>
              <a:t>para</a:t>
            </a:r>
            <a:r>
              <a:rPr lang="en-US" sz="1400" b="1" dirty="0" smtClean="0">
                <a:latin typeface="Arial Narrow" pitchFamily="34" charset="0"/>
              </a:rPr>
              <a:t> </a:t>
            </a:r>
            <a:r>
              <a:rPr lang="en-US" sz="1400" b="1" dirty="0" err="1" smtClean="0">
                <a:latin typeface="Arial Narrow" pitchFamily="34" charset="0"/>
              </a:rPr>
              <a:t>kolonis</a:t>
            </a:r>
            <a:r>
              <a:rPr lang="en-US" sz="1400" b="1" dirty="0" smtClean="0">
                <a:latin typeface="Arial Narrow" pitchFamily="34" charset="0"/>
              </a:rPr>
              <a:t> </a:t>
            </a:r>
            <a:r>
              <a:rPr lang="en-US" sz="1400" b="1" dirty="0" err="1" smtClean="0">
                <a:latin typeface="Arial Narrow" pitchFamily="34" charset="0"/>
              </a:rPr>
              <a:t>Spanyol</a:t>
            </a:r>
            <a:r>
              <a:rPr lang="en-US" sz="1400" b="1" dirty="0" smtClean="0">
                <a:latin typeface="Arial Narrow" pitchFamily="34" charset="0"/>
              </a:rPr>
              <a:t> yang </a:t>
            </a:r>
            <a:r>
              <a:rPr lang="en-US" sz="1400" b="1" dirty="0" err="1">
                <a:latin typeface="Arial Narrow" pitchFamily="34" charset="0"/>
              </a:rPr>
              <a:t>pergi</a:t>
            </a:r>
            <a:r>
              <a:rPr lang="en-US" sz="1400" b="1" dirty="0">
                <a:latin typeface="Arial Narrow" pitchFamily="34" charset="0"/>
              </a:rPr>
              <a:t> </a:t>
            </a:r>
            <a:r>
              <a:rPr lang="en-US" sz="1400" b="1" dirty="0" err="1">
                <a:latin typeface="Arial Narrow" pitchFamily="34" charset="0"/>
              </a:rPr>
              <a:t>menjelajah</a:t>
            </a:r>
            <a:r>
              <a:rPr lang="en-US" sz="1400" b="1" dirty="0">
                <a:latin typeface="Arial Narrow" pitchFamily="34" charset="0"/>
              </a:rPr>
              <a:t> </a:t>
            </a:r>
            <a:r>
              <a:rPr lang="en-US" sz="1400" b="1" dirty="0" err="1">
                <a:latin typeface="Arial Narrow" pitchFamily="34" charset="0"/>
              </a:rPr>
              <a:t>ke</a:t>
            </a:r>
            <a:r>
              <a:rPr lang="en-US" sz="1400" b="1" dirty="0">
                <a:latin typeface="Arial Narrow" pitchFamily="34" charset="0"/>
              </a:rPr>
              <a:t> </a:t>
            </a:r>
            <a:endParaRPr lang="en-US" sz="1400" b="1" dirty="0" smtClean="0">
              <a:latin typeface="Arial Narrow" pitchFamily="34" charset="0"/>
            </a:endParaRPr>
          </a:p>
          <a:p>
            <a:r>
              <a:rPr lang="en-US" sz="1400" b="1" dirty="0">
                <a:latin typeface="Arial Narrow" pitchFamily="34" charset="0"/>
              </a:rPr>
              <a:t> </a:t>
            </a:r>
            <a:r>
              <a:rPr lang="en-US" sz="1400" b="1" dirty="0" smtClean="0">
                <a:latin typeface="Arial Narrow" pitchFamily="34" charset="0"/>
              </a:rPr>
              <a:t>                                                                                                 </a:t>
            </a:r>
            <a:r>
              <a:rPr lang="en-US" sz="1400" b="1" dirty="0" err="1" smtClean="0">
                <a:latin typeface="Arial Narrow" pitchFamily="34" charset="0"/>
              </a:rPr>
              <a:t>benua</a:t>
            </a:r>
            <a:r>
              <a:rPr lang="en-US" sz="1400" b="1" dirty="0" smtClean="0">
                <a:latin typeface="Arial Narrow" pitchFamily="34" charset="0"/>
              </a:rPr>
              <a:t> </a:t>
            </a:r>
            <a:r>
              <a:rPr lang="en-US" sz="1400" b="1" dirty="0" err="1">
                <a:latin typeface="Arial Narrow" pitchFamily="34" charset="0"/>
              </a:rPr>
              <a:t>Amerika</a:t>
            </a:r>
            <a:r>
              <a:rPr lang="en-US" sz="1400" b="1" dirty="0">
                <a:latin typeface="Arial Narrow" pitchFamily="34" charset="0"/>
              </a:rPr>
              <a:t>, </a:t>
            </a:r>
            <a:r>
              <a:rPr lang="en-US" sz="1400" b="1" dirty="0" err="1">
                <a:latin typeface="Arial Narrow" pitchFamily="34" charset="0"/>
              </a:rPr>
              <a:t>dan</a:t>
            </a:r>
            <a:r>
              <a:rPr lang="en-US" sz="1400" b="1" dirty="0">
                <a:latin typeface="Arial Narrow" pitchFamily="34" charset="0"/>
              </a:rPr>
              <a:t> </a:t>
            </a:r>
            <a:r>
              <a:rPr lang="en-US" sz="1400" b="1" dirty="0" err="1">
                <a:latin typeface="Arial Narrow" pitchFamily="34" charset="0"/>
              </a:rPr>
              <a:t>kemudian</a:t>
            </a:r>
            <a:r>
              <a:rPr lang="en-US" sz="1400" b="1" dirty="0">
                <a:latin typeface="Arial Narrow" pitchFamily="34" charset="0"/>
              </a:rPr>
              <a:t> </a:t>
            </a:r>
            <a:r>
              <a:rPr lang="en-US" sz="1400" b="1" dirty="0" err="1">
                <a:latin typeface="Arial Narrow" pitchFamily="34" charset="0"/>
              </a:rPr>
              <a:t>ke</a:t>
            </a:r>
            <a:r>
              <a:rPr lang="en-US" sz="1400" b="1" dirty="0">
                <a:latin typeface="Arial Narrow" pitchFamily="34" charset="0"/>
              </a:rPr>
              <a:t> </a:t>
            </a:r>
            <a:r>
              <a:rPr lang="en-US" sz="1400" b="1" dirty="0" smtClean="0">
                <a:latin typeface="Arial Narrow" pitchFamily="34" charset="0"/>
              </a:rPr>
              <a:t>Asia </a:t>
            </a:r>
            <a:r>
              <a:rPr lang="en-US" sz="1400" b="1" dirty="0" err="1" smtClean="0">
                <a:latin typeface="Arial Narrow" pitchFamily="34" charset="0"/>
              </a:rPr>
              <a:t>untuk</a:t>
            </a:r>
            <a:r>
              <a:rPr lang="en-US" sz="1400" b="1" dirty="0" smtClean="0">
                <a:latin typeface="Arial Narrow" pitchFamily="34" charset="0"/>
              </a:rPr>
              <a:t> </a:t>
            </a:r>
            <a:r>
              <a:rPr lang="en-US" sz="1400" b="1" dirty="0" err="1">
                <a:latin typeface="Arial Narrow" pitchFamily="34" charset="0"/>
              </a:rPr>
              <a:t>melakukan</a:t>
            </a:r>
            <a:r>
              <a:rPr lang="en-US" sz="1400" b="1" dirty="0">
                <a:latin typeface="Arial Narrow" pitchFamily="34" charset="0"/>
              </a:rPr>
              <a:t> </a:t>
            </a:r>
            <a:endParaRPr lang="en-US" sz="1400" b="1" dirty="0" smtClean="0">
              <a:latin typeface="Arial Narrow" pitchFamily="34" charset="0"/>
            </a:endParaRPr>
          </a:p>
          <a:p>
            <a:r>
              <a:rPr lang="en-US" sz="1400" b="1" i="1" dirty="0">
                <a:latin typeface="Arial Narrow" pitchFamily="34" charset="0"/>
              </a:rPr>
              <a:t> </a:t>
            </a:r>
            <a:r>
              <a:rPr lang="en-US" sz="1400" b="1" i="1" dirty="0" smtClean="0">
                <a:latin typeface="Arial Narrow" pitchFamily="34" charset="0"/>
              </a:rPr>
              <a:t>                                                                                                 Conquista</a:t>
            </a:r>
            <a:r>
              <a:rPr lang="en-US" sz="1400" b="1" dirty="0" smtClean="0">
                <a:latin typeface="Arial Narrow" pitchFamily="34" charset="0"/>
              </a:rPr>
              <a:t> </a:t>
            </a:r>
            <a:r>
              <a:rPr lang="en-US" sz="1400" b="1" dirty="0">
                <a:latin typeface="Arial Narrow" pitchFamily="34" charset="0"/>
              </a:rPr>
              <a:t>(</a:t>
            </a:r>
            <a:r>
              <a:rPr lang="en-US" sz="1400" b="1" dirty="0" err="1">
                <a:latin typeface="Arial Narrow" pitchFamily="34" charset="0"/>
              </a:rPr>
              <a:t>penaklukan</a:t>
            </a:r>
            <a:r>
              <a:rPr lang="en-US" sz="1400" b="1" dirty="0">
                <a:latin typeface="Arial Narrow" pitchFamily="34" charset="0"/>
              </a:rPr>
              <a:t>) </a:t>
            </a:r>
            <a:r>
              <a:rPr lang="en-US" sz="1400" b="1" dirty="0" err="1">
                <a:latin typeface="Arial Narrow" pitchFamily="34" charset="0"/>
              </a:rPr>
              <a:t>dalam</a:t>
            </a:r>
            <a:r>
              <a:rPr lang="en-US" sz="1400" b="1" dirty="0">
                <a:latin typeface="Arial Narrow" pitchFamily="34" charset="0"/>
              </a:rPr>
              <a:t> </a:t>
            </a:r>
            <a:r>
              <a:rPr lang="en-US" sz="1400" b="1" dirty="0" err="1">
                <a:latin typeface="Arial Narrow" pitchFamily="34" charset="0"/>
              </a:rPr>
              <a:t>rangka</a:t>
            </a:r>
            <a:r>
              <a:rPr lang="en-US" sz="1400" b="1" dirty="0">
                <a:latin typeface="Arial Narrow" pitchFamily="34" charset="0"/>
              </a:rPr>
              <a:t> </a:t>
            </a:r>
            <a:r>
              <a:rPr lang="en-US" sz="1400" b="1" dirty="0" err="1">
                <a:latin typeface="Arial Narrow" pitchFamily="34" charset="0"/>
              </a:rPr>
              <a:t>mencari</a:t>
            </a:r>
            <a:r>
              <a:rPr lang="en-US" sz="1400" b="1" dirty="0">
                <a:latin typeface="Arial Narrow" pitchFamily="34" charset="0"/>
              </a:rPr>
              <a:t> </a:t>
            </a:r>
            <a:r>
              <a:rPr lang="en-US" sz="1400" b="1" dirty="0" err="1" smtClean="0">
                <a:latin typeface="Arial Narrow" pitchFamily="34" charset="0"/>
              </a:rPr>
              <a:t>rempah</a:t>
            </a:r>
            <a:r>
              <a:rPr lang="en-US" sz="1400" b="1" dirty="0" smtClean="0">
                <a:latin typeface="Arial Narrow" pitchFamily="34" charset="0"/>
              </a:rPr>
              <a:t>-</a:t>
            </a:r>
          </a:p>
          <a:p>
            <a:r>
              <a:rPr lang="en-US" sz="1400" b="1" dirty="0">
                <a:latin typeface="Arial Narrow" pitchFamily="34" charset="0"/>
              </a:rPr>
              <a:t> </a:t>
            </a:r>
            <a:r>
              <a:rPr lang="en-US" sz="1400" b="1" dirty="0" smtClean="0">
                <a:latin typeface="Arial Narrow" pitchFamily="34" charset="0"/>
              </a:rPr>
              <a:t>                                                                                                 </a:t>
            </a:r>
            <a:r>
              <a:rPr lang="en-US" sz="1400" b="1" dirty="0" err="1" smtClean="0">
                <a:latin typeface="Arial Narrow" pitchFamily="34" charset="0"/>
              </a:rPr>
              <a:t>rempah</a:t>
            </a:r>
            <a:r>
              <a:rPr lang="en-US" sz="1400" b="1" dirty="0" smtClean="0">
                <a:latin typeface="Arial Narrow" pitchFamily="34" charset="0"/>
              </a:rPr>
              <a:t> </a:t>
            </a:r>
            <a:r>
              <a:rPr lang="en-US" sz="1400" b="1" dirty="0" err="1" smtClean="0">
                <a:latin typeface="Arial Narrow" pitchFamily="34" charset="0"/>
              </a:rPr>
              <a:t>dan</a:t>
            </a:r>
            <a:r>
              <a:rPr lang="en-US" sz="1400" b="1" dirty="0" smtClean="0">
                <a:latin typeface="Arial Narrow" pitchFamily="34" charset="0"/>
              </a:rPr>
              <a:t> </a:t>
            </a:r>
            <a:r>
              <a:rPr lang="en-US" sz="1400" b="1" dirty="0" err="1">
                <a:latin typeface="Arial Narrow" pitchFamily="34" charset="0"/>
              </a:rPr>
              <a:t>kemudian</a:t>
            </a:r>
            <a:r>
              <a:rPr lang="en-US" sz="1400" b="1" dirty="0">
                <a:latin typeface="Arial Narrow" pitchFamily="34" charset="0"/>
              </a:rPr>
              <a:t> </a:t>
            </a:r>
            <a:r>
              <a:rPr lang="en-US" sz="1400" b="1" dirty="0" err="1">
                <a:latin typeface="Arial Narrow" pitchFamily="34" charset="0"/>
              </a:rPr>
              <a:t>menaklukkan</a:t>
            </a:r>
            <a:r>
              <a:rPr lang="en-US" sz="1400" b="1" dirty="0">
                <a:latin typeface="Arial Narrow" pitchFamily="34" charset="0"/>
              </a:rPr>
              <a:t> </a:t>
            </a:r>
            <a:r>
              <a:rPr lang="en-US" sz="1400" b="1" dirty="0" err="1">
                <a:latin typeface="Arial Narrow" pitchFamily="34" charset="0"/>
              </a:rPr>
              <a:t>bangsa</a:t>
            </a:r>
            <a:r>
              <a:rPr lang="en-US" sz="1400" b="1" dirty="0">
                <a:latin typeface="Arial Narrow" pitchFamily="34" charset="0"/>
              </a:rPr>
              <a:t> </a:t>
            </a:r>
            <a:r>
              <a:rPr lang="en-US" sz="1400" b="1" dirty="0" smtClean="0">
                <a:latin typeface="Arial Narrow" pitchFamily="34" charset="0"/>
              </a:rPr>
              <a:t>Indian </a:t>
            </a:r>
            <a:r>
              <a:rPr lang="en-US" sz="1400" b="1" dirty="0" err="1" smtClean="0">
                <a:latin typeface="Arial Narrow" pitchFamily="34" charset="0"/>
              </a:rPr>
              <a:t>Inka</a:t>
            </a:r>
            <a:r>
              <a:rPr lang="en-US" sz="1400" b="1" dirty="0" smtClean="0">
                <a:latin typeface="Arial Narrow" pitchFamily="34" charset="0"/>
              </a:rPr>
              <a:t>, </a:t>
            </a:r>
          </a:p>
          <a:p>
            <a:r>
              <a:rPr lang="en-US" sz="1400" b="1" dirty="0">
                <a:latin typeface="Arial Narrow" pitchFamily="34" charset="0"/>
              </a:rPr>
              <a:t> </a:t>
            </a:r>
            <a:r>
              <a:rPr lang="en-US" sz="1400" b="1" dirty="0" smtClean="0">
                <a:latin typeface="Arial Narrow" pitchFamily="34" charset="0"/>
              </a:rPr>
              <a:t>                                                                                                 </a:t>
            </a:r>
            <a:r>
              <a:rPr lang="en-US" sz="1400" b="1" dirty="0" err="1" smtClean="0">
                <a:latin typeface="Arial Narrow" pitchFamily="34" charset="0"/>
              </a:rPr>
              <a:t>Aztek</a:t>
            </a:r>
            <a:r>
              <a:rPr lang="en-US" sz="1400" b="1" dirty="0">
                <a:latin typeface="Arial Narrow" pitchFamily="34" charset="0"/>
              </a:rPr>
              <a:t>, </a:t>
            </a:r>
            <a:r>
              <a:rPr lang="en-US" sz="1400" b="1" dirty="0" smtClean="0">
                <a:latin typeface="Arial Narrow" pitchFamily="34" charset="0"/>
              </a:rPr>
              <a:t>Maya, </a:t>
            </a:r>
            <a:r>
              <a:rPr lang="en-US" sz="1400" b="1" dirty="0" err="1" smtClean="0">
                <a:latin typeface="Arial Narrow" pitchFamily="34" charset="0"/>
              </a:rPr>
              <a:t>dan</a:t>
            </a:r>
            <a:r>
              <a:rPr lang="en-US" sz="1400" b="1" dirty="0" smtClean="0">
                <a:latin typeface="Arial Narrow" pitchFamily="34" charset="0"/>
              </a:rPr>
              <a:t> Filipina</a:t>
            </a:r>
            <a:endParaRPr lang="en-US" sz="1400" b="1" dirty="0">
              <a:latin typeface="Arial Narrow" pitchFamily="34" charset="0"/>
            </a:endParaRPr>
          </a:p>
        </p:txBody>
      </p:sp>
      <p:pic>
        <p:nvPicPr>
          <p:cNvPr id="6" name="Picture 5" descr="http://upload.wikimedia.org/wikipedia/commons/thumb/2/2e/Coronado-Remington.jpg/220px-Coronado-Remington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966" y="4114800"/>
            <a:ext cx="3840480" cy="23774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9369795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401</TotalTime>
  <Words>1949</Words>
  <Application>Microsoft Office PowerPoint</Application>
  <PresentationFormat>On-screen Show (4:3)</PresentationFormat>
  <Paragraphs>327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Austin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xp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Tunjung</dc:creator>
  <cp:lastModifiedBy>Tunjung</cp:lastModifiedBy>
  <cp:revision>59</cp:revision>
  <dcterms:created xsi:type="dcterms:W3CDTF">2014-03-02T14:45:56Z</dcterms:created>
  <dcterms:modified xsi:type="dcterms:W3CDTF">2014-03-07T02:32:13Z</dcterms:modified>
</cp:coreProperties>
</file>