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sldIdLst>
    <p:sldId id="256" r:id="rId2"/>
    <p:sldId id="288" r:id="rId3"/>
    <p:sldId id="257" r:id="rId4"/>
    <p:sldId id="265" r:id="rId5"/>
    <p:sldId id="260" r:id="rId6"/>
    <p:sldId id="259" r:id="rId7"/>
    <p:sldId id="258" r:id="rId8"/>
    <p:sldId id="266" r:id="rId9"/>
    <p:sldId id="264" r:id="rId10"/>
    <p:sldId id="267" r:id="rId11"/>
    <p:sldId id="268" r:id="rId12"/>
    <p:sldId id="274" r:id="rId13"/>
    <p:sldId id="270" r:id="rId14"/>
    <p:sldId id="290" r:id="rId15"/>
    <p:sldId id="286" r:id="rId16"/>
    <p:sldId id="271" r:id="rId17"/>
    <p:sldId id="272" r:id="rId18"/>
    <p:sldId id="273" r:id="rId19"/>
    <p:sldId id="297" r:id="rId20"/>
    <p:sldId id="291" r:id="rId21"/>
    <p:sldId id="287" r:id="rId22"/>
    <p:sldId id="275" r:id="rId23"/>
    <p:sldId id="276" r:id="rId24"/>
    <p:sldId id="277" r:id="rId25"/>
    <p:sldId id="278" r:id="rId26"/>
    <p:sldId id="279" r:id="rId27"/>
    <p:sldId id="293" r:id="rId28"/>
    <p:sldId id="294" r:id="rId29"/>
    <p:sldId id="280" r:id="rId30"/>
    <p:sldId id="281" r:id="rId31"/>
    <p:sldId id="298" r:id="rId32"/>
    <p:sldId id="295" r:id="rId33"/>
    <p:sldId id="296" r:id="rId34"/>
    <p:sldId id="282" r:id="rId35"/>
    <p:sldId id="284" r:id="rId36"/>
    <p:sldId id="285" r:id="rId37"/>
    <p:sldId id="283" r:id="rId38"/>
    <p:sldId id="299" r:id="rId39"/>
    <p:sldId id="292" r:id="rId40"/>
    <p:sldId id="289" r:id="rId41"/>
    <p:sldId id="300" r:id="rId42"/>
    <p:sldId id="301" r:id="rId43"/>
    <p:sldId id="302" r:id="rId44"/>
    <p:sldId id="303" r:id="rId45"/>
    <p:sldId id="304" r:id="rId46"/>
    <p:sldId id="305" r:id="rId47"/>
  </p:sldIdLst>
  <p:sldSz cx="12192000" cy="6858000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3" autoAdjust="0"/>
    <p:restoredTop sz="76896" autoAdjust="0"/>
  </p:normalViewPr>
  <p:slideViewPr>
    <p:cSldViewPr snapToGrid="0">
      <p:cViewPr varScale="1">
        <p:scale>
          <a:sx n="54" d="100"/>
          <a:sy n="54" d="100"/>
        </p:scale>
        <p:origin x="1296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813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FC0F8C-0D7C-4B84-8645-1C3EF9710B9E}" type="datetimeFigureOut">
              <a:rPr lang="id-ID" smtClean="0"/>
              <a:t>26/11/2014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329B07-DE59-44BC-B580-4C7F39EF1A6A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707161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d-ID" dirty="0" smtClean="0"/>
              <a:t>Berapa</a:t>
            </a:r>
            <a:r>
              <a:rPr lang="id-ID" baseline="0" dirty="0" smtClean="0"/>
              <a:t> jumlah uang yang ingin Anda tulis ?</a:t>
            </a: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329B07-DE59-44BC-B580-4C7F39EF1A6A}" type="slidenum">
              <a:rPr lang="id-ID" smtClean="0"/>
              <a:t>4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392421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d-ID" dirty="0" smtClean="0"/>
              <a:t>Sumber: http://economy.okezone.com/read/2014/03/19/20/957589/utang-luar-negeri-ri-capai-rp3-000-triliun-di-awal-tahun</a:t>
            </a: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329B07-DE59-44BC-B580-4C7F39EF1A6A}" type="slidenum">
              <a:rPr lang="id-ID" smtClean="0"/>
              <a:t>5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44074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d-ID" dirty="0" smtClean="0"/>
              <a:t>No.6 ada pendekatan atau approximation</a:t>
            </a: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329B07-DE59-44BC-B580-4C7F39EF1A6A}" type="slidenum">
              <a:rPr lang="id-ID" smtClean="0"/>
              <a:t>13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220118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329B07-DE59-44BC-B580-4C7F39EF1A6A}" type="slidenum">
              <a:rPr lang="id-ID" smtClean="0"/>
              <a:t>19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132056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d-ID" dirty="0" smtClean="0"/>
              <a:t>Terkadang kita tidak mengetahui jumlah secara detail</a:t>
            </a:r>
          </a:p>
          <a:p>
            <a:r>
              <a:rPr lang="id-ID" dirty="0" smtClean="0"/>
              <a:t>Mempermudah penghitungan</a:t>
            </a:r>
          </a:p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329B07-DE59-44BC-B580-4C7F39EF1A6A}" type="slidenum">
              <a:rPr lang="id-ID" smtClean="0"/>
              <a:t>23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673677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d-ID" dirty="0" smtClean="0"/>
              <a:t>Menurut bagian </a:t>
            </a:r>
            <a:r>
              <a:rPr lang="id-ID" dirty="0" err="1" smtClean="0"/>
              <a:t>marketing</a:t>
            </a:r>
            <a:r>
              <a:rPr lang="id-ID" dirty="0" smtClean="0"/>
              <a:t>, jika Anda menganggarkan dana sebesar $5 juta, maka pangsa pasar Anda akan bertambah</a:t>
            </a:r>
            <a:r>
              <a:rPr lang="id-ID" baseline="0" dirty="0" smtClean="0"/>
              <a:t> 5%. Apakah anggaran tersebut sepadan ?</a:t>
            </a: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329B07-DE59-44BC-B580-4C7F39EF1A6A}" type="slidenum">
              <a:rPr lang="id-ID" smtClean="0"/>
              <a:t>26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775924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d-ID" dirty="0" smtClean="0"/>
              <a:t>Memberikan gambaran terhadap sesuatu yang belum pernah dilakukan dengan membandingkan terhadap</a:t>
            </a:r>
            <a:r>
              <a:rPr lang="id-ID" baseline="0" dirty="0" smtClean="0"/>
              <a:t> suatu aktivitas sehari-hari </a:t>
            </a:r>
            <a:r>
              <a:rPr lang="id-ID" baseline="0" dirty="0" smtClean="0"/>
              <a:t>atau sesuatu yang familiar</a:t>
            </a: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329B07-DE59-44BC-B580-4C7F39EF1A6A}" type="slidenum">
              <a:rPr lang="id-ID" smtClean="0"/>
              <a:t>29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431875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r>
              <a:rPr lang="id-ID" dirty="0" smtClean="0"/>
              <a:t>Verbal dinyatakan secara kata-kata, </a:t>
            </a:r>
            <a:r>
              <a:rPr lang="id-ID" dirty="0" err="1" smtClean="0"/>
              <a:t>co</a:t>
            </a:r>
            <a:r>
              <a:rPr lang="id-ID" dirty="0" smtClean="0"/>
              <a:t>: 1 cm = 1 km</a:t>
            </a:r>
          </a:p>
          <a:p>
            <a:pPr marL="228600" indent="-228600">
              <a:buFont typeface="+mj-lt"/>
              <a:buAutoNum type="arabicPeriod"/>
            </a:pPr>
            <a:r>
              <a:rPr lang="id-ID" dirty="0" smtClean="0"/>
              <a:t>Rasio </a:t>
            </a:r>
            <a:r>
              <a:rPr lang="id-ID" dirty="0" smtClean="0">
                <a:sym typeface="Wingdings" panose="05000000000000000000" pitchFamily="2" charset="2"/>
              </a:rPr>
              <a:t> 1 : 100000  tanpa unit ukuran karena sudah sama ukurannya</a:t>
            </a: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329B07-DE59-44BC-B580-4C7F39EF1A6A}" type="slidenum">
              <a:rPr lang="id-ID" smtClean="0"/>
              <a:t>35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725430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63121-EF5E-401D-97C7-8C8B1805C966}" type="datetimeFigureOut">
              <a:rPr lang="id-ID" smtClean="0"/>
              <a:t>26/11/2014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AF25E-2B89-45BC-8ED7-BEE6387B6ACE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905376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63121-EF5E-401D-97C7-8C8B1805C966}" type="datetimeFigureOut">
              <a:rPr lang="id-ID" smtClean="0"/>
              <a:t>26/11/2014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AF25E-2B89-45BC-8ED7-BEE6387B6ACE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267471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63121-EF5E-401D-97C7-8C8B1805C966}" type="datetimeFigureOut">
              <a:rPr lang="id-ID" smtClean="0"/>
              <a:t>26/11/2014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AF25E-2B89-45BC-8ED7-BEE6387B6ACE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870090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63121-EF5E-401D-97C7-8C8B1805C966}" type="datetimeFigureOut">
              <a:rPr lang="id-ID" smtClean="0"/>
              <a:t>26/11/2014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AF25E-2B89-45BC-8ED7-BEE6387B6ACE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42461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63121-EF5E-401D-97C7-8C8B1805C966}" type="datetimeFigureOut">
              <a:rPr lang="id-ID" smtClean="0"/>
              <a:t>26/11/2014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AF25E-2B89-45BC-8ED7-BEE6387B6ACE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606321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63121-EF5E-401D-97C7-8C8B1805C966}" type="datetimeFigureOut">
              <a:rPr lang="id-ID" smtClean="0"/>
              <a:t>26/11/2014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AF25E-2B89-45BC-8ED7-BEE6387B6ACE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28894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63121-EF5E-401D-97C7-8C8B1805C966}" type="datetimeFigureOut">
              <a:rPr lang="id-ID" smtClean="0"/>
              <a:t>26/11/2014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AF25E-2B89-45BC-8ED7-BEE6387B6ACE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669106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63121-EF5E-401D-97C7-8C8B1805C966}" type="datetimeFigureOut">
              <a:rPr lang="id-ID" smtClean="0"/>
              <a:t>26/11/2014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AF25E-2B89-45BC-8ED7-BEE6387B6ACE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7531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63121-EF5E-401D-97C7-8C8B1805C966}" type="datetimeFigureOut">
              <a:rPr lang="id-ID" smtClean="0"/>
              <a:t>26/11/2014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AF25E-2B89-45BC-8ED7-BEE6387B6ACE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10833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63121-EF5E-401D-97C7-8C8B1805C966}" type="datetimeFigureOut">
              <a:rPr lang="id-ID" smtClean="0"/>
              <a:t>26/11/2014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AF25E-2B89-45BC-8ED7-BEE6387B6ACE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534666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63121-EF5E-401D-97C7-8C8B1805C966}" type="datetimeFigureOut">
              <a:rPr lang="id-ID" smtClean="0"/>
              <a:t>26/11/2014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AF25E-2B89-45BC-8ED7-BEE6387B6ACE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697574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63121-EF5E-401D-97C7-8C8B1805C966}" type="datetimeFigureOut">
              <a:rPr lang="id-ID" smtClean="0"/>
              <a:t>26/11/2014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AF25E-2B89-45BC-8ED7-BEE6387B6ACE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00557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A63121-EF5E-401D-97C7-8C8B1805C966}" type="datetimeFigureOut">
              <a:rPr lang="id-ID" smtClean="0"/>
              <a:t>26/11/2014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BAF25E-2B89-45BC-8ED7-BEE6387B6ACE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26361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0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d-ID" dirty="0" smtClean="0"/>
              <a:t>Putting </a:t>
            </a:r>
            <a:r>
              <a:rPr lang="id-ID" dirty="0" err="1" smtClean="0"/>
              <a:t>Numbers</a:t>
            </a:r>
            <a:r>
              <a:rPr lang="id-ID" dirty="0" smtClean="0"/>
              <a:t> </a:t>
            </a:r>
            <a:r>
              <a:rPr lang="id-ID" dirty="0" err="1" smtClean="0"/>
              <a:t>in</a:t>
            </a:r>
            <a:r>
              <a:rPr lang="id-ID" dirty="0" smtClean="0"/>
              <a:t> </a:t>
            </a:r>
            <a:r>
              <a:rPr lang="id-ID" dirty="0" err="1" smtClean="0"/>
              <a:t>Perspective</a:t>
            </a:r>
            <a:endParaRPr lang="id-ID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d-ID" sz="4000" i="1" dirty="0" smtClean="0"/>
              <a:t>Dasar Logika Matematika</a:t>
            </a:r>
          </a:p>
          <a:p>
            <a:r>
              <a:rPr lang="id-ID" dirty="0" smtClean="0"/>
              <a:t>Oleh Suhendro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886874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Ubah 3042 Menjadi Scientific Notation</a:t>
            </a:r>
            <a:endParaRPr lang="id-ID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4425888" y="1690688"/>
                <a:ext cx="3260508" cy="5329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d-ID" sz="2800" dirty="0" smtClean="0"/>
                  <a:t>3042 = </a:t>
                </a:r>
                <a14:m>
                  <m:oMath xmlns:m="http://schemas.openxmlformats.org/officeDocument/2006/math">
                    <m:r>
                      <a:rPr lang="id-ID" sz="2800" b="1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𝟑𝟎𝟒𝟐</m:t>
                    </m:r>
                    <m:r>
                      <a:rPr lang="id-ID" sz="2800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 </m:t>
                    </m:r>
                    <m:r>
                      <a:rPr lang="id-ID" sz="2800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× </m:t>
                    </m:r>
                    <m:sSup>
                      <m:sSupPr>
                        <m:ctrlPr>
                          <a:rPr lang="id-ID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id-ID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10</m:t>
                        </m:r>
                      </m:e>
                      <m:sup>
                        <m:r>
                          <a:rPr lang="id-ID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𝟎</m:t>
                        </m:r>
                      </m:sup>
                    </m:sSup>
                  </m:oMath>
                </a14:m>
                <a:endParaRPr lang="id-ID" sz="2800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5888" y="1690688"/>
                <a:ext cx="3260508" cy="532966"/>
              </a:xfrm>
              <a:prstGeom prst="rect">
                <a:avLst/>
              </a:prstGeom>
              <a:blipFill rotWithShape="0">
                <a:blip r:embed="rId2"/>
                <a:stretch>
                  <a:fillRect l="-3738" t="-7955" b="-31818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4392866" y="3074021"/>
                <a:ext cx="3394071" cy="5329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d-ID" sz="2800" dirty="0" smtClean="0"/>
                  <a:t>3042 </a:t>
                </a:r>
                <a:r>
                  <a:rPr lang="id-ID" sz="2800" dirty="0"/>
                  <a:t>=</a:t>
                </a:r>
                <a:r>
                  <a:rPr lang="id-ID" sz="2800" dirty="0" smtClean="0">
                    <a:sym typeface="Wingdings" panose="05000000000000000000" pitchFamily="2" charset="2"/>
                  </a:rPr>
                  <a:t> </a:t>
                </a:r>
                <a14:m>
                  <m:oMath xmlns:m="http://schemas.openxmlformats.org/officeDocument/2006/math">
                    <m:r>
                      <a:rPr lang="id-ID" sz="2800" b="1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𝟑𝟎𝟒</m:t>
                    </m:r>
                    <m:r>
                      <a:rPr lang="id-ID" sz="28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,</m:t>
                    </m:r>
                    <m:r>
                      <a:rPr lang="id-ID" sz="2800" b="1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𝟐</m:t>
                    </m:r>
                    <m:r>
                      <a:rPr lang="id-ID" sz="2800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 </m:t>
                    </m:r>
                    <m:r>
                      <a:rPr lang="id-ID" sz="2800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× </m:t>
                    </m:r>
                    <m:sSup>
                      <m:sSupPr>
                        <m:ctrlPr>
                          <a:rPr lang="id-ID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id-ID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10</m:t>
                        </m:r>
                      </m:e>
                      <m:sup>
                        <m:r>
                          <a:rPr lang="id-ID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𝟏</m:t>
                        </m:r>
                      </m:sup>
                    </m:sSup>
                  </m:oMath>
                </a14:m>
                <a:endParaRPr lang="id-ID" sz="2800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2866" y="3074021"/>
                <a:ext cx="3394071" cy="532966"/>
              </a:xfrm>
              <a:prstGeom prst="rect">
                <a:avLst/>
              </a:prstGeom>
              <a:blipFill rotWithShape="0">
                <a:blip r:embed="rId3"/>
                <a:stretch>
                  <a:fillRect l="-3777" t="-7955" b="-31818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4389019" y="4457354"/>
                <a:ext cx="3394071" cy="5329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d-ID" sz="2800" dirty="0" smtClean="0"/>
                  <a:t>3042 </a:t>
                </a:r>
                <a:r>
                  <a:rPr lang="id-ID" sz="2800" dirty="0"/>
                  <a:t>=</a:t>
                </a:r>
                <a:r>
                  <a:rPr lang="id-ID" sz="2800" dirty="0" smtClean="0">
                    <a:sym typeface="Wingdings" panose="05000000000000000000" pitchFamily="2" charset="2"/>
                  </a:rPr>
                  <a:t> </a:t>
                </a:r>
                <a14:m>
                  <m:oMath xmlns:m="http://schemas.openxmlformats.org/officeDocument/2006/math">
                    <m:r>
                      <a:rPr lang="id-ID" sz="2800" b="1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𝟑𝟎</m:t>
                    </m:r>
                    <m:r>
                      <a:rPr lang="id-ID" sz="28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,</m:t>
                    </m:r>
                    <m:r>
                      <a:rPr lang="id-ID" sz="2800" b="1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𝟒𝟐</m:t>
                    </m:r>
                    <m:r>
                      <a:rPr lang="id-ID" sz="2800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 </m:t>
                    </m:r>
                    <m:r>
                      <a:rPr lang="id-ID" sz="2800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× </m:t>
                    </m:r>
                    <m:sSup>
                      <m:sSupPr>
                        <m:ctrlPr>
                          <a:rPr lang="id-ID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id-ID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10</m:t>
                        </m:r>
                      </m:e>
                      <m:sup>
                        <m:r>
                          <a:rPr lang="id-ID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𝟐</m:t>
                        </m:r>
                      </m:sup>
                    </m:sSup>
                  </m:oMath>
                </a14:m>
                <a:endParaRPr lang="id-ID" sz="2800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9019" y="4457354"/>
                <a:ext cx="3394071" cy="532966"/>
              </a:xfrm>
              <a:prstGeom prst="rect">
                <a:avLst/>
              </a:prstGeom>
              <a:blipFill rotWithShape="0">
                <a:blip r:embed="rId4"/>
                <a:stretch>
                  <a:fillRect l="-3770" t="-7955" b="-31818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4389019" y="5840688"/>
                <a:ext cx="3394071" cy="5329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d-ID" sz="2800" dirty="0" smtClean="0"/>
                  <a:t>3042 </a:t>
                </a:r>
                <a:r>
                  <a:rPr lang="id-ID" sz="2800" dirty="0"/>
                  <a:t>=</a:t>
                </a:r>
                <a:r>
                  <a:rPr lang="id-ID" sz="2800" dirty="0" smtClean="0">
                    <a:sym typeface="Wingdings" panose="05000000000000000000" pitchFamily="2" charset="2"/>
                  </a:rPr>
                  <a:t> </a:t>
                </a:r>
                <a14:m>
                  <m:oMath xmlns:m="http://schemas.openxmlformats.org/officeDocument/2006/math">
                    <m:r>
                      <a:rPr lang="id-ID" sz="2800" b="1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𝟑</m:t>
                    </m:r>
                    <m:r>
                      <a:rPr lang="id-ID" sz="28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,</m:t>
                    </m:r>
                    <m:r>
                      <a:rPr lang="id-ID" sz="2800" b="1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𝟎𝟒𝟐</m:t>
                    </m:r>
                    <m:r>
                      <a:rPr lang="id-ID" sz="2800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 </m:t>
                    </m:r>
                    <m:r>
                      <a:rPr lang="id-ID" sz="2800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× </m:t>
                    </m:r>
                    <m:sSup>
                      <m:sSupPr>
                        <m:ctrlPr>
                          <a:rPr lang="id-ID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id-ID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10</m:t>
                        </m:r>
                      </m:e>
                      <m:sup>
                        <m:r>
                          <a:rPr lang="id-ID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𝟑</m:t>
                        </m:r>
                      </m:sup>
                    </m:sSup>
                  </m:oMath>
                </a14:m>
                <a:endParaRPr lang="id-ID" sz="2800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9019" y="5840688"/>
                <a:ext cx="3394071" cy="532966"/>
              </a:xfrm>
              <a:prstGeom prst="rect">
                <a:avLst/>
              </a:prstGeom>
              <a:blipFill rotWithShape="0">
                <a:blip r:embed="rId5"/>
                <a:stretch>
                  <a:fillRect l="-3770" t="-7955" b="-31818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Down Arrow 42"/>
          <p:cNvSpPr/>
          <p:nvPr/>
        </p:nvSpPr>
        <p:spPr>
          <a:xfrm>
            <a:off x="5680855" y="2329442"/>
            <a:ext cx="681644" cy="629045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4" name="Down Arrow 43"/>
          <p:cNvSpPr/>
          <p:nvPr/>
        </p:nvSpPr>
        <p:spPr>
          <a:xfrm>
            <a:off x="5680855" y="3712775"/>
            <a:ext cx="681644" cy="629045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5" name="Down Arrow 44"/>
          <p:cNvSpPr/>
          <p:nvPr/>
        </p:nvSpPr>
        <p:spPr>
          <a:xfrm>
            <a:off x="5680855" y="5096108"/>
            <a:ext cx="681644" cy="629045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85314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41" grpId="0"/>
      <p:bldP spid="42" grpId="0"/>
      <p:bldP spid="43" grpId="0" animBg="1"/>
      <p:bldP spid="44" grpId="0" animBg="1"/>
      <p:bldP spid="4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165625"/>
            <a:ext cx="10515600" cy="1325563"/>
          </a:xfrm>
        </p:spPr>
        <p:txBody>
          <a:bodyPr/>
          <a:lstStyle/>
          <a:p>
            <a:r>
              <a:rPr lang="id-ID" dirty="0" smtClean="0"/>
              <a:t>Ubah 0,0002 Menjadi Scientific Notation</a:t>
            </a:r>
            <a:endParaRPr lang="id-ID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4391022" y="1125420"/>
                <a:ext cx="373660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d-ID" sz="2800" dirty="0" smtClean="0"/>
                  <a:t>0,0002 = </a:t>
                </a:r>
                <a14:m>
                  <m:oMath xmlns:m="http://schemas.openxmlformats.org/officeDocument/2006/math">
                    <m:r>
                      <a:rPr lang="id-ID" sz="28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0</m:t>
                    </m:r>
                    <m:r>
                      <a:rPr lang="id-ID" sz="2800" b="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,0002</m:t>
                    </m:r>
                    <m:r>
                      <a:rPr lang="id-ID" sz="2800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 </m:t>
                    </m:r>
                    <m:r>
                      <a:rPr lang="id-ID" sz="2800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× </m:t>
                    </m:r>
                    <m:sSup>
                      <m:sSupPr>
                        <m:ctrlPr>
                          <a:rPr lang="id-ID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id-ID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10</m:t>
                        </m:r>
                      </m:e>
                      <m:sup>
                        <m:r>
                          <a:rPr lang="id-ID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0</m:t>
                        </m:r>
                      </m:sup>
                    </m:sSup>
                  </m:oMath>
                </a14:m>
                <a:endParaRPr lang="id-ID" sz="2800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1022" y="1125420"/>
                <a:ext cx="3736600" cy="523220"/>
              </a:xfrm>
              <a:prstGeom prst="rect">
                <a:avLst/>
              </a:prstGeom>
              <a:blipFill rotWithShape="0">
                <a:blip r:embed="rId2"/>
                <a:stretch>
                  <a:fillRect l="-3263" t="-11765" b="-34118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4395030" y="2412651"/>
                <a:ext cx="372858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d-ID" sz="2800" dirty="0" smtClean="0"/>
                  <a:t>0,0002 = </a:t>
                </a:r>
                <a14:m>
                  <m:oMath xmlns:m="http://schemas.openxmlformats.org/officeDocument/2006/math">
                    <m:r>
                      <a:rPr lang="id-ID" sz="2800" i="1" dirty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0,002</m:t>
                    </m:r>
                    <m:r>
                      <a:rPr lang="id-ID" sz="2800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 </m:t>
                    </m:r>
                    <m:r>
                      <a:rPr lang="id-ID" sz="2800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× </m:t>
                    </m:r>
                    <m:sSup>
                      <m:sSupPr>
                        <m:ctrlPr>
                          <a:rPr lang="id-ID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id-ID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10</m:t>
                        </m:r>
                      </m:e>
                      <m:sup>
                        <m:r>
                          <a:rPr lang="id-ID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−1</m:t>
                        </m:r>
                      </m:sup>
                    </m:sSup>
                  </m:oMath>
                </a14:m>
                <a:endParaRPr lang="id-ID" sz="2800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5030" y="2412651"/>
                <a:ext cx="3728585" cy="523220"/>
              </a:xfrm>
              <a:prstGeom prst="rect">
                <a:avLst/>
              </a:prstGeom>
              <a:blipFill rotWithShape="0">
                <a:blip r:embed="rId3"/>
                <a:stretch>
                  <a:fillRect l="-3431" t="-11628" b="-32558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4494416" y="3699882"/>
                <a:ext cx="352981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d-ID" sz="2800" dirty="0" smtClean="0"/>
                  <a:t>0,0002 = </a:t>
                </a:r>
                <a14:m>
                  <m:oMath xmlns:m="http://schemas.openxmlformats.org/officeDocument/2006/math">
                    <m:r>
                      <a:rPr lang="id-ID" sz="2800" i="1" dirty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0,02</m:t>
                    </m:r>
                    <m:r>
                      <a:rPr lang="id-ID" sz="2800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 </m:t>
                    </m:r>
                    <m:r>
                      <a:rPr lang="id-ID" sz="2800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× </m:t>
                    </m:r>
                    <m:sSup>
                      <m:sSupPr>
                        <m:ctrlPr>
                          <a:rPr lang="id-ID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id-ID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10</m:t>
                        </m:r>
                      </m:e>
                      <m:sup>
                        <m:r>
                          <a:rPr lang="id-ID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−2</m:t>
                        </m:r>
                      </m:sup>
                    </m:sSup>
                  </m:oMath>
                </a14:m>
                <a:endParaRPr lang="id-ID" sz="2800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4416" y="3699882"/>
                <a:ext cx="3529812" cy="523220"/>
              </a:xfrm>
              <a:prstGeom prst="rect">
                <a:avLst/>
              </a:prstGeom>
              <a:blipFill rotWithShape="0">
                <a:blip r:embed="rId4"/>
                <a:stretch>
                  <a:fillRect l="-3454" t="-11628" b="-32558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4593802" y="4987113"/>
                <a:ext cx="333104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d-ID" sz="2800" dirty="0" smtClean="0"/>
                  <a:t>0,0002 = </a:t>
                </a:r>
                <a14:m>
                  <m:oMath xmlns:m="http://schemas.openxmlformats.org/officeDocument/2006/math">
                    <m:r>
                      <a:rPr lang="id-ID" sz="2800" i="1" dirty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0,2</m:t>
                    </m:r>
                    <m:r>
                      <a:rPr lang="id-ID" sz="2800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 </m:t>
                    </m:r>
                    <m:r>
                      <a:rPr lang="id-ID" sz="2800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× </m:t>
                    </m:r>
                    <m:sSup>
                      <m:sSupPr>
                        <m:ctrlPr>
                          <a:rPr lang="id-ID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id-ID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10</m:t>
                        </m:r>
                      </m:e>
                      <m:sup>
                        <m:r>
                          <a:rPr lang="id-ID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−3</m:t>
                        </m:r>
                      </m:sup>
                    </m:sSup>
                  </m:oMath>
                </a14:m>
                <a:endParaRPr lang="id-ID" sz="2800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3802" y="4987113"/>
                <a:ext cx="3331040" cy="523220"/>
              </a:xfrm>
              <a:prstGeom prst="rect">
                <a:avLst/>
              </a:prstGeom>
              <a:blipFill rotWithShape="0">
                <a:blip r:embed="rId5"/>
                <a:stretch>
                  <a:fillRect l="-3846" t="-10465" b="-32558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Down Arrow 42"/>
          <p:cNvSpPr/>
          <p:nvPr/>
        </p:nvSpPr>
        <p:spPr>
          <a:xfrm>
            <a:off x="5918500" y="1716123"/>
            <a:ext cx="681644" cy="629045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4" name="Down Arrow 43"/>
          <p:cNvSpPr/>
          <p:nvPr/>
        </p:nvSpPr>
        <p:spPr>
          <a:xfrm>
            <a:off x="5918500" y="3003354"/>
            <a:ext cx="681644" cy="629045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5" name="Down Arrow 44"/>
          <p:cNvSpPr/>
          <p:nvPr/>
        </p:nvSpPr>
        <p:spPr>
          <a:xfrm>
            <a:off x="5918500" y="4290585"/>
            <a:ext cx="681644" cy="629045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730057" y="6274343"/>
                <a:ext cx="305853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d-ID" sz="2800" dirty="0" smtClean="0"/>
                  <a:t>0,0002 = </a:t>
                </a:r>
                <a14:m>
                  <m:oMath xmlns:m="http://schemas.openxmlformats.org/officeDocument/2006/math">
                    <m:r>
                      <a:rPr lang="id-ID" sz="2800" i="1" dirty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2</m:t>
                    </m:r>
                    <m:r>
                      <a:rPr lang="id-ID" sz="2800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 </m:t>
                    </m:r>
                    <m:r>
                      <a:rPr lang="id-ID" sz="2800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× </m:t>
                    </m:r>
                    <m:sSup>
                      <m:sSupPr>
                        <m:ctrlPr>
                          <a:rPr lang="id-ID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id-ID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10</m:t>
                        </m:r>
                      </m:e>
                      <m:sup>
                        <m:r>
                          <a:rPr lang="id-ID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−4</m:t>
                        </m:r>
                      </m:sup>
                    </m:sSup>
                  </m:oMath>
                </a14:m>
                <a:endParaRPr lang="id-ID" sz="28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0057" y="6274343"/>
                <a:ext cx="3058530" cy="523220"/>
              </a:xfrm>
              <a:prstGeom prst="rect">
                <a:avLst/>
              </a:prstGeom>
              <a:blipFill rotWithShape="0">
                <a:blip r:embed="rId6"/>
                <a:stretch>
                  <a:fillRect l="-4183" t="-10465" b="-32558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Down Arrow 10"/>
          <p:cNvSpPr/>
          <p:nvPr/>
        </p:nvSpPr>
        <p:spPr>
          <a:xfrm>
            <a:off x="5918500" y="5577816"/>
            <a:ext cx="681644" cy="629045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504830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41" grpId="0"/>
      <p:bldP spid="42" grpId="0"/>
      <p:bldP spid="43" grpId="0" animBg="1"/>
      <p:bldP spid="44" grpId="0" animBg="1"/>
      <p:bldP spid="45" grpId="0" animBg="1"/>
      <p:bldP spid="10" grpId="0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Mengubah dari Scientific Notation</a:t>
            </a:r>
            <a:endParaRPr lang="id-ID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id-ID" dirty="0" smtClean="0"/>
                  <a:t>Ubah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d-ID" sz="4000" b="0" i="1" smtClean="0">
                          <a:latin typeface="Cambria Math" panose="02040503050406030204" pitchFamily="18" charset="0"/>
                        </a:rPr>
                        <m:t>3,042</m:t>
                      </m:r>
                      <m:r>
                        <a:rPr lang="id-ID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id-ID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d-ID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id-ID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id-ID" sz="4000" dirty="0" smtClean="0"/>
              </a:p>
              <a:p>
                <a:pPr marL="0" indent="0">
                  <a:buNone/>
                </a:pPr>
                <a:r>
                  <a:rPr lang="id-ID" dirty="0" smtClean="0"/>
                  <a:t>dan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d-ID" sz="40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id-ID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id-ID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d-ID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id-ID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−4</m:t>
                          </m:r>
                        </m:sup>
                      </m:sSup>
                    </m:oMath>
                  </m:oMathPara>
                </a14:m>
                <a:endParaRPr lang="id-ID" sz="4000" dirty="0" smtClean="0"/>
              </a:p>
              <a:p>
                <a:pPr marL="0" indent="0">
                  <a:buNone/>
                </a:pPr>
                <a:r>
                  <a:rPr lang="id-ID" dirty="0" smtClean="0"/>
                  <a:t>Menjadi notasi biasa</a:t>
                </a:r>
                <a:endParaRPr lang="id-ID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217" t="-2241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65977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Latihan: Ubah ke Scientific Notation</a:t>
            </a:r>
            <a:endParaRPr lang="id-ID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d-ID" dirty="0" smtClean="0"/>
              <a:t>Soal</a:t>
            </a:r>
            <a:endParaRPr lang="id-ID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id-ID" dirty="0" smtClean="0"/>
              <a:t>1500</a:t>
            </a:r>
          </a:p>
          <a:p>
            <a:pPr marL="514350" indent="-514350">
              <a:buFont typeface="+mj-lt"/>
              <a:buAutoNum type="arabicPeriod"/>
            </a:pPr>
            <a:r>
              <a:rPr lang="id-ID" dirty="0" smtClean="0"/>
              <a:t>350</a:t>
            </a:r>
          </a:p>
          <a:p>
            <a:pPr marL="514350" indent="-514350">
              <a:buFont typeface="+mj-lt"/>
              <a:buAutoNum type="arabicPeriod"/>
            </a:pPr>
            <a:r>
              <a:rPr lang="id-ID" dirty="0" smtClean="0"/>
              <a:t>1.000.000</a:t>
            </a:r>
          </a:p>
          <a:p>
            <a:pPr marL="514350" indent="-514350">
              <a:buFont typeface="+mj-lt"/>
              <a:buAutoNum type="arabicPeriod"/>
            </a:pPr>
            <a:r>
              <a:rPr lang="id-ID" dirty="0" smtClean="0"/>
              <a:t>0,0025</a:t>
            </a:r>
          </a:p>
          <a:p>
            <a:pPr marL="514350" indent="-514350">
              <a:buFont typeface="+mj-lt"/>
              <a:buAutoNum type="arabicPeriod"/>
            </a:pPr>
            <a:r>
              <a:rPr lang="id-ID" dirty="0" smtClean="0"/>
              <a:t>0,0030</a:t>
            </a:r>
          </a:p>
          <a:p>
            <a:pPr marL="514350" indent="-514350">
              <a:buFont typeface="+mj-lt"/>
              <a:buAutoNum type="arabicPeriod"/>
            </a:pPr>
            <a:r>
              <a:rPr lang="id-ID" dirty="0" smtClean="0"/>
              <a:t>12345</a:t>
            </a:r>
            <a:endParaRPr lang="id-ID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id-ID" dirty="0" smtClean="0"/>
              <a:t>Jawaban</a:t>
            </a:r>
            <a:endParaRPr lang="id-ID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8"/>
              <p:cNvSpPr>
                <a:spLocks noGrp="1"/>
              </p:cNvSpPr>
              <p:nvPr>
                <p:ph sz="quarter" idx="4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514350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id-ID" b="0" i="1" smtClean="0">
                        <a:latin typeface="Cambria Math" panose="02040503050406030204" pitchFamily="18" charset="0"/>
                      </a:rPr>
                      <m:t>1,5</m:t>
                    </m:r>
                    <m:r>
                      <a:rPr lang="id-ID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id-ID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d-ID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id-ID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id-ID" dirty="0" smtClean="0"/>
              </a:p>
              <a:p>
                <a:pPr marL="514350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id-ID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id-ID" i="1">
                        <a:latin typeface="Cambria Math" panose="02040503050406030204" pitchFamily="18" charset="0"/>
                      </a:rPr>
                      <m:t>,5</m:t>
                    </m:r>
                    <m:r>
                      <a:rPr lang="id-ID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id-ID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d-ID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id-ID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id-ID" dirty="0" smtClean="0"/>
              </a:p>
              <a:p>
                <a:pPr marL="514350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id-ID" i="1">
                        <a:latin typeface="Cambria Math" panose="02040503050406030204" pitchFamily="18" charset="0"/>
                      </a:rPr>
                      <m:t>1</m:t>
                    </m:r>
                    <m:r>
                      <a:rPr lang="id-ID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id-ID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d-ID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id-ID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</m:t>
                        </m:r>
                      </m:sup>
                    </m:sSup>
                  </m:oMath>
                </a14:m>
                <a:endParaRPr lang="id-ID" dirty="0" smtClean="0"/>
              </a:p>
              <a:p>
                <a:pPr marL="514350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id-ID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id-ID" i="1">
                        <a:latin typeface="Cambria Math" panose="02040503050406030204" pitchFamily="18" charset="0"/>
                      </a:rPr>
                      <m:t>,5</m:t>
                    </m:r>
                    <m:r>
                      <a:rPr lang="id-ID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id-ID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d-ID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id-ID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−3</m:t>
                        </m:r>
                      </m:sup>
                    </m:sSup>
                  </m:oMath>
                </a14:m>
                <a:endParaRPr lang="id-ID" dirty="0" smtClean="0"/>
              </a:p>
              <a:p>
                <a:pPr marL="514350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id-ID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id-ID" b="0" i="1" smtClean="0">
                        <a:latin typeface="Cambria Math" panose="02040503050406030204" pitchFamily="18" charset="0"/>
                      </a:rPr>
                      <m:t>,0</m:t>
                    </m:r>
                    <m:r>
                      <a:rPr lang="id-ID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id-ID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d-ID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id-ID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id-ID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id-ID" dirty="0" smtClean="0">
                  <a:ea typeface="Cambria Math" panose="02040503050406030204" pitchFamily="18" charset="0"/>
                </a:endParaRPr>
              </a:p>
              <a:p>
                <a:pPr marL="514350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id-ID" i="1">
                        <a:latin typeface="Cambria Math" panose="02040503050406030204" pitchFamily="18" charset="0"/>
                      </a:rPr>
                      <m:t>1,</m:t>
                    </m:r>
                    <m:r>
                      <a:rPr lang="id-ID" b="0" i="1" smtClean="0">
                        <a:latin typeface="Cambria Math" panose="02040503050406030204" pitchFamily="18" charset="0"/>
                      </a:rPr>
                      <m:t>2345</m:t>
                    </m:r>
                    <m:r>
                      <a:rPr lang="id-ID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id-ID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d-ID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id-ID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id-ID" b="1" dirty="0" smtClean="0">
                    <a:solidFill>
                      <a:srgbClr val="C00000"/>
                    </a:solidFill>
                  </a:rPr>
                  <a:t> </a:t>
                </a:r>
              </a:p>
              <a:p>
                <a:pPr marL="0" indent="0">
                  <a:buNone/>
                </a:pPr>
                <a:r>
                  <a:rPr lang="id-ID" dirty="0"/>
                  <a:t> </a:t>
                </a:r>
                <a:r>
                  <a:rPr lang="id-ID" dirty="0" smtClean="0"/>
                  <a:t> Atau bisa ditulis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d-ID" b="0" i="1" smtClean="0">
                          <a:latin typeface="Cambria Math" panose="02040503050406030204" pitchFamily="18" charset="0"/>
                        </a:rPr>
                        <m:t>123456 </m:t>
                      </m:r>
                      <m:r>
                        <a:rPr lang="id-ID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≈1,2 × </m:t>
                      </m:r>
                      <m:sSup>
                        <m:sSupPr>
                          <m:ctrlPr>
                            <a:rPr lang="id-ID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d-ID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id-ID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id-ID" dirty="0"/>
              </a:p>
            </p:txBody>
          </p:sp>
        </mc:Choice>
        <mc:Fallback xmlns="">
          <p:sp>
            <p:nvSpPr>
              <p:cNvPr id="9" name="Content Placeholder 8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"/>
              </p:nvPr>
            </p:nvSpPr>
            <p:spPr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40343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id-ID" sz="7200" dirty="0" smtClean="0"/>
              <a:t>Siapkan </a:t>
            </a:r>
            <a:r>
              <a:rPr lang="id-ID" sz="7200" b="1" dirty="0" smtClean="0"/>
              <a:t>lembar jawaban KUIS</a:t>
            </a:r>
            <a:r>
              <a:rPr lang="id-ID" sz="7200" dirty="0" smtClean="0"/>
              <a:t> Anda </a:t>
            </a:r>
            <a:r>
              <a:rPr lang="id-ID" sz="7200" dirty="0" smtClean="0"/>
              <a:t>!</a:t>
            </a:r>
          </a:p>
          <a:p>
            <a:pPr marL="0" indent="0" algn="ctr">
              <a:buNone/>
            </a:pPr>
            <a:r>
              <a:rPr lang="id-ID" sz="7200" dirty="0" smtClean="0">
                <a:solidFill>
                  <a:srgbClr val="C00000"/>
                </a:solidFill>
              </a:rPr>
              <a:t>7 menit</a:t>
            </a:r>
            <a:endParaRPr lang="id-ID" sz="7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1690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Kuis</a:t>
            </a:r>
            <a:endParaRPr lang="id-ID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Content Placeholder 7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id-ID" dirty="0" smtClean="0"/>
                  <a:t>Ubah ke Scientific Notation: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id-ID" dirty="0" smtClean="0"/>
                  <a:t>My new music player has a capacity of 340 gigabytes. (gigabytes = milliar)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id-ID" dirty="0" smtClean="0"/>
                  <a:t>The diameter of a typical bacterium is about </a:t>
                </a:r>
                <a:r>
                  <a:rPr lang="id-ID" dirty="0" smtClean="0"/>
                  <a:t>0,000 001 </a:t>
                </a:r>
                <a:r>
                  <a:rPr lang="id-ID" dirty="0" smtClean="0"/>
                  <a:t>meter</a:t>
                </a:r>
              </a:p>
              <a:p>
                <a:endParaRPr lang="id-ID" dirty="0" smtClean="0"/>
              </a:p>
              <a:p>
                <a:r>
                  <a:rPr lang="id-ID" dirty="0" smtClean="0"/>
                  <a:t>Ubah ke notasi biasa:</a:t>
                </a:r>
              </a:p>
              <a:p>
                <a:pPr marL="514350" indent="-514350">
                  <a:buFont typeface="+mj-lt"/>
                  <a:buAutoNum type="arabicPeriod" startAt="3"/>
                </a:pPr>
                <a14:m>
                  <m:oMath xmlns:m="http://schemas.openxmlformats.org/officeDocument/2006/math">
                    <m:r>
                      <a:rPr lang="id-ID" b="0" i="0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id-ID" b="0" i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id-ID" b="0" i="0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id-ID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id-ID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d-ID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id-ID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sup>
                    </m:sSup>
                  </m:oMath>
                </a14:m>
                <a:endParaRPr lang="id-ID" dirty="0" smtClean="0"/>
              </a:p>
              <a:p>
                <a:pPr marL="514350" indent="-514350">
                  <a:buFont typeface="+mj-lt"/>
                  <a:buAutoNum type="arabicPeriod" startAt="3"/>
                </a:pPr>
                <a14:m>
                  <m:oMath xmlns:m="http://schemas.openxmlformats.org/officeDocument/2006/math">
                    <m:r>
                      <a:rPr lang="id-ID" b="0" i="0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id-ID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id-ID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d-ID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id-ID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−5</m:t>
                        </m:r>
                      </m:sup>
                    </m:sSup>
                  </m:oMath>
                </a14:m>
                <a:endParaRPr lang="id-ID" dirty="0"/>
              </a:p>
            </p:txBody>
          </p:sp>
        </mc:Choice>
        <mc:Fallback>
          <p:sp>
            <p:nvSpPr>
              <p:cNvPr id="8" name="Content Placeholder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217" t="-2241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408839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420000"/>
    </mc:Choice>
    <mc:Fallback>
      <p:transition advClick="0" advTm="42000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Operasi terhadap Scientific Notation</a:t>
            </a:r>
            <a:endParaRPr lang="id-ID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83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Penjumlahan &amp; Pengurangan</a:t>
            </a:r>
            <a:endParaRPr lang="id-ID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id-ID" b="0" i="1" smtClean="0">
                        <a:latin typeface="Cambria Math" panose="02040503050406030204" pitchFamily="18" charset="0"/>
                      </a:rPr>
                      <m:t>(3</m:t>
                    </m:r>
                    <m:r>
                      <a:rPr lang="id-ID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id-ID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d-ID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id-ID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</m:t>
                        </m:r>
                      </m:sup>
                    </m:sSup>
                    <m:r>
                      <a:rPr lang="id-ID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)+(5×</m:t>
                    </m:r>
                    <m:sSup>
                      <m:sSupPr>
                        <m:ctrlPr>
                          <a:rPr lang="id-ID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d-ID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id-ID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id-ID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id-ID" dirty="0" smtClean="0"/>
              </a:p>
              <a:p>
                <a:pPr marL="268288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id-ID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id-ID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</m:t>
                      </m:r>
                      <m:r>
                        <a:rPr lang="id-ID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id-ID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000</m:t>
                      </m:r>
                      <m:r>
                        <a:rPr lang="id-ID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id-ID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000+500</m:t>
                      </m:r>
                    </m:oMath>
                  </m:oMathPara>
                </a14:m>
                <a:endParaRPr lang="id-ID" dirty="0" smtClean="0"/>
              </a:p>
              <a:p>
                <a:pPr marL="268288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id-ID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=3</m:t>
                      </m:r>
                      <m:r>
                        <a:rPr lang="id-ID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id-ID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000</m:t>
                      </m:r>
                      <m:r>
                        <a:rPr lang="id-ID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id-ID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</m:t>
                      </m:r>
                      <m:r>
                        <a:rPr lang="id-ID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00</m:t>
                      </m:r>
                    </m:oMath>
                  </m:oMathPara>
                </a14:m>
                <a:endParaRPr lang="id-ID" dirty="0"/>
              </a:p>
              <a:p>
                <a:pPr marL="268288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id-ID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=3</m:t>
                      </m:r>
                      <m:r>
                        <a:rPr lang="id-ID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id-ID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000</m:t>
                      </m:r>
                      <m:r>
                        <a:rPr lang="id-ID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5×</m:t>
                      </m:r>
                      <m:sSup>
                        <m:sSupPr>
                          <m:ctrlPr>
                            <a:rPr lang="id-ID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d-ID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id-ID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</m:t>
                          </m:r>
                        </m:sup>
                      </m:sSup>
                    </m:oMath>
                  </m:oMathPara>
                </a14:m>
                <a:endParaRPr lang="id-ID" dirty="0"/>
              </a:p>
              <a:p>
                <a:pPr marL="268288" indent="0">
                  <a:buNone/>
                </a:pPr>
                <a:endParaRPr lang="id-ID" dirty="0" smtClean="0"/>
              </a:p>
              <a:p>
                <a14:m>
                  <m:oMath xmlns:m="http://schemas.openxmlformats.org/officeDocument/2006/math">
                    <m:r>
                      <a:rPr lang="id-ID" b="0" i="1" smtClean="0">
                        <a:latin typeface="Cambria Math" panose="02040503050406030204" pitchFamily="18" charset="0"/>
                      </a:rPr>
                      <m:t>(4,6</m:t>
                    </m:r>
                    <m:r>
                      <a:rPr lang="id-ID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id-ID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d-ID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id-ID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9</m:t>
                        </m:r>
                      </m:sup>
                    </m:sSup>
                    <m:r>
                      <a:rPr lang="id-ID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)−(5×</m:t>
                    </m:r>
                    <m:sSup>
                      <m:sSupPr>
                        <m:ctrlPr>
                          <a:rPr lang="id-ID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d-ID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id-ID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8</m:t>
                        </m:r>
                      </m:sup>
                    </m:sSup>
                    <m:r>
                      <a:rPr lang="id-ID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id-ID" dirty="0" smtClean="0"/>
              </a:p>
              <a:p>
                <a:pPr marL="268288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id-ID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id-ID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</m:t>
                      </m:r>
                      <m:r>
                        <a:rPr lang="id-ID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id-ID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600</m:t>
                      </m:r>
                      <m:r>
                        <a:rPr lang="id-ID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id-ID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000</m:t>
                      </m:r>
                      <m:r>
                        <a:rPr lang="id-ID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id-ID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000−500</m:t>
                      </m:r>
                      <m:r>
                        <a:rPr lang="id-ID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id-ID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000</m:t>
                      </m:r>
                      <m:r>
                        <a:rPr lang="id-ID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id-ID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000</m:t>
                      </m:r>
                    </m:oMath>
                  </m:oMathPara>
                </a14:m>
                <a:endParaRPr lang="id-ID" b="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268288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id-ID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=4</m:t>
                      </m:r>
                      <m:r>
                        <a:rPr lang="id-ID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id-ID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  <m:r>
                        <a:rPr lang="id-ID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00</m:t>
                      </m:r>
                      <m:r>
                        <a:rPr lang="id-ID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id-ID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000</m:t>
                      </m:r>
                      <m:r>
                        <a:rPr lang="id-ID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id-ID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000</m:t>
                      </m:r>
                    </m:oMath>
                  </m:oMathPara>
                </a14:m>
                <a:endParaRPr lang="id-ID" dirty="0" smtClean="0"/>
              </a:p>
              <a:p>
                <a:pPr marL="268288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id-ID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=4</m:t>
                      </m:r>
                      <m:r>
                        <a:rPr lang="id-ID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,1×</m:t>
                      </m:r>
                      <m:sSup>
                        <m:sSupPr>
                          <m:ctrlPr>
                            <a:rPr lang="id-ID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d-ID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id-ID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9</m:t>
                          </m:r>
                        </m:sup>
                      </m:sSup>
                    </m:oMath>
                  </m:oMathPara>
                </a14:m>
                <a:endParaRPr lang="id-ID" dirty="0" smtClean="0"/>
              </a:p>
            </p:txBody>
          </p:sp>
        </mc:Choice>
        <mc:Fallback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441108" y="2008095"/>
                <a:ext cx="5156348" cy="14218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68288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id-ID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id-ID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d-ID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3×</m:t>
                          </m:r>
                          <m:sSup>
                            <m:sSupPr>
                              <m:ctrlPr>
                                <a:rPr lang="id-ID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d-ID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id-ID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6</m:t>
                              </m:r>
                            </m:sup>
                          </m:sSup>
                        </m:e>
                      </m:d>
                      <m:r>
                        <a:rPr lang="id-ID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+(0,0005×</m:t>
                      </m:r>
                      <m:sSup>
                        <m:sSupPr>
                          <m:ctrlPr>
                            <a:rPr lang="id-ID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d-ID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id-ID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</m:t>
                          </m:r>
                        </m:sup>
                      </m:sSup>
                      <m:r>
                        <a:rPr lang="id-ID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id-ID" sz="2800" dirty="0">
                  <a:ea typeface="Cambria Math" panose="02040503050406030204" pitchFamily="18" charset="0"/>
                </a:endParaRPr>
              </a:p>
              <a:p>
                <a:pPr marL="268288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id-ID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id-ID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(3+0,0005)×</m:t>
                      </m:r>
                      <m:sSup>
                        <m:sSupPr>
                          <m:ctrlPr>
                            <a:rPr lang="id-ID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d-ID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id-ID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</m:t>
                          </m:r>
                        </m:sup>
                      </m:sSup>
                    </m:oMath>
                  </m:oMathPara>
                </a14:m>
                <a:endParaRPr lang="id-ID" sz="2800" dirty="0">
                  <a:ea typeface="Cambria Math" panose="02040503050406030204" pitchFamily="18" charset="0"/>
                </a:endParaRPr>
              </a:p>
              <a:p>
                <a:pPr marL="268288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id-ID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id-ID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3,0005</m:t>
                      </m:r>
                      <m:r>
                        <a:rPr lang="id-ID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id-ID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d-ID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id-ID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</m:t>
                          </m:r>
                        </m:sup>
                      </m:sSup>
                    </m:oMath>
                  </m:oMathPara>
                </a14:m>
                <a:endParaRPr lang="id-ID" sz="28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1108" y="2008095"/>
                <a:ext cx="5156348" cy="142186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441108" y="4576623"/>
                <a:ext cx="4912692" cy="14218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68288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id-ID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id-ID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d-ID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4,6×</m:t>
                          </m:r>
                          <m:sSup>
                            <m:sSupPr>
                              <m:ctrlPr>
                                <a:rPr lang="id-ID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d-ID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id-ID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9</m:t>
                              </m:r>
                            </m:sup>
                          </m:sSup>
                        </m:e>
                      </m:d>
                      <m:r>
                        <a:rPr lang="id-ID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−(0,5×</m:t>
                      </m:r>
                      <m:sSup>
                        <m:sSupPr>
                          <m:ctrlPr>
                            <a:rPr lang="id-ID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d-ID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id-ID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9</m:t>
                          </m:r>
                        </m:sup>
                      </m:sSup>
                      <m:r>
                        <a:rPr lang="id-ID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id-ID" sz="2800" dirty="0">
                  <a:ea typeface="Cambria Math" panose="02040503050406030204" pitchFamily="18" charset="0"/>
                </a:endParaRPr>
              </a:p>
              <a:p>
                <a:pPr marL="268288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id-ID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id-ID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(4,6−0,5)×</m:t>
                      </m:r>
                      <m:sSup>
                        <m:sSupPr>
                          <m:ctrlPr>
                            <a:rPr lang="id-ID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d-ID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id-ID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9</m:t>
                          </m:r>
                        </m:sup>
                      </m:sSup>
                    </m:oMath>
                  </m:oMathPara>
                </a14:m>
                <a:endParaRPr lang="id-ID" sz="2800" dirty="0">
                  <a:ea typeface="Cambria Math" panose="02040503050406030204" pitchFamily="18" charset="0"/>
                </a:endParaRPr>
              </a:p>
              <a:p>
                <a:pPr marL="268288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id-ID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id-ID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4,1</m:t>
                      </m:r>
                      <m:r>
                        <a:rPr lang="id-ID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id-ID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d-ID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id-ID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9</m:t>
                          </m:r>
                        </m:sup>
                      </m:sSup>
                    </m:oMath>
                  </m:oMathPara>
                </a14:m>
                <a:endParaRPr lang="id-ID" sz="28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1108" y="4576623"/>
                <a:ext cx="4912692" cy="142186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ight Arrow 1"/>
          <p:cNvSpPr/>
          <p:nvPr/>
        </p:nvSpPr>
        <p:spPr>
          <a:xfrm>
            <a:off x="5737412" y="2420471"/>
            <a:ext cx="555812" cy="6813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8" name="Right Arrow 7"/>
          <p:cNvSpPr/>
          <p:nvPr/>
        </p:nvSpPr>
        <p:spPr>
          <a:xfrm>
            <a:off x="5737412" y="4946896"/>
            <a:ext cx="555812" cy="6813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20048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2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Perkalian &amp; Pembagian</a:t>
            </a:r>
            <a:endParaRPr lang="id-ID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id-ID" b="0" i="1" smtClean="0">
                        <a:latin typeface="Cambria Math" panose="02040503050406030204" pitchFamily="18" charset="0"/>
                      </a:rPr>
                      <m:t>(6</m:t>
                    </m:r>
                    <m:r>
                      <a:rPr lang="id-ID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id-ID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d-ID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id-ID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id-ID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)×(4×</m:t>
                    </m:r>
                    <m:sSup>
                      <m:sSupPr>
                        <m:ctrlPr>
                          <a:rPr lang="id-ID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d-ID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id-ID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id-ID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id-ID" dirty="0" smtClean="0"/>
              </a:p>
              <a:p>
                <a:pPr marL="268288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id-ID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id-ID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600×400</m:t>
                      </m:r>
                      <m:r>
                        <a:rPr lang="id-ID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id-ID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000</m:t>
                      </m:r>
                    </m:oMath>
                  </m:oMathPara>
                </a14:m>
                <a:endParaRPr lang="id-ID" b="0" dirty="0" smtClean="0">
                  <a:ea typeface="Cambria Math" panose="02040503050406030204" pitchFamily="18" charset="0"/>
                </a:endParaRPr>
              </a:p>
              <a:p>
                <a:pPr marL="268288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id-ID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id-ID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240</m:t>
                      </m:r>
                      <m:r>
                        <a:rPr lang="id-ID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id-ID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000</m:t>
                      </m:r>
                      <m:r>
                        <a:rPr lang="id-ID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id-ID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000</m:t>
                      </m:r>
                    </m:oMath>
                  </m:oMathPara>
                </a14:m>
                <a:endParaRPr lang="id-ID" b="0" dirty="0" smtClean="0">
                  <a:ea typeface="Cambria Math" panose="02040503050406030204" pitchFamily="18" charset="0"/>
                </a:endParaRPr>
              </a:p>
              <a:p>
                <a:pPr marL="268288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id-ID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id-ID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2,4×</m:t>
                      </m:r>
                      <m:sSup>
                        <m:sSupPr>
                          <m:ctrlPr>
                            <a:rPr lang="id-ID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d-ID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id-ID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8</m:t>
                          </m:r>
                        </m:sup>
                      </m:sSup>
                    </m:oMath>
                  </m:oMathPara>
                </a14:m>
                <a:endParaRPr lang="id-ID" dirty="0"/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d>
                      <m:dPr>
                        <m:ctrlPr>
                          <a:rPr lang="id-ID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d-ID" b="0" i="1" smtClean="0">
                            <a:latin typeface="Cambria Math" panose="02040503050406030204" pitchFamily="18" charset="0"/>
                          </a:rPr>
                          <m:t>4,2</m:t>
                        </m:r>
                        <m:r>
                          <a:rPr lang="id-ID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sSup>
                          <m:sSupPr>
                            <m:ctrlPr>
                              <a:rPr lang="id-ID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d-ID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id-ID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−2</m:t>
                            </m:r>
                          </m:sup>
                        </m:sSup>
                      </m:e>
                    </m:d>
                    <m:r>
                      <a:rPr lang="id-ID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  <m:d>
                      <m:dPr>
                        <m:ctrlPr>
                          <a:rPr lang="id-ID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d-ID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8,4×</m:t>
                        </m:r>
                        <m:sSup>
                          <m:sSupPr>
                            <m:ctrlPr>
                              <a:rPr lang="id-ID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d-ID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id-ID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−5</m:t>
                            </m:r>
                          </m:sup>
                        </m:sSup>
                      </m:e>
                    </m:d>
                  </m:oMath>
                </a14:m>
                <a:endParaRPr lang="id-ID" b="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268288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id-ID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id-ID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0,042÷0,000084</m:t>
                      </m:r>
                    </m:oMath>
                  </m:oMathPara>
                </a14:m>
                <a:endParaRPr lang="id-ID" dirty="0" smtClean="0"/>
              </a:p>
              <a:p>
                <a:pPr marL="268288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id-ID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id-ID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500≡5×</m:t>
                      </m:r>
                      <m:sSup>
                        <m:sSupPr>
                          <m:ctrlPr>
                            <a:rPr lang="id-ID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d-ID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id-ID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id-ID" dirty="0"/>
              </a:p>
            </p:txBody>
          </p:sp>
        </mc:Choice>
        <mc:Fallback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759388" y="2008095"/>
                <a:ext cx="4276427" cy="13898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68288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id-ID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id-ID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(6×4)×(</m:t>
                      </m:r>
                      <m:sSup>
                        <m:sSupPr>
                          <m:ctrlPr>
                            <a:rPr lang="id-ID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d-ID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id-ID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id-ID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id-ID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d-ID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id-ID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  <m:r>
                        <a:rPr lang="id-ID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id-ID" sz="2800" dirty="0">
                  <a:ea typeface="Cambria Math" panose="02040503050406030204" pitchFamily="18" charset="0"/>
                </a:endParaRPr>
              </a:p>
              <a:p>
                <a:pPr marL="268288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id-ID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=24</m:t>
                      </m:r>
                      <m:r>
                        <a:rPr lang="id-ID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id-ID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d-ID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id-ID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7</m:t>
                          </m:r>
                        </m:sup>
                      </m:sSup>
                    </m:oMath>
                  </m:oMathPara>
                </a14:m>
                <a:endParaRPr lang="id-ID" sz="2800" dirty="0">
                  <a:ea typeface="Cambria Math" panose="02040503050406030204" pitchFamily="18" charset="0"/>
                </a:endParaRPr>
              </a:p>
              <a:p>
                <a:pPr marL="268288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id-ID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</m:t>
                      </m:r>
                      <m:r>
                        <a:rPr lang="id-ID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id-ID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4×</m:t>
                      </m:r>
                      <m:sSup>
                        <m:sSupPr>
                          <m:ctrlPr>
                            <a:rPr lang="id-ID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d-ID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id-ID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8</m:t>
                          </m:r>
                        </m:sup>
                      </m:sSup>
                    </m:oMath>
                  </m:oMathPara>
                </a14:m>
                <a:endParaRPr lang="id-ID" sz="28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9388" y="2008095"/>
                <a:ext cx="4276427" cy="138986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759388" y="3891594"/>
                <a:ext cx="3299686" cy="22853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68288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id-ID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d-ID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d-ID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4.2</m:t>
                          </m:r>
                        </m:num>
                        <m:den>
                          <m:r>
                            <a:rPr lang="id-ID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8.4</m:t>
                          </m:r>
                        </m:den>
                      </m:f>
                      <m:r>
                        <a:rPr lang="id-ID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id-ID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id-ID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d-ID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id-ID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id-ID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d-ID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id-ID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−5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id-ID" sz="2800" dirty="0"/>
              </a:p>
              <a:p>
                <a:pPr marL="268288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id-ID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id-ID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0,5×</m:t>
                      </m:r>
                      <m:sSup>
                        <m:sSupPr>
                          <m:ctrlPr>
                            <a:rPr lang="id-ID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d-ID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id-ID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−2−(−5)</m:t>
                          </m:r>
                        </m:sup>
                      </m:sSup>
                    </m:oMath>
                  </m:oMathPara>
                </a14:m>
                <a:endParaRPr lang="id-ID" sz="2800" dirty="0" smtClean="0"/>
              </a:p>
              <a:p>
                <a:pPr marL="268288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id-ID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  <m:r>
                        <a:rPr lang="id-ID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id-ID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5×</m:t>
                      </m:r>
                      <m:sSup>
                        <m:sSupPr>
                          <m:ctrlPr>
                            <a:rPr lang="id-ID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d-ID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id-ID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id-ID" sz="2800" dirty="0" smtClean="0">
                  <a:ea typeface="Cambria Math" panose="02040503050406030204" pitchFamily="18" charset="0"/>
                </a:endParaRPr>
              </a:p>
              <a:p>
                <a:pPr marL="268288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id-ID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=5×</m:t>
                      </m:r>
                      <m:sSup>
                        <m:sSupPr>
                          <m:ctrlPr>
                            <a:rPr lang="id-ID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d-ID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id-ID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id-ID" sz="28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9388" y="3891594"/>
                <a:ext cx="3299686" cy="2285369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ight Arrow 6"/>
          <p:cNvSpPr/>
          <p:nvPr/>
        </p:nvSpPr>
        <p:spPr>
          <a:xfrm>
            <a:off x="5737412" y="2420471"/>
            <a:ext cx="555812" cy="6813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8" name="Right Arrow 7"/>
          <p:cNvSpPr/>
          <p:nvPr/>
        </p:nvSpPr>
        <p:spPr>
          <a:xfrm>
            <a:off x="5737412" y="4693619"/>
            <a:ext cx="555812" cy="6813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3297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Latihan</a:t>
            </a:r>
            <a:endParaRPr lang="id-ID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d-ID" dirty="0" smtClean="0"/>
              <a:t>Soal</a:t>
            </a:r>
            <a:endParaRPr lang="id-ID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sz="half" idx="2"/>
              </p:nvPr>
            </p:nvSpPr>
            <p:spPr/>
            <p:txBody>
              <a:bodyPr/>
              <a:lstStyle/>
              <a:p>
                <a:pPr marL="514350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id-ID" b="0" i="0" smtClean="0">
                        <a:latin typeface="Cambria Math" panose="02040503050406030204" pitchFamily="18" charset="0"/>
                      </a:rPr>
                      <m:t>(3</m:t>
                    </m:r>
                    <m:r>
                      <a:rPr lang="id-ID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id-ID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d-ID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id-ID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id-ID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)×(4×</m:t>
                    </m:r>
                    <m:sSup>
                      <m:sSupPr>
                        <m:ctrlPr>
                          <a:rPr lang="id-ID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d-ID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id-ID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id-ID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id-ID" dirty="0" smtClean="0"/>
              </a:p>
              <a:p>
                <a:pPr marL="514350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id-ID">
                        <a:latin typeface="Cambria Math" panose="02040503050406030204" pitchFamily="18" charset="0"/>
                      </a:rPr>
                      <m:t>(</m:t>
                    </m:r>
                    <m:r>
                      <a:rPr lang="id-ID" b="0" i="0" smtClean="0">
                        <a:latin typeface="Cambria Math" panose="02040503050406030204" pitchFamily="18" charset="0"/>
                      </a:rPr>
                      <m:t>8</m:t>
                    </m:r>
                    <m:r>
                      <a:rPr lang="id-ID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id-ID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d-ID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id-ID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r>
                          <a:rPr lang="id-ID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id-ID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r>
                      <a:rPr lang="id-ID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  <m:r>
                      <a:rPr lang="id-ID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(4×</m:t>
                    </m:r>
                    <m:sSup>
                      <m:sSupPr>
                        <m:ctrlPr>
                          <a:rPr lang="id-ID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d-ID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id-ID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id-ID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id-ID" dirty="0"/>
              </a:p>
              <a:p>
                <a:pPr marL="514350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d>
                      <m:dPr>
                        <m:ctrlPr>
                          <a:rPr lang="id-ID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d-ID" b="0" i="0" smtClean="0">
                            <a:latin typeface="Cambria Math" panose="02040503050406030204" pitchFamily="18" charset="0"/>
                          </a:rPr>
                          <m:t>7</m:t>
                        </m:r>
                        <m:r>
                          <a:rPr lang="id-ID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sSup>
                          <m:sSupPr>
                            <m:ctrlPr>
                              <a:rPr lang="id-ID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d-ID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id-ID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e>
                    </m:d>
                    <m:r>
                      <a:rPr lang="id-ID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id-ID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id-ID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id-ID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id-ID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d-ID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id-ID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id-ID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id-ID" dirty="0"/>
              </a:p>
              <a:p>
                <a:pPr marL="514350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id-ID">
                        <a:latin typeface="Cambria Math" panose="02040503050406030204" pitchFamily="18" charset="0"/>
                      </a:rPr>
                      <m:t>(</m:t>
                    </m:r>
                    <m:r>
                      <a:rPr lang="id-ID" b="0" i="0" smtClean="0">
                        <a:latin typeface="Cambria Math" panose="02040503050406030204" pitchFamily="18" charset="0"/>
                      </a:rPr>
                      <m:t>8</m:t>
                    </m:r>
                    <m:r>
                      <a:rPr lang="id-ID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id-ID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d-ID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id-ID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id-ID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)×(4×</m:t>
                    </m:r>
                    <m:sSup>
                      <m:sSupPr>
                        <m:ctrlPr>
                          <a:rPr lang="id-ID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d-ID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id-ID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id-ID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id-ID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id-ID" dirty="0"/>
              </a:p>
              <a:p>
                <a:pPr marL="514350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d>
                      <m:dPr>
                        <m:ctrlPr>
                          <a:rPr lang="id-ID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d-ID" b="0" i="0" smtClean="0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id-ID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sSup>
                          <m:sSupPr>
                            <m:ctrlPr>
                              <a:rPr lang="id-ID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d-ID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id-ID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5</m:t>
                            </m:r>
                          </m:sup>
                        </m:sSup>
                      </m:e>
                    </m:d>
                    <m:r>
                      <a:rPr lang="id-ID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id-ID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id-ID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6</m:t>
                    </m:r>
                    <m:r>
                      <a:rPr lang="id-ID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id-ID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d-ID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id-ID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id-ID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id-ID" dirty="0"/>
              </a:p>
              <a:p>
                <a:pPr marL="514350" indent="-514350">
                  <a:buFont typeface="+mj-lt"/>
                  <a:buAutoNum type="arabicPeriod"/>
                </a:pPr>
                <a:endParaRPr lang="id-ID" dirty="0" smtClean="0"/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id-ID" dirty="0" smtClean="0"/>
              <a:t>Jawaban</a:t>
            </a:r>
            <a:endParaRPr lang="id-ID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Content Placeholder 7"/>
              <p:cNvSpPr>
                <a:spLocks noGrp="1"/>
              </p:cNvSpPr>
              <p:nvPr>
                <p:ph sz="quarter" idx="4"/>
              </p:nvPr>
            </p:nvSpPr>
            <p:spPr/>
            <p:txBody>
              <a:bodyPr/>
              <a:lstStyle/>
              <a:p>
                <a:pPr marL="514350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id-ID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1,2</m:t>
                    </m:r>
                    <m:r>
                      <a:rPr lang="id-ID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id-ID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d-ID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id-ID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8</m:t>
                        </m:r>
                      </m:sup>
                    </m:sSup>
                  </m:oMath>
                </a14:m>
                <a:endParaRPr lang="id-ID" dirty="0"/>
              </a:p>
              <a:p>
                <a:pPr marL="514350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id-ID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id-ID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id-ID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d-ID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id-ID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8</m:t>
                        </m:r>
                      </m:sup>
                    </m:sSup>
                  </m:oMath>
                </a14:m>
                <a:endParaRPr lang="id-ID" dirty="0" smtClean="0"/>
              </a:p>
              <a:p>
                <a:pPr marL="514350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id-ID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2,07</m:t>
                    </m:r>
                    <m:r>
                      <a:rPr lang="id-ID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id-ID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d-ID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id-ID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id-ID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id-ID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2,1×</m:t>
                    </m:r>
                    <m:sSup>
                      <m:sSupPr>
                        <m:ctrlPr>
                          <a:rPr lang="id-ID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d-ID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id-ID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sup>
                    </m:sSup>
                  </m:oMath>
                </a14:m>
                <a:endParaRPr lang="id-ID" dirty="0" smtClean="0"/>
              </a:p>
              <a:p>
                <a:pPr marL="514350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id-ID">
                        <a:latin typeface="Cambria Math" panose="02040503050406030204" pitchFamily="18" charset="0"/>
                      </a:rPr>
                      <m:t>3</m:t>
                    </m:r>
                    <m:r>
                      <a:rPr lang="id-ID" b="0" i="0" smtClean="0">
                        <a:latin typeface="Cambria Math" panose="02040503050406030204" pitchFamily="18" charset="0"/>
                      </a:rPr>
                      <m:t>,2</m:t>
                    </m:r>
                    <m:r>
                      <a:rPr lang="id-ID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id-ID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d-ID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id-ID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id-ID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id-ID" dirty="0" smtClean="0"/>
              </a:p>
              <a:p>
                <a:pPr marL="514350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id-ID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4,4</m:t>
                    </m:r>
                    <m:r>
                      <a:rPr lang="id-ID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id-ID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d-ID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id-ID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sup>
                    </m:sSup>
                  </m:oMath>
                </a14:m>
                <a:endParaRPr lang="id-ID" dirty="0"/>
              </a:p>
            </p:txBody>
          </p:sp>
        </mc:Choice>
        <mc:Fallback>
          <p:sp>
            <p:nvSpPr>
              <p:cNvPr id="8" name="Content Placeholder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"/>
              </p:nvPr>
            </p:nvSpPr>
            <p:spPr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44411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PERHATIAN !!!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Siapkan satu lembar jawaban untuk KUIS selama perkuliahan</a:t>
            </a:r>
          </a:p>
          <a:p>
            <a:r>
              <a:rPr lang="id-ID" dirty="0" smtClean="0"/>
              <a:t>Dilarang menggunakan kalkulator</a:t>
            </a:r>
          </a:p>
          <a:p>
            <a:r>
              <a:rPr lang="id-ID" dirty="0" smtClean="0"/>
              <a:t>Kerjakan secara mandiri/individu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880460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id-ID" sz="7200" dirty="0" smtClean="0"/>
              <a:t>Siapkan </a:t>
            </a:r>
            <a:r>
              <a:rPr lang="id-ID" sz="7200" b="1" dirty="0" smtClean="0"/>
              <a:t>lembar jawaban KUIS</a:t>
            </a:r>
            <a:r>
              <a:rPr lang="id-ID" sz="7200" dirty="0" smtClean="0"/>
              <a:t> Anda </a:t>
            </a:r>
            <a:r>
              <a:rPr lang="id-ID" sz="7200" dirty="0" smtClean="0"/>
              <a:t>!</a:t>
            </a:r>
          </a:p>
          <a:p>
            <a:pPr marL="0" indent="0" algn="ctr">
              <a:buNone/>
            </a:pPr>
            <a:r>
              <a:rPr lang="id-ID" sz="7200" dirty="0" smtClean="0">
                <a:solidFill>
                  <a:srgbClr val="C00000"/>
                </a:solidFill>
              </a:rPr>
              <a:t>10 menit</a:t>
            </a:r>
            <a:endParaRPr lang="id-ID" sz="7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2139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Kuis</a:t>
            </a:r>
            <a:endParaRPr lang="id-ID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514350" indent="-514350">
                  <a:buFont typeface="+mj-lt"/>
                  <a:buAutoNum type="arabicPeriod" startAt="5"/>
                </a:pPr>
                <a14:m>
                  <m:oMath xmlns:m="http://schemas.openxmlformats.org/officeDocument/2006/math">
                    <m:r>
                      <a:rPr lang="id-ID" b="0" i="0" smtClean="0">
                        <a:latin typeface="Cambria Math" panose="02040503050406030204" pitchFamily="18" charset="0"/>
                      </a:rPr>
                      <m:t>5.1 </m:t>
                    </m:r>
                    <m:r>
                      <m:rPr>
                        <m:sty m:val="p"/>
                      </m:rPr>
                      <a:rPr lang="id-ID" b="0" i="0" smtClean="0">
                        <a:latin typeface="Cambria Math" panose="02040503050406030204" pitchFamily="18" charset="0"/>
                      </a:rPr>
                      <m:t>juta</m:t>
                    </m:r>
                    <m:r>
                      <a:rPr lang="id-ID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×1.9 </m:t>
                    </m:r>
                    <m:r>
                      <m:rPr>
                        <m:sty m:val="p"/>
                      </m:rPr>
                      <a:rPr lang="id-ID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ribu</m:t>
                    </m:r>
                  </m:oMath>
                </a14:m>
                <a:endParaRPr lang="id-ID" dirty="0" smtClean="0"/>
              </a:p>
              <a:p>
                <a:pPr marL="514350" indent="-514350">
                  <a:buFont typeface="+mj-lt"/>
                  <a:buAutoNum type="arabicPeriod" startAt="5"/>
                </a:pPr>
                <a14:m>
                  <m:oMath xmlns:m="http://schemas.openxmlformats.org/officeDocument/2006/math">
                    <m:r>
                      <a:rPr lang="id-ID" b="0" i="0" smtClean="0">
                        <a:latin typeface="Cambria Math" panose="02040503050406030204" pitchFamily="18" charset="0"/>
                      </a:rPr>
                      <m:t>3 </m:t>
                    </m:r>
                    <m:r>
                      <m:rPr>
                        <m:sty m:val="p"/>
                      </m:rPr>
                      <a:rPr lang="id-ID" b="0" i="0" smtClean="0">
                        <a:latin typeface="Cambria Math" panose="02040503050406030204" pitchFamily="18" charset="0"/>
                      </a:rPr>
                      <m:t>milliar</m:t>
                    </m:r>
                    <m:r>
                      <a:rPr lang="id-ID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÷25000</m:t>
                    </m:r>
                  </m:oMath>
                </a14:m>
                <a:endParaRPr lang="id-ID" dirty="0" smtClean="0"/>
              </a:p>
              <a:p>
                <a:pPr marL="514350" indent="-514350">
                  <a:buFont typeface="+mj-lt"/>
                  <a:buAutoNum type="arabicPeriod" startAt="5"/>
                </a:pPr>
                <a14:m>
                  <m:oMath xmlns:m="http://schemas.openxmlformats.org/officeDocument/2006/math">
                    <m:r>
                      <a:rPr lang="id-ID" b="0" i="0" smtClean="0">
                        <a:latin typeface="Cambria Math" panose="02040503050406030204" pitchFamily="18" charset="0"/>
                      </a:rPr>
                      <m:t>43</m:t>
                    </m:r>
                    <m:r>
                      <a:rPr lang="id-ID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÷765</m:t>
                    </m:r>
                  </m:oMath>
                </a14:m>
                <a:endParaRPr lang="id-ID" dirty="0" smtClean="0"/>
              </a:p>
              <a:p>
                <a:pPr marL="514350" indent="-514350">
                  <a:buFont typeface="+mj-lt"/>
                  <a:buAutoNum type="arabicPeriod" startAt="5"/>
                </a:pPr>
                <a14:m>
                  <m:oMath xmlns:m="http://schemas.openxmlformats.org/officeDocument/2006/math">
                    <m:r>
                      <a:rPr lang="id-ID" b="0" i="0" smtClean="0">
                        <a:latin typeface="Cambria Math" panose="02040503050406030204" pitchFamily="18" charset="0"/>
                      </a:rPr>
                      <m:t>(3</m:t>
                    </m:r>
                    <m:r>
                      <a:rPr lang="id-ID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id-ID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d-ID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id-ID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−2</m:t>
                        </m:r>
                      </m:sup>
                    </m:sSup>
                    <m:r>
                      <a:rPr lang="id-ID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)+(6.1×</m:t>
                    </m:r>
                    <m:sSup>
                      <m:sSupPr>
                        <m:ctrlPr>
                          <a:rPr lang="id-ID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d-ID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id-ID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id-ID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id-ID" dirty="0" smtClean="0"/>
              </a:p>
              <a:p>
                <a:pPr marL="514350" indent="-514350">
                  <a:buFont typeface="+mj-lt"/>
                  <a:buAutoNum type="arabicPeriod" startAt="5"/>
                </a:pPr>
                <a:endParaRPr lang="id-ID" dirty="0" smtClean="0"/>
              </a:p>
              <a:p>
                <a:pPr marL="0" indent="0">
                  <a:buNone/>
                </a:pPr>
                <a:r>
                  <a:rPr lang="id-ID" dirty="0" smtClean="0"/>
                  <a:t>Catatan: Anda dapat menggunakan pendekatan untuk memudahkan perhitungan</a:t>
                </a:r>
                <a:endParaRPr lang="id-ID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217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95685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00"/>
    </mc:Choice>
    <mc:Fallback xmlns="">
      <p:transition spd="slow" advClick="0" advTm="60000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err="1" smtClean="0"/>
              <a:t>Giving</a:t>
            </a:r>
            <a:r>
              <a:rPr lang="id-ID" dirty="0" smtClean="0"/>
              <a:t> </a:t>
            </a:r>
            <a:r>
              <a:rPr lang="id-ID" dirty="0" err="1" smtClean="0"/>
              <a:t>Meaning</a:t>
            </a:r>
            <a:r>
              <a:rPr lang="id-ID" dirty="0" smtClean="0"/>
              <a:t> </a:t>
            </a:r>
            <a:r>
              <a:rPr lang="id-ID" dirty="0" err="1" smtClean="0"/>
              <a:t>to</a:t>
            </a:r>
            <a:r>
              <a:rPr lang="id-ID" dirty="0" smtClean="0"/>
              <a:t> </a:t>
            </a:r>
            <a:r>
              <a:rPr lang="id-ID" dirty="0" err="1" smtClean="0"/>
              <a:t>Numbers</a:t>
            </a:r>
            <a:endParaRPr lang="id-ID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81799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sz="5400" i="1" dirty="0" smtClean="0"/>
              <a:t>Perpective Through Estimation</a:t>
            </a:r>
            <a:endParaRPr lang="id-ID" sz="5400" i="1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4151279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Order of </a:t>
            </a:r>
            <a:r>
              <a:rPr lang="id-ID" dirty="0" err="1" smtClean="0"/>
              <a:t>Magnitude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0" indent="0">
              <a:buNone/>
            </a:pPr>
            <a:r>
              <a:rPr lang="id-ID" sz="4000" dirty="0" err="1" smtClean="0"/>
              <a:t>Estimate</a:t>
            </a:r>
            <a:r>
              <a:rPr lang="id-ID" sz="4000" dirty="0" smtClean="0"/>
              <a:t> </a:t>
            </a:r>
            <a:r>
              <a:rPr lang="id-ID" sz="4000" dirty="0" err="1" smtClean="0"/>
              <a:t>specifies</a:t>
            </a:r>
            <a:r>
              <a:rPr lang="id-ID" sz="4000" dirty="0" smtClean="0"/>
              <a:t> </a:t>
            </a:r>
            <a:r>
              <a:rPr lang="id-ID" sz="4000" dirty="0" err="1" smtClean="0"/>
              <a:t>only</a:t>
            </a:r>
            <a:r>
              <a:rPr lang="id-ID" sz="4000" dirty="0" smtClean="0"/>
              <a:t> a </a:t>
            </a:r>
            <a:r>
              <a:rPr lang="id-ID" sz="4000" dirty="0" err="1" smtClean="0"/>
              <a:t>broad</a:t>
            </a:r>
            <a:r>
              <a:rPr lang="id-ID" sz="4000" dirty="0" smtClean="0"/>
              <a:t> </a:t>
            </a:r>
            <a:r>
              <a:rPr lang="id-ID" sz="4000" dirty="0" err="1" smtClean="0"/>
              <a:t>range</a:t>
            </a:r>
            <a:r>
              <a:rPr lang="id-ID" sz="4000" dirty="0" smtClean="0"/>
              <a:t> of </a:t>
            </a:r>
            <a:r>
              <a:rPr lang="id-ID" sz="4000" dirty="0" err="1" smtClean="0"/>
              <a:t>values</a:t>
            </a:r>
            <a:r>
              <a:rPr lang="id-ID" sz="4000" dirty="0" smtClean="0"/>
              <a:t>, </a:t>
            </a:r>
            <a:r>
              <a:rPr lang="id-ID" sz="4000" dirty="0" err="1" smtClean="0"/>
              <a:t>such</a:t>
            </a:r>
            <a:r>
              <a:rPr lang="id-ID" sz="4000" dirty="0" smtClean="0"/>
              <a:t> as “</a:t>
            </a:r>
            <a:r>
              <a:rPr lang="id-ID" sz="4000" dirty="0" err="1" smtClean="0"/>
              <a:t>in</a:t>
            </a:r>
            <a:r>
              <a:rPr lang="id-ID" sz="4000" dirty="0" smtClean="0"/>
              <a:t> </a:t>
            </a:r>
            <a:r>
              <a:rPr lang="id-ID" sz="4000" dirty="0" err="1" smtClean="0"/>
              <a:t>the</a:t>
            </a:r>
            <a:r>
              <a:rPr lang="id-ID" sz="4000" dirty="0" smtClean="0"/>
              <a:t> </a:t>
            </a:r>
            <a:r>
              <a:rPr lang="id-ID" sz="4000" dirty="0" err="1" smtClean="0"/>
              <a:t>ten</a:t>
            </a:r>
            <a:r>
              <a:rPr lang="id-ID" sz="4000" dirty="0" smtClean="0"/>
              <a:t> </a:t>
            </a:r>
            <a:r>
              <a:rPr lang="id-ID" sz="4000" dirty="0" err="1" smtClean="0"/>
              <a:t>thousands</a:t>
            </a:r>
            <a:r>
              <a:rPr lang="id-ID" sz="4000" dirty="0" smtClean="0"/>
              <a:t>” </a:t>
            </a:r>
            <a:r>
              <a:rPr lang="id-ID" sz="4000" dirty="0" err="1" smtClean="0"/>
              <a:t>or</a:t>
            </a:r>
            <a:r>
              <a:rPr lang="id-ID" sz="4000" dirty="0" smtClean="0"/>
              <a:t> “</a:t>
            </a:r>
            <a:r>
              <a:rPr lang="id-ID" sz="4000" dirty="0" err="1" smtClean="0"/>
              <a:t>in</a:t>
            </a:r>
            <a:r>
              <a:rPr lang="id-ID" sz="4000" dirty="0" smtClean="0"/>
              <a:t> </a:t>
            </a:r>
            <a:r>
              <a:rPr lang="id-ID" sz="4000" dirty="0" err="1" smtClean="0"/>
              <a:t>the</a:t>
            </a:r>
            <a:r>
              <a:rPr lang="id-ID" sz="4000" dirty="0" smtClean="0"/>
              <a:t> </a:t>
            </a:r>
            <a:r>
              <a:rPr lang="id-ID" sz="4000" dirty="0" err="1" smtClean="0"/>
              <a:t>millions</a:t>
            </a:r>
            <a:r>
              <a:rPr lang="id-ID" sz="4000" dirty="0" smtClean="0"/>
              <a:t>”</a:t>
            </a:r>
            <a:endParaRPr lang="id-ID" sz="4000" dirty="0"/>
          </a:p>
        </p:txBody>
      </p:sp>
    </p:spTree>
    <p:extLst>
      <p:ext uri="{BB962C8B-B14F-4D97-AF65-F5344CB8AC3E}">
        <p14:creationId xmlns:p14="http://schemas.microsoft.com/office/powerpoint/2010/main" val="1699691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/>
            <p:txBody>
              <a:bodyPr anchor="ctr">
                <a:normAutofit/>
              </a:bodyPr>
              <a:lstStyle/>
              <a:p>
                <a:pPr marL="0" indent="0">
                  <a:buNone/>
                </a:pPr>
                <a:r>
                  <a:rPr lang="id-ID" sz="2400" dirty="0" smtClean="0"/>
                  <a:t>Ada 105 sekolah di Jakarta dengan masing-masing sekolah terdiri dari 12 kelas. Setiap kelas menampung sekitar 25 siswa. Berapakah jumlah siswa di Jakarta ?</a:t>
                </a:r>
              </a:p>
              <a:p>
                <a:pPr marL="0" indent="0">
                  <a:buNone/>
                </a:pPr>
                <a:endParaRPr lang="id-ID" sz="2400" dirty="0" smtClean="0"/>
              </a:p>
              <a:p>
                <a:pPr marL="0" indent="0">
                  <a:buNone/>
                </a:pPr>
                <a:endParaRPr lang="id-ID" sz="24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d-ID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d-ID" sz="2400" b="0" i="1" smtClean="0">
                              <a:latin typeface="Cambria Math" panose="02040503050406030204" pitchFamily="18" charset="0"/>
                            </a:rPr>
                            <m:t>𝑗𝑚𝑙</m:t>
                          </m:r>
                          <m:r>
                            <a:rPr lang="id-ID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id-ID" sz="2400" b="0" i="1" smtClean="0">
                              <a:latin typeface="Cambria Math" panose="02040503050406030204" pitchFamily="18" charset="0"/>
                            </a:rPr>
                            <m:t>𝑠𝑖𝑠𝑤𝑎</m:t>
                          </m:r>
                        </m:num>
                        <m:den>
                          <m:r>
                            <a:rPr lang="id-ID" sz="2400" b="0" i="1" smtClean="0">
                              <a:latin typeface="Cambria Math" panose="02040503050406030204" pitchFamily="18" charset="0"/>
                            </a:rPr>
                            <m:t>𝑘𝑒𝑙𝑎𝑠</m:t>
                          </m:r>
                        </m:den>
                      </m:f>
                      <m:r>
                        <a:rPr lang="id-ID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id-ID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d-ID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𝑗𝑚𝑙</m:t>
                          </m:r>
                          <m:r>
                            <a:rPr lang="id-ID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id-ID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𝑘𝑒𝑙𝑎𝑠</m:t>
                          </m:r>
                        </m:num>
                        <m:den>
                          <m:r>
                            <a:rPr lang="id-ID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𝑠𝑒𝑘𝑜𝑙𝑎h</m:t>
                          </m:r>
                        </m:den>
                      </m:f>
                      <m:r>
                        <a:rPr lang="id-ID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id-ID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𝑗𝑚𝑙</m:t>
                      </m:r>
                      <m:r>
                        <a:rPr lang="id-ID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id-ID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𝑠𝑒𝑘𝑜𝑙𝑎h</m:t>
                      </m:r>
                      <m:r>
                        <a:rPr lang="id-ID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id-ID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𝑗𝑚𝑙</m:t>
                      </m:r>
                      <m:r>
                        <a:rPr lang="id-ID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id-ID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𝑠𝑖𝑠𝑤𝑎</m:t>
                      </m:r>
                    </m:oMath>
                  </m:oMathPara>
                </a14:m>
                <a:endParaRPr lang="id-ID" sz="2400" dirty="0"/>
              </a:p>
              <a:p>
                <a:pPr marL="0" indent="0">
                  <a:buNone/>
                </a:pPr>
                <a:endParaRPr lang="id-ID" sz="2400" dirty="0" smtClean="0"/>
              </a:p>
              <a:p>
                <a:pPr marL="0" indent="0">
                  <a:buNone/>
                </a:pPr>
                <a:endParaRPr lang="id-ID" sz="2400" dirty="0"/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d-ID" sz="2400" b="0" i="1" smtClean="0">
                          <a:latin typeface="Cambria Math" panose="02040503050406030204" pitchFamily="18" charset="0"/>
                        </a:rPr>
                        <m:t>25</m:t>
                      </m:r>
                      <m:f>
                        <m:fPr>
                          <m:type m:val="skw"/>
                          <m:ctrlPr>
                            <a:rPr lang="id-ID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d-ID" sz="2400" b="0" i="1" smtClean="0">
                              <a:latin typeface="Cambria Math" panose="02040503050406030204" pitchFamily="18" charset="0"/>
                            </a:rPr>
                            <m:t>𝑠𝑖𝑠𝑤𝑎</m:t>
                          </m:r>
                        </m:num>
                        <m:den>
                          <m:r>
                            <a:rPr lang="id-ID" sz="2400" b="0" i="1" smtClean="0">
                              <a:latin typeface="Cambria Math" panose="02040503050406030204" pitchFamily="18" charset="0"/>
                            </a:rPr>
                            <m:t>𝑘𝑒𝑙𝑎𝑠</m:t>
                          </m:r>
                        </m:den>
                      </m:f>
                      <m:r>
                        <a:rPr lang="id-ID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×12</m:t>
                      </m:r>
                      <m:f>
                        <m:fPr>
                          <m:type m:val="skw"/>
                          <m:ctrlPr>
                            <a:rPr lang="id-ID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d-ID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𝑘𝑒𝑙𝑎𝑠</m:t>
                          </m:r>
                        </m:num>
                        <m:den>
                          <m:r>
                            <a:rPr lang="id-ID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𝑠𝑒𝑘𝑜𝑙𝑎h</m:t>
                          </m:r>
                        </m:den>
                      </m:f>
                      <m:r>
                        <a:rPr lang="id-ID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×105 </m:t>
                      </m:r>
                      <m:r>
                        <a:rPr lang="id-ID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𝑠𝑒𝑘𝑜𝑙𝑎h</m:t>
                      </m:r>
                      <m:r>
                        <a:rPr lang="id-ID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=31500 </m:t>
                      </m:r>
                      <m:r>
                        <a:rPr lang="id-ID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𝑠𝑖𝑠𝑤𝑎</m:t>
                      </m:r>
                      <m:r>
                        <a:rPr lang="id-ID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≡3,15×</m:t>
                      </m:r>
                      <m:sSup>
                        <m:sSupPr>
                          <m:ctrlPr>
                            <a:rPr lang="id-ID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d-ID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id-ID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id-ID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id-ID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𝑠𝑖𝑠𝑤𝑎</m:t>
                      </m:r>
                    </m:oMath>
                  </m:oMathPara>
                </a14:m>
                <a:endParaRPr lang="id-ID" sz="2400" b="0" dirty="0" smtClean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id-ID" sz="2400" b="0" dirty="0" smtClean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id-ID" sz="2400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928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09558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 anchor="ctr"/>
              <a:lstStyle/>
              <a:p>
                <a:pPr marL="0" indent="0">
                  <a:buNone/>
                </a:pPr>
                <a:r>
                  <a:rPr lang="id-ID" dirty="0" smtClean="0"/>
                  <a:t>Jika diketahui rata-rata setiap orang memesan 50 porsi es krim setiap tahun. Harga setiap porsi yang dipesan sekitar $1. Sedangkan jumlah warga Amerika sekitar 300 juta (</a:t>
                </a:r>
                <a14:m>
                  <m:oMath xmlns:m="http://schemas.openxmlformats.org/officeDocument/2006/math">
                    <m:r>
                      <a:rPr lang="id-ID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id-ID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id-ID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d-ID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id-ID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8</m:t>
                        </m:r>
                      </m:sup>
                    </m:sSup>
                  </m:oMath>
                </a14:m>
                <a:r>
                  <a:rPr lang="id-ID" dirty="0" smtClean="0"/>
                  <a:t>)</a:t>
                </a:r>
                <a:r>
                  <a:rPr lang="id-ID" dirty="0"/>
                  <a:t> </a:t>
                </a:r>
                <a:r>
                  <a:rPr lang="id-ID" dirty="0" smtClean="0"/>
                  <a:t>jiwa. </a:t>
                </a:r>
                <a:r>
                  <a:rPr lang="id-ID" dirty="0"/>
                  <a:t>Berapa </a:t>
                </a:r>
                <a:r>
                  <a:rPr lang="id-ID" dirty="0" smtClean="0"/>
                  <a:t>perkiraan jumlah </a:t>
                </a:r>
                <a:r>
                  <a:rPr lang="id-ID" dirty="0"/>
                  <a:t>belanja es krim per tahun warga Amerika ?</a:t>
                </a:r>
                <a:endParaRPr lang="id-ID" dirty="0" smtClean="0"/>
              </a:p>
              <a:p>
                <a:pPr marL="0" indent="0">
                  <a:buNone/>
                </a:pPr>
                <a:endParaRPr lang="id-ID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d-ID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d-ID" b="0" i="1" smtClean="0">
                              <a:latin typeface="Cambria Math" panose="02040503050406030204" pitchFamily="18" charset="0"/>
                            </a:rPr>
                            <m:t>𝑠𝑒𝑟𝑣𝑖𝑛𝑔</m:t>
                          </m:r>
                        </m:num>
                        <m:den>
                          <m:r>
                            <a:rPr lang="id-ID" b="0" i="1" smtClean="0">
                              <a:latin typeface="Cambria Math" panose="02040503050406030204" pitchFamily="18" charset="0"/>
                            </a:rPr>
                            <m:t>𝑝𝑒𝑟𝑠𝑜𝑛</m:t>
                          </m:r>
                          <m:r>
                            <a:rPr lang="id-ID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id-ID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𝑦𝑒𝑎𝑟</m:t>
                          </m:r>
                        </m:den>
                      </m:f>
                      <m:r>
                        <a:rPr lang="id-ID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id-ID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d-ID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$</m:t>
                          </m:r>
                          <m:r>
                            <a:rPr lang="id-ID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𝑝𝑟𝑖𝑐𝑒</m:t>
                          </m:r>
                        </m:num>
                        <m:den>
                          <m:r>
                            <a:rPr lang="id-ID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𝑠𝑒𝑟𝑣𝑖𝑛𝑔</m:t>
                          </m:r>
                        </m:den>
                      </m:f>
                      <m:r>
                        <a:rPr lang="id-ID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id-ID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𝑝𝑜𝑝𝑢𝑙𝑎𝑡𝑖𝑜𝑛</m:t>
                      </m:r>
                      <m:r>
                        <a:rPr lang="id-ID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id-ID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𝑎𝑛𝑛𝑢𝑎𝑙</m:t>
                      </m:r>
                      <m:r>
                        <a:rPr lang="id-ID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id-ID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𝑠𝑝𝑒𝑛𝑑𝑖𝑛𝑔</m:t>
                      </m:r>
                    </m:oMath>
                  </m:oMathPara>
                </a14:m>
                <a:endParaRPr lang="id-ID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id-ID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id-ID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d-ID" b="0" i="1" smtClean="0">
                          <a:latin typeface="Cambria Math" panose="02040503050406030204" pitchFamily="18" charset="0"/>
                        </a:rPr>
                        <m:t>50</m:t>
                      </m:r>
                      <m:r>
                        <a:rPr lang="id-ID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×$1×</m:t>
                      </m:r>
                      <m:d>
                        <m:dPr>
                          <m:ctrlPr>
                            <a:rPr lang="id-ID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d-ID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3×</m:t>
                          </m:r>
                          <m:sSup>
                            <m:sSupPr>
                              <m:ctrlPr>
                                <a:rPr lang="id-ID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d-ID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id-ID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8</m:t>
                              </m:r>
                            </m:sup>
                          </m:sSup>
                        </m:e>
                      </m:d>
                      <m:r>
                        <a:rPr lang="id-ID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=$1,5×</m:t>
                      </m:r>
                      <m:sSup>
                        <m:sSupPr>
                          <m:ctrlPr>
                            <a:rPr lang="id-ID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d-ID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id-ID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sup>
                      </m:sSup>
                      <m:r>
                        <a:rPr lang="id-ID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/ </m:t>
                      </m:r>
                      <m:r>
                        <a:rPr lang="id-ID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𝑡𝑎h𝑢𝑛</m:t>
                      </m:r>
                    </m:oMath>
                  </m:oMathPara>
                </a14:m>
                <a:endParaRPr lang="id-ID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217" r="-1681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45068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id-ID" sz="7200" dirty="0" smtClean="0"/>
              <a:t>Siapkan </a:t>
            </a:r>
            <a:r>
              <a:rPr lang="id-ID" sz="7200" b="1" dirty="0" smtClean="0"/>
              <a:t>lembar jawaban KUIS</a:t>
            </a:r>
            <a:r>
              <a:rPr lang="id-ID" sz="7200" dirty="0" smtClean="0"/>
              <a:t> Anda </a:t>
            </a:r>
            <a:r>
              <a:rPr lang="id-ID" sz="7200" dirty="0" smtClean="0"/>
              <a:t>!</a:t>
            </a:r>
          </a:p>
          <a:p>
            <a:pPr marL="0" indent="0" algn="ctr">
              <a:buNone/>
            </a:pPr>
            <a:r>
              <a:rPr lang="id-ID" sz="7200" dirty="0">
                <a:solidFill>
                  <a:srgbClr val="C00000"/>
                </a:solidFill>
              </a:rPr>
              <a:t>7</a:t>
            </a:r>
            <a:r>
              <a:rPr lang="id-ID" sz="7200" dirty="0" smtClean="0">
                <a:solidFill>
                  <a:srgbClr val="C00000"/>
                </a:solidFill>
              </a:rPr>
              <a:t> menit</a:t>
            </a:r>
            <a:endParaRPr lang="id-ID" sz="7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2278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Kuis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9"/>
            </a:pPr>
            <a:r>
              <a:rPr lang="id-ID" dirty="0" smtClean="0"/>
              <a:t>Jika penerbit menerbitkan sekitar 1500 judul per bulan dan setiap judul dicetak sebanyak 3000 eksemplar. Berapakah jumlah eksemplar buku yang diterbitkan setiap tahunnya </a:t>
            </a:r>
            <a:r>
              <a:rPr lang="id-ID" dirty="0" smtClean="0"/>
              <a:t>?</a:t>
            </a:r>
            <a:endParaRPr lang="id-ID" dirty="0" smtClean="0"/>
          </a:p>
        </p:txBody>
      </p:sp>
    </p:spTree>
    <p:extLst>
      <p:ext uri="{BB962C8B-B14F-4D97-AF65-F5344CB8AC3E}">
        <p14:creationId xmlns:p14="http://schemas.microsoft.com/office/powerpoint/2010/main" val="36832905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420000"/>
    </mc:Choice>
    <mc:Fallback>
      <p:transition spd="slow" advClick="0" advTm="420000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sz="5400" i="1" dirty="0" err="1" smtClean="0"/>
              <a:t>Perspective</a:t>
            </a:r>
            <a:r>
              <a:rPr lang="id-ID" sz="5400" i="1" dirty="0" smtClean="0"/>
              <a:t> </a:t>
            </a:r>
            <a:r>
              <a:rPr lang="id-ID" sz="5400" i="1" dirty="0" err="1" smtClean="0"/>
              <a:t>Through</a:t>
            </a:r>
            <a:r>
              <a:rPr lang="id-ID" sz="5400" i="1" dirty="0" smtClean="0"/>
              <a:t> </a:t>
            </a:r>
            <a:r>
              <a:rPr lang="id-ID" sz="5400" i="1" dirty="0" err="1" smtClean="0"/>
              <a:t>Comparisons</a:t>
            </a:r>
            <a:endParaRPr lang="id-ID" sz="5400" i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08221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err="1" smtClean="0"/>
              <a:t>Writing</a:t>
            </a:r>
            <a:r>
              <a:rPr lang="id-ID" dirty="0" smtClean="0"/>
              <a:t> </a:t>
            </a:r>
            <a:r>
              <a:rPr lang="id-ID" dirty="0" err="1" smtClean="0"/>
              <a:t>Large</a:t>
            </a:r>
            <a:r>
              <a:rPr lang="id-ID" dirty="0" smtClean="0"/>
              <a:t> </a:t>
            </a:r>
            <a:r>
              <a:rPr lang="id-ID" dirty="0" err="1" smtClean="0"/>
              <a:t>and</a:t>
            </a:r>
            <a:r>
              <a:rPr lang="id-ID" dirty="0" smtClean="0"/>
              <a:t> </a:t>
            </a:r>
            <a:r>
              <a:rPr lang="id-ID" dirty="0" err="1" smtClean="0"/>
              <a:t>Small</a:t>
            </a:r>
            <a:r>
              <a:rPr lang="id-ID" dirty="0" smtClean="0"/>
              <a:t> </a:t>
            </a:r>
            <a:r>
              <a:rPr lang="id-ID" dirty="0" err="1" smtClean="0"/>
              <a:t>Numbers</a:t>
            </a:r>
            <a:endParaRPr lang="id-ID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60975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/>
            <p:txBody>
              <a:bodyPr anchor="ctr">
                <a:normAutofit fontScale="85000" lnSpcReduction="20000"/>
              </a:bodyPr>
              <a:lstStyle/>
              <a:p>
                <a:pPr marL="0" indent="0">
                  <a:lnSpc>
                    <a:spcPct val="120000"/>
                  </a:lnSpc>
                  <a:buNone/>
                </a:pPr>
                <a:r>
                  <a:rPr lang="id-ID" dirty="0" smtClean="0"/>
                  <a:t>Sekelompok mahasiswa di Bandung ingin berunjuk rasa ke Jakarta dengan cara berjalan kaki. Mereka akan menempuh jarak sekitar 150 km dengan kecepatan rata-rata 15 m / menit. Hitung dalam berapa hari mahasiswa tersebut akan sampai di Jakarta!</a:t>
                </a:r>
              </a:p>
              <a:p>
                <a:pPr marL="0" indent="0">
                  <a:buNone/>
                </a:pPr>
                <a:endParaRPr lang="id-ID" dirty="0" smtClean="0"/>
              </a:p>
              <a:p>
                <a:pPr marL="1165225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d-ID" b="0" i="1" smtClean="0">
                          <a:latin typeface="Cambria Math" panose="02040503050406030204" pitchFamily="18" charset="0"/>
                        </a:rPr>
                        <m:t>15</m:t>
                      </m:r>
                      <m:f>
                        <m:fPr>
                          <m:type m:val="skw"/>
                          <m:ctrlPr>
                            <a:rPr lang="id-ID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d-ID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num>
                        <m:den>
                          <m:r>
                            <a:rPr lang="id-ID" b="0" i="1" smtClean="0">
                              <a:latin typeface="Cambria Math" panose="02040503050406030204" pitchFamily="18" charset="0"/>
                            </a:rPr>
                            <m:t>𝑚𝑛𝑡</m:t>
                          </m:r>
                        </m:den>
                      </m:f>
                      <m:r>
                        <a:rPr lang="id-ID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r>
                        <a:rPr lang="id-ID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1,5×</m:t>
                      </m:r>
                      <m:sSup>
                        <m:sSupPr>
                          <m:ctrlPr>
                            <a:rPr lang="id-ID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d-ID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id-ID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−2</m:t>
                          </m:r>
                        </m:sup>
                      </m:sSup>
                      <m:f>
                        <m:fPr>
                          <m:type m:val="skw"/>
                          <m:ctrlPr>
                            <a:rPr lang="id-ID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d-ID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𝑘𝑚</m:t>
                          </m:r>
                        </m:num>
                        <m:den>
                          <m:r>
                            <a:rPr lang="id-ID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𝑚𝑛𝑡</m:t>
                          </m:r>
                        </m:den>
                      </m:f>
                      <m:r>
                        <a:rPr lang="id-ID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≡(1,5×</m:t>
                      </m:r>
                      <m:sSup>
                        <m:sSupPr>
                          <m:ctrlPr>
                            <a:rPr lang="id-ID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d-ID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id-ID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−2</m:t>
                          </m:r>
                        </m:sup>
                      </m:sSup>
                      <m:r>
                        <a:rPr lang="id-ID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f>
                        <m:fPr>
                          <m:type m:val="skw"/>
                          <m:ctrlPr>
                            <a:rPr lang="id-ID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d-ID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𝑘𝑚</m:t>
                          </m:r>
                        </m:num>
                        <m:den>
                          <m:r>
                            <a:rPr lang="id-ID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𝑚𝑛𝑡</m:t>
                          </m:r>
                        </m:den>
                      </m:f>
                      <m:r>
                        <a:rPr lang="id-ID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×60</m:t>
                      </m:r>
                      <m:f>
                        <m:fPr>
                          <m:type m:val="skw"/>
                          <m:ctrlPr>
                            <a:rPr lang="id-ID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d-ID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𝑚𝑛𝑡</m:t>
                          </m:r>
                        </m:num>
                        <m:den>
                          <m:r>
                            <a:rPr lang="id-ID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𝑗𝑎𝑚</m:t>
                          </m:r>
                        </m:den>
                      </m:f>
                      <m:r>
                        <a:rPr lang="id-ID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×24</m:t>
                      </m:r>
                      <m:f>
                        <m:fPr>
                          <m:type m:val="skw"/>
                          <m:ctrlPr>
                            <a:rPr lang="id-ID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d-ID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𝑗𝑎𝑚</m:t>
                          </m:r>
                        </m:num>
                        <m:den>
                          <m:r>
                            <a:rPr lang="id-ID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h𝑎𝑟𝑖</m:t>
                          </m:r>
                        </m:den>
                      </m:f>
                      <m:r>
                        <a:rPr lang="id-ID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≡21,6</m:t>
                      </m:r>
                      <m:f>
                        <m:fPr>
                          <m:type m:val="skw"/>
                          <m:ctrlPr>
                            <a:rPr lang="id-ID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d-ID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𝑘𝑚</m:t>
                          </m:r>
                        </m:num>
                        <m:den>
                          <m:r>
                            <a:rPr lang="id-ID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h𝑎𝑟𝑖</m:t>
                          </m:r>
                        </m:den>
                      </m:f>
                    </m:oMath>
                  </m:oMathPara>
                </a14:m>
                <a:endParaRPr lang="id-ID" dirty="0" smtClean="0"/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id-ID" dirty="0" smtClean="0"/>
                  <a:t>Jadi mereka akan sampai di Jakarta dalam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d-ID" b="0" i="1" smtClean="0">
                          <a:latin typeface="Cambria Math" panose="02040503050406030204" pitchFamily="18" charset="0"/>
                        </a:rPr>
                        <m:t>150 </m:t>
                      </m:r>
                      <m:r>
                        <a:rPr lang="id-ID" b="0" i="1" smtClean="0">
                          <a:latin typeface="Cambria Math" panose="02040503050406030204" pitchFamily="18" charset="0"/>
                        </a:rPr>
                        <m:t>𝑘𝑚</m:t>
                      </m:r>
                      <m:r>
                        <a:rPr lang="id-ID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÷21,6</m:t>
                      </m:r>
                      <m:f>
                        <m:fPr>
                          <m:type m:val="skw"/>
                          <m:ctrlPr>
                            <a:rPr lang="id-ID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d-ID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𝑘𝑚</m:t>
                          </m:r>
                        </m:num>
                        <m:den>
                          <m:r>
                            <a:rPr lang="id-ID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h𝑎𝑟𝑖</m:t>
                          </m:r>
                        </m:den>
                      </m:f>
                      <m:r>
                        <a:rPr lang="id-ID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=6,944 </m:t>
                      </m:r>
                      <m:r>
                        <a:rPr lang="id-ID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h𝑎𝑟𝑖</m:t>
                      </m:r>
                      <m:r>
                        <a:rPr lang="id-ID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≈7 </m:t>
                      </m:r>
                      <m:r>
                        <a:rPr lang="id-ID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h𝑎𝑟𝑖</m:t>
                      </m:r>
                    </m:oMath>
                  </m:oMathPara>
                </a14:m>
                <a:endParaRPr lang="id-ID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928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27246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pPr marL="0" indent="0">
                  <a:buNone/>
                </a:pPr>
                <a:r>
                  <a:rPr lang="id-ID" dirty="0" smtClean="0"/>
                  <a:t>Berapa banyak permen yang harus Anda makan agar dapat menyediakan energi untuk berlari selama 6 jam ?</a:t>
                </a:r>
              </a:p>
              <a:p>
                <a:pPr marL="0" indent="0">
                  <a:buNone/>
                </a:pPr>
                <a:endParaRPr lang="id-ID" dirty="0"/>
              </a:p>
              <a:p>
                <a:pPr marL="0" indent="0">
                  <a:buNone/>
                </a:pPr>
                <a:r>
                  <a:rPr lang="id-ID" dirty="0" smtClean="0"/>
                  <a:t>Info:</a:t>
                </a:r>
              </a:p>
              <a:p>
                <a:r>
                  <a:rPr lang="id-ID" dirty="0"/>
                  <a:t>Energi yang dihasilkan dari metabolisme </a:t>
                </a:r>
                <a:r>
                  <a:rPr lang="id-ID" dirty="0" smtClean="0"/>
                  <a:t>1 permen </a:t>
                </a:r>
                <a:r>
                  <a:rPr lang="id-ID" dirty="0"/>
                  <a:t>adalah </a:t>
                </a:r>
                <a14:m>
                  <m:oMath xmlns:m="http://schemas.openxmlformats.org/officeDocument/2006/math">
                    <m:r>
                      <a:rPr lang="id-ID" i="1">
                        <a:latin typeface="Cambria Math" panose="02040503050406030204" pitchFamily="18" charset="0"/>
                      </a:rPr>
                      <m:t>1</m:t>
                    </m:r>
                    <m:r>
                      <a:rPr lang="id-ID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id-ID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d-ID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id-ID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</m:t>
                        </m:r>
                      </m:sup>
                    </m:sSup>
                  </m:oMath>
                </a14:m>
                <a:r>
                  <a:rPr lang="id-ID" dirty="0"/>
                  <a:t> joules</a:t>
                </a:r>
              </a:p>
              <a:p>
                <a:r>
                  <a:rPr lang="id-ID" dirty="0" smtClean="0"/>
                  <a:t>Energi yang diperlukan oleh orang dewasa untuk berlari selama 1 jam adalah </a:t>
                </a:r>
                <a14:m>
                  <m:oMath xmlns:m="http://schemas.openxmlformats.org/officeDocument/2006/math">
                    <m:r>
                      <a:rPr lang="id-ID" b="0" i="1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id-ID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id-ID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d-ID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id-ID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</m:t>
                        </m:r>
                      </m:sup>
                    </m:sSup>
                  </m:oMath>
                </a14:m>
                <a:r>
                  <a:rPr lang="id-ID" dirty="0" smtClean="0"/>
                  <a:t> joules</a:t>
                </a:r>
              </a:p>
              <a:p>
                <a:endParaRPr lang="id-ID" dirty="0"/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id-ID" dirty="0" smtClean="0"/>
                  <a:t>Energi yang diperlukan untuk berlari selama 6 jam adalah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d-ID" b="0" i="1" smtClean="0"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id-ID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d>
                        <m:dPr>
                          <m:ctrlPr>
                            <a:rPr lang="id-ID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d-ID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4×</m:t>
                          </m:r>
                          <m:sSup>
                            <m:sSupPr>
                              <m:ctrlPr>
                                <a:rPr lang="id-ID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d-ID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id-ID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6</m:t>
                              </m:r>
                            </m:sup>
                          </m:sSup>
                        </m:e>
                      </m:d>
                      <m:r>
                        <a:rPr lang="id-ID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=2,4×</m:t>
                      </m:r>
                      <m:sSup>
                        <m:sSupPr>
                          <m:ctrlPr>
                            <a:rPr lang="id-ID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d-ID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id-ID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7</m:t>
                          </m:r>
                        </m:sup>
                      </m:sSup>
                      <m:r>
                        <a:rPr lang="id-ID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𝑗𝑜𝑢𝑙𝑒𝑠</m:t>
                      </m:r>
                    </m:oMath>
                  </m:oMathPara>
                </a14:m>
                <a:endParaRPr lang="id-ID" dirty="0" smtClean="0"/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id-ID" dirty="0" smtClean="0"/>
                  <a:t>Jadi jumlah permen yang harus dimakan adalah</a:t>
                </a:r>
              </a:p>
              <a:p>
                <a:pPr marL="0" indent="0" algn="ctr">
                  <a:lnSpc>
                    <a:spcPct val="100000"/>
                  </a:lnSpc>
                  <a:buNone/>
                </a:pPr>
                <a:r>
                  <a:rPr lang="id-ID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d-ID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d-ID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2,4×</m:t>
                        </m:r>
                        <m:sSup>
                          <m:sSupPr>
                            <m:ctrlPr>
                              <a:rPr lang="id-ID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d-ID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id-ID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7</m:t>
                            </m:r>
                          </m:sup>
                        </m:sSup>
                      </m:num>
                      <m:den>
                        <m:r>
                          <a:rPr lang="id-ID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id-ID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sSup>
                          <m:sSupPr>
                            <m:ctrlPr>
                              <a:rPr lang="id-ID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d-ID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id-ID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6</m:t>
                            </m:r>
                          </m:sup>
                        </m:sSup>
                      </m:den>
                    </m:f>
                    <m:r>
                      <a:rPr lang="id-ID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id-ID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24 </m:t>
                    </m:r>
                    <m:r>
                      <a:rPr lang="id-ID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𝑝𝑒𝑟𝑚𝑒𝑛</m:t>
                    </m:r>
                  </m:oMath>
                </a14:m>
                <a:endParaRPr lang="id-ID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3" t="-1574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20412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id-ID" sz="7200" dirty="0" smtClean="0"/>
              <a:t>Siapkan </a:t>
            </a:r>
            <a:r>
              <a:rPr lang="id-ID" sz="7200" b="1" dirty="0" smtClean="0"/>
              <a:t>lembar jawaban KUIS</a:t>
            </a:r>
            <a:r>
              <a:rPr lang="id-ID" sz="7200" dirty="0" smtClean="0"/>
              <a:t> Anda </a:t>
            </a:r>
            <a:r>
              <a:rPr lang="id-ID" sz="7200" dirty="0" smtClean="0"/>
              <a:t>!</a:t>
            </a:r>
          </a:p>
          <a:p>
            <a:pPr marL="0" indent="0" algn="ctr">
              <a:buNone/>
            </a:pPr>
            <a:r>
              <a:rPr lang="id-ID" sz="7200" dirty="0" smtClean="0">
                <a:solidFill>
                  <a:srgbClr val="C00000"/>
                </a:solidFill>
              </a:rPr>
              <a:t>7 menit</a:t>
            </a:r>
            <a:endParaRPr lang="id-ID" sz="7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4778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Kuis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10"/>
            </a:pPr>
            <a:r>
              <a:rPr lang="id-ID" dirty="0" smtClean="0"/>
              <a:t>Anda berangkat ke kampus dari rumah menempuh jarak 20 km selama 1 jam. Berapakah waktu yang diperlukan bagi siput untuk sampai ke kampus dengan mengikuti rute yang sama ? (kecepatan siput adalah 12.2 m/jam)</a:t>
            </a:r>
          </a:p>
          <a:p>
            <a:pPr marL="514350" indent="-514350">
              <a:buFont typeface="+mj-lt"/>
              <a:buAutoNum type="arabicPeriod" startAt="10"/>
            </a:pP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888200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420000"/>
    </mc:Choice>
    <mc:Fallback>
      <p:transition spd="slow" advClick="0" advTm="420000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sz="5400" i="1" dirty="0" err="1" smtClean="0"/>
              <a:t>Perspective</a:t>
            </a:r>
            <a:r>
              <a:rPr lang="id-ID" sz="5400" i="1" dirty="0" smtClean="0"/>
              <a:t> </a:t>
            </a:r>
            <a:r>
              <a:rPr lang="id-ID" sz="5400" i="1" dirty="0" err="1" smtClean="0"/>
              <a:t>Through</a:t>
            </a:r>
            <a:r>
              <a:rPr lang="id-ID" sz="5400" i="1" dirty="0" smtClean="0"/>
              <a:t> </a:t>
            </a:r>
            <a:r>
              <a:rPr lang="id-ID" sz="5400" i="1" dirty="0" err="1" smtClean="0"/>
              <a:t>Scaling</a:t>
            </a:r>
            <a:endParaRPr lang="id-ID" sz="5400" i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34272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Skala</a:t>
            </a:r>
            <a:endParaRPr lang="id-ID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d-ID" dirty="0" smtClean="0"/>
              <a:t>Dapat dinyatakan dengan tiga cara, yaitu:</a:t>
            </a:r>
          </a:p>
          <a:p>
            <a:pPr marL="514350" indent="-514350">
              <a:buFont typeface="+mj-lt"/>
              <a:buAutoNum type="arabicPeriod"/>
            </a:pPr>
            <a:r>
              <a:rPr lang="id-ID" dirty="0" smtClean="0"/>
              <a:t>Verbal</a:t>
            </a:r>
          </a:p>
          <a:p>
            <a:pPr marL="514350" indent="-514350">
              <a:buFont typeface="+mj-lt"/>
              <a:buAutoNum type="arabicPeriod"/>
            </a:pPr>
            <a:r>
              <a:rPr lang="id-ID" dirty="0" smtClean="0"/>
              <a:t>Grafis/visual</a:t>
            </a:r>
          </a:p>
          <a:p>
            <a:pPr marL="514350" indent="-514350">
              <a:buFont typeface="+mj-lt"/>
              <a:buAutoNum type="arabicPeriod"/>
            </a:pPr>
            <a:r>
              <a:rPr lang="id-ID" dirty="0" smtClean="0"/>
              <a:t>Sebagai rasio atau perbandingan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778333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Skala Peta dengan Grafis</a:t>
            </a:r>
            <a:endParaRPr lang="id-ID" dirty="0"/>
          </a:p>
        </p:txBody>
      </p:sp>
      <p:pic>
        <p:nvPicPr>
          <p:cNvPr id="2050" name="Picture 2" descr="http://hydrosheds.cr.usgs.gov/images/hydrosheds_scale1_world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994" y="1968600"/>
            <a:ext cx="10980688" cy="4638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1436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Skala Peta dengan Rasio</a:t>
            </a:r>
            <a:endParaRPr lang="id-ID" dirty="0"/>
          </a:p>
        </p:txBody>
      </p:sp>
      <p:pic>
        <p:nvPicPr>
          <p:cNvPr id="1026" name="Picture 2" descr="http://idkf.bogor.net/yuesbi/e-DU.KU/edukasi.net/Geografi/Peta.Atlas.Globe/images/h40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1136277" y="1690688"/>
            <a:ext cx="9919447" cy="4854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1694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Latihan</a:t>
            </a:r>
            <a:endParaRPr lang="id-ID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id-ID" dirty="0" smtClean="0"/>
                  <a:t>Berapakah 1 cm : 200 m jika dijadikan bentuk rasio ?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d-ID" b="0" i="1" smtClean="0">
                          <a:latin typeface="Cambria Math" panose="02040503050406030204" pitchFamily="18" charset="0"/>
                        </a:rPr>
                        <m:t>1:20000</m:t>
                      </m:r>
                    </m:oMath>
                  </m:oMathPara>
                </a14:m>
                <a:endParaRPr lang="id-ID" dirty="0" smtClean="0"/>
              </a:p>
              <a:p>
                <a:r>
                  <a:rPr lang="id-ID" dirty="0" smtClean="0"/>
                  <a:t>Dengan rasio 1 : 3000, sedangkan jarak aslinya adalah 4 km. Berapakah jarak (cm) di peta ?</a:t>
                </a:r>
              </a:p>
              <a:p>
                <a:pPr lvl="1"/>
                <a:r>
                  <a:rPr lang="id-ID" dirty="0" smtClean="0"/>
                  <a:t>Jarak sebenarnya dalam cm adalah </a:t>
                </a:r>
                <a14:m>
                  <m:oMath xmlns:m="http://schemas.openxmlformats.org/officeDocument/2006/math">
                    <m:r>
                      <a:rPr lang="id-ID" b="0" i="1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id-ID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×100000=4×</m:t>
                    </m:r>
                    <m:sSup>
                      <m:sSupPr>
                        <m:ctrlPr>
                          <a:rPr lang="id-ID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d-ID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id-ID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id-ID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id-ID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𝑐𝑚</m:t>
                    </m:r>
                  </m:oMath>
                </a14:m>
                <a:endParaRPr lang="id-ID" dirty="0" smtClean="0"/>
              </a:p>
              <a:p>
                <a:pPr lvl="1"/>
                <a:r>
                  <a:rPr lang="id-ID" dirty="0" smtClean="0"/>
                  <a:t>Maka jarak dalam peta adalah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id-ID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d-ID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id-ID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sSup>
                          <m:sSupPr>
                            <m:ctrlPr>
                              <a:rPr lang="id-ID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d-ID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id-ID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5</m:t>
                            </m:r>
                          </m:sup>
                        </m:sSup>
                      </m:e>
                    </m:d>
                    <m:r>
                      <a:rPr lang="id-ID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÷3000=1,3×</m:t>
                    </m:r>
                    <m:sSup>
                      <m:sSupPr>
                        <m:ctrlPr>
                          <a:rPr lang="id-ID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d-ID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id-ID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id-ID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id-ID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𝑐𝑚</m:t>
                    </m:r>
                  </m:oMath>
                </a14:m>
                <a:endParaRPr lang="id-ID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8877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id-ID" sz="7200" dirty="0" smtClean="0"/>
              <a:t>Siapkan </a:t>
            </a:r>
            <a:r>
              <a:rPr lang="id-ID" sz="7200" b="1" dirty="0" smtClean="0"/>
              <a:t>lembar jawaban KUIS</a:t>
            </a:r>
            <a:r>
              <a:rPr lang="id-ID" sz="7200" dirty="0" smtClean="0"/>
              <a:t> Anda </a:t>
            </a:r>
            <a:r>
              <a:rPr lang="id-ID" sz="7200" dirty="0" smtClean="0"/>
              <a:t>!</a:t>
            </a:r>
          </a:p>
          <a:p>
            <a:pPr marL="0" indent="0" algn="ctr">
              <a:buNone/>
            </a:pPr>
            <a:r>
              <a:rPr lang="id-ID" sz="7200" dirty="0" smtClean="0">
                <a:solidFill>
                  <a:srgbClr val="C00000"/>
                </a:solidFill>
              </a:rPr>
              <a:t>7 menit</a:t>
            </a:r>
            <a:endParaRPr lang="id-ID" sz="7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3021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thumbs.dreamstime.com/z/blank-check-open-space-your-text-19414606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965"/>
          <a:stretch/>
        </p:blipFill>
        <p:spPr bwMode="auto">
          <a:xfrm>
            <a:off x="838200" y="504632"/>
            <a:ext cx="10515600" cy="4815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6330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Kuis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11"/>
            </a:pPr>
            <a:r>
              <a:rPr lang="id-ID" dirty="0" smtClean="0"/>
              <a:t>1 cm di peta sama dengan 500 km jarak sebenarnya. Berapakah rasionya ?</a:t>
            </a:r>
          </a:p>
          <a:p>
            <a:pPr marL="514350" indent="-514350">
              <a:buFont typeface="+mj-lt"/>
              <a:buAutoNum type="arabicPeriod" startAt="11"/>
            </a:pPr>
            <a:r>
              <a:rPr lang="id-ID" dirty="0" smtClean="0"/>
              <a:t>Skala 1 : 2,500,000 dan jarak di peta sekitar 3 cm. Berapakah kilo meter jarak sebenarnya ?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9793762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420000"/>
    </mc:Choice>
    <mc:Fallback>
      <p:transition spd="slow" advClick="0" advTm="420000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Jawaban</a:t>
            </a:r>
            <a:endParaRPr lang="id-ID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5638345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Kuis</a:t>
            </a:r>
            <a:endParaRPr lang="id-ID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Content Placeholder 7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id-ID" dirty="0" smtClean="0"/>
                  <a:t>Ubah ke Scientific Notation:</a:t>
                </a:r>
              </a:p>
              <a:p>
                <a:pPr marL="514350" indent="-514350">
                  <a:lnSpc>
                    <a:spcPct val="100000"/>
                  </a:lnSpc>
                  <a:buFont typeface="+mj-lt"/>
                  <a:buAutoNum type="arabicPeriod"/>
                </a:pPr>
                <a:r>
                  <a:rPr lang="id-ID" dirty="0" smtClean="0"/>
                  <a:t>My new music player has a capacity of 340 gigabytes. (gigabytes = milliar</a:t>
                </a:r>
                <a:r>
                  <a:rPr lang="id-ID" dirty="0" smtClean="0"/>
                  <a:t>) </a:t>
                </a:r>
                <a:r>
                  <a:rPr lang="id-ID" dirty="0" smtClean="0"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r>
                      <a:rPr lang="id-ID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𝟑</m:t>
                    </m:r>
                    <m:r>
                      <a:rPr lang="id-ID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,</m:t>
                    </m:r>
                    <m:r>
                      <a:rPr lang="id-ID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𝟒</m:t>
                    </m:r>
                    <m:r>
                      <a:rPr lang="id-ID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×</m:t>
                    </m:r>
                    <m:sSup>
                      <m:sSupPr>
                        <m:ctrlPr>
                          <a:rPr lang="id-ID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id-ID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𝟏𝟎</m:t>
                        </m:r>
                      </m:e>
                      <m:sup>
                        <m:r>
                          <a:rPr lang="id-ID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𝟏𝟏</m:t>
                        </m:r>
                      </m:sup>
                    </m:sSup>
                  </m:oMath>
                </a14:m>
                <a:endParaRPr lang="id-ID" b="1" dirty="0" smtClean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id-ID" dirty="0" smtClean="0"/>
                  <a:t>The diameter of a typical bacterium is about </a:t>
                </a:r>
                <a:r>
                  <a:rPr lang="id-ID" dirty="0" smtClean="0"/>
                  <a:t>0,000 001 meter </a:t>
                </a:r>
                <a:r>
                  <a:rPr lang="id-ID" dirty="0" smtClean="0"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r>
                      <a:rPr lang="id-ID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1</m:t>
                    </m:r>
                    <m:r>
                      <a:rPr lang="id-ID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×</m:t>
                    </m:r>
                    <m:sSup>
                      <m:sSupPr>
                        <m:ctrlPr>
                          <a:rPr lang="id-ID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id-ID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𝟏𝟎</m:t>
                        </m:r>
                      </m:e>
                      <m:sup>
                        <m:r>
                          <a:rPr lang="id-ID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−</m:t>
                        </m:r>
                        <m:r>
                          <a:rPr lang="id-ID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𝟔</m:t>
                        </m:r>
                      </m:sup>
                    </m:sSup>
                  </m:oMath>
                </a14:m>
                <a:endParaRPr lang="id-ID" dirty="0" smtClean="0"/>
              </a:p>
              <a:p>
                <a:endParaRPr lang="id-ID" dirty="0" smtClean="0"/>
              </a:p>
              <a:p>
                <a:r>
                  <a:rPr lang="id-ID" dirty="0" smtClean="0"/>
                  <a:t>Ubah ke notasi biasa:</a:t>
                </a:r>
              </a:p>
              <a:p>
                <a:pPr marL="514350" indent="-514350">
                  <a:buFont typeface="+mj-lt"/>
                  <a:buAutoNum type="arabicPeriod" startAt="3"/>
                </a:pPr>
                <a14:m>
                  <m:oMath xmlns:m="http://schemas.openxmlformats.org/officeDocument/2006/math">
                    <m:r>
                      <a:rPr lang="id-ID" b="0" i="0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id-ID" b="0" i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id-ID" b="0" i="0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id-ID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id-ID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d-ID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id-ID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sup>
                    </m:sSup>
                  </m:oMath>
                </a14:m>
                <a:r>
                  <a:rPr lang="id-ID" dirty="0" smtClean="0"/>
                  <a:t> </a:t>
                </a:r>
                <a:r>
                  <a:rPr lang="id-ID" dirty="0" smtClean="0"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r>
                      <a:rPr lang="id-ID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𝟑</m:t>
                    </m:r>
                    <m:r>
                      <a:rPr lang="id-ID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𝟒𝟎</m:t>
                    </m:r>
                    <m:r>
                      <a:rPr lang="id-ID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.</m:t>
                    </m:r>
                    <m:r>
                      <a:rPr lang="id-ID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𝟎𝟎𝟎</m:t>
                    </m:r>
                  </m:oMath>
                </a14:m>
                <a:endParaRPr lang="id-ID" dirty="0" smtClean="0"/>
              </a:p>
              <a:p>
                <a:pPr marL="514350" indent="-514350">
                  <a:buFont typeface="+mj-lt"/>
                  <a:buAutoNum type="arabicPeriod" startAt="3"/>
                </a:pPr>
                <a14:m>
                  <m:oMath xmlns:m="http://schemas.openxmlformats.org/officeDocument/2006/math">
                    <m:r>
                      <a:rPr lang="id-ID" b="0" i="0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id-ID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id-ID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d-ID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id-ID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−5</m:t>
                        </m:r>
                      </m:sup>
                    </m:sSup>
                  </m:oMath>
                </a14:m>
                <a:r>
                  <a:rPr lang="id-ID" dirty="0" smtClean="0"/>
                  <a:t> </a:t>
                </a:r>
                <a:r>
                  <a:rPr lang="id-ID" dirty="0" smtClean="0"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r>
                      <a:rPr lang="id-ID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𝟎</m:t>
                    </m:r>
                    <m:r>
                      <a:rPr lang="id-ID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,</m:t>
                    </m:r>
                    <m:r>
                      <a:rPr lang="id-ID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𝟎𝟎𝟎𝟎𝟒</m:t>
                    </m:r>
                  </m:oMath>
                </a14:m>
                <a:endParaRPr lang="id-ID" b="1" dirty="0"/>
              </a:p>
            </p:txBody>
          </p:sp>
        </mc:Choice>
        <mc:Fallback>
          <p:sp>
            <p:nvSpPr>
              <p:cNvPr id="8" name="Content Placeholder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217" t="-3081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174892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Kuis</a:t>
            </a:r>
            <a:endParaRPr lang="id-ID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pPr marL="514350" indent="-514350">
                  <a:lnSpc>
                    <a:spcPct val="120000"/>
                  </a:lnSpc>
                  <a:buFont typeface="+mj-lt"/>
                  <a:buAutoNum type="arabicPeriod" startAt="5"/>
                </a:pPr>
                <a14:m>
                  <m:oMath xmlns:m="http://schemas.openxmlformats.org/officeDocument/2006/math">
                    <m:r>
                      <a:rPr lang="id-ID" sz="3200" b="0" i="0" smtClean="0">
                        <a:latin typeface="Cambria Math" panose="02040503050406030204" pitchFamily="18" charset="0"/>
                      </a:rPr>
                      <m:t>5,1 </m:t>
                    </m:r>
                    <m:r>
                      <m:rPr>
                        <m:sty m:val="p"/>
                      </m:rPr>
                      <a:rPr lang="id-ID" sz="3200" b="0" i="0" smtClean="0">
                        <a:latin typeface="Cambria Math" panose="02040503050406030204" pitchFamily="18" charset="0"/>
                      </a:rPr>
                      <m:t>juta</m:t>
                    </m:r>
                    <m:r>
                      <a:rPr lang="id-ID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×1</m:t>
                    </m:r>
                    <m:r>
                      <a:rPr lang="id-ID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id-ID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9 </m:t>
                    </m:r>
                    <m:r>
                      <m:rPr>
                        <m:sty m:val="p"/>
                      </m:rPr>
                      <a:rPr lang="id-ID" sz="32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ribu</m:t>
                    </m:r>
                    <m:r>
                      <a:rPr lang="id-ID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id-ID" sz="32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id-ID" sz="32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𝟓</m:t>
                    </m:r>
                    <m:r>
                      <a:rPr lang="id-ID" sz="32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id-ID" sz="32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  <m:r>
                      <a:rPr lang="id-ID" sz="32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id-ID" sz="32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d-ID" sz="32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𝟏𝟎</m:t>
                        </m:r>
                      </m:e>
                      <m:sup>
                        <m:r>
                          <a:rPr lang="id-ID" sz="32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𝟔</m:t>
                        </m:r>
                      </m:sup>
                    </m:sSup>
                    <m:r>
                      <a:rPr lang="id-ID" sz="32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)×(</m:t>
                    </m:r>
                    <m:r>
                      <a:rPr lang="id-ID" sz="32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  <m:r>
                      <a:rPr lang="id-ID" sz="32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id-ID" sz="32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𝟗</m:t>
                    </m:r>
                    <m:r>
                      <a:rPr lang="id-ID" sz="32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id-ID" sz="32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d-ID" sz="32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𝟏𝟎</m:t>
                        </m:r>
                      </m:e>
                      <m:sup>
                        <m:r>
                          <a:rPr lang="id-ID" sz="32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</m:sup>
                    </m:sSup>
                    <m:r>
                      <a:rPr lang="id-ID" sz="32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)≈(</m:t>
                    </m:r>
                    <m:r>
                      <a:rPr lang="id-ID" sz="32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𝟓</m:t>
                    </m:r>
                    <m:r>
                      <a:rPr lang="id-ID" sz="32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id-ID" sz="32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d-ID" sz="32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𝟏𝟎</m:t>
                        </m:r>
                      </m:e>
                      <m:sup>
                        <m:r>
                          <a:rPr lang="id-ID" sz="32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𝟔</m:t>
                        </m:r>
                      </m:sup>
                    </m:sSup>
                    <m:r>
                      <a:rPr lang="id-ID" sz="32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)×(</m:t>
                    </m:r>
                    <m:r>
                      <a:rPr lang="id-ID" sz="32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</m:t>
                    </m:r>
                    <m:r>
                      <a:rPr lang="id-ID" sz="32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id-ID" sz="32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d-ID" sz="32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𝟏𝟎</m:t>
                        </m:r>
                      </m:e>
                      <m:sup>
                        <m:r>
                          <a:rPr lang="id-ID" sz="32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</m:sup>
                    </m:sSup>
                    <m:r>
                      <a:rPr lang="id-ID" sz="32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)=</m:t>
                    </m:r>
                    <m:r>
                      <a:rPr lang="id-ID" sz="32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  <m:r>
                      <a:rPr lang="id-ID" sz="32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id-ID" sz="32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d-ID" sz="32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𝟏𝟎</m:t>
                        </m:r>
                      </m:e>
                      <m:sup>
                        <m:r>
                          <a:rPr lang="id-ID" sz="32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𝟏𝟎</m:t>
                        </m:r>
                      </m:sup>
                    </m:sSup>
                  </m:oMath>
                </a14:m>
                <a:endParaRPr lang="id-ID" sz="3200" b="1" dirty="0" smtClean="0"/>
              </a:p>
              <a:p>
                <a:pPr marL="514350" indent="-514350">
                  <a:lnSpc>
                    <a:spcPct val="120000"/>
                  </a:lnSpc>
                  <a:buFont typeface="+mj-lt"/>
                  <a:buAutoNum type="arabicPeriod" startAt="5"/>
                </a:pPr>
                <a14:m>
                  <m:oMath xmlns:m="http://schemas.openxmlformats.org/officeDocument/2006/math">
                    <m:r>
                      <a:rPr lang="id-ID" sz="3200" b="0" i="0" smtClean="0">
                        <a:latin typeface="Cambria Math" panose="02040503050406030204" pitchFamily="18" charset="0"/>
                      </a:rPr>
                      <m:t>3 </m:t>
                    </m:r>
                    <m:r>
                      <m:rPr>
                        <m:sty m:val="p"/>
                      </m:rPr>
                      <a:rPr lang="id-ID" sz="3200" b="0" i="0" smtClean="0">
                        <a:latin typeface="Cambria Math" panose="02040503050406030204" pitchFamily="18" charset="0"/>
                      </a:rPr>
                      <m:t>milliar</m:t>
                    </m:r>
                    <m:r>
                      <a:rPr lang="id-ID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÷25000</m:t>
                    </m:r>
                    <m:r>
                      <a:rPr lang="id-ID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id-ID" sz="32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d-ID" sz="32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  <m:r>
                          <a:rPr lang="id-ID" sz="32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sSup>
                          <m:sSupPr>
                            <m:ctrlPr>
                              <a:rPr lang="id-ID" sz="32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d-ID" sz="32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𝟏𝟎</m:t>
                            </m:r>
                          </m:e>
                          <m:sup>
                            <m:r>
                              <a:rPr lang="id-ID" sz="32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𝟗</m:t>
                            </m:r>
                          </m:sup>
                        </m:sSup>
                      </m:num>
                      <m:den>
                        <m:r>
                          <a:rPr lang="id-ID" sz="32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  <m:r>
                          <a:rPr lang="id-ID" sz="32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id-ID" sz="32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𝟓</m:t>
                        </m:r>
                        <m:r>
                          <a:rPr lang="id-ID" sz="32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sSup>
                          <m:sSupPr>
                            <m:ctrlPr>
                              <a:rPr lang="id-ID" sz="32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d-ID" sz="32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𝟏𝟎</m:t>
                            </m:r>
                          </m:e>
                          <m:sup>
                            <m:r>
                              <a:rPr lang="id-ID" sz="32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𝟒</m:t>
                            </m:r>
                          </m:sup>
                        </m:sSup>
                      </m:den>
                    </m:f>
                    <m:r>
                      <a:rPr lang="id-ID" sz="32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id-ID" sz="32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  <m:r>
                      <a:rPr lang="id-ID" sz="32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id-ID" sz="32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</m:t>
                    </m:r>
                    <m:r>
                      <a:rPr lang="id-ID" sz="32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id-ID" sz="32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d-ID" sz="32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𝟏𝟎</m:t>
                        </m:r>
                      </m:e>
                      <m:sup>
                        <m:r>
                          <a:rPr lang="id-ID" sz="32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𝟓</m:t>
                        </m:r>
                      </m:sup>
                    </m:sSup>
                  </m:oMath>
                </a14:m>
                <a:endParaRPr lang="id-ID" sz="3200" b="1" dirty="0" smtClean="0"/>
              </a:p>
              <a:p>
                <a:pPr marL="514350" indent="-514350">
                  <a:lnSpc>
                    <a:spcPct val="120000"/>
                  </a:lnSpc>
                  <a:buFont typeface="+mj-lt"/>
                  <a:buAutoNum type="arabicPeriod" startAt="5"/>
                </a:pPr>
                <a14:m>
                  <m:oMath xmlns:m="http://schemas.openxmlformats.org/officeDocument/2006/math">
                    <m:r>
                      <a:rPr lang="id-ID" sz="3200" b="0" i="0" smtClean="0">
                        <a:latin typeface="Cambria Math" panose="02040503050406030204" pitchFamily="18" charset="0"/>
                      </a:rPr>
                      <m:t>43</m:t>
                    </m:r>
                    <m:r>
                      <a:rPr lang="id-ID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÷765</m:t>
                    </m:r>
                    <m:r>
                      <a:rPr lang="id-ID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id-ID" sz="32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d-ID" sz="32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𝟒</m:t>
                        </m:r>
                        <m:r>
                          <a:rPr lang="id-ID" sz="32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id-ID" sz="32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  <m:r>
                          <a:rPr lang="id-ID" sz="32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sSup>
                          <m:sSupPr>
                            <m:ctrlPr>
                              <a:rPr lang="id-ID" sz="32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d-ID" sz="32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𝟏𝟎</m:t>
                            </m:r>
                          </m:e>
                          <m:sup>
                            <m:r>
                              <a:rPr lang="id-ID" sz="32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</m:t>
                            </m:r>
                          </m:sup>
                        </m:sSup>
                      </m:num>
                      <m:den>
                        <m:r>
                          <a:rPr lang="id-ID" sz="32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𝟕</m:t>
                        </m:r>
                        <m:r>
                          <a:rPr lang="id-ID" sz="32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id-ID" sz="32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𝟔𝟓</m:t>
                        </m:r>
                        <m:r>
                          <a:rPr lang="id-ID" sz="32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sSup>
                          <m:sSupPr>
                            <m:ctrlPr>
                              <a:rPr lang="id-ID" sz="32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d-ID" sz="32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𝟏𝟎</m:t>
                            </m:r>
                          </m:e>
                          <m:sup>
                            <m:r>
                              <a:rPr lang="id-ID" sz="32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id-ID" sz="32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f>
                      <m:fPr>
                        <m:ctrlPr>
                          <a:rPr lang="id-ID" sz="32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d-ID" sz="32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𝟒</m:t>
                        </m:r>
                        <m:r>
                          <a:rPr lang="id-ID" sz="32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sSup>
                          <m:sSupPr>
                            <m:ctrlPr>
                              <a:rPr lang="id-ID" sz="32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d-ID" sz="32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𝟏𝟎</m:t>
                            </m:r>
                          </m:e>
                          <m:sup>
                            <m:r>
                              <a:rPr lang="id-ID" sz="32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</m:t>
                            </m:r>
                          </m:sup>
                        </m:sSup>
                      </m:num>
                      <m:den>
                        <m:r>
                          <a:rPr lang="id-ID" sz="32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𝟖</m:t>
                        </m:r>
                        <m:r>
                          <a:rPr lang="id-ID" sz="32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sSup>
                          <m:sSupPr>
                            <m:ctrlPr>
                              <a:rPr lang="id-ID" sz="32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d-ID" sz="32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𝟏𝟎</m:t>
                            </m:r>
                          </m:e>
                          <m:sup>
                            <m:r>
                              <a:rPr lang="id-ID" sz="32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id-ID" sz="32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id-ID" sz="32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lang="id-ID" sz="32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id-ID" sz="32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𝟓</m:t>
                    </m:r>
                    <m:r>
                      <a:rPr lang="id-ID" sz="32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id-ID" sz="32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d-ID" sz="32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𝟏𝟎</m:t>
                        </m:r>
                      </m:e>
                      <m:sup>
                        <m:r>
                          <a:rPr lang="id-ID" sz="32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id-ID" sz="32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sup>
                    </m:sSup>
                    <m:r>
                      <a:rPr lang="id-ID" sz="32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id-ID" sz="32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𝟓</m:t>
                    </m:r>
                    <m:r>
                      <a:rPr lang="id-ID" sz="32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id-ID" sz="32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d-ID" sz="32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𝟏𝟎</m:t>
                        </m:r>
                      </m:e>
                      <m:sup>
                        <m:r>
                          <a:rPr lang="id-ID" sz="32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id-ID" sz="32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id-ID" sz="3200" b="1" dirty="0" smtClean="0"/>
              </a:p>
              <a:p>
                <a:pPr marL="514350" indent="-514350">
                  <a:lnSpc>
                    <a:spcPct val="120000"/>
                  </a:lnSpc>
                  <a:buFont typeface="+mj-lt"/>
                  <a:buAutoNum type="arabicPeriod" startAt="5"/>
                </a:pPr>
                <a14:m>
                  <m:oMath xmlns:m="http://schemas.openxmlformats.org/officeDocument/2006/math">
                    <m:d>
                      <m:dPr>
                        <m:ctrlPr>
                          <a:rPr lang="id-ID" sz="3200" b="0" i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d-ID" sz="3200" b="0" i="0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id-ID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sSup>
                          <m:sSupPr>
                            <m:ctrlPr>
                              <a:rPr lang="id-ID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d-ID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id-ID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−2</m:t>
                            </m:r>
                          </m:sup>
                        </m:sSup>
                      </m:e>
                    </m:d>
                    <m:r>
                      <a:rPr lang="id-ID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id-ID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d-ID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</m:t>
                        </m:r>
                        <m:r>
                          <a:rPr lang="id-ID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id-ID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1×</m:t>
                        </m:r>
                        <m:sSup>
                          <m:sSupPr>
                            <m:ctrlPr>
                              <a:rPr lang="id-ID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d-ID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id-ID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</m:e>
                    </m:d>
                    <m:r>
                      <a:rPr lang="id-ID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id-ID" sz="32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d-ID" sz="32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  <m:r>
                          <a:rPr lang="id-ID" sz="32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id-ID" sz="32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𝟎𝟑</m:t>
                        </m:r>
                      </m:e>
                    </m:d>
                    <m:r>
                      <a:rPr lang="id-ID" sz="32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id-ID" sz="32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d-ID" sz="32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𝟔𝟏</m:t>
                        </m:r>
                        <m:r>
                          <a:rPr lang="id-ID" sz="32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  <m:r>
                          <a:rPr lang="id-ID" sz="32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𝟎𝟎𝟎</m:t>
                        </m:r>
                      </m:e>
                    </m:d>
                    <m:r>
                      <a:rPr lang="id-ID" sz="32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id-ID" sz="32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𝟔𝟏</m:t>
                    </m:r>
                    <m:r>
                      <a:rPr lang="id-ID" sz="32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id-ID" sz="32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𝟎𝟎𝟎</m:t>
                    </m:r>
                    <m:r>
                      <a:rPr lang="id-ID" sz="32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id-ID" sz="32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𝟎𝟑</m:t>
                    </m:r>
                    <m:r>
                      <a:rPr lang="id-ID" sz="32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id-ID" sz="32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𝟔</m:t>
                    </m:r>
                    <m:r>
                      <a:rPr lang="id-ID" sz="32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id-ID" sz="32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𝟏𝟎𝟎𝟎𝟎𝟑</m:t>
                    </m:r>
                    <m:r>
                      <a:rPr lang="id-ID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id-ID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d-ID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id-ID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endParaRPr lang="id-ID" sz="3200" dirty="0" smtClean="0"/>
              </a:p>
              <a:p>
                <a:pPr marL="514350" indent="-514350">
                  <a:buFont typeface="+mj-lt"/>
                  <a:buAutoNum type="arabicPeriod" startAt="5"/>
                </a:pPr>
                <a:endParaRPr lang="id-ID" sz="3200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b="-7143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315317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Kuis</a:t>
            </a:r>
            <a:endParaRPr lang="id-ID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514350" indent="-514350">
                  <a:buFont typeface="+mj-lt"/>
                  <a:buAutoNum type="arabicPeriod" startAt="9"/>
                </a:pPr>
                <a:r>
                  <a:rPr lang="id-ID" dirty="0" smtClean="0"/>
                  <a:t>Jika penerbit menerbitkan sekitar 1500 judul per bulan dan setiap judul dicetak sebanyak 3000 eksemplar. Berapakah jumlah eksemplar buku yang diterbitkan setiap tahunnya ?</a:t>
                </a:r>
              </a:p>
              <a:p>
                <a:pPr marL="514350" indent="-514350">
                  <a:lnSpc>
                    <a:spcPct val="100000"/>
                  </a:lnSpc>
                  <a:buFont typeface="+mj-lt"/>
                  <a:buAutoNum type="arabicPeriod" startAt="9"/>
                </a:pPr>
                <a:endParaRPr lang="id-ID" dirty="0"/>
              </a:p>
              <a:p>
                <a:pPr marL="179388" indent="0" defTabSz="896938">
                  <a:lnSpc>
                    <a:spcPct val="100000"/>
                  </a:lnSpc>
                  <a:buNone/>
                  <a:tabLst>
                    <a:tab pos="268288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id-ID" b="1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1,500 </m:t>
                      </m:r>
                      <m:f>
                        <m:fPr>
                          <m:type m:val="lin"/>
                          <m:ctrlPr>
                            <a:rPr lang="id-ID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id-ID" b="1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judul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id-ID" b="1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bulan</m:t>
                          </m:r>
                        </m:den>
                      </m:f>
                      <m:r>
                        <m:rPr>
                          <m:nor/>
                        </m:rPr>
                        <a:rPr lang="id-ID" b="1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×12</m:t>
                      </m:r>
                      <m:f>
                        <m:fPr>
                          <m:type m:val="lin"/>
                          <m:ctrlPr>
                            <a:rPr lang="id-ID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id-ID" b="1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bulan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id-ID" b="1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tahun</m:t>
                          </m:r>
                        </m:den>
                      </m:f>
                      <m:r>
                        <m:rPr>
                          <m:nor/>
                        </m:rPr>
                        <a:rPr lang="id-ID" b="1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×3,000 </m:t>
                      </m:r>
                      <m:f>
                        <m:fPr>
                          <m:type m:val="lin"/>
                          <m:ctrlPr>
                            <a:rPr lang="id-ID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id-ID" b="1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eksemplar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id-ID" b="1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judul</m:t>
                          </m:r>
                        </m:den>
                      </m:f>
                    </m:oMath>
                    <m:oMath xmlns:m="http://schemas.openxmlformats.org/officeDocument/2006/math">
                      <m:r>
                        <a:rPr lang="id-ID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id-ID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𝟓𝟒</m:t>
                      </m:r>
                      <m:r>
                        <a:rPr lang="id-ID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id-ID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𝟎𝟎𝟎</m:t>
                      </m:r>
                      <m:r>
                        <a:rPr lang="id-ID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id-ID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𝟎𝟎𝟎</m:t>
                      </m:r>
                      <m:f>
                        <m:fPr>
                          <m:type m:val="lin"/>
                          <m:ctrlPr>
                            <a:rPr lang="id-ID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d-ID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𝒆𝒌𝒔𝒆𝒎𝒑𝒍𝒂𝒓</m:t>
                          </m:r>
                        </m:num>
                        <m:den>
                          <m:r>
                            <a:rPr lang="id-ID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𝒕𝒂𝒉𝒖𝒏</m:t>
                          </m:r>
                        </m:den>
                      </m:f>
                    </m:oMath>
                    <m:oMath xmlns:m="http://schemas.openxmlformats.org/officeDocument/2006/math">
                      <m:r>
                        <a:rPr lang="id-ID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id-ID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𝟓</m:t>
                      </m:r>
                      <m:r>
                        <a:rPr lang="id-ID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id-ID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𝟒</m:t>
                      </m:r>
                      <m:r>
                        <a:rPr lang="id-ID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id-ID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d-ID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𝟏𝟎</m:t>
                          </m:r>
                        </m:e>
                        <m:sup>
                          <m:r>
                            <a:rPr lang="id-ID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𝟕</m:t>
                          </m:r>
                        </m:sup>
                      </m:sSup>
                      <m:f>
                        <m:fPr>
                          <m:type m:val="lin"/>
                          <m:ctrlPr>
                            <a:rPr lang="id-ID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d-ID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𝒆𝒌𝒔𝒆𝒎𝒑𝒍𝒂𝒓</m:t>
                          </m:r>
                        </m:num>
                        <m:den>
                          <m:r>
                            <a:rPr lang="id-ID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𝒕𝒂𝒉𝒖𝒏</m:t>
                          </m:r>
                        </m:den>
                      </m:f>
                    </m:oMath>
                  </m:oMathPara>
                </a14:m>
                <a:endParaRPr lang="id-ID" b="1" dirty="0" smtClean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217" t="-2381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902601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Kuis</a:t>
            </a:r>
            <a:endParaRPr lang="id-ID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514350" indent="-514350">
                  <a:buFont typeface="+mj-lt"/>
                  <a:buAutoNum type="arabicPeriod" startAt="10"/>
                </a:pPr>
                <a:r>
                  <a:rPr lang="id-ID" dirty="0" smtClean="0"/>
                  <a:t>Anda berangkat ke kampus dari rumah menempuh jarak 20 km selama 1 jam. Berapakah waktu (dalam jam) </a:t>
                </a:r>
                <a:r>
                  <a:rPr lang="id-ID" dirty="0" smtClean="0"/>
                  <a:t>yang diperlukan bagi siput untuk sampai ke kampus dengan mengikuti rute yang sama ? (kecepatan siput adalah </a:t>
                </a:r>
                <a:r>
                  <a:rPr lang="id-ID" dirty="0" smtClean="0"/>
                  <a:t>12,2 </a:t>
                </a:r>
                <a:r>
                  <a:rPr lang="id-ID" dirty="0" smtClean="0"/>
                  <a:t>m/jam)</a:t>
                </a:r>
              </a:p>
              <a:p>
                <a:pPr marL="514350" indent="-514350">
                  <a:buFont typeface="+mj-lt"/>
                  <a:buAutoNum type="arabicPeriod" startAt="10"/>
                </a:pPr>
                <a:endParaRPr lang="id-ID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d-ID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d-ID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𝟐𝟎</m:t>
                          </m:r>
                          <m:r>
                            <a:rPr lang="id-ID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id-ID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𝒌𝒎</m:t>
                          </m:r>
                        </m:num>
                        <m:den>
                          <m:r>
                            <a:rPr lang="id-ID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𝟏𝟐</m:t>
                          </m:r>
                          <m:r>
                            <a:rPr lang="id-ID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id-ID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id-ID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f>
                            <m:fPr>
                              <m:type m:val="lin"/>
                              <m:ctrlPr>
                                <a:rPr lang="id-ID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d-ID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num>
                            <m:den>
                              <m:r>
                                <a:rPr lang="id-ID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𝒋𝒂𝒎</m:t>
                              </m:r>
                            </m:den>
                          </m:f>
                        </m:den>
                      </m:f>
                      <m:r>
                        <a:rPr lang="id-ID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d-ID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d-ID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𝟐𝟎</m:t>
                          </m:r>
                          <m:r>
                            <a:rPr lang="id-ID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  <m:r>
                            <a:rPr lang="id-ID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𝟎𝟎𝟎</m:t>
                          </m:r>
                          <m:r>
                            <a:rPr lang="id-ID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id-ID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𝒎</m:t>
                          </m:r>
                        </m:num>
                        <m:den>
                          <m:r>
                            <a:rPr lang="id-ID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𝟏𝟐</m:t>
                          </m:r>
                          <m:r>
                            <a:rPr lang="id-ID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id-ID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  <m:f>
                            <m:fPr>
                              <m:type m:val="lin"/>
                              <m:ctrlPr>
                                <a:rPr lang="id-ID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d-ID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𝒎</m:t>
                              </m:r>
                            </m:num>
                            <m:den>
                              <m:r>
                                <a:rPr lang="id-ID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𝒋𝒂𝒎</m:t>
                              </m:r>
                            </m:den>
                          </m:f>
                        </m:den>
                      </m:f>
                      <m:r>
                        <a:rPr lang="id-ID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f>
                        <m:fPr>
                          <m:ctrlPr>
                            <a:rPr lang="id-ID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d-ID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  <m:r>
                            <a:rPr lang="id-ID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sSup>
                            <m:sSupPr>
                              <m:ctrlPr>
                                <a:rPr lang="id-ID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d-ID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𝟏𝟎</m:t>
                              </m:r>
                            </m:e>
                            <m:sup>
                              <m:r>
                                <a:rPr lang="id-ID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𝟒</m:t>
                              </m:r>
                            </m:sup>
                          </m:sSup>
                          <m:r>
                            <a:rPr lang="id-ID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id-ID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𝒎</m:t>
                          </m:r>
                        </m:num>
                        <m:den>
                          <m:r>
                            <a:rPr lang="id-ID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  <m:r>
                            <a:rPr lang="id-ID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sSup>
                            <m:sSupPr>
                              <m:ctrlPr>
                                <a:rPr lang="id-ID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d-ID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𝟏𝟎</m:t>
                              </m:r>
                            </m:e>
                            <m:sup>
                              <m:r>
                                <a:rPr lang="id-ID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</m:sup>
                          </m:sSup>
                          <m:r>
                            <a:rPr lang="id-ID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f>
                            <m:fPr>
                              <m:type m:val="lin"/>
                              <m:ctrlPr>
                                <a:rPr lang="id-ID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d-ID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𝒎</m:t>
                              </m:r>
                            </m:num>
                            <m:den>
                              <m:r>
                                <a:rPr lang="id-ID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𝒋𝒂𝒎</m:t>
                              </m:r>
                            </m:den>
                          </m:f>
                        </m:den>
                      </m:f>
                      <m:r>
                        <a:rPr lang="id-ID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id-ID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  <m:r>
                        <a:rPr lang="id-ID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id-ID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d-ID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𝟏𝟎</m:t>
                          </m:r>
                        </m:e>
                        <m:sup>
                          <m:r>
                            <a:rPr lang="id-ID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  <m:r>
                        <a:rPr lang="id-ID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id-ID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𝒋𝒂𝒎</m:t>
                      </m:r>
                    </m:oMath>
                  </m:oMathPara>
                </a14:m>
                <a:endParaRPr lang="id-ID" b="1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217" t="-2381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80826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Kuis</a:t>
            </a:r>
            <a:endParaRPr lang="id-ID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514350" indent="-514350">
                  <a:buFont typeface="+mj-lt"/>
                  <a:buAutoNum type="arabicPeriod" startAt="11"/>
                </a:pPr>
                <a:r>
                  <a:rPr lang="id-ID" dirty="0" smtClean="0"/>
                  <a:t>1 cm di peta sama dengan 500 km jarak sebenarnya. Berapakah rasionya ? </a:t>
                </a:r>
                <a:r>
                  <a:rPr lang="id-ID" dirty="0" smtClean="0">
                    <a:sym typeface="Wingdings" panose="05000000000000000000" pitchFamily="2" charset="2"/>
                  </a:rPr>
                  <a:t> </a:t>
                </a:r>
                <a:r>
                  <a:rPr lang="id-ID" b="1" dirty="0" smtClean="0">
                    <a:solidFill>
                      <a:srgbClr val="C00000"/>
                    </a:solidFill>
                    <a:sym typeface="Wingdings" panose="05000000000000000000" pitchFamily="2" charset="2"/>
                  </a:rPr>
                  <a:t>1 : 50.000.000</a:t>
                </a:r>
                <a:endParaRPr lang="id-ID" b="1" dirty="0" smtClean="0">
                  <a:solidFill>
                    <a:srgbClr val="C00000"/>
                  </a:solidFill>
                </a:endParaRPr>
              </a:p>
              <a:p>
                <a:pPr marL="514350" indent="-514350">
                  <a:buFont typeface="+mj-lt"/>
                  <a:buAutoNum type="arabicPeriod" startAt="11"/>
                </a:pPr>
                <a:r>
                  <a:rPr lang="id-ID" dirty="0" smtClean="0"/>
                  <a:t>Skala 1 : 2,500,000 dan jarak di peta sekitar 3 cm. Berapakah kilo meter jarak sebenarnya </a:t>
                </a:r>
                <a:r>
                  <a:rPr lang="id-ID" dirty="0" smtClean="0"/>
                  <a:t>? </a:t>
                </a:r>
                <a:r>
                  <a:rPr lang="id-ID" dirty="0" smtClean="0"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r>
                      <a:rPr lang="id-ID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𝟕</m:t>
                    </m:r>
                    <m:r>
                      <a:rPr lang="id-ID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,</m:t>
                    </m:r>
                    <m:r>
                      <a:rPr lang="id-ID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𝟓</m:t>
                    </m:r>
                    <m:r>
                      <a:rPr lang="id-ID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×</m:t>
                    </m:r>
                    <m:sSup>
                      <m:sSupPr>
                        <m:ctrlPr>
                          <a:rPr lang="id-ID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id-ID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𝟏𝟎</m:t>
                        </m:r>
                      </m:e>
                      <m:sup>
                        <m:r>
                          <a:rPr lang="id-ID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𝟔</m:t>
                        </m:r>
                      </m:sup>
                    </m:sSup>
                    <m:r>
                      <a:rPr lang="id-ID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 </m:t>
                    </m:r>
                    <m:r>
                      <a:rPr lang="id-ID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𝒄𝒎</m:t>
                    </m:r>
                    <m:r>
                      <a:rPr lang="id-ID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r>
                      <a:rPr lang="id-ID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𝟕𝟓</m:t>
                    </m:r>
                    <m:r>
                      <a:rPr lang="id-ID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 </m:t>
                    </m:r>
                    <m:r>
                      <a:rPr lang="id-ID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𝒌𝒎</m:t>
                    </m:r>
                  </m:oMath>
                </a14:m>
                <a:endParaRPr lang="id-ID" b="1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217" t="-2381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597851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id-ID" sz="4400" dirty="0" smtClean="0"/>
              <a:t>Bank Indonesia (BI) mencatat total utang luar negeri Indonesia per Januari 2014 mencapai USD269,27 miliar atau Rp </a:t>
            </a:r>
            <a:r>
              <a:rPr lang="id-ID" sz="4400" dirty="0" smtClean="0">
                <a:solidFill>
                  <a:srgbClr val="C00000"/>
                </a:solidFill>
              </a:rPr>
              <a:t>3.042,751 triliun</a:t>
            </a:r>
            <a:r>
              <a:rPr lang="id-ID" sz="4400" dirty="0" smtClean="0"/>
              <a:t> jika mengacu kurs Rupiah sebesar Rp11.300 per USD</a:t>
            </a:r>
            <a:endParaRPr lang="id-ID" sz="4400" dirty="0"/>
          </a:p>
        </p:txBody>
      </p:sp>
    </p:spTree>
    <p:extLst>
      <p:ext uri="{BB962C8B-B14F-4D97-AF65-F5344CB8AC3E}">
        <p14:creationId xmlns:p14="http://schemas.microsoft.com/office/powerpoint/2010/main" val="2331187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id-ID" dirty="0" smtClean="0"/>
                  <a:t>Sepuluh				</a:t>
                </a:r>
                <a:r>
                  <a:rPr lang="id-ID" dirty="0" smtClean="0">
                    <a:sym typeface="Wingdings" panose="05000000000000000000" pitchFamily="2" charset="2"/>
                  </a:rPr>
                  <a:t> 10</a:t>
                </a:r>
                <a:endParaRPr lang="id-ID" dirty="0" smtClean="0"/>
              </a:p>
              <a:p>
                <a:r>
                  <a:rPr lang="id-ID" dirty="0" smtClean="0"/>
                  <a:t>Seratus				</a:t>
                </a:r>
                <a:r>
                  <a:rPr lang="id-ID" dirty="0" smtClean="0">
                    <a:sym typeface="Wingdings" panose="05000000000000000000" pitchFamily="2" charset="2"/>
                  </a:rPr>
                  <a:t>100</a:t>
                </a:r>
                <a:endParaRPr lang="id-ID" dirty="0" smtClean="0"/>
              </a:p>
              <a:p>
                <a:r>
                  <a:rPr lang="id-ID" dirty="0" smtClean="0"/>
                  <a:t>Seribu				</a:t>
                </a:r>
                <a:r>
                  <a:rPr lang="id-ID" dirty="0" smtClean="0">
                    <a:sym typeface="Wingdings" panose="05000000000000000000" pitchFamily="2" charset="2"/>
                  </a:rPr>
                  <a:t> 1000</a:t>
                </a:r>
                <a:endParaRPr lang="id-ID" dirty="0" smtClean="0"/>
              </a:p>
              <a:p>
                <a:r>
                  <a:rPr lang="id-ID" dirty="0" smtClean="0"/>
                  <a:t>Sepuluh Ribu			</a:t>
                </a:r>
                <a:r>
                  <a:rPr lang="id-ID" dirty="0" smtClean="0">
                    <a:sym typeface="Wingdings" panose="05000000000000000000" pitchFamily="2" charset="2"/>
                  </a:rPr>
                  <a:t> 10000</a:t>
                </a:r>
                <a:endParaRPr lang="id-ID" dirty="0" smtClean="0"/>
              </a:p>
              <a:p>
                <a:r>
                  <a:rPr lang="id-ID" dirty="0" smtClean="0"/>
                  <a:t>Seratus Ribu			</a:t>
                </a:r>
                <a:r>
                  <a:rPr lang="id-ID" dirty="0" smtClean="0">
                    <a:sym typeface="Wingdings" panose="05000000000000000000" pitchFamily="2" charset="2"/>
                  </a:rPr>
                  <a:t> 100000</a:t>
                </a:r>
              </a:p>
              <a:p>
                <a:r>
                  <a:rPr lang="id-ID" dirty="0" smtClean="0">
                    <a:sym typeface="Wingdings" panose="05000000000000000000" pitchFamily="2" charset="2"/>
                  </a:rPr>
                  <a:t>Satu Juta</a:t>
                </a:r>
              </a:p>
              <a:p>
                <a:r>
                  <a:rPr lang="id-ID" dirty="0" smtClean="0">
                    <a:sym typeface="Wingdings" panose="05000000000000000000" pitchFamily="2" charset="2"/>
                  </a:rPr>
                  <a:t>Sepuluh Juta</a:t>
                </a:r>
              </a:p>
              <a:p>
                <a:r>
                  <a:rPr lang="id-ID" dirty="0" smtClean="0">
                    <a:sym typeface="Wingdings" panose="05000000000000000000" pitchFamily="2" charset="2"/>
                  </a:rPr>
                  <a:t>Seratus Juta</a:t>
                </a:r>
              </a:p>
              <a:p>
                <a:r>
                  <a:rPr lang="id-ID" dirty="0" smtClean="0">
                    <a:sym typeface="Wingdings" panose="05000000000000000000" pitchFamily="2" charset="2"/>
                  </a:rPr>
                  <a:t>Satu Miliar</a:t>
                </a:r>
              </a:p>
              <a:p>
                <a:r>
                  <a:rPr lang="id-ID" dirty="0" smtClean="0">
                    <a:sym typeface="Wingdings" panose="05000000000000000000" pitchFamily="2" charset="2"/>
                  </a:rPr>
                  <a:t>Satu Triliun</a:t>
                </a:r>
              </a:p>
              <a:p>
                <a:r>
                  <a:rPr lang="id-ID" dirty="0" smtClean="0">
                    <a:sym typeface="Wingdings" panose="05000000000000000000" pitchFamily="2" charset="2"/>
                  </a:rPr>
                  <a:t>Seratus </a:t>
                </a:r>
                <a:r>
                  <a:rPr lang="id-ID" dirty="0" smtClean="0">
                    <a:sym typeface="Wingdings" panose="05000000000000000000" pitchFamily="2" charset="2"/>
                  </a:rPr>
                  <a:t>Triliun			 </a:t>
                </a:r>
                <a14:m>
                  <m:oMath xmlns:m="http://schemas.openxmlformats.org/officeDocument/2006/math">
                    <m:r>
                      <a:rPr lang="id-ID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100.000.000.000.000</m:t>
                    </m:r>
                  </m:oMath>
                </a14:m>
                <a:endParaRPr lang="id-ID" dirty="0" smtClean="0">
                  <a:sym typeface="Wingdings" panose="05000000000000000000" pitchFamily="2" charset="2"/>
                </a:endParaRPr>
              </a:p>
              <a:p>
                <a:r>
                  <a:rPr lang="id-ID" dirty="0" smtClean="0">
                    <a:sym typeface="Wingdings" panose="05000000000000000000" pitchFamily="2" charset="2"/>
                  </a:rPr>
                  <a:t>Satu Triliun Triliun</a:t>
                </a:r>
                <a:r>
                  <a:rPr lang="id-ID" dirty="0">
                    <a:sym typeface="Wingdings" panose="05000000000000000000" pitchFamily="2" charset="2"/>
                  </a:rPr>
                  <a:t>			 </a:t>
                </a:r>
                <a14:m>
                  <m:oMath xmlns:m="http://schemas.openxmlformats.org/officeDocument/2006/math">
                    <m:r>
                      <a:rPr lang="id-ID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1</m:t>
                    </m:r>
                    <m:r>
                      <a:rPr lang="id-ID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.</m:t>
                    </m:r>
                    <m:r>
                      <a:rPr lang="id-ID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000.000.000.000.000.000.000.000</m:t>
                    </m:r>
                  </m:oMath>
                </a14:m>
                <a:endParaRPr lang="id-ID" dirty="0" smtClean="0">
                  <a:sym typeface="Wingdings" panose="05000000000000000000" pitchFamily="2" charset="2"/>
                </a:endParaRPr>
              </a:p>
              <a:p>
                <a:r>
                  <a:rPr lang="id-ID" dirty="0" smtClean="0">
                    <a:sym typeface="Wingdings" panose="05000000000000000000" pitchFamily="2" charset="2"/>
                  </a:rPr>
                  <a:t>Berikutnya ???</a:t>
                </a:r>
              </a:p>
              <a:p>
                <a:endParaRPr lang="id-ID" dirty="0"/>
              </a:p>
            </p:txBody>
          </p:sp>
        </mc:Choice>
        <mc:Fallback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928" t="-2413" b="-1574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40315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id-ID" sz="4800" i="1" dirty="0" smtClean="0"/>
              <a:t>Scientific </a:t>
            </a:r>
            <a:r>
              <a:rPr lang="id-ID" sz="4800" i="1" dirty="0" err="1" smtClean="0"/>
              <a:t>notation</a:t>
            </a:r>
            <a:r>
              <a:rPr lang="id-ID" sz="4800" dirty="0" smtClean="0"/>
              <a:t> merupakan format penulisan angka yaitu angka ditulis antara 1 dan 10 dengan pengalian pangkat 10</a:t>
            </a:r>
            <a:endParaRPr lang="id-ID" sz="4800" dirty="0"/>
          </a:p>
        </p:txBody>
      </p:sp>
    </p:spTree>
    <p:extLst>
      <p:ext uri="{BB962C8B-B14F-4D97-AF65-F5344CB8AC3E}">
        <p14:creationId xmlns:p14="http://schemas.microsoft.com/office/powerpoint/2010/main" val="503432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 anchor="ctr"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d-ID" sz="88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id-ID" sz="8800" b="0" i="1" smtClean="0">
                          <a:latin typeface="Cambria Math" panose="02040503050406030204" pitchFamily="18" charset="0"/>
                        </a:rPr>
                        <m:t> × </m:t>
                      </m:r>
                      <m:sSup>
                        <m:sSupPr>
                          <m:ctrlPr>
                            <a:rPr lang="id-ID" sz="8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d-ID" sz="8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id-ID" sz="8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id-ID" sz="8800" dirty="0" smtClean="0"/>
              </a:p>
              <a:p>
                <a:pPr marL="0" indent="0">
                  <a:buNone/>
                </a:pPr>
                <a:r>
                  <a:rPr lang="id-ID" sz="4800" dirty="0" err="1" smtClean="0"/>
                  <a:t>Dimana</a:t>
                </a:r>
                <a:r>
                  <a:rPr lang="id-ID" sz="4800" dirty="0" smtClean="0"/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d-ID" sz="4800" b="0" i="1" smtClean="0">
                          <a:latin typeface="Cambria Math" panose="02040503050406030204" pitchFamily="18" charset="0"/>
                        </a:rPr>
                        <m:t>1.0 </m:t>
                      </m:r>
                      <m:r>
                        <a:rPr lang="id-ID" sz="4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id-ID" sz="4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r>
                        <a:rPr lang="id-ID" sz="4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&lt;10.0</m:t>
                      </m:r>
                    </m:oMath>
                  </m:oMathPara>
                </a14:m>
                <a:endParaRPr lang="id-ID" sz="4800" b="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:r>
                  <a:rPr lang="id-ID" sz="4800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x= </a:t>
                </a:r>
                <a:r>
                  <a:rPr lang="id-ID" sz="48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bilangan bulat</a:t>
                </a:r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2667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84295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Contoh: </a:t>
            </a:r>
            <a:r>
              <a:rPr lang="id-ID" i="1" dirty="0" smtClean="0"/>
              <a:t>Scientific Notation</a:t>
            </a:r>
            <a:endParaRPr lang="id-ID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id-ID" dirty="0" smtClean="0"/>
                  <a:t>1000	</a:t>
                </a:r>
                <a:r>
                  <a:rPr lang="id-ID" dirty="0" smtClean="0"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r>
                      <a:rPr lang="id-ID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1 </m:t>
                    </m:r>
                    <m:r>
                      <a:rPr lang="id-ID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×</m:t>
                    </m:r>
                    <m:sSup>
                      <m:sSupPr>
                        <m:ctrlPr>
                          <a:rPr lang="id-ID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id-ID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10</m:t>
                        </m:r>
                      </m:e>
                      <m:sup>
                        <m:r>
                          <a:rPr lang="id-ID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3</m:t>
                        </m:r>
                      </m:sup>
                    </m:sSup>
                  </m:oMath>
                </a14:m>
                <a:endParaRPr lang="id-ID" b="0" dirty="0" smtClean="0">
                  <a:ea typeface="Cambria Math" panose="02040503050406030204" pitchFamily="18" charset="0"/>
                  <a:sym typeface="Wingdings" panose="05000000000000000000" pitchFamily="2" charset="2"/>
                </a:endParaRPr>
              </a:p>
              <a:p>
                <a:r>
                  <a:rPr lang="id-ID" dirty="0" smtClean="0"/>
                  <a:t>100		</a:t>
                </a:r>
                <a:r>
                  <a:rPr lang="id-ID" dirty="0" smtClean="0"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r>
                      <a:rPr lang="id-ID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1 </m:t>
                    </m:r>
                    <m:r>
                      <a:rPr lang="id-ID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×</m:t>
                    </m:r>
                    <m:sSup>
                      <m:sSupPr>
                        <m:ctrlPr>
                          <a:rPr lang="id-ID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id-ID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10</m:t>
                        </m:r>
                      </m:e>
                      <m:sup>
                        <m:r>
                          <a:rPr lang="id-ID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</m:sup>
                    </m:sSup>
                  </m:oMath>
                </a14:m>
                <a:endParaRPr lang="id-ID" dirty="0">
                  <a:ea typeface="Cambria Math" panose="02040503050406030204" pitchFamily="18" charset="0"/>
                  <a:sym typeface="Wingdings" panose="05000000000000000000" pitchFamily="2" charset="2"/>
                </a:endParaRPr>
              </a:p>
              <a:p>
                <a:r>
                  <a:rPr lang="id-ID" dirty="0" smtClean="0"/>
                  <a:t>10		</a:t>
                </a:r>
                <a:r>
                  <a:rPr lang="id-ID" dirty="0" smtClean="0"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r>
                      <a:rPr lang="id-ID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1 </m:t>
                    </m:r>
                    <m:r>
                      <a:rPr lang="id-ID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×</m:t>
                    </m:r>
                    <m:sSup>
                      <m:sSupPr>
                        <m:ctrlPr>
                          <a:rPr lang="id-ID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id-ID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10</m:t>
                        </m:r>
                      </m:e>
                      <m:sup>
                        <m:r>
                          <a:rPr lang="id-ID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1</m:t>
                        </m:r>
                      </m:sup>
                    </m:sSup>
                  </m:oMath>
                </a14:m>
                <a:endParaRPr lang="id-ID" dirty="0">
                  <a:ea typeface="Cambria Math" panose="02040503050406030204" pitchFamily="18" charset="0"/>
                  <a:sym typeface="Wingdings" panose="05000000000000000000" pitchFamily="2" charset="2"/>
                </a:endParaRPr>
              </a:p>
              <a:p>
                <a:r>
                  <a:rPr lang="id-ID" dirty="0" smtClean="0"/>
                  <a:t>1		</a:t>
                </a:r>
                <a:r>
                  <a:rPr lang="id-ID" dirty="0" smtClean="0">
                    <a:sym typeface="Wingdings" panose="05000000000000000000" pitchFamily="2" charset="2"/>
                  </a:rPr>
                  <a:t> </a:t>
                </a:r>
              </a:p>
              <a:p>
                <a:r>
                  <a:rPr lang="id-ID" dirty="0" smtClean="0">
                    <a:sym typeface="Wingdings" panose="05000000000000000000" pitchFamily="2" charset="2"/>
                  </a:rPr>
                  <a:t>12		 </a:t>
                </a:r>
              </a:p>
              <a:p>
                <a:r>
                  <a:rPr lang="id-ID" dirty="0" smtClean="0">
                    <a:sym typeface="Wingdings" panose="05000000000000000000" pitchFamily="2" charset="2"/>
                  </a:rPr>
                  <a:t>123		</a:t>
                </a:r>
                <a:endParaRPr lang="id-ID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3" t="-2661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059084" y="3354963"/>
                <a:ext cx="152445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d-ID" sz="280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1 </m:t>
                      </m:r>
                      <m:r>
                        <a:rPr lang="id-ID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×</m:t>
                      </m:r>
                      <m:sSup>
                        <m:sSupPr>
                          <m:ctrlPr>
                            <a:rPr lang="id-ID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pPr>
                        <m:e>
                          <m:r>
                            <a:rPr lang="id-ID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10</m:t>
                          </m:r>
                        </m:e>
                        <m:sup>
                          <m:r>
                            <a:rPr lang="id-ID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id-ID" sz="2800" dirty="0">
                  <a:ea typeface="Cambria Math" panose="02040503050406030204" pitchFamily="18" charset="0"/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9084" y="3354963"/>
                <a:ext cx="1524456" cy="52322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059084" y="3878183"/>
                <a:ext cx="178927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d-ID" sz="280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1</m:t>
                      </m:r>
                      <m:r>
                        <a:rPr lang="id-ID" sz="28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,2</m:t>
                      </m:r>
                      <m:r>
                        <a:rPr lang="id-ID" sz="280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 </m:t>
                      </m:r>
                      <m:r>
                        <a:rPr lang="id-ID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×</m:t>
                      </m:r>
                      <m:sSup>
                        <m:sSupPr>
                          <m:ctrlPr>
                            <a:rPr lang="id-ID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pPr>
                        <m:e>
                          <m:r>
                            <a:rPr lang="id-ID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10</m:t>
                          </m:r>
                        </m:e>
                        <m:sup>
                          <m:r>
                            <a:rPr lang="id-ID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id-ID" sz="2800" dirty="0">
                  <a:ea typeface="Cambria Math" panose="02040503050406030204" pitchFamily="18" charset="0"/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9084" y="3878183"/>
                <a:ext cx="1789271" cy="52322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059084" y="4401403"/>
                <a:ext cx="199573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d-ID" sz="280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1</m:t>
                      </m:r>
                      <m:r>
                        <a:rPr lang="id-ID" sz="28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,23</m:t>
                      </m:r>
                      <m:r>
                        <a:rPr lang="id-ID" sz="280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 </m:t>
                      </m:r>
                      <m:r>
                        <a:rPr lang="id-ID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×</m:t>
                      </m:r>
                      <m:sSup>
                        <m:sSupPr>
                          <m:ctrlPr>
                            <a:rPr lang="id-ID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pPr>
                        <m:e>
                          <m:r>
                            <a:rPr lang="id-ID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10</m:t>
                          </m:r>
                        </m:e>
                        <m:sup>
                          <m:r>
                            <a:rPr lang="id-ID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id-ID" sz="2800" dirty="0">
                  <a:ea typeface="Cambria Math" panose="02040503050406030204" pitchFamily="18" charset="0"/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9084" y="4401403"/>
                <a:ext cx="1995738" cy="52322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65421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1512</TotalTime>
  <Words>913</Words>
  <Application>Microsoft Office PowerPoint</Application>
  <PresentationFormat>Widescreen</PresentationFormat>
  <Paragraphs>237</Paragraphs>
  <Slides>46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2" baseType="lpstr">
      <vt:lpstr>Arial</vt:lpstr>
      <vt:lpstr>Calibri</vt:lpstr>
      <vt:lpstr>Calibri Light</vt:lpstr>
      <vt:lpstr>Cambria Math</vt:lpstr>
      <vt:lpstr>Wingdings</vt:lpstr>
      <vt:lpstr>Office Theme</vt:lpstr>
      <vt:lpstr>Putting Numbers in Perspective</vt:lpstr>
      <vt:lpstr>PERHATIAN !!!</vt:lpstr>
      <vt:lpstr>Writing Large and Small Numbers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Contoh: Scientific Notation</vt:lpstr>
      <vt:lpstr>Ubah 3042 Menjadi Scientific Notation</vt:lpstr>
      <vt:lpstr>Ubah 0,0002 Menjadi Scientific Notation</vt:lpstr>
      <vt:lpstr>Mengubah dari Scientific Notation</vt:lpstr>
      <vt:lpstr>Latihan: Ubah ke Scientific Notation</vt:lpstr>
      <vt:lpstr>PowerPoint Presentation</vt:lpstr>
      <vt:lpstr>Kuis</vt:lpstr>
      <vt:lpstr>Operasi terhadap Scientific Notation</vt:lpstr>
      <vt:lpstr>Penjumlahan &amp; Pengurangan</vt:lpstr>
      <vt:lpstr>Perkalian &amp; Pembagian</vt:lpstr>
      <vt:lpstr>Latihan</vt:lpstr>
      <vt:lpstr>PowerPoint Presentation</vt:lpstr>
      <vt:lpstr>Kuis</vt:lpstr>
      <vt:lpstr>Giving Meaning to Numbers</vt:lpstr>
      <vt:lpstr>Perpective Through Estimation</vt:lpstr>
      <vt:lpstr>Order of Magnitude</vt:lpstr>
      <vt:lpstr>PowerPoint Presentation</vt:lpstr>
      <vt:lpstr>PowerPoint Presentation</vt:lpstr>
      <vt:lpstr>PowerPoint Presentation</vt:lpstr>
      <vt:lpstr>Kuis</vt:lpstr>
      <vt:lpstr>Perspective Through Comparisons</vt:lpstr>
      <vt:lpstr>PowerPoint Presentation</vt:lpstr>
      <vt:lpstr>PowerPoint Presentation</vt:lpstr>
      <vt:lpstr>PowerPoint Presentation</vt:lpstr>
      <vt:lpstr>Kuis</vt:lpstr>
      <vt:lpstr>Perspective Through Scaling</vt:lpstr>
      <vt:lpstr>Skala</vt:lpstr>
      <vt:lpstr>Skala Peta dengan Grafis</vt:lpstr>
      <vt:lpstr>Skala Peta dengan Rasio</vt:lpstr>
      <vt:lpstr>Latihan</vt:lpstr>
      <vt:lpstr>PowerPoint Presentation</vt:lpstr>
      <vt:lpstr>Kuis</vt:lpstr>
      <vt:lpstr>Jawaban</vt:lpstr>
      <vt:lpstr>Kuis</vt:lpstr>
      <vt:lpstr>Kuis</vt:lpstr>
      <vt:lpstr>Kuis</vt:lpstr>
      <vt:lpstr>Kuis</vt:lpstr>
      <vt:lpstr>Kuis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Suhendro Karmin</dc:creator>
  <cp:keywords>daslog</cp:keywords>
  <cp:lastModifiedBy>Suhendro Karmin</cp:lastModifiedBy>
  <cp:revision>147</cp:revision>
  <dcterms:created xsi:type="dcterms:W3CDTF">2014-11-17T06:55:54Z</dcterms:created>
  <dcterms:modified xsi:type="dcterms:W3CDTF">2014-11-26T16:06:44Z</dcterms:modified>
</cp:coreProperties>
</file>