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20"/>
  </p:notesMasterIdLst>
  <p:handoutMasterIdLst>
    <p:handoutMasterId r:id="rId21"/>
  </p:handoutMasterIdLst>
  <p:sldIdLst>
    <p:sldId id="256" r:id="rId2"/>
    <p:sldId id="257" r:id="rId3"/>
    <p:sldId id="264" r:id="rId4"/>
    <p:sldId id="263" r:id="rId5"/>
    <p:sldId id="276" r:id="rId6"/>
    <p:sldId id="260" r:id="rId7"/>
    <p:sldId id="261" r:id="rId8"/>
    <p:sldId id="262" r:id="rId9"/>
    <p:sldId id="265" r:id="rId10"/>
    <p:sldId id="267" r:id="rId11"/>
    <p:sldId id="274" r:id="rId12"/>
    <p:sldId id="258" r:id="rId13"/>
    <p:sldId id="269" r:id="rId14"/>
    <p:sldId id="270" r:id="rId15"/>
    <p:sldId id="271" r:id="rId16"/>
    <p:sldId id="268" r:id="rId17"/>
    <p:sldId id="273" r:id="rId18"/>
    <p:sldId id="275" r:id="rId1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i Dagmarbumi" initials="A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3FFA1"/>
    <a:srgbClr val="EDADDF"/>
    <a:srgbClr val="D97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97" autoAdjust="0"/>
    <p:restoredTop sz="94660"/>
  </p:normalViewPr>
  <p:slideViewPr>
    <p:cSldViewPr snapToGrid="0">
      <p:cViewPr varScale="1">
        <p:scale>
          <a:sx n="67" d="100"/>
          <a:sy n="67" d="100"/>
        </p:scale>
        <p:origin x="1668" y="72"/>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27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575" cy="5127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9" y="1"/>
            <a:ext cx="3076575" cy="512763"/>
          </a:xfrm>
          <a:prstGeom prst="rect">
            <a:avLst/>
          </a:prstGeom>
        </p:spPr>
        <p:txBody>
          <a:bodyPr vert="horz" lIns="91440" tIns="45720" rIns="91440" bIns="45720" rtlCol="0"/>
          <a:lstStyle>
            <a:lvl1pPr algn="r">
              <a:defRPr sz="1200"/>
            </a:lvl1pPr>
          </a:lstStyle>
          <a:p>
            <a:fld id="{95E5C217-B67C-46A1-9A05-D58785EB8F41}" type="datetimeFigureOut">
              <a:rPr lang="en-US" smtClean="0"/>
              <a:t>11/5/2014</a:t>
            </a:fld>
            <a:endParaRPr lang="en-US"/>
          </a:p>
        </p:txBody>
      </p:sp>
      <p:sp>
        <p:nvSpPr>
          <p:cNvPr id="4" name="Footer Placeholder 3"/>
          <p:cNvSpPr>
            <a:spLocks noGrp="1"/>
          </p:cNvSpPr>
          <p:nvPr>
            <p:ph type="ftr" sz="quarter" idx="2"/>
          </p:nvPr>
        </p:nvSpPr>
        <p:spPr>
          <a:xfrm>
            <a:off x="1" y="9721851"/>
            <a:ext cx="3076575" cy="5127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9" y="9721851"/>
            <a:ext cx="3076575" cy="512763"/>
          </a:xfrm>
          <a:prstGeom prst="rect">
            <a:avLst/>
          </a:prstGeom>
        </p:spPr>
        <p:txBody>
          <a:bodyPr vert="horz" lIns="91440" tIns="45720" rIns="91440" bIns="45720" rtlCol="0" anchor="b"/>
          <a:lstStyle>
            <a:lvl1pPr algn="r">
              <a:defRPr sz="1200"/>
            </a:lvl1pPr>
          </a:lstStyle>
          <a:p>
            <a:fld id="{1FC8883A-9CE9-42A7-8AA0-58E903BE6464}" type="slidenum">
              <a:rPr lang="en-US" smtClean="0"/>
              <a:t>‹#›</a:t>
            </a:fld>
            <a:endParaRPr lang="en-US"/>
          </a:p>
        </p:txBody>
      </p:sp>
    </p:spTree>
    <p:extLst>
      <p:ext uri="{BB962C8B-B14F-4D97-AF65-F5344CB8AC3E}">
        <p14:creationId xmlns:p14="http://schemas.microsoft.com/office/powerpoint/2010/main" val="305932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9048" tIns="49524" rIns="99048" bIns="49524" rtlCol="0"/>
          <a:lstStyle>
            <a:lvl1pPr algn="l">
              <a:defRPr sz="1300"/>
            </a:lvl1pPr>
          </a:lstStyle>
          <a:p>
            <a:endParaRPr lang="en-US" dirty="0"/>
          </a:p>
        </p:txBody>
      </p:sp>
      <p:sp>
        <p:nvSpPr>
          <p:cNvPr id="3" name="Date Placeholder 2"/>
          <p:cNvSpPr>
            <a:spLocks noGrp="1"/>
          </p:cNvSpPr>
          <p:nvPr>
            <p:ph type="dt" idx="1"/>
          </p:nvPr>
        </p:nvSpPr>
        <p:spPr>
          <a:xfrm>
            <a:off x="4021295" y="0"/>
            <a:ext cx="3076363" cy="513508"/>
          </a:xfrm>
          <a:prstGeom prst="rect">
            <a:avLst/>
          </a:prstGeom>
        </p:spPr>
        <p:txBody>
          <a:bodyPr vert="horz" lIns="99048" tIns="49524" rIns="99048" bIns="49524" rtlCol="0"/>
          <a:lstStyle>
            <a:lvl1pPr algn="r">
              <a:defRPr sz="1300"/>
            </a:lvl1pPr>
          </a:lstStyle>
          <a:p>
            <a:fld id="{D20C9591-9E61-41EA-99DC-F643ECF5B1E2}" type="datetimeFigureOut">
              <a:rPr lang="en-US" smtClean="0"/>
              <a:t>11/5/2014</a:t>
            </a:fld>
            <a:endParaRPr lang="en-US" dirty="0"/>
          </a:p>
        </p:txBody>
      </p:sp>
      <p:sp>
        <p:nvSpPr>
          <p:cNvPr id="4" name="Slide Image Placeholder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925408"/>
            <a:ext cx="5679440" cy="4029878"/>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21108"/>
            <a:ext cx="3076363" cy="513507"/>
          </a:xfrm>
          <a:prstGeom prst="rect">
            <a:avLst/>
          </a:prstGeom>
        </p:spPr>
        <p:txBody>
          <a:bodyPr vert="horz" lIns="99048" tIns="49524" rIns="99048" bIns="495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1295" y="9721108"/>
            <a:ext cx="3076363" cy="513507"/>
          </a:xfrm>
          <a:prstGeom prst="rect">
            <a:avLst/>
          </a:prstGeom>
        </p:spPr>
        <p:txBody>
          <a:bodyPr vert="horz" lIns="99048" tIns="49524" rIns="99048" bIns="49524" rtlCol="0" anchor="b"/>
          <a:lstStyle>
            <a:lvl1pPr algn="r">
              <a:defRPr sz="1300"/>
            </a:lvl1pPr>
          </a:lstStyle>
          <a:p>
            <a:fld id="{EB404406-47F3-4784-BB33-3101B937E26C}" type="slidenum">
              <a:rPr lang="en-US" smtClean="0"/>
              <a:t>‹#›</a:t>
            </a:fld>
            <a:endParaRPr lang="en-US" dirty="0"/>
          </a:p>
        </p:txBody>
      </p:sp>
    </p:spTree>
    <p:extLst>
      <p:ext uri="{BB962C8B-B14F-4D97-AF65-F5344CB8AC3E}">
        <p14:creationId xmlns:p14="http://schemas.microsoft.com/office/powerpoint/2010/main" val="4129303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116125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103034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66610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318289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13967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216627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24441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374179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327940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188488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6EA07-E0ED-483A-AE98-5686BE166AC4}"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C503-F358-424E-B6CF-CE1B638D461D}" type="slidenum">
              <a:rPr lang="en-US" smtClean="0"/>
              <a:t>‹#›</a:t>
            </a:fld>
            <a:endParaRPr lang="en-US" dirty="0"/>
          </a:p>
        </p:txBody>
      </p:sp>
    </p:spTree>
    <p:extLst>
      <p:ext uri="{BB962C8B-B14F-4D97-AF65-F5344CB8AC3E}">
        <p14:creationId xmlns:p14="http://schemas.microsoft.com/office/powerpoint/2010/main" val="166459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4A6EA07-E0ED-483A-AE98-5686BE166AC4}" type="datetimeFigureOut">
              <a:rPr lang="en-US" smtClean="0"/>
              <a:t>11/5/2014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CC503-F358-424E-B6CF-CE1B638D461D}" type="slidenum">
              <a:rPr lang="en-US" smtClean="0"/>
              <a:t>‹#›</a:t>
            </a:fld>
            <a:endParaRPr lang="en-US" dirty="0"/>
          </a:p>
        </p:txBody>
      </p:sp>
    </p:spTree>
    <p:extLst>
      <p:ext uri="{BB962C8B-B14F-4D97-AF65-F5344CB8AC3E}">
        <p14:creationId xmlns:p14="http://schemas.microsoft.com/office/powerpoint/2010/main" val="2067381673"/>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amazon.com/review/"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ENGLISH 1</a:t>
            </a:r>
            <a:endParaRPr lang="en-US" sz="6000" b="1" dirty="0"/>
          </a:p>
        </p:txBody>
      </p:sp>
      <p:sp>
        <p:nvSpPr>
          <p:cNvPr id="3" name="Subtitle 2"/>
          <p:cNvSpPr>
            <a:spLocks noGrp="1"/>
          </p:cNvSpPr>
          <p:nvPr>
            <p:ph type="subTitle" idx="1"/>
          </p:nvPr>
        </p:nvSpPr>
        <p:spPr/>
        <p:txBody>
          <a:bodyPr>
            <a:normAutofit/>
          </a:bodyPr>
          <a:lstStyle/>
          <a:p>
            <a:r>
              <a:rPr lang="en-US" sz="2800" dirty="0" smtClean="0"/>
              <a:t>- </a:t>
            </a:r>
            <a:r>
              <a:rPr lang="en-US" sz="2800" dirty="0" err="1" smtClean="0"/>
              <a:t>Wk</a:t>
            </a:r>
            <a:r>
              <a:rPr lang="en-US" sz="2800" dirty="0" smtClean="0"/>
              <a:t> 9 (Mt 6) -</a:t>
            </a:r>
            <a:endParaRPr lang="en-US" sz="2800" dirty="0"/>
          </a:p>
        </p:txBody>
      </p:sp>
    </p:spTree>
    <p:extLst>
      <p:ext uri="{BB962C8B-B14F-4D97-AF65-F5344CB8AC3E}">
        <p14:creationId xmlns:p14="http://schemas.microsoft.com/office/powerpoint/2010/main" val="3082877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336176"/>
          </a:xfrm>
        </p:spPr>
        <p:txBody>
          <a:bodyPr>
            <a:normAutofit fontScale="90000"/>
          </a:bodyPr>
          <a:lstStyle/>
          <a:p>
            <a:r>
              <a:rPr lang="en-US" b="1" u="sng" dirty="0" smtClean="0"/>
              <a:t>Read &amp; Discuss</a:t>
            </a:r>
            <a:endParaRPr lang="en-US" b="1" u="sng" dirty="0"/>
          </a:p>
        </p:txBody>
      </p:sp>
      <p:sp>
        <p:nvSpPr>
          <p:cNvPr id="3" name="Content Placeholder 2"/>
          <p:cNvSpPr>
            <a:spLocks noGrp="1"/>
          </p:cNvSpPr>
          <p:nvPr>
            <p:ph idx="1"/>
          </p:nvPr>
        </p:nvSpPr>
        <p:spPr>
          <a:xfrm>
            <a:off x="0" y="336178"/>
            <a:ext cx="9144000" cy="6258054"/>
          </a:xfrm>
        </p:spPr>
        <p:txBody>
          <a:bodyPr>
            <a:noAutofit/>
          </a:bodyPr>
          <a:lstStyle/>
          <a:p>
            <a:r>
              <a:rPr lang="en-US" sz="3200" dirty="0" smtClean="0"/>
              <a:t>What’s the title? Who’s the author?</a:t>
            </a:r>
          </a:p>
          <a:p>
            <a:r>
              <a:rPr lang="en-US" sz="3200" dirty="0" smtClean="0"/>
              <a:t>Write one sentence that generally describe the story. “The story is about.…”</a:t>
            </a:r>
          </a:p>
          <a:p>
            <a:r>
              <a:rPr lang="en-US" sz="3200" dirty="0" smtClean="0"/>
              <a:t>Describe the setting of the story.</a:t>
            </a:r>
          </a:p>
          <a:p>
            <a:pPr>
              <a:buNone/>
            </a:pPr>
            <a:r>
              <a:rPr lang="en-US" sz="3200" dirty="0"/>
              <a:t>	</a:t>
            </a:r>
            <a:r>
              <a:rPr lang="en-US" sz="3200" dirty="0" smtClean="0"/>
              <a:t>(Place, time, situation)</a:t>
            </a:r>
          </a:p>
          <a:p>
            <a:r>
              <a:rPr lang="en-US" sz="3200" dirty="0"/>
              <a:t>Describe the characters in the story.</a:t>
            </a:r>
          </a:p>
          <a:p>
            <a:r>
              <a:rPr lang="en-US" sz="3200" dirty="0" smtClean="0"/>
              <a:t>What was the problem in the story?</a:t>
            </a:r>
          </a:p>
          <a:p>
            <a:r>
              <a:rPr lang="en-US" sz="3200" dirty="0" smtClean="0"/>
              <a:t>How did they (the characters) solve the problems?</a:t>
            </a:r>
          </a:p>
          <a:p>
            <a:r>
              <a:rPr lang="en-US" sz="3200" dirty="0" smtClean="0"/>
              <a:t>What was the ending like?</a:t>
            </a:r>
          </a:p>
          <a:p>
            <a:r>
              <a:rPr lang="en-US" sz="3200" dirty="0" smtClean="0"/>
              <a:t>What is the moral / lesson in the story?</a:t>
            </a:r>
          </a:p>
          <a:p>
            <a:r>
              <a:rPr lang="en-US" sz="3200" dirty="0" smtClean="0"/>
              <a:t>How does the story make you feel?</a:t>
            </a:r>
          </a:p>
          <a:p>
            <a:r>
              <a:rPr lang="en-US" sz="3200" dirty="0" smtClean="0"/>
              <a:t>Do you recommend other people to read the story?</a:t>
            </a:r>
          </a:p>
          <a:p>
            <a:endParaRPr lang="en-US" sz="3200" dirty="0" smtClean="0"/>
          </a:p>
          <a:p>
            <a:endParaRPr lang="en-US" sz="3200" dirty="0"/>
          </a:p>
        </p:txBody>
      </p:sp>
    </p:spTree>
    <p:extLst>
      <p:ext uri="{BB962C8B-B14F-4D97-AF65-F5344CB8AC3E}">
        <p14:creationId xmlns:p14="http://schemas.microsoft.com/office/powerpoint/2010/main" val="72369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4" y="365127"/>
            <a:ext cx="7886700" cy="619612"/>
          </a:xfrm>
        </p:spPr>
        <p:txBody>
          <a:bodyPr>
            <a:normAutofit/>
          </a:bodyPr>
          <a:lstStyle/>
          <a:p>
            <a:r>
              <a:rPr lang="en-US" b="1" dirty="0" smtClean="0"/>
              <a:t>Writing a story review</a:t>
            </a:r>
            <a:endParaRPr lang="en-US" b="1" dirty="0"/>
          </a:p>
        </p:txBody>
      </p:sp>
      <p:sp>
        <p:nvSpPr>
          <p:cNvPr id="3" name="Text Placeholder 2"/>
          <p:cNvSpPr>
            <a:spLocks noGrp="1"/>
          </p:cNvSpPr>
          <p:nvPr>
            <p:ph type="body" idx="1"/>
          </p:nvPr>
        </p:nvSpPr>
        <p:spPr>
          <a:xfrm>
            <a:off x="211015" y="984739"/>
            <a:ext cx="4237892" cy="696424"/>
          </a:xfrm>
        </p:spPr>
        <p:txBody>
          <a:bodyPr/>
          <a:lstStyle/>
          <a:p>
            <a:r>
              <a:rPr lang="en-US" u="sng" dirty="0" smtClean="0"/>
              <a:t>In your mind, you have : </a:t>
            </a:r>
            <a:endParaRPr lang="en-US" u="sng" dirty="0"/>
          </a:p>
        </p:txBody>
      </p:sp>
      <p:sp>
        <p:nvSpPr>
          <p:cNvPr id="4" name="Content Placeholder 3"/>
          <p:cNvSpPr>
            <a:spLocks noGrp="1"/>
          </p:cNvSpPr>
          <p:nvPr>
            <p:ph sz="half" idx="2"/>
          </p:nvPr>
        </p:nvSpPr>
        <p:spPr>
          <a:xfrm>
            <a:off x="211015" y="1863969"/>
            <a:ext cx="3499340" cy="4783016"/>
          </a:xfrm>
        </p:spPr>
        <p:txBody>
          <a:bodyPr>
            <a:normAutofit/>
          </a:bodyPr>
          <a:lstStyle/>
          <a:p>
            <a:r>
              <a:rPr lang="en-US" dirty="0" smtClean="0"/>
              <a:t>Title &amp; author.</a:t>
            </a:r>
          </a:p>
          <a:p>
            <a:r>
              <a:rPr lang="en-US" dirty="0" smtClean="0"/>
              <a:t>One sentence that generally describe the story.</a:t>
            </a:r>
          </a:p>
          <a:p>
            <a:r>
              <a:rPr lang="en-US" dirty="0" smtClean="0"/>
              <a:t>Setting.</a:t>
            </a:r>
            <a:endParaRPr lang="en-US" dirty="0"/>
          </a:p>
          <a:p>
            <a:pPr>
              <a:buNone/>
            </a:pPr>
            <a:r>
              <a:rPr lang="en-US" dirty="0"/>
              <a:t>	(Place, time, situation)</a:t>
            </a:r>
          </a:p>
          <a:p>
            <a:r>
              <a:rPr lang="en-US" dirty="0" smtClean="0"/>
              <a:t>Characters</a:t>
            </a:r>
            <a:endParaRPr lang="en-US" dirty="0"/>
          </a:p>
          <a:p>
            <a:r>
              <a:rPr lang="en-US" dirty="0" smtClean="0"/>
              <a:t>Problem</a:t>
            </a:r>
            <a:endParaRPr lang="en-US" dirty="0"/>
          </a:p>
          <a:p>
            <a:r>
              <a:rPr lang="en-US" dirty="0" smtClean="0"/>
              <a:t>Solution</a:t>
            </a:r>
            <a:endParaRPr lang="en-US" dirty="0"/>
          </a:p>
          <a:p>
            <a:r>
              <a:rPr lang="en-US" dirty="0" smtClean="0"/>
              <a:t>Ending</a:t>
            </a:r>
            <a:endParaRPr lang="en-US" dirty="0"/>
          </a:p>
          <a:p>
            <a:r>
              <a:rPr lang="en-US" dirty="0" smtClean="0"/>
              <a:t>Lesson / moral values</a:t>
            </a:r>
            <a:endParaRPr lang="en-US" dirty="0"/>
          </a:p>
          <a:p>
            <a:r>
              <a:rPr lang="en-US" dirty="0" smtClean="0"/>
              <a:t>Your feeling.</a:t>
            </a:r>
            <a:endParaRPr lang="en-US" dirty="0"/>
          </a:p>
          <a:p>
            <a:r>
              <a:rPr lang="en-US" dirty="0" smtClean="0"/>
              <a:t>Recommended/not?</a:t>
            </a:r>
            <a:endParaRPr lang="en-US" dirty="0"/>
          </a:p>
          <a:p>
            <a:endParaRPr lang="en-US" dirty="0"/>
          </a:p>
        </p:txBody>
      </p:sp>
      <p:sp>
        <p:nvSpPr>
          <p:cNvPr id="5" name="Text Placeholder 4"/>
          <p:cNvSpPr>
            <a:spLocks noGrp="1"/>
          </p:cNvSpPr>
          <p:nvPr>
            <p:ph type="body" sz="quarter" idx="3"/>
          </p:nvPr>
        </p:nvSpPr>
        <p:spPr>
          <a:xfrm>
            <a:off x="4629150" y="984739"/>
            <a:ext cx="4180742" cy="696424"/>
          </a:xfrm>
        </p:spPr>
        <p:txBody>
          <a:bodyPr/>
          <a:lstStyle/>
          <a:p>
            <a:r>
              <a:rPr lang="en-US" u="sng" dirty="0" smtClean="0"/>
              <a:t>In the story review, you write : </a:t>
            </a:r>
            <a:endParaRPr lang="en-US" u="sng" dirty="0"/>
          </a:p>
        </p:txBody>
      </p:sp>
      <p:sp>
        <p:nvSpPr>
          <p:cNvPr id="6" name="Content Placeholder 5"/>
          <p:cNvSpPr>
            <a:spLocks noGrp="1"/>
          </p:cNvSpPr>
          <p:nvPr>
            <p:ph sz="quarter" idx="4"/>
          </p:nvPr>
        </p:nvSpPr>
        <p:spPr>
          <a:xfrm>
            <a:off x="4629149" y="1863969"/>
            <a:ext cx="4360985" cy="4994030"/>
          </a:xfrm>
        </p:spPr>
        <p:txBody>
          <a:bodyPr>
            <a:normAutofit/>
          </a:bodyPr>
          <a:lstStyle/>
          <a:p>
            <a:r>
              <a:rPr lang="en-US" sz="2400" dirty="0"/>
              <a:t>Paragraph 1</a:t>
            </a:r>
          </a:p>
          <a:p>
            <a:pPr lvl="1"/>
            <a:r>
              <a:rPr lang="en-US" dirty="0"/>
              <a:t>Title</a:t>
            </a:r>
          </a:p>
          <a:p>
            <a:pPr lvl="1"/>
            <a:r>
              <a:rPr lang="en-US" dirty="0" smtClean="0"/>
              <a:t>Author</a:t>
            </a:r>
            <a:endParaRPr lang="en-US" dirty="0"/>
          </a:p>
          <a:p>
            <a:pPr lvl="1"/>
            <a:r>
              <a:rPr lang="en-US" dirty="0"/>
              <a:t>General description</a:t>
            </a:r>
          </a:p>
          <a:p>
            <a:pPr lvl="1"/>
            <a:r>
              <a:rPr lang="en-US" dirty="0"/>
              <a:t>Your </a:t>
            </a:r>
            <a:r>
              <a:rPr lang="en-US" dirty="0" smtClean="0"/>
              <a:t>first impression</a:t>
            </a:r>
            <a:endParaRPr lang="en-US" dirty="0"/>
          </a:p>
          <a:p>
            <a:r>
              <a:rPr lang="en-US" sz="2400" dirty="0"/>
              <a:t>Paragraph 2</a:t>
            </a:r>
          </a:p>
          <a:p>
            <a:pPr lvl="1"/>
            <a:r>
              <a:rPr lang="en-US" dirty="0" smtClean="0"/>
              <a:t>Short </a:t>
            </a:r>
            <a:r>
              <a:rPr lang="en-US" dirty="0"/>
              <a:t>narration about the </a:t>
            </a:r>
            <a:r>
              <a:rPr lang="en-US" dirty="0" smtClean="0"/>
              <a:t>story, </a:t>
            </a:r>
            <a:r>
              <a:rPr lang="en-US" dirty="0"/>
              <a:t>but don’t spoil the ending.</a:t>
            </a:r>
          </a:p>
          <a:p>
            <a:pPr lvl="1"/>
            <a:r>
              <a:rPr lang="en-US" dirty="0" smtClean="0"/>
              <a:t>Brief description </a:t>
            </a:r>
            <a:r>
              <a:rPr lang="en-US" dirty="0"/>
              <a:t>of the main characters.</a:t>
            </a:r>
          </a:p>
          <a:p>
            <a:r>
              <a:rPr lang="en-US" sz="2400" dirty="0"/>
              <a:t>Paragraph 3</a:t>
            </a:r>
          </a:p>
          <a:p>
            <a:pPr lvl="1"/>
            <a:r>
              <a:rPr lang="en-US" dirty="0"/>
              <a:t>Lessons / moral values.</a:t>
            </a:r>
          </a:p>
          <a:p>
            <a:pPr lvl="1"/>
            <a:r>
              <a:rPr lang="en-US" dirty="0"/>
              <a:t>Your personal opinion</a:t>
            </a:r>
          </a:p>
          <a:p>
            <a:pPr lvl="1"/>
            <a:r>
              <a:rPr lang="en-US" dirty="0"/>
              <a:t>Your final overall thought of the story</a:t>
            </a:r>
          </a:p>
          <a:p>
            <a:endParaRPr lang="en-US" dirty="0"/>
          </a:p>
        </p:txBody>
      </p:sp>
      <p:sp>
        <p:nvSpPr>
          <p:cNvPr id="7" name="Right Arrow 6"/>
          <p:cNvSpPr/>
          <p:nvPr/>
        </p:nvSpPr>
        <p:spPr>
          <a:xfrm>
            <a:off x="3710355" y="1144541"/>
            <a:ext cx="738552" cy="919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00794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18551"/>
          </a:xfrm>
        </p:spPr>
        <p:txBody>
          <a:bodyPr/>
          <a:lstStyle/>
          <a:p>
            <a:r>
              <a:rPr lang="en-US" b="1" dirty="0" smtClean="0"/>
              <a:t>Writing a story review</a:t>
            </a:r>
            <a:endParaRPr lang="en-US" b="1" dirty="0"/>
          </a:p>
        </p:txBody>
      </p:sp>
      <p:sp>
        <p:nvSpPr>
          <p:cNvPr id="3" name="Content Placeholder 2"/>
          <p:cNvSpPr>
            <a:spLocks noGrp="1"/>
          </p:cNvSpPr>
          <p:nvPr>
            <p:ph idx="1"/>
          </p:nvPr>
        </p:nvSpPr>
        <p:spPr>
          <a:xfrm>
            <a:off x="628650" y="1283676"/>
            <a:ext cx="7886700" cy="5240215"/>
          </a:xfrm>
        </p:spPr>
        <p:txBody>
          <a:bodyPr>
            <a:normAutofit/>
          </a:bodyPr>
          <a:lstStyle/>
          <a:p>
            <a:r>
              <a:rPr lang="en-US" sz="2400" dirty="0"/>
              <a:t>Paragraph 1</a:t>
            </a:r>
          </a:p>
          <a:p>
            <a:pPr lvl="1"/>
            <a:r>
              <a:rPr lang="en-US" dirty="0"/>
              <a:t>Title</a:t>
            </a:r>
          </a:p>
          <a:p>
            <a:pPr lvl="1"/>
            <a:r>
              <a:rPr lang="en-US" dirty="0" smtClean="0"/>
              <a:t>author</a:t>
            </a:r>
            <a:endParaRPr lang="en-US" dirty="0"/>
          </a:p>
          <a:p>
            <a:pPr lvl="1"/>
            <a:r>
              <a:rPr lang="en-US" dirty="0" smtClean="0"/>
              <a:t>General description</a:t>
            </a:r>
            <a:endParaRPr lang="en-US" dirty="0"/>
          </a:p>
          <a:p>
            <a:pPr lvl="1"/>
            <a:r>
              <a:rPr lang="en-US" dirty="0" smtClean="0"/>
              <a:t>Your first impression</a:t>
            </a:r>
          </a:p>
          <a:p>
            <a:r>
              <a:rPr lang="en-US" sz="2400" dirty="0" smtClean="0"/>
              <a:t>Paragraph 2</a:t>
            </a:r>
          </a:p>
          <a:p>
            <a:pPr lvl="1"/>
            <a:r>
              <a:rPr lang="en-US" dirty="0" smtClean="0"/>
              <a:t>Short </a:t>
            </a:r>
            <a:r>
              <a:rPr lang="en-US" dirty="0"/>
              <a:t>narration about the </a:t>
            </a:r>
            <a:r>
              <a:rPr lang="en-US" dirty="0" smtClean="0"/>
              <a:t>story, </a:t>
            </a:r>
            <a:r>
              <a:rPr lang="en-US" dirty="0"/>
              <a:t>but don’t spoil the ending.</a:t>
            </a:r>
          </a:p>
          <a:p>
            <a:pPr lvl="1"/>
            <a:r>
              <a:rPr lang="en-US" dirty="0"/>
              <a:t>Brief description of the main </a:t>
            </a:r>
            <a:r>
              <a:rPr lang="en-US" dirty="0" smtClean="0"/>
              <a:t>characters.</a:t>
            </a:r>
            <a:endParaRPr lang="en-US" dirty="0"/>
          </a:p>
          <a:p>
            <a:r>
              <a:rPr lang="en-US" sz="2400" dirty="0"/>
              <a:t>Paragraph 3</a:t>
            </a:r>
          </a:p>
          <a:p>
            <a:pPr lvl="1"/>
            <a:r>
              <a:rPr lang="en-US" dirty="0" smtClean="0"/>
              <a:t>Lessons / moral values.</a:t>
            </a:r>
          </a:p>
          <a:p>
            <a:pPr lvl="1"/>
            <a:r>
              <a:rPr lang="en-US" dirty="0" smtClean="0"/>
              <a:t>Your </a:t>
            </a:r>
            <a:r>
              <a:rPr lang="en-US" dirty="0"/>
              <a:t>personal opinion</a:t>
            </a:r>
          </a:p>
          <a:p>
            <a:pPr lvl="1"/>
            <a:r>
              <a:rPr lang="en-US" dirty="0"/>
              <a:t>Your final overall thought of the </a:t>
            </a:r>
            <a:r>
              <a:rPr lang="en-US" dirty="0" smtClean="0"/>
              <a:t>story</a:t>
            </a:r>
            <a:endParaRPr lang="en-US" dirty="0"/>
          </a:p>
          <a:p>
            <a:endParaRPr lang="en-US" dirty="0"/>
          </a:p>
        </p:txBody>
      </p:sp>
    </p:spTree>
    <p:extLst>
      <p:ext uri="{BB962C8B-B14F-4D97-AF65-F5344CB8AC3E}">
        <p14:creationId xmlns:p14="http://schemas.microsoft.com/office/powerpoint/2010/main" val="2209672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a story </a:t>
            </a:r>
            <a:r>
              <a:rPr lang="en-US" b="1" dirty="0" smtClean="0"/>
              <a:t>review (Example)</a:t>
            </a:r>
            <a:endParaRPr lang="en-US" b="1" dirty="0"/>
          </a:p>
        </p:txBody>
      </p:sp>
      <p:sp>
        <p:nvSpPr>
          <p:cNvPr id="3" name="Content Placeholder 2"/>
          <p:cNvSpPr>
            <a:spLocks noGrp="1"/>
          </p:cNvSpPr>
          <p:nvPr>
            <p:ph sz="half" idx="1"/>
          </p:nvPr>
        </p:nvSpPr>
        <p:spPr/>
        <p:txBody>
          <a:bodyPr>
            <a:normAutofit/>
          </a:bodyPr>
          <a:lstStyle/>
          <a:p>
            <a:r>
              <a:rPr lang="en-US" sz="2400" dirty="0"/>
              <a:t>Paragraph </a:t>
            </a:r>
            <a:r>
              <a:rPr lang="en-US" sz="2400" dirty="0" smtClean="0"/>
              <a:t>1</a:t>
            </a:r>
          </a:p>
          <a:p>
            <a:pPr marL="0" indent="0">
              <a:buNone/>
            </a:pPr>
            <a:endParaRPr lang="en-US" sz="2400" dirty="0"/>
          </a:p>
          <a:p>
            <a:pPr lvl="1"/>
            <a:r>
              <a:rPr lang="en-US" dirty="0" smtClean="0"/>
              <a:t>Title</a:t>
            </a:r>
          </a:p>
          <a:p>
            <a:pPr lvl="1"/>
            <a:endParaRPr lang="en-US" dirty="0"/>
          </a:p>
          <a:p>
            <a:pPr lvl="1"/>
            <a:r>
              <a:rPr lang="en-US" dirty="0" smtClean="0"/>
              <a:t>author</a:t>
            </a:r>
          </a:p>
          <a:p>
            <a:pPr lvl="1"/>
            <a:endParaRPr lang="en-US" dirty="0"/>
          </a:p>
          <a:p>
            <a:pPr lvl="1"/>
            <a:r>
              <a:rPr lang="en-US" dirty="0"/>
              <a:t>General </a:t>
            </a:r>
            <a:r>
              <a:rPr lang="en-US" dirty="0" smtClean="0"/>
              <a:t>description</a:t>
            </a:r>
          </a:p>
          <a:p>
            <a:pPr lvl="1"/>
            <a:endParaRPr lang="en-US" dirty="0"/>
          </a:p>
          <a:p>
            <a:pPr lvl="1"/>
            <a:r>
              <a:rPr lang="en-US" dirty="0" smtClean="0"/>
              <a:t>Your first impression</a:t>
            </a:r>
            <a:endParaRPr lang="en-US" dirty="0"/>
          </a:p>
        </p:txBody>
      </p:sp>
      <p:sp>
        <p:nvSpPr>
          <p:cNvPr id="4" name="Content Placeholder 3"/>
          <p:cNvSpPr>
            <a:spLocks noGrp="1"/>
          </p:cNvSpPr>
          <p:nvPr>
            <p:ph sz="half" idx="2"/>
          </p:nvPr>
        </p:nvSpPr>
        <p:spPr/>
        <p:txBody>
          <a:bodyPr>
            <a:normAutofit/>
          </a:bodyPr>
          <a:lstStyle/>
          <a:p>
            <a:pPr lvl="0"/>
            <a:r>
              <a:rPr lang="en-US" b="1" i="1" dirty="0">
                <a:solidFill>
                  <a:schemeClr val="accent1"/>
                </a:solidFill>
              </a:rPr>
              <a:t>The Gift of the Magi</a:t>
            </a:r>
            <a:r>
              <a:rPr lang="en-US" dirty="0"/>
              <a:t>, written by O. Henry, a famous American writer in the late 80s - early 90s, is a classic short story that I read over a decade ago for the first time, and it has stuck with me since then. It is a story about a couple who wants to give the best for each each other.</a:t>
            </a:r>
          </a:p>
          <a:p>
            <a:endParaRPr lang="en-US" dirty="0"/>
          </a:p>
        </p:txBody>
      </p:sp>
    </p:spTree>
    <p:extLst>
      <p:ext uri="{BB962C8B-B14F-4D97-AF65-F5344CB8AC3E}">
        <p14:creationId xmlns:p14="http://schemas.microsoft.com/office/powerpoint/2010/main" val="4018284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a story review</a:t>
            </a:r>
          </a:p>
        </p:txBody>
      </p:sp>
      <p:sp>
        <p:nvSpPr>
          <p:cNvPr id="3" name="Content Placeholder 2"/>
          <p:cNvSpPr>
            <a:spLocks noGrp="1"/>
          </p:cNvSpPr>
          <p:nvPr>
            <p:ph sz="half" idx="1"/>
          </p:nvPr>
        </p:nvSpPr>
        <p:spPr/>
        <p:txBody>
          <a:bodyPr>
            <a:normAutofit/>
          </a:bodyPr>
          <a:lstStyle/>
          <a:p>
            <a:r>
              <a:rPr lang="en-US" sz="2400" dirty="0"/>
              <a:t>Paragraph </a:t>
            </a:r>
            <a:r>
              <a:rPr lang="en-US" sz="2400" dirty="0" smtClean="0"/>
              <a:t>2</a:t>
            </a:r>
          </a:p>
          <a:p>
            <a:pPr marL="0" indent="0">
              <a:buNone/>
            </a:pPr>
            <a:endParaRPr lang="en-US" sz="2400" dirty="0"/>
          </a:p>
          <a:p>
            <a:pPr marL="404813" lvl="1" indent="-176213"/>
            <a:r>
              <a:rPr lang="en-US" dirty="0" smtClean="0"/>
              <a:t>Short </a:t>
            </a:r>
            <a:r>
              <a:rPr lang="en-US" dirty="0"/>
              <a:t>narration about the </a:t>
            </a:r>
            <a:r>
              <a:rPr lang="en-US" dirty="0" smtClean="0"/>
              <a:t>story, </a:t>
            </a:r>
            <a:r>
              <a:rPr lang="en-US" dirty="0"/>
              <a:t>but don’t spoil the ending</a:t>
            </a:r>
            <a:r>
              <a:rPr lang="en-US" dirty="0" smtClean="0"/>
              <a:t>.</a:t>
            </a:r>
          </a:p>
          <a:p>
            <a:pPr marL="404813" lvl="1" indent="-176213"/>
            <a:endParaRPr lang="en-US" dirty="0"/>
          </a:p>
          <a:p>
            <a:pPr marL="404813" lvl="1" indent="-176213"/>
            <a:r>
              <a:rPr lang="en-US" dirty="0"/>
              <a:t>Brief description of the main characters.</a:t>
            </a:r>
          </a:p>
        </p:txBody>
      </p:sp>
      <p:sp>
        <p:nvSpPr>
          <p:cNvPr id="4" name="Content Placeholder 3"/>
          <p:cNvSpPr>
            <a:spLocks noGrp="1"/>
          </p:cNvSpPr>
          <p:nvPr>
            <p:ph sz="half" idx="2"/>
          </p:nvPr>
        </p:nvSpPr>
        <p:spPr>
          <a:xfrm>
            <a:off x="4629150" y="1547446"/>
            <a:ext cx="4215912" cy="4958861"/>
          </a:xfrm>
        </p:spPr>
        <p:txBody>
          <a:bodyPr>
            <a:normAutofit/>
          </a:bodyPr>
          <a:lstStyle/>
          <a:p>
            <a:pPr lvl="0"/>
            <a:r>
              <a:rPr lang="en-US" dirty="0"/>
              <a:t>In the story, it was Christmas time, and we meet the two main characters, Della and Jim, a young married couple who have each other and nothing else, except Jim’s heirloom pocket watch and Della’s knee-length hair. In a desperate attempt to give a special present for her beloved husband, Della sells her hair for money to buy a gold chain for the pocket watch. Little did she know, Jim has done something just extreme for her. </a:t>
            </a:r>
          </a:p>
          <a:p>
            <a:endParaRPr lang="en-US" dirty="0"/>
          </a:p>
        </p:txBody>
      </p:sp>
    </p:spTree>
    <p:extLst>
      <p:ext uri="{BB962C8B-B14F-4D97-AF65-F5344CB8AC3E}">
        <p14:creationId xmlns:p14="http://schemas.microsoft.com/office/powerpoint/2010/main" val="2141230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a story review</a:t>
            </a:r>
          </a:p>
        </p:txBody>
      </p:sp>
      <p:sp>
        <p:nvSpPr>
          <p:cNvPr id="3" name="Content Placeholder 2"/>
          <p:cNvSpPr>
            <a:spLocks noGrp="1"/>
          </p:cNvSpPr>
          <p:nvPr>
            <p:ph sz="half" idx="1"/>
          </p:nvPr>
        </p:nvSpPr>
        <p:spPr/>
        <p:txBody>
          <a:bodyPr>
            <a:normAutofit/>
          </a:bodyPr>
          <a:lstStyle/>
          <a:p>
            <a:r>
              <a:rPr lang="en-US" sz="2400" dirty="0"/>
              <a:t>Paragraph </a:t>
            </a:r>
            <a:r>
              <a:rPr lang="en-US" sz="2400" dirty="0" smtClean="0"/>
              <a:t>3</a:t>
            </a:r>
          </a:p>
          <a:p>
            <a:endParaRPr lang="en-US" sz="2400" dirty="0"/>
          </a:p>
          <a:p>
            <a:pPr lvl="1"/>
            <a:r>
              <a:rPr lang="en-US" dirty="0"/>
              <a:t>Lessons / moral </a:t>
            </a:r>
            <a:r>
              <a:rPr lang="en-US" dirty="0" smtClean="0"/>
              <a:t>values</a:t>
            </a:r>
          </a:p>
          <a:p>
            <a:pPr lvl="1"/>
            <a:endParaRPr lang="en-US" dirty="0" smtClean="0"/>
          </a:p>
          <a:p>
            <a:pPr lvl="1"/>
            <a:r>
              <a:rPr lang="en-US" dirty="0" smtClean="0"/>
              <a:t>Your </a:t>
            </a:r>
            <a:r>
              <a:rPr lang="en-US" dirty="0"/>
              <a:t>personal </a:t>
            </a:r>
            <a:r>
              <a:rPr lang="en-US" dirty="0" smtClean="0"/>
              <a:t>opinion</a:t>
            </a:r>
          </a:p>
          <a:p>
            <a:pPr marL="457200" lvl="1" indent="0">
              <a:buNone/>
            </a:pPr>
            <a:endParaRPr lang="en-US" dirty="0"/>
          </a:p>
          <a:p>
            <a:pPr lvl="1"/>
            <a:r>
              <a:rPr lang="en-US" dirty="0"/>
              <a:t>Your final overall thought of the story</a:t>
            </a:r>
          </a:p>
        </p:txBody>
      </p:sp>
      <p:sp>
        <p:nvSpPr>
          <p:cNvPr id="4" name="Content Placeholder 3"/>
          <p:cNvSpPr>
            <a:spLocks noGrp="1"/>
          </p:cNvSpPr>
          <p:nvPr>
            <p:ph sz="half" idx="2"/>
          </p:nvPr>
        </p:nvSpPr>
        <p:spPr/>
        <p:txBody>
          <a:bodyPr>
            <a:normAutofit/>
          </a:bodyPr>
          <a:lstStyle/>
          <a:p>
            <a:pPr lvl="0"/>
            <a:r>
              <a:rPr lang="en-US" dirty="0"/>
              <a:t>This is an inspiring tale that, despite its simplicity, shows that the sacrifices we willingly make for those we truly love are greater than any possessions we may have. This is a must read stories for those at any age who enjoy romance and classics.</a:t>
            </a:r>
          </a:p>
        </p:txBody>
      </p:sp>
    </p:spTree>
    <p:extLst>
      <p:ext uri="{BB962C8B-B14F-4D97-AF65-F5344CB8AC3E}">
        <p14:creationId xmlns:p14="http://schemas.microsoft.com/office/powerpoint/2010/main" val="4062161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0" y="225425"/>
            <a:ext cx="7445375" cy="685800"/>
          </a:xfrm>
        </p:spPr>
        <p:txBody>
          <a:bodyPr>
            <a:normAutofit/>
          </a:bodyPr>
          <a:lstStyle/>
          <a:p>
            <a:pPr algn="l"/>
            <a:r>
              <a:rPr lang="en-US" sz="3600" spc="300" dirty="0" smtClean="0">
                <a:effectLst/>
                <a:latin typeface="Arial Rounded MT Bold" pitchFamily="34" charset="0"/>
              </a:rPr>
              <a:t>Example: STORY REVIEW</a:t>
            </a:r>
            <a:endParaRPr lang="en-US" sz="3600" spc="300" dirty="0">
              <a:effectLst/>
              <a:latin typeface="Arial Rounded MT Bold" pitchFamily="34" charset="0"/>
            </a:endParaRPr>
          </a:p>
        </p:txBody>
      </p:sp>
      <p:sp>
        <p:nvSpPr>
          <p:cNvPr id="6" name="Content Placeholder 2"/>
          <p:cNvSpPr txBox="1">
            <a:spLocks/>
          </p:cNvSpPr>
          <p:nvPr/>
        </p:nvSpPr>
        <p:spPr>
          <a:xfrm>
            <a:off x="457200" y="1107831"/>
            <a:ext cx="8387862" cy="5591907"/>
          </a:xfrm>
          <a:prstGeom prst="rect">
            <a:avLst/>
          </a:prstGeom>
        </p:spPr>
        <p:txBody>
          <a:bodyPr>
            <a:normAutofit fontScale="6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800" b="1" i="1" u="none" strike="noStrike" kern="1200" cap="none" spc="0" normalizeH="0" baseline="0" noProof="0" dirty="0" smtClean="0">
                <a:ln>
                  <a:noFill/>
                </a:ln>
                <a:effectLst/>
                <a:uLnTx/>
                <a:uFillTx/>
                <a:latin typeface="+mn-lt"/>
                <a:ea typeface="+mn-ea"/>
                <a:cs typeface="+mn-cs"/>
              </a:rPr>
              <a:t>The Gift of the Magi</a:t>
            </a:r>
            <a:r>
              <a:rPr kumimoji="0" lang="en-US" sz="3800" b="0" i="0" u="none" strike="noStrike" kern="1200" cap="none" spc="0" normalizeH="0" baseline="0" noProof="0" dirty="0" smtClean="0">
                <a:ln>
                  <a:noFill/>
                </a:ln>
                <a:effectLst/>
                <a:uLnTx/>
                <a:uFillTx/>
                <a:latin typeface="+mn-lt"/>
                <a:ea typeface="+mn-ea"/>
                <a:cs typeface="+mn-cs"/>
              </a:rPr>
              <a:t>, written by O. Henry, a famous American writer in the late 80s - early 90s, is a classic short story that I read over a decade ago for the first time, and it has stuck with me since then. It is a story about a couple</a:t>
            </a:r>
            <a:r>
              <a:rPr kumimoji="0" lang="en-US" sz="3800" b="0" i="0" u="none" strike="noStrike" kern="1200" cap="none" spc="0" normalizeH="0" noProof="0" dirty="0" smtClean="0">
                <a:ln>
                  <a:noFill/>
                </a:ln>
                <a:effectLst/>
                <a:uLnTx/>
                <a:uFillTx/>
                <a:latin typeface="+mn-lt"/>
                <a:ea typeface="+mn-ea"/>
                <a:cs typeface="+mn-cs"/>
              </a:rPr>
              <a:t> who wants to give the best for each other.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dirty="0" smtClean="0">
                <a:ln>
                  <a:noFill/>
                </a:ln>
                <a:effectLst/>
                <a:uLnTx/>
                <a:uFillTx/>
                <a:latin typeface="+mn-lt"/>
                <a:ea typeface="+mn-ea"/>
                <a:cs typeface="+mn-cs"/>
              </a:rPr>
              <a:t>	In the story, it was Christmas time, and we meet the two main characters, Della and Jim, a young married couple who have each other and nothing else, except Jim’s heirloom pocket watch and Della’s knee-length hair. In a desperate attempt to give a special present for her beloved husband, Della sells her hair for</a:t>
            </a:r>
            <a:r>
              <a:rPr kumimoji="0" lang="en-US" sz="3800" b="0" i="0" u="none" strike="noStrike" kern="1200" cap="none" spc="0" normalizeH="0" noProof="0" dirty="0" smtClean="0">
                <a:ln>
                  <a:noFill/>
                </a:ln>
                <a:effectLst/>
                <a:uLnTx/>
                <a:uFillTx/>
                <a:latin typeface="+mn-lt"/>
                <a:ea typeface="+mn-ea"/>
                <a:cs typeface="+mn-cs"/>
              </a:rPr>
              <a:t> money </a:t>
            </a:r>
            <a:r>
              <a:rPr kumimoji="0" lang="en-US" sz="3800" b="0" i="0" u="none" strike="noStrike" kern="1200" cap="none" spc="0" normalizeH="0" baseline="0" noProof="0" dirty="0" smtClean="0">
                <a:ln>
                  <a:noFill/>
                </a:ln>
                <a:effectLst/>
                <a:uLnTx/>
                <a:uFillTx/>
                <a:latin typeface="+mn-lt"/>
                <a:ea typeface="+mn-ea"/>
                <a:cs typeface="+mn-cs"/>
              </a:rPr>
              <a:t>to buy a gold chain for the pocket watch. Little did she know, Jim has done something just extreme for her.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3800" dirty="0"/>
              <a:t>	</a:t>
            </a:r>
            <a:r>
              <a:rPr kumimoji="0" lang="en-US" sz="3800" b="0" i="0" u="none" strike="noStrike" kern="1200" cap="none" spc="0" normalizeH="0" baseline="0" noProof="0" dirty="0" smtClean="0">
                <a:ln>
                  <a:noFill/>
                </a:ln>
                <a:effectLst/>
                <a:uLnTx/>
                <a:uFillTx/>
                <a:latin typeface="+mn-lt"/>
                <a:ea typeface="+mn-ea"/>
                <a:cs typeface="+mn-cs"/>
              </a:rPr>
              <a:t>This is an inspiring tale that, despite its simplicity, shows that the sacrifices we willingly make for those we truly love are greater than any possessions we may have. This is a must read stories for those at any age who enjoy romance and classics.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Source :  </a:t>
            </a:r>
            <a:r>
              <a:rPr kumimoji="0" lang="en-US" sz="3200" b="0" i="0" u="sng" strike="noStrike" kern="1200" cap="none" spc="0" normalizeH="0" baseline="0" noProof="0" dirty="0" smtClean="0">
                <a:ln>
                  <a:noFill/>
                </a:ln>
                <a:effectLst/>
                <a:uLnTx/>
                <a:uFillTx/>
                <a:latin typeface="+mn-lt"/>
                <a:ea typeface="+mn-ea"/>
                <a:cs typeface="+mn-cs"/>
                <a:hlinkClick r:id="rId2"/>
              </a:rPr>
              <a:t>www.amazon.com/review/</a:t>
            </a:r>
            <a:r>
              <a:rPr kumimoji="0" lang="en-US" sz="3200" b="0" i="0" u="none" strike="noStrike" kern="1200" cap="none" spc="0" normalizeH="0" baseline="0" noProof="0" dirty="0" smtClean="0">
                <a:ln>
                  <a:noFill/>
                </a:ln>
                <a:effectLst/>
                <a:uLnTx/>
                <a:uFillTx/>
                <a:latin typeface="+mn-lt"/>
                <a:ea typeface="+mn-ea"/>
                <a:cs typeface="+mn-cs"/>
              </a:rPr>
              <a:t> (modified)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effectLst/>
              <a:uLnTx/>
              <a:uFillTx/>
              <a:latin typeface="+mn-lt"/>
              <a:ea typeface="+mn-ea"/>
              <a:cs typeface="+mn-cs"/>
            </a:endParaRPr>
          </a:p>
        </p:txBody>
      </p:sp>
    </p:spTree>
    <p:extLst>
      <p:ext uri="{BB962C8B-B14F-4D97-AF65-F5344CB8AC3E}">
        <p14:creationId xmlns:p14="http://schemas.microsoft.com/office/powerpoint/2010/main" val="268500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r>
              <a:rPr lang="en-US" b="1" dirty="0" smtClean="0"/>
              <a:t>Writing Task</a:t>
            </a:r>
            <a:endParaRPr lang="en-US" b="1" dirty="0"/>
          </a:p>
        </p:txBody>
      </p:sp>
      <p:sp>
        <p:nvSpPr>
          <p:cNvPr id="3" name="Content Placeholder 2"/>
          <p:cNvSpPr>
            <a:spLocks noGrp="1"/>
          </p:cNvSpPr>
          <p:nvPr>
            <p:ph idx="1"/>
          </p:nvPr>
        </p:nvSpPr>
        <p:spPr>
          <a:xfrm>
            <a:off x="334108" y="1266092"/>
            <a:ext cx="7835858" cy="5468815"/>
          </a:xfrm>
        </p:spPr>
        <p:txBody>
          <a:bodyPr>
            <a:normAutofit/>
          </a:bodyPr>
          <a:lstStyle/>
          <a:p>
            <a:r>
              <a:rPr lang="en-US" sz="2600" dirty="0" smtClean="0"/>
              <a:t>Read &amp; write a review of the story </a:t>
            </a:r>
            <a:r>
              <a:rPr lang="en-US" sz="2600" b="1" dirty="0" smtClean="0"/>
              <a:t>Half Chicken </a:t>
            </a:r>
            <a:r>
              <a:rPr lang="en-US" sz="2600" dirty="0" smtClean="0"/>
              <a:t>by Alma Flor Ada.</a:t>
            </a:r>
          </a:p>
          <a:p>
            <a:r>
              <a:rPr lang="en-US" sz="2600" dirty="0" smtClean="0"/>
              <a:t>Use the same steps as the example (Gift of the Magi)</a:t>
            </a:r>
          </a:p>
          <a:p>
            <a:r>
              <a:rPr lang="en-US" sz="2600" dirty="0" smtClean="0"/>
              <a:t>Minimum 100 words.</a:t>
            </a:r>
          </a:p>
        </p:txBody>
      </p:sp>
    </p:spTree>
    <p:extLst>
      <p:ext uri="{BB962C8B-B14F-4D97-AF65-F5344CB8AC3E}">
        <p14:creationId xmlns:p14="http://schemas.microsoft.com/office/powerpoint/2010/main" val="2057414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19921"/>
          </a:xfrm>
        </p:spPr>
        <p:txBody>
          <a:bodyPr/>
          <a:lstStyle/>
          <a:p>
            <a:r>
              <a:rPr lang="en-US" b="1" dirty="0" smtClean="0">
                <a:latin typeface="+mn-lt"/>
              </a:rPr>
              <a:t>Assignment</a:t>
            </a:r>
            <a:endParaRPr lang="en-US" b="1" dirty="0">
              <a:latin typeface="+mn-lt"/>
            </a:endParaRPr>
          </a:p>
        </p:txBody>
      </p:sp>
      <p:sp>
        <p:nvSpPr>
          <p:cNvPr id="3" name="Content Placeholder 2"/>
          <p:cNvSpPr>
            <a:spLocks noGrp="1"/>
          </p:cNvSpPr>
          <p:nvPr>
            <p:ph idx="1"/>
          </p:nvPr>
        </p:nvSpPr>
        <p:spPr>
          <a:xfrm>
            <a:off x="628650" y="1385047"/>
            <a:ext cx="8376202" cy="4791916"/>
          </a:xfrm>
        </p:spPr>
        <p:txBody>
          <a:bodyPr>
            <a:normAutofit/>
          </a:bodyPr>
          <a:lstStyle/>
          <a:p>
            <a:r>
              <a:rPr lang="en-US" sz="2400" dirty="0" smtClean="0"/>
              <a:t>Watch the movie </a:t>
            </a:r>
            <a:r>
              <a:rPr lang="en-US" sz="2400" b="1" dirty="0" smtClean="0"/>
              <a:t>Johnny English (2003) </a:t>
            </a:r>
            <a:r>
              <a:rPr lang="en-US" sz="2400" dirty="0" smtClean="0"/>
              <a:t>before next meeting.</a:t>
            </a:r>
          </a:p>
          <a:p>
            <a:r>
              <a:rPr lang="en-US" sz="2400" b="1" dirty="0" smtClean="0"/>
              <a:t>Not</a:t>
            </a:r>
            <a:r>
              <a:rPr lang="en-US" sz="2400" dirty="0" smtClean="0"/>
              <a:t> Johnny English reborn (2011)</a:t>
            </a:r>
          </a:p>
          <a:p>
            <a:pPr marL="0" indent="0">
              <a:buNone/>
            </a:pPr>
            <a:endParaRPr lang="en-US" sz="2400" dirty="0"/>
          </a:p>
        </p:txBody>
      </p:sp>
    </p:spTree>
    <p:extLst>
      <p:ext uri="{BB962C8B-B14F-4D97-AF65-F5344CB8AC3E}">
        <p14:creationId xmlns:p14="http://schemas.microsoft.com/office/powerpoint/2010/main" val="343142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agenda</a:t>
            </a:r>
            <a:endParaRPr lang="en-US" b="1" dirty="0"/>
          </a:p>
        </p:txBody>
      </p:sp>
      <p:sp>
        <p:nvSpPr>
          <p:cNvPr id="3" name="Content Placeholder 2"/>
          <p:cNvSpPr>
            <a:spLocks noGrp="1"/>
          </p:cNvSpPr>
          <p:nvPr>
            <p:ph idx="1"/>
          </p:nvPr>
        </p:nvSpPr>
        <p:spPr/>
        <p:txBody>
          <a:bodyPr/>
          <a:lstStyle/>
          <a:p>
            <a:r>
              <a:rPr lang="en-US" dirty="0" smtClean="0"/>
              <a:t>Grammar Review (Connecting Clauses)</a:t>
            </a:r>
          </a:p>
          <a:p>
            <a:r>
              <a:rPr lang="en-US" dirty="0" smtClean="0"/>
              <a:t>Writing a story review.</a:t>
            </a:r>
          </a:p>
          <a:p>
            <a:r>
              <a:rPr lang="en-US" dirty="0" smtClean="0"/>
              <a:t>Preparation </a:t>
            </a:r>
            <a:r>
              <a:rPr lang="en-US" dirty="0"/>
              <a:t>for group presentation</a:t>
            </a:r>
          </a:p>
          <a:p>
            <a:pPr marL="0" indent="0">
              <a:buNone/>
            </a:pPr>
            <a:endParaRPr lang="en-US" dirty="0"/>
          </a:p>
        </p:txBody>
      </p:sp>
    </p:spTree>
    <p:extLst>
      <p:ext uri="{BB962C8B-B14F-4D97-AF65-F5344CB8AC3E}">
        <p14:creationId xmlns:p14="http://schemas.microsoft.com/office/powerpoint/2010/main" val="85047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4985"/>
            <a:ext cx="7772400" cy="1434978"/>
          </a:xfrm>
        </p:spPr>
        <p:txBody>
          <a:bodyPr>
            <a:normAutofit fontScale="90000"/>
          </a:bodyPr>
          <a:lstStyle/>
          <a:p>
            <a:r>
              <a:rPr lang="en-US" sz="7200" b="1" dirty="0" smtClean="0"/>
              <a:t/>
            </a:r>
            <a:br>
              <a:rPr lang="en-US" sz="7200" b="1" dirty="0" smtClean="0"/>
            </a:br>
            <a:r>
              <a:rPr lang="en-US" sz="7200" b="1" dirty="0"/>
              <a:t/>
            </a:r>
            <a:br>
              <a:rPr lang="en-US" sz="7200" b="1" dirty="0"/>
            </a:br>
            <a:r>
              <a:rPr lang="en-US" sz="7200" b="1" dirty="0" smtClean="0"/>
              <a:t/>
            </a:r>
            <a:br>
              <a:rPr lang="en-US" sz="7200" b="1" dirty="0" smtClean="0"/>
            </a:br>
            <a:r>
              <a:rPr lang="en-US" sz="7200" b="1" dirty="0" smtClean="0"/>
              <a:t>Connecting Clauses</a:t>
            </a:r>
            <a:endParaRPr lang="en-US" sz="7200" b="1" dirty="0"/>
          </a:p>
        </p:txBody>
      </p:sp>
      <p:sp>
        <p:nvSpPr>
          <p:cNvPr id="3" name="Subtitle 2"/>
          <p:cNvSpPr>
            <a:spLocks noGrp="1"/>
          </p:cNvSpPr>
          <p:nvPr>
            <p:ph type="subTitle" idx="1"/>
          </p:nvPr>
        </p:nvSpPr>
        <p:spPr>
          <a:xfrm>
            <a:off x="1143000" y="4167554"/>
            <a:ext cx="6858000" cy="1090246"/>
          </a:xfrm>
        </p:spPr>
        <p:txBody>
          <a:bodyPr>
            <a:normAutofit/>
          </a:bodyPr>
          <a:lstStyle/>
          <a:p>
            <a:r>
              <a:rPr lang="en-US" sz="4800" dirty="0" smtClean="0"/>
              <a:t>-Grammar Review-</a:t>
            </a:r>
            <a:endParaRPr lang="en-US" sz="4800" dirty="0"/>
          </a:p>
        </p:txBody>
      </p:sp>
    </p:spTree>
    <p:extLst>
      <p:ext uri="{BB962C8B-B14F-4D97-AF65-F5344CB8AC3E}">
        <p14:creationId xmlns:p14="http://schemas.microsoft.com/office/powerpoint/2010/main" val="400508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53720"/>
          </a:xfrm>
        </p:spPr>
        <p:txBody>
          <a:bodyPr/>
          <a:lstStyle/>
          <a:p>
            <a:r>
              <a:rPr lang="en-US" b="1" dirty="0" smtClean="0"/>
              <a:t>CONNECTORS</a:t>
            </a:r>
            <a:endParaRPr lang="en-US"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813011650"/>
              </p:ext>
            </p:extLst>
          </p:nvPr>
        </p:nvGraphicFramePr>
        <p:xfrm>
          <a:off x="386862" y="1318849"/>
          <a:ext cx="8423029" cy="5271389"/>
        </p:xfrm>
        <a:graphic>
          <a:graphicData uri="http://schemas.openxmlformats.org/drawingml/2006/table">
            <a:tbl>
              <a:tblPr firstRow="1" bandRow="1">
                <a:tableStyleId>{5C22544A-7EE6-4342-B048-85BDC9FD1C3A}</a:tableStyleId>
              </a:tblPr>
              <a:tblGrid>
                <a:gridCol w="1943087"/>
                <a:gridCol w="2620696"/>
                <a:gridCol w="1956549"/>
                <a:gridCol w="1902697"/>
              </a:tblGrid>
              <a:tr h="61738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I</a:t>
                      </a:r>
                    </a:p>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COORDINATOR</a:t>
                      </a:r>
                    </a:p>
                    <a:p>
                      <a:pPr algn="ctr"/>
                      <a:endParaRPr lang="en-US" sz="1800" dirty="0" smtClean="0">
                        <a:solidFill>
                          <a:schemeClr val="tx1"/>
                        </a:solidFill>
                      </a:endParaRPr>
                    </a:p>
                  </a:txBody>
                  <a:tcPr/>
                </a:tc>
                <a:tc>
                  <a:txBody>
                    <a:bodyPr/>
                    <a:lstStyle/>
                    <a:p>
                      <a:pPr algn="ctr"/>
                      <a:r>
                        <a:rPr lang="en-US" sz="1800" dirty="0" smtClean="0">
                          <a:solidFill>
                            <a:schemeClr val="tx1"/>
                          </a:solidFill>
                        </a:rPr>
                        <a:t>II</a:t>
                      </a:r>
                    </a:p>
                    <a:p>
                      <a:pPr algn="ctr"/>
                      <a:r>
                        <a:rPr lang="en-US" sz="1800" dirty="0" smtClean="0">
                          <a:solidFill>
                            <a:schemeClr val="tx1"/>
                          </a:solidFill>
                        </a:rPr>
                        <a:t>CONJUNCTIVE</a:t>
                      </a:r>
                      <a:r>
                        <a:rPr lang="en-US" sz="1800" baseline="0" dirty="0" smtClean="0">
                          <a:solidFill>
                            <a:schemeClr val="tx1"/>
                          </a:solidFill>
                        </a:rPr>
                        <a:t> ADVERBS</a:t>
                      </a:r>
                      <a:endParaRPr lang="en-US" sz="1800" dirty="0" smtClean="0">
                        <a:solidFill>
                          <a:schemeClr val="tx1"/>
                        </a:solidFill>
                      </a:endParaRPr>
                    </a:p>
                    <a:p>
                      <a:pPr algn="ctr"/>
                      <a:endParaRPr lang="en-US" sz="1800" dirty="0" smtClean="0">
                        <a:solidFill>
                          <a:schemeClr val="tx1"/>
                        </a:solidFill>
                      </a:endParaRPr>
                    </a:p>
                  </a:txBody>
                  <a:tcPr>
                    <a:solidFill>
                      <a:srgbClr val="D97DA0"/>
                    </a:solidFill>
                  </a:tcPr>
                </a:tc>
                <a:tc gridSpan="2">
                  <a:txBody>
                    <a:bodyPr/>
                    <a:lstStyle/>
                    <a:p>
                      <a:pPr algn="ctr"/>
                      <a:r>
                        <a:rPr lang="en-US" sz="1800" dirty="0" smtClean="0">
                          <a:solidFill>
                            <a:schemeClr val="tx1"/>
                          </a:solidFill>
                        </a:rPr>
                        <a:t>III</a:t>
                      </a:r>
                    </a:p>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SUBORDINATOR</a:t>
                      </a:r>
                    </a:p>
                  </a:txBody>
                  <a:tcPr>
                    <a:solidFill>
                      <a:srgbClr val="00B050"/>
                    </a:solidFill>
                  </a:tcPr>
                </a:tc>
                <a:tc hMerge="1">
                  <a:txBody>
                    <a:bodyPr/>
                    <a:lstStyle/>
                    <a:p>
                      <a:endParaRPr lang="en-US" dirty="0"/>
                    </a:p>
                  </a:txBody>
                  <a:tcPr/>
                </a:tc>
              </a:tr>
              <a:tr h="4356989">
                <a:tc>
                  <a:txBody>
                    <a:bodyPr/>
                    <a:lstStyle/>
                    <a:p>
                      <a:pPr marL="285750" indent="-285750">
                        <a:buFont typeface="Courier New" panose="02070309020205020404" pitchFamily="49" charset="0"/>
                        <a:buChar char="o"/>
                      </a:pPr>
                      <a:r>
                        <a:rPr lang="en-US" sz="1800" dirty="0" smtClean="0"/>
                        <a:t>For</a:t>
                      </a:r>
                    </a:p>
                    <a:p>
                      <a:pPr marL="285750" indent="-285750">
                        <a:buFont typeface="Courier New" panose="02070309020205020404" pitchFamily="49" charset="0"/>
                        <a:buChar char="o"/>
                      </a:pPr>
                      <a:r>
                        <a:rPr lang="en-US" sz="1800" dirty="0" smtClean="0"/>
                        <a:t>And</a:t>
                      </a:r>
                    </a:p>
                    <a:p>
                      <a:pPr marL="285750" indent="-285750">
                        <a:buFont typeface="Courier New" panose="02070309020205020404" pitchFamily="49" charset="0"/>
                        <a:buChar char="o"/>
                      </a:pPr>
                      <a:r>
                        <a:rPr lang="en-US" sz="1800" dirty="0" smtClean="0"/>
                        <a:t>Or</a:t>
                      </a:r>
                    </a:p>
                    <a:p>
                      <a:pPr marL="285750" indent="-285750">
                        <a:buFont typeface="Courier New" panose="02070309020205020404" pitchFamily="49" charset="0"/>
                        <a:buChar char="o"/>
                      </a:pPr>
                      <a:r>
                        <a:rPr lang="en-US" sz="1800" dirty="0" smtClean="0"/>
                        <a:t>Nor</a:t>
                      </a:r>
                    </a:p>
                    <a:p>
                      <a:pPr marL="285750" indent="-285750">
                        <a:buFont typeface="Courier New" panose="02070309020205020404" pitchFamily="49" charset="0"/>
                        <a:buChar char="o"/>
                      </a:pPr>
                      <a:r>
                        <a:rPr lang="en-US" sz="1800" dirty="0" smtClean="0"/>
                        <a:t>But</a:t>
                      </a:r>
                    </a:p>
                    <a:p>
                      <a:pPr marL="285750" indent="-285750">
                        <a:buFont typeface="Courier New" panose="02070309020205020404" pitchFamily="49" charset="0"/>
                        <a:buChar char="o"/>
                      </a:pPr>
                      <a:r>
                        <a:rPr lang="en-US" sz="1800" dirty="0" smtClean="0"/>
                        <a:t>Yet</a:t>
                      </a:r>
                    </a:p>
                    <a:p>
                      <a:pPr marL="285750" indent="-285750">
                        <a:buFont typeface="Courier New" panose="02070309020205020404" pitchFamily="49" charset="0"/>
                        <a:buChar char="o"/>
                      </a:pPr>
                      <a:r>
                        <a:rPr lang="en-US" sz="1800" dirty="0" smtClean="0"/>
                        <a:t>So</a:t>
                      </a:r>
                    </a:p>
                    <a:p>
                      <a:pPr marL="0" indent="0">
                        <a:buFont typeface="Wingdings" panose="05000000000000000000" pitchFamily="2" charset="2"/>
                        <a:buNone/>
                      </a:pPr>
                      <a:endParaRPr lang="en-US" sz="1800" dirty="0"/>
                    </a:p>
                  </a:txBody>
                  <a:tcPr/>
                </a:tc>
                <a:tc>
                  <a:txBody>
                    <a:bodyPr/>
                    <a:lstStyle/>
                    <a:p>
                      <a:pPr marL="285750" indent="-285750">
                        <a:buFont typeface="Courier New" panose="02070309020205020404" pitchFamily="49" charset="0"/>
                        <a:buChar char="o"/>
                      </a:pPr>
                      <a:r>
                        <a:rPr lang="en-US" sz="1800" dirty="0" smtClean="0"/>
                        <a:t>Besides</a:t>
                      </a:r>
                    </a:p>
                    <a:p>
                      <a:pPr marL="285750" indent="-285750">
                        <a:buFont typeface="Courier New" panose="02070309020205020404" pitchFamily="49" charset="0"/>
                        <a:buChar char="o"/>
                      </a:pPr>
                      <a:r>
                        <a:rPr lang="en-US" sz="1800" dirty="0" smtClean="0"/>
                        <a:t>Consequently</a:t>
                      </a:r>
                    </a:p>
                    <a:p>
                      <a:pPr marL="285750" indent="-285750">
                        <a:buFont typeface="Courier New" panose="02070309020205020404" pitchFamily="49" charset="0"/>
                        <a:buChar char="o"/>
                      </a:pPr>
                      <a:r>
                        <a:rPr lang="en-US" sz="1800" dirty="0" smtClean="0"/>
                        <a:t>For</a:t>
                      </a:r>
                      <a:r>
                        <a:rPr lang="en-US" sz="1800" baseline="0" dirty="0" smtClean="0"/>
                        <a:t> example</a:t>
                      </a:r>
                    </a:p>
                    <a:p>
                      <a:pPr marL="285750" indent="-285750">
                        <a:buFont typeface="Courier New" panose="02070309020205020404" pitchFamily="49" charset="0"/>
                        <a:buChar char="o"/>
                      </a:pPr>
                      <a:r>
                        <a:rPr lang="en-US" sz="1800" baseline="0" dirty="0" smtClean="0"/>
                        <a:t>Furthermore</a:t>
                      </a:r>
                    </a:p>
                    <a:p>
                      <a:pPr marL="285750" indent="-285750">
                        <a:buFont typeface="Courier New" panose="02070309020205020404" pitchFamily="49" charset="0"/>
                        <a:buChar char="o"/>
                      </a:pPr>
                      <a:r>
                        <a:rPr lang="en-US" sz="1800" baseline="0" dirty="0" smtClean="0"/>
                        <a:t>However</a:t>
                      </a:r>
                    </a:p>
                    <a:p>
                      <a:pPr marL="285750" indent="-285750">
                        <a:buFont typeface="Courier New" panose="02070309020205020404" pitchFamily="49" charset="0"/>
                        <a:buChar char="o"/>
                      </a:pPr>
                      <a:r>
                        <a:rPr lang="en-US" sz="1800" baseline="0" dirty="0" smtClean="0"/>
                        <a:t>In addition</a:t>
                      </a:r>
                    </a:p>
                    <a:p>
                      <a:pPr marL="285750" indent="-285750">
                        <a:buFont typeface="Courier New" panose="02070309020205020404" pitchFamily="49" charset="0"/>
                        <a:buChar char="o"/>
                      </a:pPr>
                      <a:r>
                        <a:rPr lang="en-US" sz="1800" baseline="0" dirty="0" smtClean="0"/>
                        <a:t>In contrast</a:t>
                      </a:r>
                    </a:p>
                    <a:p>
                      <a:pPr marL="285750" indent="-285750">
                        <a:buFont typeface="Courier New" panose="02070309020205020404" pitchFamily="49" charset="0"/>
                        <a:buChar char="o"/>
                      </a:pPr>
                      <a:r>
                        <a:rPr lang="en-US" sz="1800" baseline="0" dirty="0" smtClean="0"/>
                        <a:t>Instead</a:t>
                      </a:r>
                    </a:p>
                    <a:p>
                      <a:pPr marL="285750" indent="-285750">
                        <a:buFont typeface="Courier New" panose="02070309020205020404" pitchFamily="49" charset="0"/>
                        <a:buChar char="o"/>
                      </a:pPr>
                      <a:r>
                        <a:rPr lang="en-US" sz="1800" baseline="0" dirty="0" smtClean="0"/>
                        <a:t>Meanwhile</a:t>
                      </a:r>
                    </a:p>
                    <a:p>
                      <a:pPr marL="285750" indent="-285750">
                        <a:buFont typeface="Courier New" panose="02070309020205020404" pitchFamily="49" charset="0"/>
                        <a:buChar char="o"/>
                      </a:pPr>
                      <a:r>
                        <a:rPr lang="en-US" sz="1800" baseline="0" dirty="0" smtClean="0"/>
                        <a:t>Moreover</a:t>
                      </a:r>
                    </a:p>
                    <a:p>
                      <a:pPr marL="285750" indent="-285750">
                        <a:buFont typeface="Courier New" panose="02070309020205020404" pitchFamily="49" charset="0"/>
                        <a:buChar char="o"/>
                      </a:pPr>
                      <a:r>
                        <a:rPr lang="en-US" sz="1800" baseline="0" dirty="0" smtClean="0"/>
                        <a:t>Nevertheless</a:t>
                      </a:r>
                    </a:p>
                    <a:p>
                      <a:pPr marL="285750" indent="-285750">
                        <a:buFont typeface="Courier New" panose="02070309020205020404" pitchFamily="49" charset="0"/>
                        <a:buChar char="o"/>
                      </a:pPr>
                      <a:r>
                        <a:rPr lang="en-US" sz="1800" baseline="0" dirty="0" smtClean="0"/>
                        <a:t>On the other hand</a:t>
                      </a:r>
                    </a:p>
                    <a:p>
                      <a:pPr marL="285750" indent="-285750">
                        <a:buFont typeface="Courier New" panose="02070309020205020404" pitchFamily="49" charset="0"/>
                        <a:buChar char="o"/>
                      </a:pPr>
                      <a:r>
                        <a:rPr lang="en-US" sz="1800" baseline="0" dirty="0" smtClean="0"/>
                        <a:t>Otherwise</a:t>
                      </a:r>
                    </a:p>
                    <a:p>
                      <a:pPr marL="285750" indent="-285750">
                        <a:buFont typeface="Courier New" panose="02070309020205020404" pitchFamily="49" charset="0"/>
                        <a:buChar char="o"/>
                      </a:pPr>
                      <a:r>
                        <a:rPr lang="en-US" sz="1800" baseline="0" dirty="0" smtClean="0"/>
                        <a:t>Therefore</a:t>
                      </a:r>
                    </a:p>
                    <a:p>
                      <a:pPr marL="285750" indent="-285750">
                        <a:buFont typeface="Courier New" panose="02070309020205020404" pitchFamily="49" charset="0"/>
                        <a:buChar char="o"/>
                      </a:pPr>
                      <a:r>
                        <a:rPr lang="en-US" sz="1800" baseline="0" dirty="0" smtClean="0"/>
                        <a:t>Thus</a:t>
                      </a:r>
                    </a:p>
                  </a:txBody>
                  <a:tcPr>
                    <a:solidFill>
                      <a:srgbClr val="EDADDF"/>
                    </a:solidFill>
                  </a:tcPr>
                </a:tc>
                <a:tc>
                  <a:txBody>
                    <a:bodyPr/>
                    <a:lstStyle/>
                    <a:p>
                      <a:pPr marL="285750" indent="-285750">
                        <a:buFont typeface="Courier New" panose="02070309020205020404" pitchFamily="49" charset="0"/>
                        <a:buChar char="o"/>
                      </a:pPr>
                      <a:r>
                        <a:rPr lang="en-US" sz="1800" dirty="0" smtClean="0"/>
                        <a:t>After</a:t>
                      </a:r>
                    </a:p>
                    <a:p>
                      <a:pPr marL="285750" indent="-285750">
                        <a:buFont typeface="Courier New" panose="02070309020205020404" pitchFamily="49" charset="0"/>
                        <a:buChar char="o"/>
                      </a:pPr>
                      <a:r>
                        <a:rPr lang="en-US" sz="1800" dirty="0" smtClean="0"/>
                        <a:t>Although</a:t>
                      </a:r>
                    </a:p>
                    <a:p>
                      <a:pPr marL="285750" indent="-285750">
                        <a:buFont typeface="Courier New" panose="02070309020205020404" pitchFamily="49" charset="0"/>
                        <a:buChar char="o"/>
                      </a:pPr>
                      <a:r>
                        <a:rPr lang="en-US" sz="1800" dirty="0" smtClean="0"/>
                        <a:t>As</a:t>
                      </a:r>
                    </a:p>
                    <a:p>
                      <a:pPr marL="285750" indent="-285750">
                        <a:buFont typeface="Courier New" panose="02070309020205020404" pitchFamily="49" charset="0"/>
                        <a:buChar char="o"/>
                      </a:pPr>
                      <a:r>
                        <a:rPr lang="en-US" sz="1800" dirty="0" smtClean="0"/>
                        <a:t>As if</a:t>
                      </a:r>
                    </a:p>
                    <a:p>
                      <a:pPr marL="285750" indent="-285750">
                        <a:buFont typeface="Courier New" panose="02070309020205020404" pitchFamily="49" charset="0"/>
                        <a:buChar char="o"/>
                      </a:pPr>
                      <a:r>
                        <a:rPr lang="en-US" sz="1800" dirty="0" smtClean="0"/>
                        <a:t>As soon as</a:t>
                      </a:r>
                    </a:p>
                    <a:p>
                      <a:pPr marL="285750" indent="-285750">
                        <a:buFont typeface="Courier New" panose="02070309020205020404" pitchFamily="49" charset="0"/>
                        <a:buChar char="o"/>
                      </a:pPr>
                      <a:r>
                        <a:rPr lang="en-US" sz="1800" dirty="0" smtClean="0"/>
                        <a:t>Because</a:t>
                      </a:r>
                    </a:p>
                    <a:p>
                      <a:pPr marL="285750" indent="-285750">
                        <a:buFont typeface="Courier New" panose="02070309020205020404" pitchFamily="49" charset="0"/>
                        <a:buChar char="o"/>
                      </a:pPr>
                      <a:r>
                        <a:rPr lang="en-US" sz="1800" dirty="0" smtClean="0"/>
                        <a:t>Before</a:t>
                      </a:r>
                    </a:p>
                    <a:p>
                      <a:pPr marL="285750" indent="-285750">
                        <a:buFont typeface="Courier New" panose="02070309020205020404" pitchFamily="49" charset="0"/>
                        <a:buChar char="o"/>
                      </a:pPr>
                      <a:r>
                        <a:rPr lang="en-US" sz="1800" dirty="0" smtClean="0"/>
                        <a:t>Even though</a:t>
                      </a:r>
                    </a:p>
                    <a:p>
                      <a:pPr marL="285750" indent="-285750">
                        <a:buFont typeface="Courier New" panose="02070309020205020404" pitchFamily="49" charset="0"/>
                        <a:buChar char="o"/>
                      </a:pPr>
                      <a:r>
                        <a:rPr lang="en-US" sz="1800" dirty="0" smtClean="0"/>
                        <a:t>How</a:t>
                      </a:r>
                    </a:p>
                    <a:p>
                      <a:pPr marL="285750" indent="-285750">
                        <a:buFont typeface="Courier New" panose="02070309020205020404" pitchFamily="49" charset="0"/>
                        <a:buChar char="o"/>
                      </a:pPr>
                      <a:r>
                        <a:rPr lang="en-US" sz="1800" dirty="0" smtClean="0"/>
                        <a:t>If</a:t>
                      </a:r>
                    </a:p>
                    <a:p>
                      <a:pPr marL="285750" indent="-285750">
                        <a:buFont typeface="Courier New" panose="02070309020205020404" pitchFamily="49" charset="0"/>
                        <a:buChar char="o"/>
                      </a:pPr>
                      <a:r>
                        <a:rPr lang="en-US" sz="1800" dirty="0" smtClean="0"/>
                        <a:t>Since</a:t>
                      </a:r>
                    </a:p>
                    <a:p>
                      <a:pPr marL="285750" indent="-285750">
                        <a:buFont typeface="Courier New" panose="02070309020205020404" pitchFamily="49" charset="0"/>
                        <a:buChar char="o"/>
                      </a:pPr>
                      <a:r>
                        <a:rPr lang="en-US" sz="1800" dirty="0" smtClean="0"/>
                        <a:t>So that</a:t>
                      </a:r>
                    </a:p>
                    <a:p>
                      <a:pPr marL="285750" indent="-285750">
                        <a:buFont typeface="Courier New" panose="02070309020205020404" pitchFamily="49" charset="0"/>
                        <a:buChar char="o"/>
                      </a:pPr>
                      <a:r>
                        <a:rPr lang="en-US" sz="1800" dirty="0" smtClean="0"/>
                        <a:t>That</a:t>
                      </a:r>
                    </a:p>
                    <a:p>
                      <a:pPr marL="285750" indent="-285750">
                        <a:buFont typeface="Courier New" panose="02070309020205020404" pitchFamily="49" charset="0"/>
                        <a:buChar char="o"/>
                      </a:pPr>
                      <a:r>
                        <a:rPr lang="en-US" sz="1800" dirty="0" smtClean="0"/>
                        <a:t>Though</a:t>
                      </a:r>
                      <a:endParaRPr lang="en-US" sz="1800" dirty="0"/>
                    </a:p>
                  </a:txBody>
                  <a:tcPr>
                    <a:solidFill>
                      <a:srgbClr val="53FFA1">
                        <a:alpha val="23922"/>
                      </a:srgbClr>
                    </a:solidFill>
                  </a:tcPr>
                </a:tc>
                <a:tc>
                  <a:txBody>
                    <a:bodyPr/>
                    <a:lstStyle/>
                    <a:p>
                      <a:pPr marL="285750" indent="-285750">
                        <a:buFont typeface="Courier New" panose="02070309020205020404" pitchFamily="49" charset="0"/>
                        <a:buChar char="o"/>
                      </a:pPr>
                      <a:r>
                        <a:rPr lang="en-US" sz="1800" dirty="0" smtClean="0"/>
                        <a:t>Unless</a:t>
                      </a:r>
                    </a:p>
                    <a:p>
                      <a:pPr marL="285750" indent="-285750">
                        <a:buFont typeface="Courier New" panose="02070309020205020404" pitchFamily="49" charset="0"/>
                        <a:buChar char="o"/>
                      </a:pPr>
                      <a:r>
                        <a:rPr lang="en-US" sz="1800" dirty="0" smtClean="0"/>
                        <a:t>Until</a:t>
                      </a:r>
                    </a:p>
                    <a:p>
                      <a:pPr marL="285750" indent="-285750">
                        <a:buFont typeface="Courier New" panose="02070309020205020404" pitchFamily="49" charset="0"/>
                        <a:buChar char="o"/>
                      </a:pPr>
                      <a:r>
                        <a:rPr lang="en-US" sz="1800" dirty="0" smtClean="0"/>
                        <a:t>What</a:t>
                      </a:r>
                    </a:p>
                    <a:p>
                      <a:pPr marL="285750" indent="-285750">
                        <a:buFont typeface="Courier New" panose="02070309020205020404" pitchFamily="49" charset="0"/>
                        <a:buChar char="o"/>
                      </a:pPr>
                      <a:r>
                        <a:rPr lang="en-US" sz="1800" dirty="0" smtClean="0"/>
                        <a:t>When</a:t>
                      </a:r>
                    </a:p>
                    <a:p>
                      <a:pPr marL="285750" indent="-285750">
                        <a:buFont typeface="Courier New" panose="02070309020205020404" pitchFamily="49" charset="0"/>
                        <a:buChar char="o"/>
                      </a:pPr>
                      <a:r>
                        <a:rPr lang="en-US" sz="1800" dirty="0" smtClean="0"/>
                        <a:t>Whenever</a:t>
                      </a:r>
                    </a:p>
                    <a:p>
                      <a:pPr marL="285750" indent="-285750">
                        <a:buFont typeface="Courier New" panose="02070309020205020404" pitchFamily="49" charset="0"/>
                        <a:buChar char="o"/>
                      </a:pPr>
                      <a:r>
                        <a:rPr lang="en-US" sz="1800" dirty="0" smtClean="0"/>
                        <a:t>Where</a:t>
                      </a:r>
                    </a:p>
                    <a:p>
                      <a:pPr marL="285750" indent="-285750">
                        <a:buFont typeface="Courier New" panose="02070309020205020404" pitchFamily="49" charset="0"/>
                        <a:buChar char="o"/>
                      </a:pPr>
                      <a:r>
                        <a:rPr lang="en-US" sz="1800" dirty="0" smtClean="0"/>
                        <a:t>wherever</a:t>
                      </a:r>
                    </a:p>
                    <a:p>
                      <a:pPr marL="285750" indent="-285750">
                        <a:buFont typeface="Courier New" panose="02070309020205020404" pitchFamily="49" charset="0"/>
                        <a:buChar char="o"/>
                      </a:pPr>
                      <a:r>
                        <a:rPr lang="en-US" sz="1800" dirty="0" smtClean="0"/>
                        <a:t>Whether</a:t>
                      </a:r>
                    </a:p>
                    <a:p>
                      <a:pPr marL="285750" indent="-285750">
                        <a:buFont typeface="Courier New" panose="02070309020205020404" pitchFamily="49" charset="0"/>
                        <a:buChar char="o"/>
                      </a:pPr>
                      <a:r>
                        <a:rPr lang="en-US" sz="1800" dirty="0" smtClean="0"/>
                        <a:t>Which</a:t>
                      </a:r>
                    </a:p>
                    <a:p>
                      <a:pPr marL="285750" indent="-285750">
                        <a:buFont typeface="Courier New" panose="02070309020205020404" pitchFamily="49" charset="0"/>
                        <a:buChar char="o"/>
                      </a:pPr>
                      <a:r>
                        <a:rPr lang="en-US" sz="1800" dirty="0" smtClean="0"/>
                        <a:t>While</a:t>
                      </a:r>
                    </a:p>
                    <a:p>
                      <a:pPr marL="285750" indent="-285750">
                        <a:buFont typeface="Courier New" panose="02070309020205020404" pitchFamily="49" charset="0"/>
                        <a:buChar char="o"/>
                      </a:pPr>
                      <a:r>
                        <a:rPr lang="en-US" sz="1800" dirty="0" smtClean="0"/>
                        <a:t>Who</a:t>
                      </a:r>
                    </a:p>
                    <a:p>
                      <a:pPr marL="285750" indent="-285750">
                        <a:buFont typeface="Courier New" panose="02070309020205020404" pitchFamily="49" charset="0"/>
                        <a:buChar char="o"/>
                      </a:pPr>
                      <a:r>
                        <a:rPr lang="en-US" sz="1800" dirty="0" smtClean="0"/>
                        <a:t>Whom</a:t>
                      </a:r>
                    </a:p>
                    <a:p>
                      <a:pPr marL="285750" indent="-285750">
                        <a:buFont typeface="Courier New" panose="02070309020205020404" pitchFamily="49" charset="0"/>
                        <a:buChar char="o"/>
                      </a:pPr>
                      <a:r>
                        <a:rPr lang="en-US" sz="1800" dirty="0" smtClean="0"/>
                        <a:t>whose</a:t>
                      </a:r>
                      <a:endParaRPr lang="en-US" sz="1800" dirty="0"/>
                    </a:p>
                  </a:txBody>
                  <a:tcPr>
                    <a:solidFill>
                      <a:srgbClr val="53FFA1">
                        <a:alpha val="23922"/>
                      </a:srgbClr>
                    </a:solidFill>
                  </a:tcPr>
                </a:tc>
              </a:tr>
            </a:tbl>
          </a:graphicData>
        </a:graphic>
      </p:graphicFrame>
    </p:spTree>
    <p:extLst>
      <p:ext uri="{BB962C8B-B14F-4D97-AF65-F5344CB8AC3E}">
        <p14:creationId xmlns:p14="http://schemas.microsoft.com/office/powerpoint/2010/main" val="1057131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72354"/>
          </a:xfrm>
        </p:spPr>
        <p:txBody>
          <a:bodyPr/>
          <a:lstStyle/>
          <a:p>
            <a:r>
              <a:rPr lang="en-US" b="1" dirty="0" smtClean="0"/>
              <a:t>CONNECTING CLAUSES</a:t>
            </a:r>
            <a:endParaRPr lang="en-US" b="1" dirty="0"/>
          </a:p>
        </p:txBody>
      </p:sp>
      <p:sp>
        <p:nvSpPr>
          <p:cNvPr id="3" name="Content Placeholder 2"/>
          <p:cNvSpPr>
            <a:spLocks noGrp="1"/>
          </p:cNvSpPr>
          <p:nvPr>
            <p:ph idx="1"/>
          </p:nvPr>
        </p:nvSpPr>
        <p:spPr>
          <a:xfrm>
            <a:off x="386862" y="1687131"/>
            <a:ext cx="8581291" cy="4678499"/>
          </a:xfrm>
          <a:ln>
            <a:solidFill>
              <a:srgbClr val="00B050"/>
            </a:solidFill>
          </a:ln>
        </p:spPr>
        <p:txBody>
          <a:bodyPr>
            <a:normAutofit/>
          </a:bodyPr>
          <a:lstStyle/>
          <a:p>
            <a:pPr marL="0" indent="0">
              <a:buNone/>
            </a:pPr>
            <a:r>
              <a:rPr lang="en-US" sz="2800" dirty="0" smtClean="0"/>
              <a:t>Try to put the two clauses below into one sentence!</a:t>
            </a:r>
          </a:p>
          <a:p>
            <a:pPr marL="0" indent="0">
              <a:buNone/>
            </a:pPr>
            <a:endParaRPr lang="en-US" sz="2800" dirty="0" smtClean="0"/>
          </a:p>
          <a:p>
            <a:pPr marL="0" indent="0" algn="ctr">
              <a:buNone/>
            </a:pPr>
            <a:r>
              <a:rPr lang="en-US" sz="3600" b="1" dirty="0" smtClean="0"/>
              <a:t>I didn’t study for the test.</a:t>
            </a:r>
          </a:p>
          <a:p>
            <a:pPr marL="0" indent="0" algn="ctr">
              <a:buNone/>
            </a:pPr>
            <a:r>
              <a:rPr lang="en-US" sz="3600" b="1" dirty="0" smtClean="0"/>
              <a:t>I got a good score.</a:t>
            </a:r>
          </a:p>
          <a:p>
            <a:pPr marL="0" indent="0">
              <a:buNone/>
            </a:pPr>
            <a:endParaRPr lang="en-US" dirty="0" smtClean="0"/>
          </a:p>
        </p:txBody>
      </p:sp>
    </p:spTree>
    <p:extLst>
      <p:ext uri="{BB962C8B-B14F-4D97-AF65-F5344CB8AC3E}">
        <p14:creationId xmlns:p14="http://schemas.microsoft.com/office/powerpoint/2010/main" val="3817099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72354"/>
          </a:xfrm>
        </p:spPr>
        <p:txBody>
          <a:bodyPr/>
          <a:lstStyle/>
          <a:p>
            <a:r>
              <a:rPr lang="en-US" b="1" dirty="0" smtClean="0"/>
              <a:t>CONNECTING CLAUSES</a:t>
            </a:r>
            <a:endParaRPr lang="en-US" b="1" dirty="0"/>
          </a:p>
        </p:txBody>
      </p:sp>
      <p:sp>
        <p:nvSpPr>
          <p:cNvPr id="3" name="Content Placeholder 2"/>
          <p:cNvSpPr>
            <a:spLocks noGrp="1"/>
          </p:cNvSpPr>
          <p:nvPr>
            <p:ph idx="1"/>
          </p:nvPr>
        </p:nvSpPr>
        <p:spPr>
          <a:xfrm>
            <a:off x="386862" y="1687131"/>
            <a:ext cx="8581291" cy="4678499"/>
          </a:xfrm>
          <a:ln>
            <a:solidFill>
              <a:srgbClr val="00B050"/>
            </a:solidFill>
          </a:ln>
        </p:spPr>
        <p:txBody>
          <a:bodyPr>
            <a:normAutofit/>
          </a:bodyPr>
          <a:lstStyle/>
          <a:p>
            <a:pPr marL="0" indent="0">
              <a:buNone/>
            </a:pPr>
            <a:r>
              <a:rPr lang="en-US" dirty="0" smtClean="0"/>
              <a:t>There are several ways to connect clauses. You can use subordinators, coordinators, or conjunctive adverbs.</a:t>
            </a:r>
          </a:p>
          <a:p>
            <a:pPr marL="0" indent="0">
              <a:buNone/>
            </a:pPr>
            <a:r>
              <a:rPr lang="en-US" dirty="0" smtClean="0"/>
              <a:t>Example :</a:t>
            </a:r>
          </a:p>
          <a:p>
            <a:pPr marL="0" indent="0" algn="ctr">
              <a:buNone/>
            </a:pPr>
            <a:r>
              <a:rPr lang="en-US" dirty="0" smtClean="0"/>
              <a:t>I didn’t study for the test.</a:t>
            </a:r>
          </a:p>
          <a:p>
            <a:pPr marL="0" indent="0" algn="ctr">
              <a:buNone/>
            </a:pPr>
            <a:r>
              <a:rPr lang="en-US" dirty="0" smtClean="0"/>
              <a:t>I got a good score.</a:t>
            </a:r>
          </a:p>
          <a:p>
            <a:pPr marL="0" indent="0">
              <a:buNone/>
            </a:pPr>
            <a:endParaRPr lang="en-US" dirty="0" smtClean="0"/>
          </a:p>
          <a:p>
            <a:r>
              <a:rPr lang="en-US" dirty="0" smtClean="0"/>
              <a:t>I didn’t study for the test </a:t>
            </a:r>
            <a:r>
              <a:rPr lang="en-US" dirty="0" smtClean="0">
                <a:solidFill>
                  <a:srgbClr val="FF0000"/>
                </a:solidFill>
              </a:rPr>
              <a:t>but</a:t>
            </a:r>
            <a:r>
              <a:rPr lang="en-US" dirty="0" smtClean="0"/>
              <a:t> I got a good score.</a:t>
            </a:r>
          </a:p>
          <a:p>
            <a:r>
              <a:rPr lang="en-US" dirty="0" smtClean="0"/>
              <a:t>I didn’t study for the test</a:t>
            </a:r>
            <a:r>
              <a:rPr lang="en-US" dirty="0" smtClean="0">
                <a:solidFill>
                  <a:srgbClr val="FF0000"/>
                </a:solidFill>
              </a:rPr>
              <a:t>; however, </a:t>
            </a:r>
            <a:r>
              <a:rPr lang="en-US" dirty="0" smtClean="0"/>
              <a:t>I got a good score.</a:t>
            </a:r>
          </a:p>
          <a:p>
            <a:r>
              <a:rPr lang="en-US" dirty="0" smtClean="0">
                <a:solidFill>
                  <a:srgbClr val="FF0000"/>
                </a:solidFill>
              </a:rPr>
              <a:t>Although</a:t>
            </a:r>
            <a:r>
              <a:rPr lang="en-US" dirty="0" smtClean="0"/>
              <a:t> I didn’t study for the test</a:t>
            </a:r>
            <a:r>
              <a:rPr lang="en-US" dirty="0" smtClean="0">
                <a:solidFill>
                  <a:srgbClr val="FF0000"/>
                </a:solidFill>
              </a:rPr>
              <a:t>,</a:t>
            </a:r>
            <a:r>
              <a:rPr lang="en-US" dirty="0" smtClean="0"/>
              <a:t> I got a good score.</a:t>
            </a:r>
          </a:p>
          <a:p>
            <a:r>
              <a:rPr lang="en-US" dirty="0" smtClean="0"/>
              <a:t>I got a good score </a:t>
            </a:r>
            <a:r>
              <a:rPr lang="en-US" dirty="0" smtClean="0">
                <a:solidFill>
                  <a:srgbClr val="FF0000"/>
                </a:solidFill>
              </a:rPr>
              <a:t>although</a:t>
            </a:r>
            <a:r>
              <a:rPr lang="en-US" dirty="0" smtClean="0"/>
              <a:t> I didn’t study for the test.</a:t>
            </a:r>
          </a:p>
        </p:txBody>
      </p:sp>
      <p:sp>
        <p:nvSpPr>
          <p:cNvPr id="7" name="Oval 6"/>
          <p:cNvSpPr/>
          <p:nvPr/>
        </p:nvSpPr>
        <p:spPr>
          <a:xfrm>
            <a:off x="4214670" y="4721903"/>
            <a:ext cx="347730" cy="3992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4214670" y="4322658"/>
            <a:ext cx="347730" cy="3992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3195404" y="4322658"/>
            <a:ext cx="347730" cy="3992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9826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65537"/>
          </a:xfrm>
        </p:spPr>
        <p:txBody>
          <a:bodyPr>
            <a:normAutofit/>
          </a:bodyPr>
          <a:lstStyle/>
          <a:p>
            <a:r>
              <a:rPr lang="en-US" b="1" dirty="0"/>
              <a:t>CONNECTING CLAUSES</a:t>
            </a:r>
            <a:br>
              <a:rPr lang="en-US" b="1" dirty="0"/>
            </a:br>
            <a:r>
              <a:rPr lang="en-US" b="1" dirty="0"/>
              <a:t>GRAMMAR EXERCISE</a:t>
            </a:r>
          </a:p>
        </p:txBody>
      </p:sp>
      <p:sp>
        <p:nvSpPr>
          <p:cNvPr id="3" name="Content Placeholder 2"/>
          <p:cNvSpPr>
            <a:spLocks noGrp="1"/>
          </p:cNvSpPr>
          <p:nvPr>
            <p:ph idx="1"/>
          </p:nvPr>
        </p:nvSpPr>
        <p:spPr>
          <a:xfrm>
            <a:off x="982133" y="2034862"/>
            <a:ext cx="7704667" cy="4185634"/>
          </a:xfrm>
        </p:spPr>
        <p:txBody>
          <a:bodyPr>
            <a:normAutofit/>
          </a:bodyPr>
          <a:lstStyle/>
          <a:p>
            <a:endParaRPr lang="en-US" sz="2000" dirty="0" smtClean="0"/>
          </a:p>
          <a:p>
            <a:r>
              <a:rPr lang="en-US" sz="2000" dirty="0" smtClean="0"/>
              <a:t>Students must take final exams.</a:t>
            </a:r>
          </a:p>
          <a:p>
            <a:r>
              <a:rPr lang="en-US" sz="2000" dirty="0" smtClean="0"/>
              <a:t>They will receive a grade of incomplete.</a:t>
            </a:r>
          </a:p>
          <a:p>
            <a:endParaRPr lang="en-US" sz="2000" dirty="0"/>
          </a:p>
          <a:p>
            <a:r>
              <a:rPr lang="en-US" sz="2000" dirty="0" smtClean="0"/>
              <a:t>Every vegetable has its own property.</a:t>
            </a:r>
          </a:p>
          <a:p>
            <a:r>
              <a:rPr lang="en-US" sz="2000" dirty="0" smtClean="0"/>
              <a:t>We have to combine different kinds of vegetables in our food.</a:t>
            </a:r>
          </a:p>
          <a:p>
            <a:endParaRPr lang="en-US" sz="2000" dirty="0" smtClean="0"/>
          </a:p>
          <a:p>
            <a:r>
              <a:rPr lang="en-US" sz="2000" dirty="0" smtClean="0"/>
              <a:t>Burj Al Arab is known as a 7 stars hotel.</a:t>
            </a:r>
          </a:p>
          <a:p>
            <a:r>
              <a:rPr lang="en-US" sz="2000" dirty="0" smtClean="0"/>
              <a:t>Many people say it is just like any other 5 stars hotel.</a:t>
            </a:r>
          </a:p>
          <a:p>
            <a:endParaRPr lang="en-US" dirty="0"/>
          </a:p>
          <a:p>
            <a:pPr marL="0" indent="0">
              <a:buNone/>
            </a:pPr>
            <a:endParaRPr lang="en-US" dirty="0" smtClean="0"/>
          </a:p>
          <a:p>
            <a:endParaRPr lang="en-US" dirty="0" smtClean="0"/>
          </a:p>
        </p:txBody>
      </p:sp>
    </p:spTree>
    <p:extLst>
      <p:ext uri="{BB962C8B-B14F-4D97-AF65-F5344CB8AC3E}">
        <p14:creationId xmlns:p14="http://schemas.microsoft.com/office/powerpoint/2010/main" val="2278256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10991"/>
          </a:xfrm>
        </p:spPr>
        <p:txBody>
          <a:bodyPr>
            <a:normAutofit/>
          </a:bodyPr>
          <a:lstStyle/>
          <a:p>
            <a:r>
              <a:rPr lang="en-US" b="1" dirty="0" smtClean="0"/>
              <a:t>CONNECTING CLAUSES</a:t>
            </a:r>
            <a:br>
              <a:rPr lang="en-US" b="1" dirty="0" smtClean="0"/>
            </a:br>
            <a:r>
              <a:rPr lang="en-US" b="1" dirty="0" smtClean="0"/>
              <a:t>GRAMMAR EXERCISE</a:t>
            </a:r>
            <a:endParaRPr lang="en-US" b="1" dirty="0"/>
          </a:p>
        </p:txBody>
      </p:sp>
      <p:sp>
        <p:nvSpPr>
          <p:cNvPr id="3" name="Content Placeholder 2"/>
          <p:cNvSpPr>
            <a:spLocks noGrp="1"/>
          </p:cNvSpPr>
          <p:nvPr>
            <p:ph idx="1"/>
          </p:nvPr>
        </p:nvSpPr>
        <p:spPr>
          <a:xfrm>
            <a:off x="982133" y="1899138"/>
            <a:ext cx="7704667" cy="4100678"/>
          </a:xfrm>
        </p:spPr>
        <p:txBody>
          <a:bodyPr>
            <a:normAutofit/>
          </a:bodyPr>
          <a:lstStyle/>
          <a:p>
            <a:pPr marL="457200" indent="-457200">
              <a:buFont typeface="+mj-lt"/>
              <a:buAutoNum type="arabicPeriod"/>
            </a:pPr>
            <a:r>
              <a:rPr lang="en-US" dirty="0" smtClean="0"/>
              <a:t>We don’t have to send our invitation to Emily ________ I will meet her at the office tomorrow.</a:t>
            </a:r>
          </a:p>
          <a:p>
            <a:pPr marL="457200" indent="-457200">
              <a:buFont typeface="+mj-lt"/>
              <a:buAutoNum type="arabicPeriod"/>
            </a:pPr>
            <a:r>
              <a:rPr lang="en-US" dirty="0" smtClean="0"/>
              <a:t>The women __________ lives next to my house is a bank robber.</a:t>
            </a:r>
          </a:p>
          <a:p>
            <a:pPr marL="457200" indent="-457200">
              <a:buFont typeface="+mj-lt"/>
              <a:buAutoNum type="arabicPeriod"/>
            </a:pPr>
            <a:r>
              <a:rPr lang="en-US" dirty="0" smtClean="0"/>
              <a:t> I couldn’t sleep __________ I was very tired.</a:t>
            </a:r>
          </a:p>
          <a:p>
            <a:pPr marL="457200" indent="-457200">
              <a:buFont typeface="+mj-lt"/>
              <a:buAutoNum type="arabicPeriod"/>
            </a:pPr>
            <a:r>
              <a:rPr lang="en-US" dirty="0" smtClean="0"/>
              <a:t>You can’t go inside the club ___________ you are a member.</a:t>
            </a:r>
          </a:p>
          <a:p>
            <a:pPr marL="457200" indent="-457200">
              <a:buFont typeface="+mj-lt"/>
              <a:buAutoNum type="arabicPeriod"/>
            </a:pPr>
            <a:r>
              <a:rPr lang="en-US" dirty="0" smtClean="0"/>
              <a:t>I like travelling by sea ___________ the weather is good.</a:t>
            </a:r>
          </a:p>
          <a:p>
            <a:pPr marL="457200" indent="-457200">
              <a:buFont typeface="+mj-lt"/>
              <a:buAutoNum type="arabicPeriod"/>
            </a:pPr>
            <a:r>
              <a:rPr lang="en-US" dirty="0" smtClean="0"/>
              <a:t>It was raining, ___________ John rode his motorbike to campus.</a:t>
            </a:r>
          </a:p>
          <a:p>
            <a:pPr marL="457200" indent="-457200">
              <a:buFont typeface="+mj-lt"/>
              <a:buAutoNum type="arabicPeriod"/>
            </a:pPr>
            <a:r>
              <a:rPr lang="en-US" dirty="0" smtClean="0"/>
              <a:t>___________ it was raining, John rode his motorbike to campus.</a:t>
            </a:r>
          </a:p>
          <a:p>
            <a:pPr marL="457200" indent="-457200">
              <a:buFont typeface="+mj-lt"/>
              <a:buAutoNum type="arabicPeriod"/>
            </a:pPr>
            <a:r>
              <a:rPr lang="en-US" dirty="0" smtClean="0"/>
              <a:t>___________ </a:t>
            </a:r>
            <a:r>
              <a:rPr lang="en-US" dirty="0"/>
              <a:t>the rain, John rode his motorbike to campus.</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268124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Story Review</a:t>
            </a:r>
            <a:endParaRPr lang="en-US" sz="7200" b="1" dirty="0"/>
          </a:p>
        </p:txBody>
      </p:sp>
      <p:sp>
        <p:nvSpPr>
          <p:cNvPr id="3" name="Subtitle 2"/>
          <p:cNvSpPr>
            <a:spLocks noGrp="1"/>
          </p:cNvSpPr>
          <p:nvPr>
            <p:ph type="subTitle" idx="1"/>
          </p:nvPr>
        </p:nvSpPr>
        <p:spPr/>
        <p:txBody>
          <a:bodyPr>
            <a:normAutofit/>
          </a:bodyPr>
          <a:lstStyle/>
          <a:p>
            <a:r>
              <a:rPr lang="en-US" sz="2400" dirty="0" smtClean="0"/>
              <a:t>The Gift of the Magi</a:t>
            </a:r>
          </a:p>
        </p:txBody>
      </p:sp>
    </p:spTree>
    <p:extLst>
      <p:ext uri="{BB962C8B-B14F-4D97-AF65-F5344CB8AC3E}">
        <p14:creationId xmlns:p14="http://schemas.microsoft.com/office/powerpoint/2010/main" val="425088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727</TotalTime>
  <Words>937</Words>
  <Application>Microsoft Office PowerPoint</Application>
  <PresentationFormat>On-screen Show (4:3)</PresentationFormat>
  <Paragraphs>192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Rounded MT Bold</vt:lpstr>
      <vt:lpstr>Calibri</vt:lpstr>
      <vt:lpstr>Calibri Light</vt:lpstr>
      <vt:lpstr>Courier New</vt:lpstr>
      <vt:lpstr>Wingdings</vt:lpstr>
      <vt:lpstr>Office Theme</vt:lpstr>
      <vt:lpstr>ENGLISH 1</vt:lpstr>
      <vt:lpstr>Today’s agenda</vt:lpstr>
      <vt:lpstr>   Connecting Clauses</vt:lpstr>
      <vt:lpstr>CONNECTORS</vt:lpstr>
      <vt:lpstr>CONNECTING CLAUSES</vt:lpstr>
      <vt:lpstr>CONNECTING CLAUSES</vt:lpstr>
      <vt:lpstr>CONNECTING CLAUSES GRAMMAR EXERCISE</vt:lpstr>
      <vt:lpstr>CONNECTING CLAUSES GRAMMAR EXERCISE</vt:lpstr>
      <vt:lpstr>Story Review</vt:lpstr>
      <vt:lpstr>Read &amp; Discuss</vt:lpstr>
      <vt:lpstr>Writing a story review</vt:lpstr>
      <vt:lpstr>Writing a story review</vt:lpstr>
      <vt:lpstr>Writing a story review (Example)</vt:lpstr>
      <vt:lpstr>Writing a story review</vt:lpstr>
      <vt:lpstr>Writing a story review</vt:lpstr>
      <vt:lpstr>Example: STORY REVIEW</vt:lpstr>
      <vt:lpstr>Writing Task</vt:lpstr>
      <vt:lpstr>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dc:title>
  <dc:creator>Andi Dagmarbumi</dc:creator>
  <cp:lastModifiedBy>Andi Dagmarbumi</cp:lastModifiedBy>
  <cp:revision>42</cp:revision>
  <cp:lastPrinted>2014-11-05T08:34:15Z</cp:lastPrinted>
  <dcterms:created xsi:type="dcterms:W3CDTF">2014-01-21T05:28:35Z</dcterms:created>
  <dcterms:modified xsi:type="dcterms:W3CDTF">2014-11-05T08:35:45Z</dcterms:modified>
</cp:coreProperties>
</file>