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32"/>
  </p:handoutMasterIdLst>
  <p:sldIdLst>
    <p:sldId id="256" r:id="rId2"/>
    <p:sldId id="283" r:id="rId3"/>
    <p:sldId id="284" r:id="rId4"/>
    <p:sldId id="285" r:id="rId5"/>
    <p:sldId id="257" r:id="rId6"/>
    <p:sldId id="258" r:id="rId7"/>
    <p:sldId id="278" r:id="rId8"/>
    <p:sldId id="277" r:id="rId9"/>
    <p:sldId id="279" r:id="rId10"/>
    <p:sldId id="259" r:id="rId11"/>
    <p:sldId id="271" r:id="rId12"/>
    <p:sldId id="260" r:id="rId13"/>
    <p:sldId id="261" r:id="rId14"/>
    <p:sldId id="262" r:id="rId15"/>
    <p:sldId id="263" r:id="rId16"/>
    <p:sldId id="282" r:id="rId17"/>
    <p:sldId id="264" r:id="rId18"/>
    <p:sldId id="265" r:id="rId19"/>
    <p:sldId id="272" r:id="rId20"/>
    <p:sldId id="266" r:id="rId21"/>
    <p:sldId id="275" r:id="rId22"/>
    <p:sldId id="273" r:id="rId23"/>
    <p:sldId id="276" r:id="rId24"/>
    <p:sldId id="274" r:id="rId25"/>
    <p:sldId id="267" r:id="rId26"/>
    <p:sldId id="268" r:id="rId27"/>
    <p:sldId id="269" r:id="rId28"/>
    <p:sldId id="270" r:id="rId29"/>
    <p:sldId id="280" r:id="rId30"/>
    <p:sldId id="281" r:id="rId3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35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6AC50-A3D0-4417-93C3-FB1A71E3CBF4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6232ED-D072-4E16-8E5C-AD7F387D560C}">
      <dgm:prSet phldrT="[Text]"/>
      <dgm:spPr/>
      <dgm:t>
        <a:bodyPr/>
        <a:lstStyle/>
        <a:p>
          <a:r>
            <a:rPr lang="en-US" dirty="0" err="1" smtClean="0"/>
            <a:t>Sosiologi</a:t>
          </a:r>
          <a:endParaRPr lang="en-US" dirty="0"/>
        </a:p>
      </dgm:t>
    </dgm:pt>
    <dgm:pt modelId="{7B810ADE-CAD8-4669-A2DD-9D0DC1B96E2A}" type="parTrans" cxnId="{0238A9C7-7FDC-4685-A822-E9225A767428}">
      <dgm:prSet/>
      <dgm:spPr/>
      <dgm:t>
        <a:bodyPr/>
        <a:lstStyle/>
        <a:p>
          <a:endParaRPr lang="en-US"/>
        </a:p>
      </dgm:t>
    </dgm:pt>
    <dgm:pt modelId="{12A19ECE-69E8-4C42-97E6-16A6EFD48A32}" type="sibTrans" cxnId="{0238A9C7-7FDC-4685-A822-E9225A767428}">
      <dgm:prSet/>
      <dgm:spPr/>
      <dgm:t>
        <a:bodyPr/>
        <a:lstStyle/>
        <a:p>
          <a:endParaRPr lang="en-US"/>
        </a:p>
      </dgm:t>
    </dgm:pt>
    <dgm:pt modelId="{94559DAE-4933-47F6-8696-181E10950803}">
      <dgm:prSet phldrT="[Text]"/>
      <dgm:spPr/>
      <dgm:t>
        <a:bodyPr/>
        <a:lstStyle/>
        <a:p>
          <a:r>
            <a:rPr lang="en-US" dirty="0" err="1" smtClean="0"/>
            <a:t>Kekuatan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endParaRPr lang="en-US" dirty="0"/>
        </a:p>
      </dgm:t>
    </dgm:pt>
    <dgm:pt modelId="{F6970FE8-7F80-45BB-9701-F9F6A6D7D517}" type="parTrans" cxnId="{69C60D1F-1B31-4D01-8247-3643C3B01BD0}">
      <dgm:prSet/>
      <dgm:spPr/>
      <dgm:t>
        <a:bodyPr/>
        <a:lstStyle/>
        <a:p>
          <a:endParaRPr lang="en-US"/>
        </a:p>
      </dgm:t>
    </dgm:pt>
    <dgm:pt modelId="{86EEFC1A-8CCF-4E00-BA3F-2BBBF9C2D4A4}" type="sibTrans" cxnId="{69C60D1F-1B31-4D01-8247-3643C3B01BD0}">
      <dgm:prSet/>
      <dgm:spPr/>
      <dgm:t>
        <a:bodyPr/>
        <a:lstStyle/>
        <a:p>
          <a:endParaRPr lang="en-US"/>
        </a:p>
      </dgm:t>
    </dgm:pt>
    <dgm:pt modelId="{EB754647-0069-4E0D-BAE3-366D6175E67D}">
      <dgm:prSet phldrT="[Text]"/>
      <dgm:spPr/>
      <dgm:t>
        <a:bodyPr/>
        <a:lstStyle/>
        <a:p>
          <a:r>
            <a:rPr lang="en-US" dirty="0" err="1" smtClean="0"/>
            <a:t>Kekuatan</a:t>
          </a:r>
          <a:r>
            <a:rPr lang="en-US" dirty="0" smtClean="0"/>
            <a:t> </a:t>
          </a:r>
          <a:r>
            <a:rPr lang="en-US" dirty="0" err="1" smtClean="0"/>
            <a:t>Intelektual</a:t>
          </a:r>
          <a:endParaRPr lang="en-US" dirty="0"/>
        </a:p>
      </dgm:t>
    </dgm:pt>
    <dgm:pt modelId="{A75542BF-1DB9-40FB-B680-6EBDB1BEFF05}" type="parTrans" cxnId="{E26E8942-E6A2-4429-81F4-3E5B162AB7CF}">
      <dgm:prSet/>
      <dgm:spPr/>
      <dgm:t>
        <a:bodyPr/>
        <a:lstStyle/>
        <a:p>
          <a:endParaRPr lang="en-US"/>
        </a:p>
      </dgm:t>
    </dgm:pt>
    <dgm:pt modelId="{BA12CF59-0B36-49ED-BD5C-29BA43E7344A}" type="sibTrans" cxnId="{E26E8942-E6A2-4429-81F4-3E5B162AB7CF}">
      <dgm:prSet/>
      <dgm:spPr/>
      <dgm:t>
        <a:bodyPr/>
        <a:lstStyle/>
        <a:p>
          <a:endParaRPr lang="en-US"/>
        </a:p>
      </dgm:t>
    </dgm:pt>
    <dgm:pt modelId="{18D5DF74-56C8-4C5F-A392-7D1487DAFE7B}" type="pres">
      <dgm:prSet presAssocID="{4F16AC50-A3D0-4417-93C3-FB1A71E3CB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2049D0-D484-4883-8505-DFBE8C08A4DB}" type="pres">
      <dgm:prSet presAssocID="{376232ED-D072-4E16-8E5C-AD7F387D560C}" presName="centerShape" presStyleLbl="node0" presStyleIdx="0" presStyleCnt="1"/>
      <dgm:spPr/>
      <dgm:t>
        <a:bodyPr/>
        <a:lstStyle/>
        <a:p>
          <a:endParaRPr lang="en-US"/>
        </a:p>
      </dgm:t>
    </dgm:pt>
    <dgm:pt modelId="{BA7D557B-D39A-4803-897B-1205A83859EA}" type="pres">
      <dgm:prSet presAssocID="{F6970FE8-7F80-45BB-9701-F9F6A6D7D517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43849797-3126-43A1-84AA-0E4FB0DF2D77}" type="pres">
      <dgm:prSet presAssocID="{94559DAE-4933-47F6-8696-181E1095080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88BBE-25F4-4EB8-90C2-689F484DE84B}" type="pres">
      <dgm:prSet presAssocID="{A75542BF-1DB9-40FB-B680-6EBDB1BEFF05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11B983A8-8C7A-40CE-9606-20BB978AA1DA}" type="pres">
      <dgm:prSet presAssocID="{EB754647-0069-4E0D-BAE3-366D6175E67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B26D49-E91E-49BC-94EC-6A253F775E33}" type="presOf" srcId="{376232ED-D072-4E16-8E5C-AD7F387D560C}" destId="{8B2049D0-D484-4883-8505-DFBE8C08A4DB}" srcOrd="0" destOrd="0" presId="urn:microsoft.com/office/officeart/2005/8/layout/radial4"/>
    <dgm:cxn modelId="{E26E8942-E6A2-4429-81F4-3E5B162AB7CF}" srcId="{376232ED-D072-4E16-8E5C-AD7F387D560C}" destId="{EB754647-0069-4E0D-BAE3-366D6175E67D}" srcOrd="1" destOrd="0" parTransId="{A75542BF-1DB9-40FB-B680-6EBDB1BEFF05}" sibTransId="{BA12CF59-0B36-49ED-BD5C-29BA43E7344A}"/>
    <dgm:cxn modelId="{D5753EED-83D3-46A4-A55B-0C2E52A33F88}" type="presOf" srcId="{4F16AC50-A3D0-4417-93C3-FB1A71E3CBF4}" destId="{18D5DF74-56C8-4C5F-A392-7D1487DAFE7B}" srcOrd="0" destOrd="0" presId="urn:microsoft.com/office/officeart/2005/8/layout/radial4"/>
    <dgm:cxn modelId="{B787CC4C-6FAE-46CC-87CB-B5A36413DD0F}" type="presOf" srcId="{EB754647-0069-4E0D-BAE3-366D6175E67D}" destId="{11B983A8-8C7A-40CE-9606-20BB978AA1DA}" srcOrd="0" destOrd="0" presId="urn:microsoft.com/office/officeart/2005/8/layout/radial4"/>
    <dgm:cxn modelId="{AAE1CD1D-B7D4-4747-B795-C73F8360CF2D}" type="presOf" srcId="{F6970FE8-7F80-45BB-9701-F9F6A6D7D517}" destId="{BA7D557B-D39A-4803-897B-1205A83859EA}" srcOrd="0" destOrd="0" presId="urn:microsoft.com/office/officeart/2005/8/layout/radial4"/>
    <dgm:cxn modelId="{69C60D1F-1B31-4D01-8247-3643C3B01BD0}" srcId="{376232ED-D072-4E16-8E5C-AD7F387D560C}" destId="{94559DAE-4933-47F6-8696-181E10950803}" srcOrd="0" destOrd="0" parTransId="{F6970FE8-7F80-45BB-9701-F9F6A6D7D517}" sibTransId="{86EEFC1A-8CCF-4E00-BA3F-2BBBF9C2D4A4}"/>
    <dgm:cxn modelId="{3EE28E5D-80D3-4856-99F4-3D8773CD61D4}" type="presOf" srcId="{A75542BF-1DB9-40FB-B680-6EBDB1BEFF05}" destId="{87C88BBE-25F4-4EB8-90C2-689F484DE84B}" srcOrd="0" destOrd="0" presId="urn:microsoft.com/office/officeart/2005/8/layout/radial4"/>
    <dgm:cxn modelId="{48FC2613-60D5-4803-99E2-734CC7812C3A}" type="presOf" srcId="{94559DAE-4933-47F6-8696-181E10950803}" destId="{43849797-3126-43A1-84AA-0E4FB0DF2D77}" srcOrd="0" destOrd="0" presId="urn:microsoft.com/office/officeart/2005/8/layout/radial4"/>
    <dgm:cxn modelId="{0238A9C7-7FDC-4685-A822-E9225A767428}" srcId="{4F16AC50-A3D0-4417-93C3-FB1A71E3CBF4}" destId="{376232ED-D072-4E16-8E5C-AD7F387D560C}" srcOrd="0" destOrd="0" parTransId="{7B810ADE-CAD8-4669-A2DD-9D0DC1B96E2A}" sibTransId="{12A19ECE-69E8-4C42-97E6-16A6EFD48A32}"/>
    <dgm:cxn modelId="{F35BD12F-91A8-469C-A65A-D9B161318458}" type="presParOf" srcId="{18D5DF74-56C8-4C5F-A392-7D1487DAFE7B}" destId="{8B2049D0-D484-4883-8505-DFBE8C08A4DB}" srcOrd="0" destOrd="0" presId="urn:microsoft.com/office/officeart/2005/8/layout/radial4"/>
    <dgm:cxn modelId="{BE6F546D-61BD-4EB3-8D29-BDCC4543EB54}" type="presParOf" srcId="{18D5DF74-56C8-4C5F-A392-7D1487DAFE7B}" destId="{BA7D557B-D39A-4803-897B-1205A83859EA}" srcOrd="1" destOrd="0" presId="urn:microsoft.com/office/officeart/2005/8/layout/radial4"/>
    <dgm:cxn modelId="{8DA13F64-8CC4-4803-9D8E-F427982F7617}" type="presParOf" srcId="{18D5DF74-56C8-4C5F-A392-7D1487DAFE7B}" destId="{43849797-3126-43A1-84AA-0E4FB0DF2D77}" srcOrd="2" destOrd="0" presId="urn:microsoft.com/office/officeart/2005/8/layout/radial4"/>
    <dgm:cxn modelId="{E09319F8-0361-4952-B707-5E8EE68B53ED}" type="presParOf" srcId="{18D5DF74-56C8-4C5F-A392-7D1487DAFE7B}" destId="{87C88BBE-25F4-4EB8-90C2-689F484DE84B}" srcOrd="3" destOrd="0" presId="urn:microsoft.com/office/officeart/2005/8/layout/radial4"/>
    <dgm:cxn modelId="{E5BE98D9-D300-46A2-9D5B-D2B04FFEEC8A}" type="presParOf" srcId="{18D5DF74-56C8-4C5F-A392-7D1487DAFE7B}" destId="{11B983A8-8C7A-40CE-9606-20BB978AA1DA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2049D0-D484-4883-8505-DFBE8C08A4DB}">
      <dsp:nvSpPr>
        <dsp:cNvPr id="0" name=""/>
        <dsp:cNvSpPr/>
      </dsp:nvSpPr>
      <dsp:spPr>
        <a:xfrm>
          <a:off x="2225039" y="1172137"/>
          <a:ext cx="1645920" cy="16459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Sosiologi</a:t>
          </a:r>
          <a:endParaRPr lang="en-US" sz="2400" kern="1200" dirty="0"/>
        </a:p>
      </dsp:txBody>
      <dsp:txXfrm>
        <a:off x="2225039" y="1172137"/>
        <a:ext cx="1645920" cy="1645920"/>
      </dsp:txXfrm>
    </dsp:sp>
    <dsp:sp modelId="{BA7D557B-D39A-4803-897B-1205A83859EA}">
      <dsp:nvSpPr>
        <dsp:cNvPr id="0" name=""/>
        <dsp:cNvSpPr/>
      </dsp:nvSpPr>
      <dsp:spPr>
        <a:xfrm rot="12900000">
          <a:off x="960333" y="815738"/>
          <a:ext cx="1476662" cy="4690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849797-3126-43A1-84AA-0E4FB0DF2D77}">
      <dsp:nvSpPr>
        <dsp:cNvPr id="0" name=""/>
        <dsp:cNvSpPr/>
      </dsp:nvSpPr>
      <dsp:spPr>
        <a:xfrm>
          <a:off x="312046" y="1342"/>
          <a:ext cx="1563624" cy="1250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Kekuatan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Sosial</a:t>
          </a:r>
          <a:endParaRPr lang="en-US" sz="2500" kern="1200" dirty="0"/>
        </a:p>
      </dsp:txBody>
      <dsp:txXfrm>
        <a:off x="312046" y="1342"/>
        <a:ext cx="1563624" cy="1250899"/>
      </dsp:txXfrm>
    </dsp:sp>
    <dsp:sp modelId="{87C88BBE-25F4-4EB8-90C2-689F484DE84B}">
      <dsp:nvSpPr>
        <dsp:cNvPr id="0" name=""/>
        <dsp:cNvSpPr/>
      </dsp:nvSpPr>
      <dsp:spPr>
        <a:xfrm rot="19500000">
          <a:off x="3659004" y="815738"/>
          <a:ext cx="1476662" cy="4690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B983A8-8C7A-40CE-9606-20BB978AA1DA}">
      <dsp:nvSpPr>
        <dsp:cNvPr id="0" name=""/>
        <dsp:cNvSpPr/>
      </dsp:nvSpPr>
      <dsp:spPr>
        <a:xfrm>
          <a:off x="4220329" y="1342"/>
          <a:ext cx="1563624" cy="1250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Kekuatan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Intelektual</a:t>
          </a:r>
          <a:endParaRPr lang="en-US" sz="2500" kern="1200" dirty="0"/>
        </a:p>
      </dsp:txBody>
      <dsp:txXfrm>
        <a:off x="4220329" y="1342"/>
        <a:ext cx="1563624" cy="1250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6105E-BDD2-4B27-8B33-8F80EE971474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11F51-15BC-4821-8C5F-76688E877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B20C4-F006-4EF6-89F8-9D30BB11DC40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3ECF65-5DD0-43DB-A018-E7BB710C05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SOSIOLOGI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667000"/>
            <a:ext cx="64008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Mata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Pengampu</a:t>
            </a:r>
            <a:r>
              <a:rPr lang="en-US" sz="2800" dirty="0" smtClean="0"/>
              <a:t>: Denison </a:t>
            </a:r>
            <a:r>
              <a:rPr lang="en-US" sz="2800" dirty="0" err="1" smtClean="0"/>
              <a:t>Wicaksono</a:t>
            </a:r>
            <a:r>
              <a:rPr lang="en-US" sz="2800" dirty="0" smtClean="0"/>
              <a:t>, MA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1026" name="Picture 2" descr="D:\JOB-UPJ\Kartu Nama\Logo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2400"/>
            <a:ext cx="4618038" cy="2222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5000" y="4343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PERTEMUAN 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Sosial-budaya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 err="1" smtClean="0"/>
              <a:t>Antropologi</a:t>
            </a:r>
            <a:endParaRPr lang="en-US" sz="2800" dirty="0" smtClean="0"/>
          </a:p>
          <a:p>
            <a:pPr lvl="1"/>
            <a:r>
              <a:rPr lang="en-US" dirty="0" err="1" smtClean="0"/>
              <a:t>Antropologi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 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 </a:t>
            </a:r>
            <a:r>
              <a:rPr lang="en-US" dirty="0" err="1" smtClean="0"/>
              <a:t>etnis</a:t>
            </a:r>
            <a:r>
              <a:rPr lang="en-US" dirty="0" smtClean="0"/>
              <a:t> 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lvl="1"/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ketertarikan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 </a:t>
            </a:r>
            <a:r>
              <a:rPr lang="en-US" dirty="0" err="1" smtClean="0"/>
              <a:t>Eropa</a:t>
            </a:r>
            <a:r>
              <a:rPr lang="en-US" dirty="0" smtClean="0"/>
              <a:t> yang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endParaRPr lang="en-US" dirty="0" smtClean="0"/>
          </a:p>
          <a:p>
            <a:pPr lvl="1"/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(</a:t>
            </a:r>
            <a:r>
              <a:rPr lang="en-US" dirty="0" err="1" smtClean="0"/>
              <a:t>homogen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industrialisasi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Sosial-budaya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 err="1" smtClean="0"/>
              <a:t>Psikologi</a:t>
            </a:r>
            <a:r>
              <a:rPr lang="en-US" sz="2800" dirty="0" smtClean="0"/>
              <a:t> -  </a:t>
            </a:r>
            <a:r>
              <a:rPr lang="en-US" sz="2800" dirty="0" err="1" smtClean="0"/>
              <a:t>Psikologi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pPr lvl="1"/>
            <a:r>
              <a:rPr lang="en-US" dirty="0" err="1" smtClean="0"/>
              <a:t>Psikologi</a:t>
            </a:r>
            <a:r>
              <a:rPr lang="en-US" dirty="0" smtClean="0"/>
              <a:t>, </a:t>
            </a:r>
            <a:r>
              <a:rPr lang="en-US" dirty="0" err="1" smtClean="0"/>
              <a:t>sosiologi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1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endParaRPr lang="en-US" dirty="0" smtClean="0"/>
          </a:p>
          <a:p>
            <a:pPr lvl="1"/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ekpresi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lvl="1"/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Sosiologi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Sebagai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 smtClean="0">
                <a:solidFill>
                  <a:schemeClr val="tx2"/>
                </a:solidFill>
                <a:latin typeface="+mj-lt"/>
              </a:rPr>
              <a:t>Ilmu</a:t>
            </a:r>
            <a:endParaRPr lang="en-US" sz="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tersusun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i="1" dirty="0" smtClean="0"/>
              <a:t>(Knowledge)</a:t>
            </a:r>
          </a:p>
          <a:p>
            <a:pPr lvl="1"/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endParaRPr lang="en-US" sz="2800" dirty="0" smtClean="0"/>
          </a:p>
          <a:p>
            <a:pPr lvl="1"/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 </a:t>
            </a:r>
            <a:r>
              <a:rPr lang="en-US" sz="2800" i="1" dirty="0" smtClean="0"/>
              <a:t>(Sociological Imagination)</a:t>
            </a:r>
          </a:p>
          <a:p>
            <a:pPr lvl="1"/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dibuktikan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kebenarannya</a:t>
            </a:r>
            <a:r>
              <a:rPr lang="en-US" sz="2800" dirty="0" smtClean="0"/>
              <a:t> / </a:t>
            </a:r>
            <a:r>
              <a:rPr lang="en-US" sz="2800" dirty="0" err="1" smtClean="0"/>
              <a:t>Objektif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err="1" smtClean="0"/>
              <a:t>Ciri-Ciri</a:t>
            </a:r>
            <a:r>
              <a:rPr lang="en-US" sz="3200" dirty="0" smtClean="0"/>
              <a:t> </a:t>
            </a:r>
            <a:r>
              <a:rPr lang="en-US" sz="3200" dirty="0" err="1" smtClean="0"/>
              <a:t>Sosiologi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endParaRPr lang="en-US" sz="3200" dirty="0" smtClean="0"/>
          </a:p>
          <a:p>
            <a:pPr lvl="1"/>
            <a:r>
              <a:rPr lang="en-US" sz="2800" dirty="0" err="1" smtClean="0"/>
              <a:t>Empiris</a:t>
            </a:r>
            <a:endParaRPr lang="en-US" sz="2800" dirty="0" smtClean="0"/>
          </a:p>
          <a:p>
            <a:pPr lvl="1"/>
            <a:r>
              <a:rPr lang="en-US" sz="2800" dirty="0" err="1" smtClean="0"/>
              <a:t>Teoritis</a:t>
            </a:r>
            <a:endParaRPr lang="en-US" sz="2800" dirty="0" smtClean="0"/>
          </a:p>
          <a:p>
            <a:pPr lvl="1"/>
            <a:r>
              <a:rPr lang="en-US" sz="2800" dirty="0" err="1" smtClean="0"/>
              <a:t>Kumulatif</a:t>
            </a:r>
            <a:endParaRPr lang="en-US" sz="2800" dirty="0" smtClean="0"/>
          </a:p>
          <a:p>
            <a:pPr lvl="1"/>
            <a:r>
              <a:rPr lang="en-US" sz="2800" dirty="0" err="1" smtClean="0"/>
              <a:t>Nonetis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–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dasarnya</a:t>
            </a:r>
            <a:r>
              <a:rPr lang="en-US" sz="3000" dirty="0" smtClean="0"/>
              <a:t>, </a:t>
            </a:r>
            <a:r>
              <a:rPr lang="en-US" sz="3000" dirty="0" err="1" smtClean="0"/>
              <a:t>Sosiologi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Ilmu</a:t>
            </a:r>
            <a:r>
              <a:rPr lang="en-US" sz="3000" dirty="0" smtClean="0"/>
              <a:t> </a:t>
            </a:r>
            <a:r>
              <a:rPr lang="en-US" sz="3000" dirty="0" err="1" smtClean="0"/>
              <a:t>Murni</a:t>
            </a:r>
            <a:r>
              <a:rPr lang="en-US" sz="3000" dirty="0" smtClean="0"/>
              <a:t> (Pure Science) </a:t>
            </a:r>
            <a:r>
              <a:rPr lang="en-US" sz="3000" dirty="0" err="1" smtClean="0"/>
              <a:t>namun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dijadikan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penerapan</a:t>
            </a:r>
            <a:r>
              <a:rPr lang="en-US" sz="3000" dirty="0" smtClean="0"/>
              <a:t> </a:t>
            </a:r>
            <a:r>
              <a:rPr lang="en-US" sz="3000" dirty="0" err="1" smtClean="0"/>
              <a:t>hasil-hasil</a:t>
            </a:r>
            <a:r>
              <a:rPr lang="en-US" sz="3000" dirty="0" smtClean="0"/>
              <a:t> </a:t>
            </a:r>
            <a:r>
              <a:rPr lang="en-US" sz="3000" dirty="0" err="1" smtClean="0"/>
              <a:t>kajian</a:t>
            </a:r>
            <a:r>
              <a:rPr lang="en-US" sz="3000" dirty="0" smtClean="0"/>
              <a:t> </a:t>
            </a:r>
            <a:r>
              <a:rPr lang="en-US" sz="3000" dirty="0" err="1" smtClean="0"/>
              <a:t>sosiologis</a:t>
            </a:r>
            <a:r>
              <a:rPr lang="en-US" sz="3000" dirty="0" smtClean="0"/>
              <a:t> (Applied Science)</a:t>
            </a:r>
          </a:p>
          <a:p>
            <a:r>
              <a:rPr lang="en-US" sz="3000" dirty="0" err="1" smtClean="0"/>
              <a:t>Kajian-kajian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sosiologi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umumnya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memberikan</a:t>
            </a:r>
            <a:r>
              <a:rPr lang="en-US" sz="3000" dirty="0" smtClean="0"/>
              <a:t> </a:t>
            </a:r>
            <a:r>
              <a:rPr lang="en-US" sz="3000" dirty="0" err="1" smtClean="0"/>
              <a:t>penjelasan</a:t>
            </a:r>
            <a:r>
              <a:rPr lang="en-US" sz="3000" dirty="0" smtClean="0"/>
              <a:t> </a:t>
            </a:r>
            <a:r>
              <a:rPr lang="en-US" sz="3000" dirty="0" err="1" smtClean="0"/>
              <a:t>mengenai</a:t>
            </a:r>
            <a:r>
              <a:rPr lang="en-US" sz="3000" dirty="0" smtClean="0"/>
              <a:t> </a:t>
            </a:r>
            <a:r>
              <a:rPr lang="en-US" sz="3000" dirty="0" err="1" smtClean="0"/>
              <a:t>fenomena-fenomena</a:t>
            </a:r>
            <a:r>
              <a:rPr lang="en-US" sz="3000" dirty="0" smtClean="0"/>
              <a:t> </a:t>
            </a:r>
            <a:r>
              <a:rPr lang="en-US" sz="3000" dirty="0" err="1" smtClean="0"/>
              <a:t>sosial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(</a:t>
            </a:r>
            <a:r>
              <a:rPr lang="en-US" sz="3000" dirty="0" err="1" smtClean="0"/>
              <a:t>realita</a:t>
            </a:r>
            <a:r>
              <a:rPr lang="en-US" sz="3000" dirty="0" smtClean="0"/>
              <a:t> </a:t>
            </a:r>
            <a:r>
              <a:rPr lang="en-US" sz="3000" dirty="0" err="1" smtClean="0"/>
              <a:t>sosio-kultural</a:t>
            </a:r>
            <a:r>
              <a:rPr lang="en-US" sz="30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–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Konstruksi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Teori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Menguji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Hipotesis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kehidupan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bagaimana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mempengaruhi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manusia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Jalan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Tengah:</a:t>
                      </a:r>
                    </a:p>
                    <a:p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Kritik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endParaRPr kumimoji="0"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Evaluasi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efektivitas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program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Menawarkan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penyelesaian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endParaRPr kumimoji="0"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penyelesaian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endParaRPr kumimoji="0"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267200"/>
            <a:ext cx="47154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Khalayak</a:t>
            </a:r>
            <a:r>
              <a:rPr lang="en-US" dirty="0" smtClean="0"/>
              <a:t> :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/</a:t>
            </a:r>
            <a:r>
              <a:rPr lang="en-US" dirty="0" err="1" smtClean="0"/>
              <a:t>Sosiolog</a:t>
            </a:r>
            <a:endParaRPr lang="en-US" dirty="0" smtClean="0"/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: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Khalayak</a:t>
            </a:r>
            <a:r>
              <a:rPr lang="en-US" dirty="0" smtClean="0"/>
              <a:t>: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: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Akuntansi</a:t>
            </a:r>
            <a:endParaRPr lang="en-US" dirty="0" smtClean="0"/>
          </a:p>
          <a:p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Psikologi</a:t>
            </a:r>
            <a:endParaRPr lang="en-US" dirty="0" smtClean="0"/>
          </a:p>
          <a:p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endParaRPr lang="en-US" dirty="0" smtClean="0"/>
          </a:p>
          <a:p>
            <a:r>
              <a:rPr lang="en-US" dirty="0" err="1" smtClean="0"/>
              <a:t>Arsitektur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Objek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Studi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 smtClean="0">
                <a:solidFill>
                  <a:schemeClr val="tx2"/>
                </a:solidFill>
                <a:latin typeface="+mj-lt"/>
              </a:rPr>
              <a:t>Sosiologi</a:t>
            </a:r>
            <a:endParaRPr lang="en-US" sz="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sudut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timbul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endParaRPr lang="en-US" sz="2800" dirty="0" smtClean="0"/>
          </a:p>
          <a:p>
            <a:pPr lvl="1"/>
            <a:r>
              <a:rPr lang="en-US" sz="2800" dirty="0" err="1" smtClean="0"/>
              <a:t>Bercampur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endParaRPr lang="en-US" sz="2800" dirty="0" smtClean="0"/>
          </a:p>
          <a:p>
            <a:pPr lvl="1"/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kesatuan</a:t>
            </a:r>
            <a:endParaRPr lang="en-US" sz="2800" dirty="0" smtClean="0"/>
          </a:p>
          <a:p>
            <a:pPr lvl="1"/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err="1" smtClean="0"/>
              <a:t>Komponen-Komponen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err="1" smtClean="0"/>
              <a:t>Populasi</a:t>
            </a:r>
            <a:endParaRPr lang="en-US" sz="2800" dirty="0" smtClean="0"/>
          </a:p>
          <a:p>
            <a:pPr lvl="1"/>
            <a:r>
              <a:rPr lang="en-US" sz="2800" dirty="0" err="1" smtClean="0"/>
              <a:t>Kebudayaan</a:t>
            </a:r>
            <a:endParaRPr lang="en-US" sz="2800" dirty="0" smtClean="0"/>
          </a:p>
          <a:p>
            <a:pPr lvl="1"/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 (Tangible &amp; Intangible)</a:t>
            </a:r>
          </a:p>
          <a:p>
            <a:pPr lvl="1"/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pPr lvl="1"/>
            <a:r>
              <a:rPr lang="en-US" sz="2800" dirty="0" err="1" smtClean="0"/>
              <a:t>Pranata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Sejarah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 smtClean="0">
                <a:solidFill>
                  <a:schemeClr val="tx2"/>
                </a:solidFill>
                <a:latin typeface="+mj-lt"/>
              </a:rPr>
              <a:t>Sosiologi</a:t>
            </a:r>
            <a:endParaRPr lang="en-US" sz="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64920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 smtClean="0"/>
              <a:t>Munculnya</a:t>
            </a:r>
            <a:r>
              <a:rPr lang="en-US" sz="3200" dirty="0" smtClean="0"/>
              <a:t> </a:t>
            </a:r>
            <a:r>
              <a:rPr lang="en-US" sz="3200" dirty="0" err="1" smtClean="0"/>
              <a:t>Sosiologi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dorongan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intelektual</a:t>
            </a:r>
            <a:endParaRPr lang="en-US" sz="3200" dirty="0" smtClean="0"/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3352800"/>
          <a:ext cx="60960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JOB-UPJ\SOSIOLOGI\SOSIOLOGI 2013-2014\PICS\7gy_bor_rou_s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428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0888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Sejarah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 smtClean="0">
                <a:solidFill>
                  <a:schemeClr val="tx2"/>
                </a:solidFill>
                <a:latin typeface="+mj-lt"/>
              </a:rPr>
              <a:t>Sosiologi</a:t>
            </a:r>
            <a:endParaRPr lang="en-US" sz="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pPr lvl="0"/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</a:p>
          <a:p>
            <a:pPr lvl="2"/>
            <a:r>
              <a:rPr lang="en-US" sz="2400" dirty="0" err="1" smtClean="0"/>
              <a:t>Revolusi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Perancis</a:t>
            </a:r>
            <a:r>
              <a:rPr lang="en-US" sz="2400" dirty="0" smtClean="0"/>
              <a:t> 1789</a:t>
            </a:r>
          </a:p>
          <a:p>
            <a:pPr lvl="3"/>
            <a:r>
              <a:rPr lang="en-US" sz="2400" dirty="0" smtClean="0"/>
              <a:t>Rakyat </a:t>
            </a:r>
            <a:r>
              <a:rPr lang="en-US" sz="2400" dirty="0" err="1" smtClean="0"/>
              <a:t>Perancis</a:t>
            </a:r>
            <a:r>
              <a:rPr lang="en-US" sz="2400" dirty="0" smtClean="0"/>
              <a:t> </a:t>
            </a:r>
            <a:r>
              <a:rPr lang="en-US" sz="2400" dirty="0" err="1" smtClean="0"/>
              <a:t>menghendaki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hak-hak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Revolusi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Perancis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slogan "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,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Persaudaraan</a:t>
            </a:r>
            <a:r>
              <a:rPr lang="en-US" sz="2400" dirty="0" smtClean="0"/>
              <a:t>" (</a:t>
            </a:r>
            <a:r>
              <a:rPr lang="en-US" sz="2400" i="1" dirty="0" err="1" smtClean="0"/>
              <a:t>Liberte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Egalite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Fraternite</a:t>
            </a:r>
            <a:r>
              <a:rPr lang="en-US" sz="2400" dirty="0" smtClean="0"/>
              <a:t>)</a:t>
            </a:r>
          </a:p>
          <a:p>
            <a:pPr lvl="3"/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menghapus</a:t>
            </a:r>
            <a:r>
              <a:rPr lang="en-US" sz="2400" dirty="0" smtClean="0"/>
              <a:t> </a:t>
            </a:r>
            <a:r>
              <a:rPr lang="en-US" sz="2400" dirty="0" err="1" smtClean="0"/>
              <a:t>Monarki</a:t>
            </a:r>
            <a:r>
              <a:rPr lang="en-US" sz="2400" dirty="0" smtClean="0"/>
              <a:t> </a:t>
            </a:r>
            <a:r>
              <a:rPr lang="en-US" sz="2400" dirty="0" err="1" smtClean="0"/>
              <a:t>Absolut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Feodalisme</a:t>
            </a:r>
            <a:endParaRPr lang="en-US" sz="2400" dirty="0" smtClean="0"/>
          </a:p>
          <a:p>
            <a:pPr lvl="3"/>
            <a:r>
              <a:rPr lang="en-US" sz="2400" dirty="0" err="1" smtClean="0"/>
              <a:t>Tatanan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kacau</a:t>
            </a:r>
            <a:r>
              <a:rPr lang="en-US" sz="2400" dirty="0" smtClean="0"/>
              <a:t>, </a:t>
            </a:r>
            <a:r>
              <a:rPr lang="en-US" sz="2400" dirty="0" err="1" smtClean="0"/>
              <a:t>timbullah</a:t>
            </a:r>
            <a:r>
              <a:rPr lang="en-US" sz="2400" dirty="0" smtClean="0"/>
              <a:t> </a:t>
            </a:r>
            <a:r>
              <a:rPr lang="en-US" sz="2400" dirty="0" err="1" smtClean="0"/>
              <a:t>kegalauan-kegalauan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tenteram</a:t>
            </a:r>
            <a:endParaRPr lang="en-US" sz="2400" dirty="0" smtClean="0"/>
          </a:p>
          <a:p>
            <a:pPr lvl="3"/>
            <a:endParaRPr lang="en-US" sz="2400" dirty="0" smtClean="0"/>
          </a:p>
          <a:p>
            <a:pPr lvl="3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D:\JOB-UPJ\BAHAN PENYUSUNAN SAP\ILUSTRASI\french-r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1" y="0"/>
            <a:ext cx="3537824" cy="3276600"/>
          </a:xfrm>
          <a:prstGeom prst="rect">
            <a:avLst/>
          </a:prstGeom>
          <a:noFill/>
        </p:spPr>
      </p:pic>
      <p:pic>
        <p:nvPicPr>
          <p:cNvPr id="6147" name="Picture 3" descr="D:\JOB-UPJ\BAHAN PENYUSUNAN SAP\ILUSTRASI\141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59295" cy="6553200"/>
          </a:xfrm>
          <a:prstGeom prst="rect">
            <a:avLst/>
          </a:prstGeom>
          <a:noFill/>
        </p:spPr>
      </p:pic>
      <p:pic>
        <p:nvPicPr>
          <p:cNvPr id="6148" name="Picture 4" descr="D:\JOB-UPJ\BAHAN PENYUSUNAN SAP\ILUSTRASI\00Prise_de_la_Bastil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1" y="3276600"/>
            <a:ext cx="4419600" cy="3311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0888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Sejarah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 smtClean="0">
                <a:solidFill>
                  <a:schemeClr val="tx2"/>
                </a:solidFill>
                <a:latin typeface="+mj-lt"/>
              </a:rPr>
              <a:t>Sosiologi</a:t>
            </a:r>
            <a:endParaRPr lang="en-US" sz="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 smtClean="0"/>
              <a:t>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</a:p>
          <a:p>
            <a:pPr lvl="2"/>
            <a:r>
              <a:rPr lang="en-US" sz="2800" dirty="0" err="1" smtClean="0"/>
              <a:t>Revolusi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Kelahiran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Kapitalisme</a:t>
            </a:r>
            <a:r>
              <a:rPr lang="en-US" sz="2800" dirty="0" smtClean="0"/>
              <a:t> (</a:t>
            </a:r>
            <a:r>
              <a:rPr lang="en-US" sz="2800" dirty="0" err="1" smtClean="0"/>
              <a:t>abad</a:t>
            </a:r>
            <a:r>
              <a:rPr lang="en-US" sz="2800" dirty="0" smtClean="0"/>
              <a:t> ke-19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abad</a:t>
            </a:r>
            <a:r>
              <a:rPr lang="en-US" sz="2800" dirty="0" smtClean="0"/>
              <a:t> ke-20)</a:t>
            </a:r>
          </a:p>
          <a:p>
            <a:pPr lvl="3"/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industrialisasi</a:t>
            </a:r>
            <a:endParaRPr lang="en-US" sz="2800" dirty="0" smtClean="0"/>
          </a:p>
          <a:p>
            <a:pPr lvl="3"/>
            <a:r>
              <a:rPr lang="en-US" sz="2800" dirty="0" err="1" smtClean="0"/>
              <a:t>Tumbuhnya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endParaRPr lang="en-US" sz="2800" dirty="0" smtClean="0"/>
          </a:p>
          <a:p>
            <a:pPr lvl="3"/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kesenjangan-kesenjangan</a:t>
            </a:r>
            <a:r>
              <a:rPr lang="en-US" sz="2800" dirty="0" smtClean="0"/>
              <a:t> </a:t>
            </a:r>
            <a:r>
              <a:rPr lang="en-US" sz="2800" dirty="0" err="1" smtClean="0"/>
              <a:t>miskin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kaya</a:t>
            </a:r>
            <a:endParaRPr lang="en-US" sz="2800" dirty="0" smtClean="0"/>
          </a:p>
          <a:p>
            <a:pPr lvl="3"/>
            <a:endParaRPr lang="en-US" sz="28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JOB-UPJ\BAHAN PENYUSUNAN SAP\ILUSTRASI\Revoindustr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24400" cy="3159695"/>
          </a:xfrm>
          <a:prstGeom prst="rect">
            <a:avLst/>
          </a:prstGeom>
          <a:noFill/>
        </p:spPr>
      </p:pic>
      <p:pic>
        <p:nvPicPr>
          <p:cNvPr id="1027" name="Picture 3" descr="D:\JOB-UPJ\BAHAN PENYUSUNAN SAP\ILUSTRASI\industrialrevolutionworker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6205762" cy="3733800"/>
          </a:xfrm>
          <a:prstGeom prst="rect">
            <a:avLst/>
          </a:prstGeom>
          <a:noFill/>
        </p:spPr>
      </p:pic>
      <p:pic>
        <p:nvPicPr>
          <p:cNvPr id="1028" name="Picture 4" descr="D:\JOB-UPJ\BAHAN PENYUSUNAN SAP\ILUSTRASI\steam_engi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2743200"/>
            <a:ext cx="3086100" cy="4114800"/>
          </a:xfrm>
          <a:prstGeom prst="rect">
            <a:avLst/>
          </a:prstGeom>
          <a:noFill/>
        </p:spPr>
      </p:pic>
      <p:pic>
        <p:nvPicPr>
          <p:cNvPr id="1029" name="Picture 5" descr="D:\JOB-UPJ\BAHAN PENYUSUNAN SAP\ILUSTRASI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0"/>
            <a:ext cx="4572000" cy="341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0888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Sejarah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 smtClean="0">
                <a:solidFill>
                  <a:schemeClr val="tx2"/>
                </a:solidFill>
                <a:latin typeface="+mj-lt"/>
              </a:rPr>
              <a:t>Sosiologi</a:t>
            </a:r>
            <a:endParaRPr lang="en-US" sz="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 smtClean="0"/>
              <a:t>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Intelektual</a:t>
            </a:r>
            <a:endParaRPr lang="en-US" sz="3200" dirty="0" smtClean="0"/>
          </a:p>
          <a:p>
            <a:pPr lvl="2"/>
            <a:r>
              <a:rPr lang="en-US" sz="2800" dirty="0" err="1" smtClean="0"/>
              <a:t>Pencerahan</a:t>
            </a:r>
            <a:r>
              <a:rPr lang="en-US" sz="2800" dirty="0" smtClean="0"/>
              <a:t> (</a:t>
            </a:r>
            <a:r>
              <a:rPr lang="en-US" sz="2800" dirty="0" err="1" smtClean="0"/>
              <a:t>Aufklarung</a:t>
            </a:r>
            <a:r>
              <a:rPr lang="en-US" sz="2800" dirty="0" smtClean="0"/>
              <a:t>)</a:t>
            </a:r>
          </a:p>
          <a:p>
            <a:pPr lvl="3"/>
            <a:r>
              <a:rPr lang="en-US" sz="2700" dirty="0" err="1" smtClean="0"/>
              <a:t>Terjadi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abad</a:t>
            </a:r>
            <a:r>
              <a:rPr lang="en-US" sz="2700" dirty="0" smtClean="0"/>
              <a:t> ke-17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abad</a:t>
            </a:r>
            <a:r>
              <a:rPr lang="en-US" sz="2700" dirty="0" smtClean="0"/>
              <a:t> ke-18</a:t>
            </a:r>
          </a:p>
          <a:p>
            <a:pPr lvl="3"/>
            <a:r>
              <a:rPr lang="en-US" sz="2700" dirty="0" err="1" smtClean="0"/>
              <a:t>Bergesernya</a:t>
            </a:r>
            <a:r>
              <a:rPr lang="en-US" sz="2700" dirty="0" smtClean="0"/>
              <a:t> </a:t>
            </a:r>
            <a:r>
              <a:rPr lang="en-US" sz="2700" dirty="0" err="1" smtClean="0"/>
              <a:t>pengaruh</a:t>
            </a:r>
            <a:r>
              <a:rPr lang="en-US" sz="2700" dirty="0" smtClean="0"/>
              <a:t> </a:t>
            </a:r>
            <a:r>
              <a:rPr lang="en-US" sz="2700" dirty="0" err="1" smtClean="0"/>
              <a:t>kekuatan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luar</a:t>
            </a:r>
            <a:r>
              <a:rPr lang="en-US" sz="2700" dirty="0" smtClean="0"/>
              <a:t> </a:t>
            </a:r>
            <a:r>
              <a:rPr lang="en-US" sz="2700" dirty="0" err="1" smtClean="0"/>
              <a:t>manusia</a:t>
            </a:r>
            <a:r>
              <a:rPr lang="en-US" sz="2700" dirty="0" smtClean="0"/>
              <a:t> (</a:t>
            </a:r>
            <a:r>
              <a:rPr lang="en-US" sz="2700" dirty="0" err="1" smtClean="0"/>
              <a:t>wahyu</a:t>
            </a:r>
            <a:r>
              <a:rPr lang="en-US" sz="2700" dirty="0" smtClean="0"/>
              <a:t> </a:t>
            </a:r>
            <a:r>
              <a:rPr lang="en-US" sz="2700" dirty="0" err="1" smtClean="0"/>
              <a:t>ilahi</a:t>
            </a:r>
            <a:r>
              <a:rPr lang="en-US" sz="2700" dirty="0" smtClean="0"/>
              <a:t>, </a:t>
            </a:r>
            <a:r>
              <a:rPr lang="en-US" sz="2700" dirty="0" err="1" smtClean="0"/>
              <a:t>otoritas</a:t>
            </a:r>
            <a:r>
              <a:rPr lang="en-US" sz="2700" dirty="0" smtClean="0"/>
              <a:t> </a:t>
            </a:r>
            <a:r>
              <a:rPr lang="en-US" sz="2700" dirty="0" err="1" smtClean="0"/>
              <a:t>negara</a:t>
            </a:r>
            <a:r>
              <a:rPr lang="en-US" sz="2700" dirty="0" smtClean="0"/>
              <a:t>, </a:t>
            </a:r>
            <a:r>
              <a:rPr lang="en-US" sz="2700" dirty="0" err="1" smtClean="0"/>
              <a:t>otoritas</a:t>
            </a:r>
            <a:r>
              <a:rPr lang="en-US" sz="2700" dirty="0" smtClean="0"/>
              <a:t> agama, </a:t>
            </a:r>
            <a:r>
              <a:rPr lang="en-US" sz="2700" dirty="0" err="1" smtClean="0"/>
              <a:t>nasihat</a:t>
            </a:r>
            <a:r>
              <a:rPr lang="en-US" sz="2700" dirty="0" smtClean="0"/>
              <a:t> </a:t>
            </a:r>
            <a:r>
              <a:rPr lang="en-US" sz="2700" dirty="0" err="1" smtClean="0"/>
              <a:t>ahli</a:t>
            </a:r>
            <a:r>
              <a:rPr lang="en-US" sz="2700" dirty="0" smtClean="0"/>
              <a:t>) </a:t>
            </a:r>
            <a:r>
              <a:rPr lang="en-US" sz="2700" dirty="0" err="1" smtClean="0"/>
              <a:t>kepada</a:t>
            </a:r>
            <a:r>
              <a:rPr lang="en-US" sz="2700" dirty="0" smtClean="0"/>
              <a:t> </a:t>
            </a:r>
            <a:r>
              <a:rPr lang="en-US" sz="2700" dirty="0" err="1" smtClean="0"/>
              <a:t>rasio</a:t>
            </a:r>
            <a:r>
              <a:rPr lang="en-US" sz="2700" dirty="0" smtClean="0"/>
              <a:t> </a:t>
            </a:r>
            <a:r>
              <a:rPr lang="en-US" sz="2700" dirty="0" err="1" smtClean="0"/>
              <a:t>pemikiran</a:t>
            </a:r>
            <a:endParaRPr lang="en-US" sz="2700" dirty="0" smtClean="0"/>
          </a:p>
          <a:p>
            <a:pPr lvl="3"/>
            <a:r>
              <a:rPr lang="en-US" sz="2700" dirty="0" err="1" smtClean="0"/>
              <a:t>Lahirnya</a:t>
            </a:r>
            <a:r>
              <a:rPr lang="en-US" sz="2700" dirty="0" smtClean="0"/>
              <a:t> </a:t>
            </a:r>
            <a:r>
              <a:rPr lang="en-US" sz="2700" dirty="0" err="1" smtClean="0"/>
              <a:t>karya-karya</a:t>
            </a:r>
            <a:r>
              <a:rPr lang="en-US" sz="2700" dirty="0" smtClean="0"/>
              <a:t> </a:t>
            </a:r>
            <a:r>
              <a:rPr lang="en-US" sz="2700" dirty="0" err="1" smtClean="0"/>
              <a:t>filsafat</a:t>
            </a:r>
            <a:r>
              <a:rPr lang="en-US" sz="2700" dirty="0" smtClean="0"/>
              <a:t> yang </a:t>
            </a:r>
            <a:r>
              <a:rPr lang="en-US" sz="2700" dirty="0" err="1" smtClean="0"/>
              <a:t>menjadi</a:t>
            </a:r>
            <a:r>
              <a:rPr lang="en-US" sz="2700" dirty="0" smtClean="0"/>
              <a:t> </a:t>
            </a:r>
            <a:r>
              <a:rPr lang="en-US" sz="2700" dirty="0" err="1" smtClean="0"/>
              <a:t>dasar</a:t>
            </a:r>
            <a:r>
              <a:rPr lang="en-US" sz="2700" dirty="0" smtClean="0"/>
              <a:t> </a:t>
            </a:r>
            <a:r>
              <a:rPr lang="en-US" sz="2700" dirty="0" err="1" smtClean="0"/>
              <a:t>pemikiran-pemikiran</a:t>
            </a:r>
            <a:r>
              <a:rPr lang="en-US" sz="2700" dirty="0" smtClean="0"/>
              <a:t> </a:t>
            </a:r>
            <a:r>
              <a:rPr lang="en-US" sz="2700" dirty="0" err="1" smtClean="0"/>
              <a:t>ilmiah</a:t>
            </a:r>
            <a:endParaRPr lang="en-US" sz="2700" dirty="0" smtClean="0"/>
          </a:p>
          <a:p>
            <a:pPr lvl="3"/>
            <a:r>
              <a:rPr lang="en-US" sz="2700" dirty="0" err="1" smtClean="0"/>
              <a:t>Munculnya</a:t>
            </a:r>
            <a:r>
              <a:rPr lang="en-US" sz="2700" dirty="0" smtClean="0"/>
              <a:t> </a:t>
            </a:r>
            <a:r>
              <a:rPr lang="en-US" sz="2700" dirty="0" err="1" smtClean="0"/>
              <a:t>Rasionalisme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Empirisme</a:t>
            </a:r>
            <a:endParaRPr lang="en-US" sz="2700" dirty="0" smtClean="0"/>
          </a:p>
          <a:p>
            <a:pPr lvl="3"/>
            <a:endParaRPr lang="en-US" sz="2700" dirty="0" smtClean="0"/>
          </a:p>
          <a:p>
            <a:pPr lvl="3"/>
            <a:endParaRPr lang="en-US" sz="28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500" dirty="0" err="1">
                <a:solidFill>
                  <a:schemeClr val="tx2"/>
                </a:solidFill>
                <a:latin typeface="+mj-lt"/>
              </a:rPr>
              <a:t>Tokoh-Tokoh</a:t>
            </a:r>
            <a:r>
              <a:rPr lang="en-US" sz="45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500" dirty="0" err="1">
                <a:solidFill>
                  <a:schemeClr val="tx2"/>
                </a:solidFill>
                <a:latin typeface="+mj-lt"/>
              </a:rPr>
              <a:t>Peletak</a:t>
            </a:r>
            <a:r>
              <a:rPr lang="en-US" sz="45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500" dirty="0" err="1">
                <a:solidFill>
                  <a:schemeClr val="tx2"/>
                </a:solidFill>
                <a:latin typeface="+mj-lt"/>
              </a:rPr>
              <a:t>Dasar</a:t>
            </a:r>
            <a:r>
              <a:rPr lang="en-US" sz="45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500" dirty="0" err="1" smtClean="0">
                <a:solidFill>
                  <a:schemeClr val="tx2"/>
                </a:solidFill>
                <a:latin typeface="+mj-lt"/>
              </a:rPr>
              <a:t>Sosiologi</a:t>
            </a:r>
            <a:endParaRPr lang="en-US" sz="45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6019800" cy="43891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 err="1" smtClean="0"/>
              <a:t>Aguste</a:t>
            </a:r>
            <a:r>
              <a:rPr lang="en-US" sz="3200" dirty="0" smtClean="0"/>
              <a:t> Comte (1798-1857)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dirty="0" err="1" smtClean="0"/>
              <a:t>Galau</a:t>
            </a:r>
            <a:r>
              <a:rPr lang="en-US" sz="2800" dirty="0" smtClean="0"/>
              <a:t>”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perubahan-perubahan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Perancis</a:t>
            </a:r>
            <a:endParaRPr lang="en-US" sz="2800" dirty="0" smtClean="0"/>
          </a:p>
          <a:p>
            <a:pPr lvl="1"/>
            <a:r>
              <a:rPr lang="en-US" sz="2800" dirty="0" err="1" smtClean="0"/>
              <a:t>Berpendapat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selayaknya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endParaRPr lang="en-US" sz="2800" dirty="0" smtClean="0"/>
          </a:p>
          <a:p>
            <a:pPr lvl="1"/>
            <a:r>
              <a:rPr lang="en-US" sz="2800" dirty="0" err="1" smtClean="0"/>
              <a:t>Merumuskan</a:t>
            </a:r>
            <a:r>
              <a:rPr lang="en-US" sz="2800" dirty="0" smtClean="0"/>
              <a:t> “</a:t>
            </a:r>
            <a:r>
              <a:rPr lang="en-US" sz="2800" dirty="0" err="1" smtClean="0"/>
              <a:t>Fisika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” yang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“</a:t>
            </a:r>
            <a:r>
              <a:rPr lang="en-US" sz="2800" dirty="0" err="1" smtClean="0"/>
              <a:t>Sosiologi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err="1" smtClean="0"/>
              <a:t>Merumuskan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evolusi</a:t>
            </a:r>
            <a:r>
              <a:rPr lang="en-US" sz="2800" dirty="0" smtClean="0"/>
              <a:t> “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” : </a:t>
            </a:r>
            <a:r>
              <a:rPr lang="en-US" sz="2800" dirty="0" err="1" smtClean="0"/>
              <a:t>Teologis</a:t>
            </a:r>
            <a:r>
              <a:rPr lang="en-US" sz="2800" dirty="0" smtClean="0"/>
              <a:t> -&gt; </a:t>
            </a:r>
            <a:r>
              <a:rPr lang="en-US" sz="2800" dirty="0" err="1" smtClean="0"/>
              <a:t>Metafisik</a:t>
            </a:r>
            <a:r>
              <a:rPr lang="en-US" sz="2800" dirty="0" smtClean="0"/>
              <a:t> -&gt; </a:t>
            </a:r>
            <a:r>
              <a:rPr lang="en-US" sz="2800" dirty="0" err="1" smtClean="0"/>
              <a:t>Positivis</a:t>
            </a:r>
            <a:endParaRPr lang="en-US" sz="2800" dirty="0" smtClean="0"/>
          </a:p>
        </p:txBody>
      </p:sp>
      <p:pic>
        <p:nvPicPr>
          <p:cNvPr id="4" name="Picture 2" descr="D:\JOB-UPJ\BAHAN PENYUSUNAN SAP\foto dedengkot sosiologi\auguste_comt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32381" y="1447800"/>
            <a:ext cx="3311619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Peletak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562600" cy="438912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Emile Durkheim (1858-1917)</a:t>
            </a:r>
          </a:p>
          <a:p>
            <a:pPr lvl="1"/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i="1" dirty="0" err="1" smtClean="0"/>
              <a:t>ilmu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mempelajari</a:t>
            </a:r>
            <a:r>
              <a:rPr lang="en-US" b="1" i="1" dirty="0" smtClean="0"/>
              <a:t> </a:t>
            </a:r>
            <a:r>
              <a:rPr lang="en-US" b="1" i="1" dirty="0" err="1" smtClean="0"/>
              <a:t>fakta</a:t>
            </a:r>
            <a:r>
              <a:rPr lang="en-US" b="1" i="1" dirty="0" smtClean="0"/>
              <a:t> </a:t>
            </a:r>
            <a:r>
              <a:rPr lang="en-US" b="1" i="1" dirty="0" err="1" smtClean="0"/>
              <a:t>sosial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berkembang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dalam</a:t>
            </a:r>
            <a:r>
              <a:rPr lang="en-US" b="1" i="1" dirty="0" smtClean="0"/>
              <a:t> </a:t>
            </a:r>
            <a:r>
              <a:rPr lang="en-US" b="1" i="1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/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pPr lvl="1"/>
            <a:r>
              <a:rPr lang="en-US" dirty="0" err="1" smtClean="0"/>
              <a:t>Pemikirannya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lvl="1"/>
            <a:r>
              <a:rPr lang="en-US" dirty="0" err="1" smtClean="0"/>
              <a:t>Karya-karyanya</a:t>
            </a:r>
            <a:r>
              <a:rPr lang="en-US" dirty="0" smtClean="0"/>
              <a:t>: Suicide, Elementary Forms of Religious Life, Rules of Sociological Method</a:t>
            </a:r>
          </a:p>
          <a:p>
            <a:endParaRPr lang="en-US" sz="2000" dirty="0"/>
          </a:p>
        </p:txBody>
      </p:sp>
      <p:pic>
        <p:nvPicPr>
          <p:cNvPr id="2050" name="Picture 2" descr="D:\JOB-UPJ\BAHAN PENYUSUNAN SAP\foto dedengkot sosiologi\200px-Emile_Durkhe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4459" y="1905000"/>
            <a:ext cx="3069541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Peletak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6705600" cy="4389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Max Weber (1864-1920)</a:t>
            </a:r>
          </a:p>
          <a:p>
            <a:pPr lvl="1" hangingPunct="0"/>
            <a:r>
              <a:rPr lang="en-US" sz="2800" dirty="0" err="1" smtClean="0"/>
              <a:t>Sosiologi</a:t>
            </a:r>
            <a:r>
              <a:rPr lang="en-US" sz="2800" dirty="0" smtClean="0"/>
              <a:t> </a:t>
            </a:r>
            <a:r>
              <a:rPr lang="en-GB" sz="2800" dirty="0" err="1" smtClean="0"/>
              <a:t>Merupakan</a:t>
            </a:r>
            <a:r>
              <a:rPr lang="en-GB" sz="2800" dirty="0" smtClean="0"/>
              <a:t> </a:t>
            </a:r>
            <a:r>
              <a:rPr lang="en-GB" sz="2800" dirty="0" err="1" smtClean="0"/>
              <a:t>ilmu</a:t>
            </a:r>
            <a:r>
              <a:rPr lang="en-GB" sz="2800" dirty="0" smtClean="0"/>
              <a:t> yang </a:t>
            </a:r>
            <a:r>
              <a:rPr lang="en-GB" sz="2800" dirty="0" err="1" smtClean="0"/>
              <a:t>berhubungan</a:t>
            </a:r>
            <a:r>
              <a:rPr lang="en-GB" sz="2800" dirty="0" smtClean="0"/>
              <a:t>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</a:t>
            </a:r>
            <a:r>
              <a:rPr lang="en-GB" sz="2800" b="1" i="1" dirty="0" err="1" smtClean="0"/>
              <a:t>pemahaman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interpretatif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tentang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tindakan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sosial</a:t>
            </a:r>
            <a:endParaRPr lang="en-US" sz="2800" dirty="0" smtClean="0"/>
          </a:p>
          <a:p>
            <a:pPr lvl="1"/>
            <a:r>
              <a:rPr lang="en-US" sz="2800" dirty="0" err="1" smtClean="0"/>
              <a:t>Menekankan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“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”</a:t>
            </a:r>
          </a:p>
          <a:p>
            <a:pPr lvl="1" hangingPunct="0"/>
            <a:r>
              <a:rPr lang="en-GB" sz="2800" dirty="0" err="1" smtClean="0"/>
              <a:t>Tindakan</a:t>
            </a:r>
            <a:r>
              <a:rPr lang="en-GB" sz="2800" dirty="0" smtClean="0"/>
              <a:t> </a:t>
            </a:r>
            <a:r>
              <a:rPr lang="en-GB" sz="2800" dirty="0" err="1" smtClean="0"/>
              <a:t>sosial</a:t>
            </a:r>
            <a:r>
              <a:rPr lang="en-GB" sz="2800" dirty="0" smtClean="0"/>
              <a:t> </a:t>
            </a:r>
            <a:r>
              <a:rPr lang="en-GB" sz="2800" dirty="0" err="1" smtClean="0"/>
              <a:t>bersifat</a:t>
            </a:r>
            <a:r>
              <a:rPr lang="en-GB" sz="2800" dirty="0" smtClean="0"/>
              <a:t> </a:t>
            </a:r>
            <a:r>
              <a:rPr lang="en-GB" sz="2800" dirty="0" err="1" smtClean="0"/>
              <a:t>subyektif</a:t>
            </a:r>
            <a:r>
              <a:rPr lang="en-GB" sz="2800" dirty="0" smtClean="0"/>
              <a:t> </a:t>
            </a:r>
            <a:r>
              <a:rPr lang="en-GB" sz="2800" b="1" i="1" dirty="0" smtClean="0"/>
              <a:t>(</a:t>
            </a:r>
            <a:r>
              <a:rPr lang="en-GB" sz="2800" b="1" i="1" dirty="0" err="1" smtClean="0"/>
              <a:t>verstehen</a:t>
            </a:r>
            <a:r>
              <a:rPr lang="en-GB" sz="2800" dirty="0" smtClean="0"/>
              <a:t>); </a:t>
            </a:r>
            <a:r>
              <a:rPr lang="en-GB" sz="2800" dirty="0" err="1" smtClean="0"/>
              <a:t>diperlukan</a:t>
            </a:r>
            <a:r>
              <a:rPr lang="en-GB" sz="2800" dirty="0" smtClean="0"/>
              <a:t> </a:t>
            </a:r>
            <a:r>
              <a:rPr lang="en-GB" sz="2800" dirty="0" err="1" smtClean="0"/>
              <a:t>adanya</a:t>
            </a:r>
            <a:r>
              <a:rPr lang="en-GB" sz="2800" dirty="0" smtClean="0"/>
              <a:t> </a:t>
            </a:r>
            <a:r>
              <a:rPr lang="en-GB" sz="2800" b="1" i="1" dirty="0" err="1" smtClean="0"/>
              <a:t>emphaty</a:t>
            </a:r>
            <a:r>
              <a:rPr lang="en-GB" sz="2800" b="1" i="1" dirty="0" smtClean="0"/>
              <a:t> </a:t>
            </a:r>
          </a:p>
          <a:p>
            <a:pPr lvl="1" hangingPunct="0"/>
            <a:r>
              <a:rPr lang="en-GB" sz="2800" dirty="0" err="1" smtClean="0"/>
              <a:t>Karya-karyanya</a:t>
            </a:r>
            <a:r>
              <a:rPr lang="en-GB" sz="2800" dirty="0" smtClean="0"/>
              <a:t>: The Protestant Ethic and Spirit of Capitalism, The Structure of Social Action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3074" name="Picture 2" descr="D:\JOB-UPJ\BAHAN PENYUSUNAN SAP\foto dedengkot sosiologi\we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752600"/>
            <a:ext cx="2667000" cy="382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Peletak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5867400" cy="43891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Karl Marx (1818-1883)</a:t>
            </a:r>
          </a:p>
          <a:p>
            <a:pPr lvl="1"/>
            <a:r>
              <a:rPr lang="en-US" sz="2800" dirty="0" err="1" smtClean="0"/>
              <a:t>Menekankan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ketidakadilan</a:t>
            </a:r>
            <a:endParaRPr lang="en-US" dirty="0"/>
          </a:p>
          <a:p>
            <a:pPr lvl="1"/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berkuasa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2 </a:t>
            </a:r>
            <a:r>
              <a:rPr lang="en-US" sz="2800" dirty="0" err="1" smtClean="0"/>
              <a:t>kelas</a:t>
            </a:r>
            <a:r>
              <a:rPr lang="en-US" sz="2800" dirty="0" smtClean="0"/>
              <a:t>: </a:t>
            </a:r>
            <a:r>
              <a:rPr lang="en-US" sz="2800" dirty="0" err="1" smtClean="0"/>
              <a:t>Borjuis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Proletar</a:t>
            </a:r>
            <a:endParaRPr lang="en-US" sz="2800" dirty="0" smtClean="0"/>
          </a:p>
          <a:p>
            <a:pPr lvl="1"/>
            <a:r>
              <a:rPr lang="en-US" sz="2800" dirty="0" err="1" smtClean="0"/>
              <a:t>Meramalkan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revolusi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endParaRPr lang="en-US" sz="2800" dirty="0" smtClean="0"/>
          </a:p>
          <a:p>
            <a:pPr lvl="1"/>
            <a:r>
              <a:rPr lang="en-US" sz="2800" dirty="0" err="1" smtClean="0"/>
              <a:t>Karyanya</a:t>
            </a:r>
            <a:r>
              <a:rPr lang="en-US" sz="2800" dirty="0" smtClean="0"/>
              <a:t>: Das Capital</a:t>
            </a:r>
          </a:p>
        </p:txBody>
      </p:sp>
      <p:pic>
        <p:nvPicPr>
          <p:cNvPr id="4098" name="Picture 2" descr="D:\JOB-UPJ\BAHAN PENYUSUNAN SAP\foto dedengkot sosiologi\420karlmarx-420x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828800"/>
            <a:ext cx="33528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err="1" smtClean="0"/>
              <a:t>Sosiologi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,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endParaRPr lang="en-US" sz="2800" dirty="0" smtClean="0"/>
          </a:p>
          <a:p>
            <a:pPr lvl="0"/>
            <a:r>
              <a:rPr lang="en-US" sz="2800" dirty="0" err="1" smtClean="0"/>
              <a:t>Sosiologi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lahir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penjelasan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pPr lvl="0"/>
            <a:r>
              <a:rPr lang="en-US" sz="2800" dirty="0" err="1" smtClean="0"/>
              <a:t>Sosiologi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,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ilmu-ilmu</a:t>
            </a:r>
            <a:r>
              <a:rPr lang="en-US" sz="2800" dirty="0" smtClean="0"/>
              <a:t> yang lain =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dibuktikan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kebenarannya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JOB-UPJ\SOSIOLOGI\SOSIOLOGI 2013-2014\PICS\twitter-market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160" y="304800"/>
            <a:ext cx="917016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/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kira-kira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menyikapi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/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paragraf</a:t>
            </a:r>
            <a:r>
              <a:rPr lang="en-US" dirty="0" smtClean="0"/>
              <a:t> !</a:t>
            </a:r>
          </a:p>
          <a:p>
            <a:pPr lvl="1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/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Kira-kira</a:t>
            </a:r>
            <a:r>
              <a:rPr lang="en-US" dirty="0" smtClean="0"/>
              <a:t>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menyikapi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/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Diketik</a:t>
            </a:r>
            <a:r>
              <a:rPr lang="en-US" dirty="0" smtClean="0"/>
              <a:t> 1 </a:t>
            </a:r>
            <a:r>
              <a:rPr lang="en-US" dirty="0" err="1" smtClean="0"/>
              <a:t>halaman</a:t>
            </a:r>
            <a:r>
              <a:rPr lang="en-US" dirty="0" smtClean="0"/>
              <a:t> A4, </a:t>
            </a:r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ditolerir</a:t>
            </a:r>
            <a:r>
              <a:rPr lang="en-US" dirty="0" smtClean="0"/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keniscayaaan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kekal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(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Sosiologi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300" dirty="0" err="1" smtClean="0"/>
              <a:t>Berasal</a:t>
            </a:r>
            <a:r>
              <a:rPr lang="en-US" sz="4300" dirty="0" smtClean="0"/>
              <a:t> </a:t>
            </a:r>
            <a:r>
              <a:rPr lang="en-US" sz="4300" dirty="0" err="1" smtClean="0"/>
              <a:t>dari</a:t>
            </a:r>
            <a:r>
              <a:rPr lang="en-US" sz="4300" dirty="0" smtClean="0"/>
              <a:t> </a:t>
            </a:r>
            <a:r>
              <a:rPr lang="en-US" sz="4300" dirty="0" err="1" smtClean="0"/>
              <a:t>bahasa</a:t>
            </a:r>
            <a:r>
              <a:rPr lang="en-US" sz="4300" dirty="0" smtClean="0"/>
              <a:t> </a:t>
            </a:r>
            <a:r>
              <a:rPr lang="en-US" sz="4300" dirty="0" err="1" smtClean="0"/>
              <a:t>latin</a:t>
            </a:r>
            <a:r>
              <a:rPr lang="en-US" sz="4300" dirty="0" smtClean="0"/>
              <a:t>: </a:t>
            </a:r>
            <a:r>
              <a:rPr lang="en-US" sz="4300" dirty="0" err="1" smtClean="0"/>
              <a:t>Socious</a:t>
            </a:r>
            <a:r>
              <a:rPr lang="en-US" sz="4300" dirty="0" smtClean="0"/>
              <a:t> &amp; Logos</a:t>
            </a:r>
          </a:p>
          <a:p>
            <a:pPr lvl="1"/>
            <a:r>
              <a:rPr lang="en-US" sz="4300" dirty="0" err="1" smtClean="0"/>
              <a:t>Socious</a:t>
            </a:r>
            <a:r>
              <a:rPr lang="en-US" sz="4300" dirty="0" smtClean="0"/>
              <a:t>: </a:t>
            </a:r>
            <a:r>
              <a:rPr lang="en-US" sz="4300" dirty="0" err="1" smtClean="0"/>
              <a:t>kawan</a:t>
            </a:r>
            <a:endParaRPr lang="en-US" sz="4300" dirty="0" smtClean="0"/>
          </a:p>
          <a:p>
            <a:pPr lvl="1"/>
            <a:r>
              <a:rPr lang="en-US" sz="4300" dirty="0" smtClean="0"/>
              <a:t>Logos : </a:t>
            </a:r>
            <a:r>
              <a:rPr lang="en-US" sz="4300" dirty="0" err="1" smtClean="0"/>
              <a:t>ilmu</a:t>
            </a:r>
            <a:endParaRPr lang="en-US" sz="4300" dirty="0" smtClean="0"/>
          </a:p>
          <a:p>
            <a:pPr lvl="0"/>
            <a:endParaRPr lang="en-US" sz="4300" dirty="0" smtClean="0"/>
          </a:p>
          <a:p>
            <a:pPr lvl="0"/>
            <a:r>
              <a:rPr lang="en-US" sz="4300" dirty="0" err="1" smtClean="0"/>
              <a:t>Sosiologi</a:t>
            </a:r>
            <a:r>
              <a:rPr lang="en-US" sz="4300" dirty="0" smtClean="0"/>
              <a:t> </a:t>
            </a:r>
            <a:r>
              <a:rPr lang="en-US" sz="4300" dirty="0" err="1" smtClean="0"/>
              <a:t>adalah</a:t>
            </a:r>
            <a:r>
              <a:rPr lang="en-US" sz="4300" dirty="0" smtClean="0"/>
              <a:t> </a:t>
            </a:r>
            <a:r>
              <a:rPr lang="en-US" sz="4300" dirty="0" err="1" smtClean="0"/>
              <a:t>Ilmu</a:t>
            </a:r>
            <a:r>
              <a:rPr lang="en-US" sz="4300" dirty="0" smtClean="0"/>
              <a:t> yang </a:t>
            </a:r>
            <a:r>
              <a:rPr lang="en-US" sz="4300" dirty="0" err="1" smtClean="0"/>
              <a:t>mempelajari</a:t>
            </a:r>
            <a:r>
              <a:rPr lang="en-US" sz="4300" dirty="0" smtClean="0"/>
              <a:t> </a:t>
            </a:r>
            <a:r>
              <a:rPr lang="en-US" sz="4300" dirty="0" err="1" smtClean="0"/>
              <a:t>hubungan</a:t>
            </a:r>
            <a:r>
              <a:rPr lang="en-US" sz="4300" dirty="0" smtClean="0"/>
              <a:t> </a:t>
            </a:r>
            <a:r>
              <a:rPr lang="en-US" sz="4300" dirty="0" err="1" smtClean="0"/>
              <a:t>antar</a:t>
            </a:r>
            <a:r>
              <a:rPr lang="en-US" sz="4300" dirty="0" smtClean="0"/>
              <a:t> </a:t>
            </a:r>
            <a:r>
              <a:rPr lang="en-US" sz="4300" dirty="0" err="1" smtClean="0"/>
              <a:t>manusia</a:t>
            </a:r>
            <a:r>
              <a:rPr lang="en-US" sz="4300" dirty="0" smtClean="0"/>
              <a:t> </a:t>
            </a:r>
            <a:r>
              <a:rPr lang="en-US" sz="4300" dirty="0" err="1" smtClean="0"/>
              <a:t>antar</a:t>
            </a:r>
            <a:r>
              <a:rPr lang="en-US" sz="4300" dirty="0" smtClean="0"/>
              <a:t> </a:t>
            </a:r>
            <a:r>
              <a:rPr lang="en-US" sz="4300" dirty="0" err="1" smtClean="0"/>
              <a:t>individu</a:t>
            </a:r>
            <a:r>
              <a:rPr lang="en-US" sz="4300" dirty="0" smtClean="0"/>
              <a:t>, </a:t>
            </a:r>
            <a:r>
              <a:rPr lang="en-US" sz="4300" dirty="0" err="1" smtClean="0"/>
              <a:t>antar</a:t>
            </a:r>
            <a:r>
              <a:rPr lang="en-US" sz="4300" dirty="0" smtClean="0"/>
              <a:t> </a:t>
            </a:r>
            <a:r>
              <a:rPr lang="en-US" sz="4300" dirty="0" err="1" smtClean="0"/>
              <a:t>kelompok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 </a:t>
            </a:r>
            <a:r>
              <a:rPr lang="en-US" sz="4300" dirty="0" err="1" smtClean="0"/>
              <a:t>individu</a:t>
            </a:r>
            <a:r>
              <a:rPr lang="en-US" sz="4300" dirty="0" smtClean="0"/>
              <a:t> </a:t>
            </a:r>
            <a:r>
              <a:rPr lang="en-US" sz="4300" dirty="0" err="1" smtClean="0"/>
              <a:t>dengan</a:t>
            </a:r>
            <a:r>
              <a:rPr lang="en-US" sz="4300" dirty="0" smtClean="0"/>
              <a:t> </a:t>
            </a:r>
            <a:r>
              <a:rPr lang="en-US" sz="4300" dirty="0" err="1" smtClean="0"/>
              <a:t>kelompok</a:t>
            </a:r>
            <a:endParaRPr lang="en-US" sz="4300" dirty="0" smtClean="0"/>
          </a:p>
          <a:p>
            <a:pPr lvl="0"/>
            <a:endParaRPr lang="en-US" sz="4300" dirty="0" smtClean="0"/>
          </a:p>
          <a:p>
            <a:r>
              <a:rPr lang="en-US" sz="4300" dirty="0" err="1" smtClean="0"/>
              <a:t>Dikemukakan</a:t>
            </a:r>
            <a:r>
              <a:rPr lang="en-US" sz="4300" dirty="0" smtClean="0"/>
              <a:t> </a:t>
            </a:r>
            <a:r>
              <a:rPr lang="en-US" sz="4300" dirty="0" err="1" smtClean="0"/>
              <a:t>pertama</a:t>
            </a:r>
            <a:r>
              <a:rPr lang="en-US" sz="4300" dirty="0" smtClean="0"/>
              <a:t> kali </a:t>
            </a:r>
            <a:r>
              <a:rPr lang="en-US" sz="4300" dirty="0" err="1" smtClean="0"/>
              <a:t>oleh</a:t>
            </a:r>
            <a:r>
              <a:rPr lang="en-US" sz="4300" dirty="0" smtClean="0"/>
              <a:t> Comte </a:t>
            </a:r>
            <a:r>
              <a:rPr lang="en-US" sz="4300" dirty="0" err="1" smtClean="0"/>
              <a:t>tahun</a:t>
            </a:r>
            <a:r>
              <a:rPr lang="en-US" sz="4300" dirty="0" smtClean="0"/>
              <a:t> 1838 </a:t>
            </a:r>
            <a:r>
              <a:rPr lang="en-US" sz="4300" dirty="0" err="1" smtClean="0"/>
              <a:t>dalam</a:t>
            </a:r>
            <a:r>
              <a:rPr lang="en-US" sz="4300" dirty="0" smtClean="0"/>
              <a:t> </a:t>
            </a:r>
            <a:r>
              <a:rPr lang="en-US" sz="4300" dirty="0" err="1" smtClean="0"/>
              <a:t>buku</a:t>
            </a:r>
            <a:r>
              <a:rPr lang="en-US" sz="4300" dirty="0" smtClean="0"/>
              <a:t>: </a:t>
            </a:r>
            <a:r>
              <a:rPr lang="en-US" sz="4300" b="1" i="1" dirty="0" smtClean="0"/>
              <a:t>Positive Philosophy</a:t>
            </a:r>
            <a:r>
              <a:rPr lang="en-US" sz="4300" dirty="0" smtClean="0"/>
              <a:t>. </a:t>
            </a:r>
            <a:r>
              <a:rPr lang="en-US" sz="4300" dirty="0" err="1" smtClean="0"/>
              <a:t>Sosiologi</a:t>
            </a:r>
            <a:r>
              <a:rPr lang="en-US" sz="4300" dirty="0" smtClean="0"/>
              <a:t> </a:t>
            </a:r>
            <a:r>
              <a:rPr lang="en-US" sz="4300" dirty="0" err="1" smtClean="0"/>
              <a:t>perlu</a:t>
            </a:r>
            <a:r>
              <a:rPr lang="en-US" sz="4300" dirty="0" smtClean="0"/>
              <a:t> </a:t>
            </a:r>
            <a:r>
              <a:rPr lang="en-US" sz="4300" dirty="0" err="1" smtClean="0"/>
              <a:t>dipahami</a:t>
            </a:r>
            <a:r>
              <a:rPr lang="en-US" sz="4300" dirty="0" smtClean="0"/>
              <a:t> </a:t>
            </a:r>
            <a:r>
              <a:rPr lang="en-US" sz="4300" dirty="0" err="1" smtClean="0"/>
              <a:t>dengan</a:t>
            </a:r>
            <a:r>
              <a:rPr lang="en-US" sz="4300" dirty="0" smtClean="0"/>
              <a:t> </a:t>
            </a:r>
            <a:r>
              <a:rPr lang="en-US" sz="4300" dirty="0" err="1" smtClean="0"/>
              <a:t>melakukan</a:t>
            </a:r>
            <a:r>
              <a:rPr lang="en-US" sz="4300" dirty="0" smtClean="0"/>
              <a:t> </a:t>
            </a:r>
            <a:r>
              <a:rPr lang="en-US" sz="4300" dirty="0" err="1" smtClean="0"/>
              <a:t>pengamatan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klasifikasi</a:t>
            </a:r>
            <a:r>
              <a:rPr lang="en-US" sz="4300" dirty="0" smtClean="0"/>
              <a:t> </a:t>
            </a:r>
            <a:r>
              <a:rPr lang="en-US" sz="4300" dirty="0" err="1" smtClean="0"/>
              <a:t>sistematik</a:t>
            </a:r>
            <a:r>
              <a:rPr lang="en-US" sz="4300" dirty="0" smtClean="0"/>
              <a:t>, </a:t>
            </a:r>
            <a:r>
              <a:rPr lang="en-US" sz="4300" dirty="0" err="1" smtClean="0"/>
              <a:t>bukannya</a:t>
            </a:r>
            <a:r>
              <a:rPr lang="en-US" sz="4300" dirty="0" smtClean="0"/>
              <a:t> </a:t>
            </a:r>
            <a:r>
              <a:rPr lang="en-US" sz="4300" dirty="0" err="1" smtClean="0"/>
              <a:t>lewat</a:t>
            </a:r>
            <a:r>
              <a:rPr lang="en-US" sz="4300" dirty="0" smtClean="0"/>
              <a:t> </a:t>
            </a:r>
            <a:r>
              <a:rPr lang="en-US" sz="4300" dirty="0" err="1" smtClean="0"/>
              <a:t>kekuasaan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spekulasi</a:t>
            </a:r>
            <a:endParaRPr lang="en-US" sz="4300" dirty="0" smtClean="0"/>
          </a:p>
          <a:p>
            <a:pPr lvl="0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Manfaat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Mempelajari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Sosiologi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 smtClean="0"/>
              <a:t>Sosiologi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“</a:t>
            </a:r>
            <a:r>
              <a:rPr lang="en-US" sz="2800" dirty="0" err="1" smtClean="0"/>
              <a:t>pisau</a:t>
            </a:r>
            <a:r>
              <a:rPr lang="en-US" sz="2800" dirty="0" smtClean="0"/>
              <a:t> </a:t>
            </a:r>
            <a:r>
              <a:rPr lang="en-US" sz="2800" dirty="0" err="1" smtClean="0"/>
              <a:t>bedah</a:t>
            </a:r>
            <a:r>
              <a:rPr lang="en-US" sz="2800" dirty="0" smtClean="0"/>
              <a:t>”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membedah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Setelah</a:t>
            </a:r>
            <a:r>
              <a:rPr lang="en-US" sz="2800" dirty="0" smtClean="0"/>
              <a:t> “</a:t>
            </a:r>
            <a:r>
              <a:rPr lang="en-US" sz="2800" dirty="0" err="1" smtClean="0"/>
              <a:t>membedah</a:t>
            </a:r>
            <a:r>
              <a:rPr lang="en-US" sz="2800" dirty="0" smtClean="0"/>
              <a:t>”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sosiolog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rekomendasi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menyikapi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Manfaat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Mempelajari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Sosiologi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sosiologi</a:t>
            </a:r>
            <a:r>
              <a:rPr lang="en-US" sz="2800" dirty="0" smtClean="0"/>
              <a:t> 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(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)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Sosiologi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mengkaji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“</a:t>
            </a:r>
            <a:r>
              <a:rPr lang="en-US" sz="2800" dirty="0" err="1" smtClean="0"/>
              <a:t>dunia</a:t>
            </a:r>
            <a:r>
              <a:rPr lang="en-US" sz="2800" dirty="0" smtClean="0"/>
              <a:t>”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lain yang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tahu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Manfaat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Mempelajari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Sosiologi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Autofit/>
          </a:bodyPr>
          <a:lstStyle/>
          <a:p>
            <a:pPr lvl="0">
              <a:buNone/>
            </a:pPr>
            <a:endParaRPr lang="en-US" sz="1000" dirty="0" smtClean="0"/>
          </a:p>
          <a:p>
            <a:pPr lvl="0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</a:t>
            </a:r>
            <a:r>
              <a:rPr lang="en-US" sz="2800" dirty="0" err="1" smtClean="0"/>
              <a:t>sosiologi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pula </a:t>
            </a:r>
            <a:r>
              <a:rPr lang="en-US" sz="2800" dirty="0" err="1" smtClean="0"/>
              <a:t>norma</a:t>
            </a:r>
            <a:r>
              <a:rPr lang="en-US" sz="2800" dirty="0" smtClean="0"/>
              <a:t>, </a:t>
            </a:r>
            <a:r>
              <a:rPr lang="en-US" sz="2800" dirty="0" err="1" smtClean="0"/>
              <a:t>tradisi</a:t>
            </a:r>
            <a:r>
              <a:rPr lang="en-US" sz="2800" dirty="0" smtClean="0"/>
              <a:t>,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dianut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perbedaan-perbedaan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timbulnya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5000" dirty="0" err="1">
                <a:solidFill>
                  <a:schemeClr val="tx2"/>
                </a:solidFill>
                <a:latin typeface="+mj-lt"/>
              </a:rPr>
              <a:t>Manfaat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Mempelajari</a:t>
            </a:r>
            <a:r>
              <a:rPr lang="en-US" sz="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+mj-lt"/>
              </a:rPr>
              <a:t>Sosiologi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57600"/>
          </a:xfrm>
        </p:spPr>
        <p:txBody>
          <a:bodyPr>
            <a:noAutofit/>
          </a:bodyPr>
          <a:lstStyle/>
          <a:p>
            <a:pPr lvl="0">
              <a:buNone/>
            </a:pPr>
            <a:endParaRPr lang="en-US" sz="1000" dirty="0" smtClean="0"/>
          </a:p>
          <a:p>
            <a:pPr lvl="0"/>
            <a:r>
              <a:rPr lang="en-US" sz="2800" dirty="0" err="1" smtClean="0"/>
              <a:t>Merangsang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tanggap</a:t>
            </a:r>
            <a:r>
              <a:rPr lang="en-US" sz="2800" dirty="0" smtClean="0"/>
              <a:t>, </a:t>
            </a:r>
            <a:r>
              <a:rPr lang="en-US" sz="2800" dirty="0" err="1" smtClean="0"/>
              <a:t>kritis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</a:t>
            </a:r>
            <a:r>
              <a:rPr lang="en-US" sz="2800" dirty="0" err="1" smtClean="0"/>
              <a:t>gejala-gejala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makin</a:t>
            </a:r>
            <a:r>
              <a:rPr lang="en-US" sz="2800" dirty="0" smtClean="0"/>
              <a:t>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hadapi</a:t>
            </a:r>
            <a:r>
              <a:rPr lang="en-US" sz="2800" dirty="0" smtClean="0"/>
              <a:t> </a:t>
            </a:r>
            <a:r>
              <a:rPr lang="en-US" sz="2800" dirty="0" err="1" smtClean="0"/>
              <a:t>sehari-hari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850</TotalTime>
  <Words>1063</Words>
  <Application>Microsoft Office PowerPoint</Application>
  <PresentationFormat>On-screen Show (4:3)</PresentationFormat>
  <Paragraphs>159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SOSIOLOGI</vt:lpstr>
      <vt:lpstr>Slide 2</vt:lpstr>
      <vt:lpstr>Slide 3</vt:lpstr>
      <vt:lpstr>Perubahan Sosial</vt:lpstr>
      <vt:lpstr>Sosiologi?</vt:lpstr>
      <vt:lpstr>Manfaat Mempelajari Sosiologi </vt:lpstr>
      <vt:lpstr>Manfaat Mempelajari Sosiologi </vt:lpstr>
      <vt:lpstr>Manfaat Mempelajari Sosiologi </vt:lpstr>
      <vt:lpstr>Manfaat Mempelajari Sosiologi </vt:lpstr>
      <vt:lpstr>Perbedaan Sosiologi dengan Ilmu Sosial-budaya lainnya</vt:lpstr>
      <vt:lpstr>Perbedaan Sosiologi dengan Ilmu Sosial-budaya lainnya</vt:lpstr>
      <vt:lpstr>Sosiologi Sebagai Ilmu</vt:lpstr>
      <vt:lpstr>Sosiologi Sebagai Ilmu</vt:lpstr>
      <vt:lpstr>Sosiologi Murni – Sosiologi Terapan</vt:lpstr>
      <vt:lpstr>Sosiologi Murni – Sosiologi Terapan</vt:lpstr>
      <vt:lpstr>Sosiologi Terapan ?</vt:lpstr>
      <vt:lpstr>Objek Studi Sosiologi</vt:lpstr>
      <vt:lpstr>Objek Studi Sosiologi</vt:lpstr>
      <vt:lpstr>Sejarah Sosiologi</vt:lpstr>
      <vt:lpstr>Sejarah Sosiologi</vt:lpstr>
      <vt:lpstr>Slide 21</vt:lpstr>
      <vt:lpstr>Sejarah Sosiologi</vt:lpstr>
      <vt:lpstr>Slide 23</vt:lpstr>
      <vt:lpstr>Sejarah Sosiologi</vt:lpstr>
      <vt:lpstr>Tokoh-Tokoh Peletak Dasar Sosiologi</vt:lpstr>
      <vt:lpstr>Tokoh-Tokoh Peletak Dasar Sosiologi</vt:lpstr>
      <vt:lpstr>Tokoh-Tokoh Peletak Dasar Sosiologi</vt:lpstr>
      <vt:lpstr>Tokoh-Tokoh Peletak Dasar Sosiologi</vt:lpstr>
      <vt:lpstr>Remarks !</vt:lpstr>
      <vt:lpstr>Tugas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Sosiologi</dc:title>
  <dc:creator>Valued Acer Customer</dc:creator>
  <cp:lastModifiedBy>SONY</cp:lastModifiedBy>
  <cp:revision>38</cp:revision>
  <dcterms:created xsi:type="dcterms:W3CDTF">2012-07-29T17:01:23Z</dcterms:created>
  <dcterms:modified xsi:type="dcterms:W3CDTF">2014-10-30T17:33:33Z</dcterms:modified>
</cp:coreProperties>
</file>