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339" r:id="rId3"/>
    <p:sldId id="336" r:id="rId4"/>
    <p:sldId id="337" r:id="rId5"/>
    <p:sldId id="343" r:id="rId6"/>
    <p:sldId id="344" r:id="rId7"/>
    <p:sldId id="338" r:id="rId8"/>
    <p:sldId id="340" r:id="rId9"/>
    <p:sldId id="341" r:id="rId10"/>
    <p:sldId id="342" r:id="rId11"/>
    <p:sldId id="345" r:id="rId12"/>
    <p:sldId id="346" r:id="rId13"/>
    <p:sldId id="347" r:id="rId14"/>
    <p:sldId id="348" r:id="rId15"/>
    <p:sldId id="349" r:id="rId16"/>
    <p:sldId id="35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8AF8E"/>
    <a:srgbClr val="DBDB49"/>
    <a:srgbClr val="CC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78" autoAdjust="0"/>
    <p:restoredTop sz="99037" autoAdjust="0"/>
  </p:normalViewPr>
  <p:slideViewPr>
    <p:cSldViewPr>
      <p:cViewPr varScale="1">
        <p:scale>
          <a:sx n="86" d="100"/>
          <a:sy n="86" d="100"/>
        </p:scale>
        <p:origin x="11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595E0-F44D-4580-ADDE-52CD791CFA62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FCC7B-712F-40E3-B051-86D47C87EC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52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B1D66-338B-43EF-BC09-034EBFE8D7B5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32E31-22FC-4E37-B85A-151FCD163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38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056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846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733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727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912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616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888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80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316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83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5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11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9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41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98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28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71B0-B268-4AAD-BE52-8147250EC7F9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71B0-B268-4AAD-BE52-8147250EC7F9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71B0-B268-4AAD-BE52-8147250EC7F9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71B0-B268-4AAD-BE52-8147250EC7F9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71B0-B268-4AAD-BE52-8147250EC7F9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71B0-B268-4AAD-BE52-8147250EC7F9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71B0-B268-4AAD-BE52-8147250EC7F9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71B0-B268-4AAD-BE52-8147250EC7F9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71B0-B268-4AAD-BE52-8147250EC7F9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71B0-B268-4AAD-BE52-8147250EC7F9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71B0-B268-4AAD-BE52-8147250EC7F9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4D71B0-B268-4AAD-BE52-8147250EC7F9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7851648" cy="424847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d-ID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Pengantar IPA 1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d-ID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Fisika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Semester 1</a:t>
            </a:r>
            <a:b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Sep –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Okt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id-ID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7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605611"/>
            <a:ext cx="16097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0173" y="27781"/>
            <a:ext cx="8196283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3200" b="1" dirty="0" smtClean="0"/>
              <a:t>Gelombang Cahaya</a:t>
            </a:r>
            <a:endParaRPr lang="en-US" sz="32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80965" y="134076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0965" y="764704"/>
            <a:ext cx="7992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d-ID" dirty="0" smtClean="0">
                <a:sym typeface="Wingdings" panose="05000000000000000000" pitchFamily="2" charset="2"/>
              </a:rPr>
              <a:t>Sebutkan / sisipkan kata-kata tentang gejala fisika yang berkaitan dengan gejala alam yang diperlihatkan pada video: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d-ID" dirty="0" smtClean="0">
                <a:sym typeface="Wingdings" panose="05000000000000000000" pitchFamily="2" charset="2"/>
              </a:rPr>
              <a:t>Membeku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d-ID" dirty="0" smtClean="0">
                <a:sym typeface="Wingdings" panose="05000000000000000000" pitchFamily="2" charset="2"/>
              </a:rPr>
              <a:t>Mencair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d-ID" dirty="0" smtClean="0">
                <a:sym typeface="Wingdings" panose="05000000000000000000" pitchFamily="2" charset="2"/>
              </a:rPr>
              <a:t>Menguap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d-ID" dirty="0" smtClean="0">
                <a:sym typeface="Wingdings" panose="05000000000000000000" pitchFamily="2" charset="2"/>
              </a:rPr>
              <a:t>Mengembun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d-ID" dirty="0" smtClean="0">
                <a:sym typeface="Wingdings" panose="05000000000000000000" pitchFamily="2" charset="2"/>
              </a:rPr>
              <a:t>Memuai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d-ID" dirty="0" smtClean="0">
                <a:sym typeface="Wingdings" panose="05000000000000000000" pitchFamily="2" charset="2"/>
              </a:rPr>
              <a:t>Menyusut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d-ID" dirty="0" smtClean="0">
                <a:sym typeface="Wingdings" panose="05000000000000000000" pitchFamily="2" charset="2"/>
              </a:rPr>
              <a:t>Kenaikan suhu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d-ID" dirty="0" smtClean="0">
                <a:sym typeface="Wingdings" panose="05000000000000000000" pitchFamily="2" charset="2"/>
              </a:rPr>
              <a:t>Transfer energi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d-ID" dirty="0" smtClean="0">
                <a:sym typeface="Wingdings" panose="05000000000000000000" pitchFamily="2" charset="2"/>
              </a:rPr>
              <a:t>Transfer energi panas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d-ID" dirty="0" smtClean="0">
                <a:sym typeface="Wingdings" panose="05000000000000000000" pitchFamily="2" charset="2"/>
              </a:rPr>
              <a:t>Panjang gelombang, karakter cahaya: diteruskan, dibelokkan, dipantulkan) pada narasi, berkaitan dengan gejala alam yang terlibat di dalam skenario.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0544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0173" y="27781"/>
            <a:ext cx="8196283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3200" b="1" dirty="0" smtClean="0"/>
              <a:t>Gelombang Cahaya</a:t>
            </a:r>
            <a:endParaRPr lang="en-US" sz="32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80965" y="134076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0965" y="764704"/>
            <a:ext cx="799288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ym typeface="Wingdings" panose="05000000000000000000" pitchFamily="2" charset="2"/>
              </a:rPr>
              <a:t>Kelompok 1:</a:t>
            </a:r>
          </a:p>
          <a:p>
            <a:r>
              <a:rPr lang="id-ID" sz="1000" dirty="0" smtClean="0">
                <a:sym typeface="Wingdings" panose="05000000000000000000" pitchFamily="2" charset="2"/>
              </a:rPr>
              <a:t>Penyebab, Dampak dan Upaya Mengurangi Laju Global Warming</a:t>
            </a:r>
          </a:p>
          <a:p>
            <a:endParaRPr lang="id-ID" sz="1000" dirty="0">
              <a:sym typeface="Wingdings" panose="05000000000000000000" pitchFamily="2" charset="2"/>
            </a:endParaRPr>
          </a:p>
          <a:p>
            <a:r>
              <a:rPr lang="id-ID" sz="1000" dirty="0" smtClean="0">
                <a:sym typeface="Wingdings" panose="05000000000000000000" pitchFamily="2" charset="2"/>
              </a:rPr>
              <a:t>Shoot sendiri</a:t>
            </a:r>
            <a:endParaRPr lang="id-ID" sz="1000" dirty="0">
              <a:sym typeface="Wingdings" panose="05000000000000000000" pitchFamily="2" charset="2"/>
            </a:endParaRPr>
          </a:p>
          <a:p>
            <a:endParaRPr lang="id-ID" sz="1000" dirty="0" smtClean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id-ID" sz="1000" dirty="0" smtClean="0">
                <a:sym typeface="Wingdings" panose="05000000000000000000" pitchFamily="2" charset="2"/>
              </a:rPr>
              <a:t>Perangkat Exhaust AC  kurangi penggunaan AC: </a:t>
            </a:r>
          </a:p>
          <a:p>
            <a:r>
              <a:rPr lang="id-ID" sz="1000" dirty="0">
                <a:sym typeface="Wingdings" panose="05000000000000000000" pitchFamily="2" charset="2"/>
              </a:rPr>
              <a:t>	</a:t>
            </a:r>
            <a:r>
              <a:rPr lang="id-ID" sz="1000" dirty="0" smtClean="0">
                <a:sym typeface="Wingdings" panose="05000000000000000000" pitchFamily="2" charset="2"/>
              </a:rPr>
              <a:t>(i) suhu jgn terlalu dingin, tubuh akan menyesuaikan</a:t>
            </a:r>
          </a:p>
          <a:p>
            <a:r>
              <a:rPr lang="id-ID" sz="1000" dirty="0">
                <a:sym typeface="Wingdings" panose="05000000000000000000" pitchFamily="2" charset="2"/>
              </a:rPr>
              <a:t>	</a:t>
            </a:r>
            <a:r>
              <a:rPr lang="id-ID" sz="1000" dirty="0" smtClean="0">
                <a:sym typeface="Wingdings" panose="05000000000000000000" pitchFamily="2" charset="2"/>
              </a:rPr>
              <a:t>(ii) jgn semua kamar dipasangi AC</a:t>
            </a:r>
          </a:p>
          <a:p>
            <a:r>
              <a:rPr lang="id-ID" sz="1000" dirty="0" smtClean="0">
                <a:sym typeface="Wingdings" panose="05000000000000000000" pitchFamily="2" charset="2"/>
              </a:rPr>
              <a:t>	(ii) Gunakan seperlunya</a:t>
            </a:r>
          </a:p>
          <a:p>
            <a:r>
              <a:rPr lang="id-ID" sz="1000" dirty="0">
                <a:sym typeface="Wingdings" panose="05000000000000000000" pitchFamily="2" charset="2"/>
              </a:rPr>
              <a:t>	</a:t>
            </a:r>
            <a:r>
              <a:rPr lang="id-ID" sz="1000" dirty="0" smtClean="0">
                <a:sym typeface="Wingdings" panose="05000000000000000000" pitchFamily="2" charset="2"/>
              </a:rPr>
              <a:t>(iv) kebiasan wisata outdoor</a:t>
            </a:r>
          </a:p>
          <a:p>
            <a:r>
              <a:rPr lang="id-ID" sz="1000" dirty="0" smtClean="0">
                <a:sym typeface="Wingdings" panose="05000000000000000000" pitchFamily="2" charset="2"/>
              </a:rPr>
              <a:t> </a:t>
            </a:r>
          </a:p>
          <a:p>
            <a:pPr marL="342900" indent="-342900">
              <a:buAutoNum type="arabicPeriod"/>
            </a:pPr>
            <a:r>
              <a:rPr lang="id-ID" sz="1000" dirty="0" smtClean="0">
                <a:sym typeface="Wingdings" panose="05000000000000000000" pitchFamily="2" charset="2"/>
              </a:rPr>
              <a:t>Pembuangan Panas dari Kendaraan Bermotor</a:t>
            </a:r>
          </a:p>
          <a:p>
            <a:r>
              <a:rPr lang="id-ID" sz="1000" dirty="0" smtClean="0">
                <a:sym typeface="Wingdings" panose="05000000000000000000" pitchFamily="2" charset="2"/>
              </a:rPr>
              <a:t>(i) Jalan kaki dan bersepeda sepanjang bisa</a:t>
            </a:r>
          </a:p>
          <a:p>
            <a:r>
              <a:rPr lang="id-ID" sz="1000" dirty="0" smtClean="0">
                <a:sym typeface="Wingdings" panose="05000000000000000000" pitchFamily="2" charset="2"/>
              </a:rPr>
              <a:t>(ii) Gunakan cc yg kecil</a:t>
            </a:r>
          </a:p>
          <a:p>
            <a:endParaRPr lang="id-ID" sz="1000" dirty="0" smtClean="0">
              <a:sym typeface="Wingdings" panose="05000000000000000000" pitchFamily="2" charset="2"/>
            </a:endParaRPr>
          </a:p>
          <a:p>
            <a:endParaRPr lang="id-ID" sz="1000" dirty="0" smtClean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id-ID" sz="1000" dirty="0" smtClean="0">
                <a:sym typeface="Wingdings" panose="05000000000000000000" pitchFamily="2" charset="2"/>
              </a:rPr>
              <a:t>Penggunaaan lampu bohlam</a:t>
            </a:r>
          </a:p>
          <a:p>
            <a:pPr marL="285750" indent="-285750">
              <a:buAutoNum type="romanLcParenBoth"/>
            </a:pPr>
            <a:r>
              <a:rPr lang="id-ID" sz="1000" dirty="0" smtClean="0">
                <a:sym typeface="Wingdings" panose="05000000000000000000" pitchFamily="2" charset="2"/>
              </a:rPr>
              <a:t>Ganti dengan lampu fluorescent (TL)</a:t>
            </a:r>
          </a:p>
          <a:p>
            <a:endParaRPr lang="id-ID" sz="1000" dirty="0">
              <a:sym typeface="Wingdings" panose="05000000000000000000" pitchFamily="2" charset="2"/>
            </a:endParaRPr>
          </a:p>
          <a:p>
            <a:pPr marL="228600" indent="-228600">
              <a:buAutoNum type="arabicPeriod"/>
            </a:pPr>
            <a:r>
              <a:rPr lang="id-ID" sz="1000" dirty="0" smtClean="0">
                <a:sym typeface="Wingdings" panose="05000000000000000000" pitchFamily="2" charset="2"/>
              </a:rPr>
              <a:t>Kulkas, TV, Mesin Cuci</a:t>
            </a:r>
          </a:p>
          <a:p>
            <a:pPr marL="228600" indent="-228600">
              <a:buAutoNum type="arabicPeriod"/>
            </a:pPr>
            <a:endParaRPr lang="id-ID" sz="1000" dirty="0">
              <a:sym typeface="Wingdings" panose="05000000000000000000" pitchFamily="2" charset="2"/>
            </a:endParaRPr>
          </a:p>
          <a:p>
            <a:r>
              <a:rPr lang="id-ID" sz="1000" dirty="0" smtClean="0">
                <a:sym typeface="Wingdings" panose="05000000000000000000" pitchFamily="2" charset="2"/>
              </a:rPr>
              <a:t>Kulkas di set antara normal dan warm</a:t>
            </a:r>
          </a:p>
          <a:p>
            <a:r>
              <a:rPr lang="id-ID" sz="1000" dirty="0" smtClean="0">
                <a:sym typeface="Wingdings" panose="05000000000000000000" pitchFamily="2" charset="2"/>
              </a:rPr>
              <a:t>Hindari TV dan monitor tabung (CRT)</a:t>
            </a:r>
          </a:p>
          <a:p>
            <a:r>
              <a:rPr lang="id-ID" sz="1000" dirty="0" smtClean="0">
                <a:sym typeface="Wingdings" panose="05000000000000000000" pitchFamily="2" charset="2"/>
              </a:rPr>
              <a:t>TV dinyalakan benar2 saat akan dinikmati</a:t>
            </a:r>
          </a:p>
          <a:p>
            <a:r>
              <a:rPr lang="id-ID" sz="1000" dirty="0" smtClean="0">
                <a:sym typeface="Wingdings" panose="05000000000000000000" pitchFamily="2" charset="2"/>
              </a:rPr>
              <a:t>Utk teman kerja cukup musik dari gadget atau FM atau TV kecil 14-21”</a:t>
            </a:r>
          </a:p>
          <a:p>
            <a:endParaRPr lang="id-ID" sz="1000" dirty="0" smtClean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id-ID" sz="1000" dirty="0">
                <a:sym typeface="Wingdings" panose="05000000000000000000" pitchFamily="2" charset="2"/>
              </a:rPr>
              <a:t>P</a:t>
            </a:r>
            <a:r>
              <a:rPr lang="id-ID" sz="1000" dirty="0" smtClean="0">
                <a:sym typeface="Wingdings" panose="05000000000000000000" pitchFamily="2" charset="2"/>
              </a:rPr>
              <a:t>anas dari Mesin-mesin Industri</a:t>
            </a:r>
          </a:p>
          <a:p>
            <a:pPr marL="285750" indent="-285750">
              <a:buAutoNum type="romanLcParenBoth"/>
            </a:pPr>
            <a:r>
              <a:rPr lang="id-ID" sz="1000" dirty="0" smtClean="0">
                <a:sym typeface="Wingdings" panose="05000000000000000000" pitchFamily="2" charset="2"/>
              </a:rPr>
              <a:t>Himbauan kpd para pengusaha agar menggunakan mesin-mesin yang enrgy-efficient</a:t>
            </a:r>
          </a:p>
          <a:p>
            <a:endParaRPr lang="id-ID" sz="1000" dirty="0" smtClean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id-ID" sz="1000" dirty="0" smtClean="0">
                <a:sym typeface="Wingdings" panose="05000000000000000000" pitchFamily="2" charset="2"/>
              </a:rPr>
              <a:t>Panas dari pembakaran gas di dapur rumah</a:t>
            </a:r>
          </a:p>
          <a:p>
            <a:r>
              <a:rPr lang="id-ID" sz="1000" dirty="0" smtClean="0">
                <a:sym typeface="Wingdings" panose="05000000000000000000" pitchFamily="2" charset="2"/>
              </a:rPr>
              <a:t>(i) Menyalakan api secukupnya, tidak melebar</a:t>
            </a:r>
          </a:p>
          <a:p>
            <a:endParaRPr lang="id-ID" sz="1000" dirty="0" smtClean="0">
              <a:sym typeface="Wingdings" panose="05000000000000000000" pitchFamily="2" charset="2"/>
            </a:endParaRPr>
          </a:p>
          <a:p>
            <a:endParaRPr lang="id-ID" sz="1000" dirty="0">
              <a:sym typeface="Wingdings" panose="05000000000000000000" pitchFamily="2" charset="2"/>
            </a:endParaRPr>
          </a:p>
          <a:p>
            <a:r>
              <a:rPr lang="id-ID" sz="1000" dirty="0" smtClean="0">
                <a:sym typeface="Wingdings" panose="05000000000000000000" pitchFamily="2" charset="2"/>
              </a:rPr>
              <a:t>CFC (mis. Hairspray, Cat Semprot, 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id-ID" sz="1000" dirty="0" smtClean="0">
                <a:sym typeface="Wingdings" panose="05000000000000000000" pitchFamily="2" charset="2"/>
              </a:rPr>
              <a:t>Apa benar lubang ozon menambah panas atmosfer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id-ID" sz="1000" dirty="0">
              <a:sym typeface="Wingdings" panose="05000000000000000000" pitchFamily="2" charset="2"/>
            </a:endParaRPr>
          </a:p>
          <a:p>
            <a:r>
              <a:rPr lang="id-ID" sz="1000" dirty="0" smtClean="0">
                <a:sym typeface="Wingdings" panose="05000000000000000000" pitchFamily="2" charset="2"/>
              </a:rPr>
              <a:t>Penebangan hutan</a:t>
            </a:r>
          </a:p>
          <a:p>
            <a:r>
              <a:rPr lang="id-ID" sz="1000" dirty="0" smtClean="0">
                <a:sym typeface="Wingdings" panose="05000000000000000000" pitchFamily="2" charset="2"/>
              </a:rPr>
              <a:t> Menghemat penggunaan kertas untuk mengurangi laju penebangan </a:t>
            </a:r>
          </a:p>
        </p:txBody>
      </p:sp>
    </p:spTree>
    <p:extLst>
      <p:ext uri="{BB962C8B-B14F-4D97-AF65-F5344CB8AC3E}">
        <p14:creationId xmlns:p14="http://schemas.microsoft.com/office/powerpoint/2010/main" val="82040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0173" y="27781"/>
            <a:ext cx="8196283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3200" b="1" dirty="0" smtClean="0"/>
              <a:t>Gelombang Cahaya</a:t>
            </a:r>
            <a:endParaRPr lang="en-US" sz="32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80965" y="134076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0965" y="764704"/>
            <a:ext cx="79928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ym typeface="Wingdings" panose="05000000000000000000" pitchFamily="2" charset="2"/>
              </a:rPr>
              <a:t>Kelompok 4:</a:t>
            </a:r>
          </a:p>
          <a:p>
            <a:endParaRPr lang="id-ID" sz="1000" dirty="0" smtClean="0">
              <a:sym typeface="Wingdings" panose="05000000000000000000" pitchFamily="2" charset="2"/>
            </a:endParaRPr>
          </a:p>
          <a:p>
            <a:endParaRPr lang="id-ID" sz="1000" dirty="0">
              <a:sym typeface="Wingdings" panose="05000000000000000000" pitchFamily="2" charset="2"/>
            </a:endParaRPr>
          </a:p>
          <a:p>
            <a:r>
              <a:rPr lang="id-ID" sz="1000" dirty="0" smtClean="0">
                <a:sym typeface="Wingdings" panose="05000000000000000000" pitchFamily="2" charset="2"/>
              </a:rPr>
              <a:t>Penipisan Ozon Akibat Penggunaan CFC</a:t>
            </a:r>
          </a:p>
          <a:p>
            <a:endParaRPr lang="id-ID" sz="1000" dirty="0" smtClean="0">
              <a:sym typeface="Wingdings" panose="05000000000000000000" pitchFamily="2" charset="2"/>
            </a:endParaRPr>
          </a:p>
          <a:p>
            <a:r>
              <a:rPr lang="id-ID" sz="1000" dirty="0" smtClean="0">
                <a:sym typeface="Wingdings" panose="05000000000000000000" pitchFamily="2" charset="2"/>
              </a:rPr>
              <a:t>Daftar benda yg mengeluarkan CFC:</a:t>
            </a:r>
          </a:p>
          <a:p>
            <a:endParaRPr lang="id-ID" sz="1000" dirty="0">
              <a:sym typeface="Wingdings" panose="05000000000000000000" pitchFamily="2" charset="2"/>
            </a:endParaRPr>
          </a:p>
          <a:p>
            <a:r>
              <a:rPr lang="id-ID" sz="1000" dirty="0" smtClean="0">
                <a:sym typeface="Wingdings" panose="05000000000000000000" pitchFamily="2" charset="2"/>
              </a:rPr>
              <a:t>Kulkas</a:t>
            </a:r>
          </a:p>
          <a:p>
            <a:r>
              <a:rPr lang="id-ID" sz="1000" dirty="0" smtClean="0">
                <a:sym typeface="Wingdings" panose="05000000000000000000" pitchFamily="2" charset="2"/>
              </a:rPr>
              <a:t>AC Rumah, AC Gedung, AC Mobil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id-ID" sz="1000" dirty="0" smtClean="0">
                <a:sym typeface="Wingdings" panose="05000000000000000000" pitchFamily="2" charset="2"/>
              </a:rPr>
              <a:t>Gunakan AC seperlunya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id-ID" sz="1000" dirty="0" smtClean="0">
                <a:sym typeface="Wingdings" panose="05000000000000000000" pitchFamily="2" charset="2"/>
              </a:rPr>
              <a:t>Atur suhu jgn terlalu dingin, tubuh manusia diminta menyesuaikan</a:t>
            </a:r>
            <a:endParaRPr lang="id-ID" sz="1000" dirty="0">
              <a:sym typeface="Wingdings" panose="05000000000000000000" pitchFamily="2" charset="2"/>
            </a:endParaRPr>
          </a:p>
          <a:p>
            <a:endParaRPr lang="id-ID" sz="1000" dirty="0" smtClean="0">
              <a:sym typeface="Wingdings" panose="05000000000000000000" pitchFamily="2" charset="2"/>
            </a:endParaRPr>
          </a:p>
          <a:p>
            <a:r>
              <a:rPr lang="id-ID" sz="1000" dirty="0" smtClean="0">
                <a:sym typeface="Wingdings" panose="05000000000000000000" pitchFamily="2" charset="2"/>
              </a:rPr>
              <a:t>Cat semprot (bukan yg kompresor)</a:t>
            </a:r>
          </a:p>
          <a:p>
            <a:r>
              <a:rPr lang="id-ID" sz="1000" dirty="0" smtClean="0">
                <a:sym typeface="Wingdings" panose="05000000000000000000" pitchFamily="2" charset="2"/>
              </a:rPr>
              <a:t>Parfum, deodorat semprot (pakai tube)</a:t>
            </a:r>
          </a:p>
          <a:p>
            <a:r>
              <a:rPr lang="id-ID" sz="1000" dirty="0" smtClean="0">
                <a:sym typeface="Wingdings" panose="05000000000000000000" pitchFamily="2" charset="2"/>
              </a:rPr>
              <a:t>Pemadam Api  baca dulu pakai CFC atau tidak?</a:t>
            </a:r>
          </a:p>
          <a:p>
            <a:endParaRPr lang="id-ID" sz="1000" dirty="0">
              <a:sym typeface="Wingdings" panose="05000000000000000000" pitchFamily="2" charset="2"/>
            </a:endParaRPr>
          </a:p>
          <a:p>
            <a:r>
              <a:rPr lang="id-ID" sz="1000" dirty="0" smtClean="0">
                <a:sym typeface="Wingdings" panose="05000000000000000000" pitchFamily="2" charset="2"/>
              </a:rPr>
              <a:t>Video Shoot + Youtube</a:t>
            </a:r>
          </a:p>
          <a:p>
            <a:endParaRPr lang="id-ID" sz="1000" dirty="0">
              <a:sym typeface="Wingdings" panose="05000000000000000000" pitchFamily="2" charset="2"/>
            </a:endParaRP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id-ID" sz="1000" dirty="0" smtClean="0">
                <a:sym typeface="Wingdings" panose="05000000000000000000" pitchFamily="2" charset="2"/>
              </a:rPr>
              <a:t>Mengurangai penggunaan hairspray, cat semprot, parfum dan deodoran semprot</a:t>
            </a:r>
          </a:p>
          <a:p>
            <a:endParaRPr lang="id-ID" sz="1000" dirty="0">
              <a:sym typeface="Wingdings" panose="05000000000000000000" pitchFamily="2" charset="2"/>
            </a:endParaRPr>
          </a:p>
          <a:p>
            <a:endParaRPr lang="id-ID" sz="1000" dirty="0" smtClean="0">
              <a:sym typeface="Wingdings" panose="05000000000000000000" pitchFamily="2" charset="2"/>
            </a:endParaRPr>
          </a:p>
          <a:p>
            <a:r>
              <a:rPr lang="id-ID" sz="1000" dirty="0" smtClean="0">
                <a:sym typeface="Wingdings" panose="05000000000000000000" pitchFamily="2" charset="2"/>
              </a:rPr>
              <a:t>Mulai dari diri sendiri dan sekarang</a:t>
            </a:r>
          </a:p>
          <a:p>
            <a:endParaRPr lang="id-ID" sz="1000" dirty="0">
              <a:sym typeface="Wingdings" panose="05000000000000000000" pitchFamily="2" charset="2"/>
            </a:endParaRPr>
          </a:p>
          <a:p>
            <a:r>
              <a:rPr lang="id-ID" sz="1000" dirty="0" smtClean="0">
                <a:sym typeface="Wingdings" panose="05000000000000000000" pitchFamily="2" charset="2"/>
              </a:rPr>
              <a:t>Pilih gaya bahasa: sehari-hari tp sopan atau formal</a:t>
            </a:r>
            <a:endParaRPr lang="id-ID" sz="1000" dirty="0">
              <a:sym typeface="Wingdings" panose="05000000000000000000" pitchFamily="2" charset="2"/>
            </a:endParaRPr>
          </a:p>
          <a:p>
            <a:endParaRPr lang="id-ID" sz="1000" dirty="0" smtClean="0">
              <a:sym typeface="Wingdings" panose="05000000000000000000" pitchFamily="2" charset="2"/>
            </a:endParaRPr>
          </a:p>
          <a:p>
            <a:endParaRPr lang="id-ID" sz="1000" dirty="0">
              <a:sym typeface="Wingdings" panose="05000000000000000000" pitchFamily="2" charset="2"/>
            </a:endParaRPr>
          </a:p>
          <a:p>
            <a:endParaRPr lang="id-ID" sz="1000" dirty="0" smtClean="0">
              <a:sym typeface="Wingdings" panose="05000000000000000000" pitchFamily="2" charset="2"/>
            </a:endParaRPr>
          </a:p>
          <a:p>
            <a:endParaRPr lang="id-ID" sz="1000" dirty="0">
              <a:sym typeface="Wingdings" panose="05000000000000000000" pitchFamily="2" charset="2"/>
            </a:endParaRPr>
          </a:p>
          <a:p>
            <a:endParaRPr lang="id-ID" sz="1000" dirty="0" smtClean="0">
              <a:sym typeface="Wingdings" panose="05000000000000000000" pitchFamily="2" charset="2"/>
            </a:endParaRPr>
          </a:p>
          <a:p>
            <a:endParaRPr lang="id-ID" sz="1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0094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0173" y="27781"/>
            <a:ext cx="8196283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3200" b="1" dirty="0" smtClean="0"/>
              <a:t>Gelombang Cahaya</a:t>
            </a:r>
            <a:endParaRPr lang="en-US" sz="32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80965" y="134076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0965" y="764704"/>
            <a:ext cx="799288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ym typeface="Wingdings" panose="05000000000000000000" pitchFamily="2" charset="2"/>
              </a:rPr>
              <a:t>Kelompok 7:  Musibah Kebakaran Hutan Akibat dari Global Warming</a:t>
            </a:r>
          </a:p>
          <a:p>
            <a:endParaRPr lang="id-ID" sz="1000" dirty="0" smtClean="0">
              <a:sym typeface="Wingdings" panose="05000000000000000000" pitchFamily="2" charset="2"/>
            </a:endParaRPr>
          </a:p>
          <a:p>
            <a:endParaRPr lang="id-ID" sz="1000" dirty="0" smtClean="0">
              <a:sym typeface="Wingdings" panose="05000000000000000000" pitchFamily="2" charset="2"/>
            </a:endParaRPr>
          </a:p>
          <a:p>
            <a:endParaRPr lang="id-ID" sz="1000" dirty="0" smtClean="0">
              <a:sym typeface="Wingdings" panose="05000000000000000000" pitchFamily="2" charset="2"/>
            </a:endParaRPr>
          </a:p>
          <a:p>
            <a:r>
              <a:rPr lang="id-ID" sz="1000" dirty="0" smtClean="0">
                <a:sym typeface="Wingdings" panose="05000000000000000000" pitchFamily="2" charset="2"/>
              </a:rPr>
              <a:t>Shoot suasana hutan</a:t>
            </a:r>
            <a:endParaRPr lang="id-ID" sz="1000" dirty="0">
              <a:sym typeface="Wingdings" panose="05000000000000000000" pitchFamily="2" charset="2"/>
            </a:endParaRPr>
          </a:p>
          <a:p>
            <a:r>
              <a:rPr lang="id-ID" sz="1000" dirty="0" smtClean="0">
                <a:sym typeface="Wingdings" panose="05000000000000000000" pitchFamily="2" charset="2"/>
              </a:rPr>
              <a:t>Kumpulkan </a:t>
            </a:r>
            <a:r>
              <a:rPr lang="id-ID" sz="1000" dirty="0">
                <a:sym typeface="Wingdings" panose="05000000000000000000" pitchFamily="2" charset="2"/>
              </a:rPr>
              <a:t>cuplikan kebakaran hutan yg dahsyat, yg banyak</a:t>
            </a:r>
          </a:p>
          <a:p>
            <a:endParaRPr lang="id-ID" sz="1000" dirty="0">
              <a:sym typeface="Wingdings" panose="05000000000000000000" pitchFamily="2" charset="2"/>
            </a:endParaRPr>
          </a:p>
          <a:p>
            <a:endParaRPr lang="id-ID" sz="1000" dirty="0" smtClean="0">
              <a:sym typeface="Wingdings" panose="05000000000000000000" pitchFamily="2" charset="2"/>
            </a:endParaRPr>
          </a:p>
          <a:p>
            <a:r>
              <a:rPr lang="id-ID" sz="1000" dirty="0" smtClean="0">
                <a:sym typeface="Wingdings" panose="05000000000000000000" pitchFamily="2" charset="2"/>
              </a:rPr>
              <a:t>Hutan terbakar karena:</a:t>
            </a:r>
          </a:p>
          <a:p>
            <a:endParaRPr lang="id-ID" sz="1000" dirty="0">
              <a:sym typeface="Wingdings" panose="05000000000000000000" pitchFamily="2" charset="2"/>
            </a:endParaRPr>
          </a:p>
          <a:p>
            <a:pPr marL="171450" indent="-171450">
              <a:buFontTx/>
              <a:buChar char="-"/>
            </a:pPr>
            <a:r>
              <a:rPr lang="id-ID" sz="1000" dirty="0" smtClean="0">
                <a:sym typeface="Wingdings" panose="05000000000000000000" pitchFamily="2" charset="2"/>
              </a:rPr>
              <a:t>Suhu atmosfer (udara) meningkat</a:t>
            </a:r>
          </a:p>
          <a:p>
            <a:pPr marL="171450" indent="-171450">
              <a:buFontTx/>
              <a:buChar char="-"/>
            </a:pPr>
            <a:r>
              <a:rPr lang="id-ID" sz="1000" dirty="0" smtClean="0">
                <a:sym typeface="Wingdings" panose="05000000000000000000" pitchFamily="2" charset="2"/>
              </a:rPr>
              <a:t>Dipicu oleh kelalaian manusia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id-ID" sz="1000" dirty="0" smtClean="0">
                <a:sym typeface="Wingdings" panose="05000000000000000000" pitchFamily="2" charset="2"/>
              </a:rPr>
              <a:t>Orang camping, menyalakan api kmd meninggalkan bara. Bara membakar semak dst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endParaRPr lang="id-ID" sz="1000" dirty="0">
              <a:sym typeface="Wingdings" panose="05000000000000000000" pitchFamily="2" charset="2"/>
            </a:endParaRPr>
          </a:p>
          <a:p>
            <a:pPr marL="171450" indent="-171450">
              <a:buFont typeface="Wingdings" panose="05000000000000000000" pitchFamily="2" charset="2"/>
              <a:buChar char="à"/>
            </a:pPr>
            <a:endParaRPr lang="id-ID" sz="1000" dirty="0" smtClean="0">
              <a:sym typeface="Wingdings" panose="05000000000000000000" pitchFamily="2" charset="2"/>
            </a:endParaRPr>
          </a:p>
          <a:p>
            <a:r>
              <a:rPr lang="id-ID" sz="1000" dirty="0" smtClean="0">
                <a:sym typeface="Wingdings" panose="05000000000000000000" pitchFamily="2" charset="2"/>
              </a:rPr>
              <a:t>Himbauan:</a:t>
            </a:r>
          </a:p>
          <a:p>
            <a:pPr marL="171450" indent="-171450">
              <a:buFontTx/>
              <a:buChar char="-"/>
            </a:pPr>
            <a:r>
              <a:rPr lang="id-ID" sz="1000" dirty="0" smtClean="0">
                <a:sym typeface="Wingdings" panose="05000000000000000000" pitchFamily="2" charset="2"/>
              </a:rPr>
              <a:t>Berperilaku ramah lingkungan untuk mengurngi laju GW</a:t>
            </a:r>
          </a:p>
          <a:p>
            <a:pPr marL="171450" indent="-171450">
              <a:buFontTx/>
              <a:buChar char="-"/>
            </a:pPr>
            <a:r>
              <a:rPr lang="id-ID" sz="1000" dirty="0" smtClean="0">
                <a:sym typeface="Wingdings" panose="05000000000000000000" pitchFamily="2" charset="2"/>
              </a:rPr>
              <a:t>Jangan sekali-sekali berbuat lalai yang bisa menyebabkan kebakaran </a:t>
            </a:r>
          </a:p>
          <a:p>
            <a:r>
              <a:rPr lang="id-ID" sz="1000" dirty="0" smtClean="0">
                <a:sym typeface="Wingdings" panose="05000000000000000000" pitchFamily="2" charset="2"/>
              </a:rPr>
              <a:t>		Camping jgn meninggalkan api atau bara</a:t>
            </a:r>
          </a:p>
          <a:p>
            <a:r>
              <a:rPr lang="id-ID" sz="1000" dirty="0">
                <a:sym typeface="Wingdings" panose="05000000000000000000" pitchFamily="2" charset="2"/>
              </a:rPr>
              <a:t>	</a:t>
            </a:r>
            <a:r>
              <a:rPr lang="id-ID" sz="1000" dirty="0" smtClean="0">
                <a:sym typeface="Wingdings" panose="05000000000000000000" pitchFamily="2" charset="2"/>
              </a:rPr>
              <a:t>	Jangan membakar hutan demi kepentingan ekonomi yg berlebihan</a:t>
            </a:r>
          </a:p>
          <a:p>
            <a:r>
              <a:rPr lang="id-ID" sz="1000" dirty="0">
                <a:sym typeface="Wingdings" panose="05000000000000000000" pitchFamily="2" charset="2"/>
              </a:rPr>
              <a:t>	</a:t>
            </a:r>
            <a:r>
              <a:rPr lang="id-ID" sz="1000" dirty="0" smtClean="0">
                <a:sym typeface="Wingdings" panose="05000000000000000000" pitchFamily="2" charset="2"/>
              </a:rPr>
              <a:t>	</a:t>
            </a:r>
          </a:p>
          <a:p>
            <a:pPr marL="171450" indent="-171450">
              <a:buFontTx/>
              <a:buChar char="-"/>
            </a:pPr>
            <a:endParaRPr lang="id-ID" sz="1000" dirty="0" smtClean="0">
              <a:sym typeface="Wingdings" panose="05000000000000000000" pitchFamily="2" charset="2"/>
            </a:endParaRPr>
          </a:p>
          <a:p>
            <a:pPr marL="171450" indent="-171450">
              <a:buFont typeface="Wingdings" panose="05000000000000000000" pitchFamily="2" charset="2"/>
              <a:buChar char="à"/>
            </a:pPr>
            <a:endParaRPr lang="id-ID" sz="1000" dirty="0">
              <a:sym typeface="Wingdings" panose="05000000000000000000" pitchFamily="2" charset="2"/>
            </a:endParaRPr>
          </a:p>
          <a:p>
            <a:endParaRPr lang="id-ID" sz="1000" dirty="0">
              <a:sym typeface="Wingdings" panose="05000000000000000000" pitchFamily="2" charset="2"/>
            </a:endParaRPr>
          </a:p>
          <a:p>
            <a:endParaRPr lang="id-ID" sz="1000" dirty="0" smtClean="0">
              <a:sym typeface="Wingdings" panose="05000000000000000000" pitchFamily="2" charset="2"/>
            </a:endParaRPr>
          </a:p>
          <a:p>
            <a:endParaRPr lang="id-ID" sz="1000" dirty="0">
              <a:sym typeface="Wingdings" panose="05000000000000000000" pitchFamily="2" charset="2"/>
            </a:endParaRPr>
          </a:p>
          <a:p>
            <a:endParaRPr lang="id-ID" sz="1000" dirty="0">
              <a:sym typeface="Wingdings" panose="05000000000000000000" pitchFamily="2" charset="2"/>
            </a:endParaRPr>
          </a:p>
          <a:p>
            <a:endParaRPr lang="id-ID" sz="1000" dirty="0" smtClean="0">
              <a:sym typeface="Wingdings" panose="05000000000000000000" pitchFamily="2" charset="2"/>
            </a:endParaRPr>
          </a:p>
          <a:p>
            <a:pPr marL="171450" indent="-171450">
              <a:buFont typeface="Wingdings" panose="05000000000000000000" pitchFamily="2" charset="2"/>
              <a:buChar char="à"/>
            </a:pPr>
            <a:endParaRPr lang="id-ID" sz="1000" dirty="0">
              <a:sym typeface="Wingdings" panose="05000000000000000000" pitchFamily="2" charset="2"/>
            </a:endParaRPr>
          </a:p>
          <a:p>
            <a:endParaRPr lang="id-ID" sz="1000" dirty="0" smtClean="0">
              <a:sym typeface="Wingdings" panose="05000000000000000000" pitchFamily="2" charset="2"/>
            </a:endParaRPr>
          </a:p>
          <a:p>
            <a:endParaRPr lang="id-ID" sz="1000" dirty="0">
              <a:sym typeface="Wingdings" panose="05000000000000000000" pitchFamily="2" charset="2"/>
            </a:endParaRPr>
          </a:p>
          <a:p>
            <a:endParaRPr lang="id-ID" sz="1000" dirty="0" smtClean="0">
              <a:sym typeface="Wingdings" panose="05000000000000000000" pitchFamily="2" charset="2"/>
            </a:endParaRPr>
          </a:p>
          <a:p>
            <a:endParaRPr lang="id-ID" sz="1000" dirty="0">
              <a:sym typeface="Wingdings" panose="05000000000000000000" pitchFamily="2" charset="2"/>
            </a:endParaRPr>
          </a:p>
          <a:p>
            <a:endParaRPr lang="id-ID" sz="10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2057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0173" y="27781"/>
            <a:ext cx="8196283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3200" b="1" dirty="0" smtClean="0"/>
              <a:t>Gelombang Cahaya</a:t>
            </a:r>
            <a:endParaRPr lang="en-US" sz="32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80965" y="134076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0965" y="764704"/>
            <a:ext cx="799288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ym typeface="Wingdings" panose="05000000000000000000" pitchFamily="2" charset="2"/>
              </a:rPr>
              <a:t>Kelompok 3: Merencanakan Rumah Ramah Lingkungan sebagai Upaya Mengurangi Laju GW</a:t>
            </a:r>
          </a:p>
          <a:p>
            <a:endParaRPr lang="id-ID" sz="1000" dirty="0">
              <a:sym typeface="Wingdings" panose="05000000000000000000" pitchFamily="2" charset="2"/>
            </a:endParaRPr>
          </a:p>
          <a:p>
            <a:endParaRPr lang="id-ID" sz="1000" dirty="0" smtClean="0">
              <a:sym typeface="Wingdings" panose="05000000000000000000" pitchFamily="2" charset="2"/>
            </a:endParaRPr>
          </a:p>
          <a:p>
            <a:r>
              <a:rPr lang="id-ID" sz="1000" dirty="0" smtClean="0">
                <a:sym typeface="Wingdings" panose="05000000000000000000" pitchFamily="2" charset="2"/>
              </a:rPr>
              <a:t>Membuat rumah ramah lingkungan:</a:t>
            </a:r>
          </a:p>
          <a:p>
            <a:pPr marL="171450" indent="-171450">
              <a:buFontTx/>
              <a:buChar char="-"/>
            </a:pPr>
            <a:r>
              <a:rPr lang="id-ID" sz="1000" dirty="0" smtClean="0">
                <a:sym typeface="Wingdings" panose="05000000000000000000" pitchFamily="2" charset="2"/>
              </a:rPr>
              <a:t>Pemisahan sampah Organik dan Non Organik</a:t>
            </a:r>
          </a:p>
          <a:p>
            <a:pPr marL="171450" indent="-171450">
              <a:buFontTx/>
              <a:buChar char="-"/>
            </a:pPr>
            <a:r>
              <a:rPr lang="id-ID" sz="1000" dirty="0" smtClean="0">
                <a:sym typeface="Wingdings" panose="05000000000000000000" pitchFamily="2" charset="2"/>
              </a:rPr>
              <a:t>Sirkulasi udara sangat bagus</a:t>
            </a:r>
          </a:p>
          <a:p>
            <a:pPr marL="171450" indent="-171450">
              <a:buFontTx/>
              <a:buChar char="-"/>
            </a:pPr>
            <a:r>
              <a:rPr lang="id-ID" sz="1000" dirty="0" smtClean="0">
                <a:sym typeface="Wingdings" panose="05000000000000000000" pitchFamily="2" charset="2"/>
              </a:rPr>
              <a:t>Suplai cahaya matahari ke dalam rumah sgt bagus</a:t>
            </a:r>
          </a:p>
          <a:p>
            <a:pPr marL="171450" indent="-171450">
              <a:buFontTx/>
              <a:buChar char="-"/>
            </a:pPr>
            <a:r>
              <a:rPr lang="id-ID" sz="1000" dirty="0" smtClean="0">
                <a:sym typeface="Wingdings" panose="05000000000000000000" pitchFamily="2" charset="2"/>
              </a:rPr>
              <a:t>Menggunakan lampu fluorescent (TL)</a:t>
            </a:r>
          </a:p>
          <a:p>
            <a:pPr marL="171450" indent="-171450">
              <a:buFontTx/>
              <a:buChar char="-"/>
            </a:pPr>
            <a:r>
              <a:rPr lang="id-ID" sz="1000" dirty="0" smtClean="0">
                <a:sym typeface="Wingdings" panose="05000000000000000000" pitchFamily="2" charset="2"/>
              </a:rPr>
              <a:t>Memiliki taman di luar rumah maupun di dalam rumah (lt1 dan 2)</a:t>
            </a:r>
          </a:p>
          <a:p>
            <a:pPr marL="171450" indent="-171450">
              <a:buFontTx/>
              <a:buChar char="-"/>
            </a:pPr>
            <a:r>
              <a:rPr lang="id-ID" sz="1000" dirty="0" smtClean="0">
                <a:sym typeface="Wingdings" panose="05000000000000000000" pitchFamily="2" charset="2"/>
              </a:rPr>
              <a:t>Saluran limbah bersih dan limbah kloset harus dipisah</a:t>
            </a:r>
          </a:p>
          <a:p>
            <a:pPr marL="171450" indent="-171450">
              <a:buFontTx/>
              <a:buChar char="-"/>
            </a:pPr>
            <a:r>
              <a:rPr lang="id-ID" sz="1000" dirty="0" smtClean="0">
                <a:sym typeface="Wingdings" panose="05000000000000000000" pitchFamily="2" charset="2"/>
              </a:rPr>
              <a:t>Resapan air limbah, resapan air hujan</a:t>
            </a:r>
          </a:p>
          <a:p>
            <a:pPr marL="171450" indent="-171450">
              <a:buFontTx/>
              <a:buChar char="-"/>
            </a:pPr>
            <a:r>
              <a:rPr lang="id-ID" sz="1000" dirty="0" smtClean="0">
                <a:sym typeface="Wingdings" panose="05000000000000000000" pitchFamily="2" charset="2"/>
              </a:rPr>
              <a:t>Kolam penampung air hujan</a:t>
            </a:r>
          </a:p>
          <a:p>
            <a:pPr marL="171450" indent="-171450">
              <a:buFontTx/>
              <a:buChar char="-"/>
            </a:pPr>
            <a:r>
              <a:rPr lang="id-ID" sz="1000" dirty="0" smtClean="0">
                <a:sym typeface="Wingdings" panose="05000000000000000000" pitchFamily="2" charset="2"/>
              </a:rPr>
              <a:t>Hindari plafon</a:t>
            </a:r>
          </a:p>
        </p:txBody>
      </p:sp>
    </p:spTree>
    <p:extLst>
      <p:ext uri="{BB962C8B-B14F-4D97-AF65-F5344CB8AC3E}">
        <p14:creationId xmlns:p14="http://schemas.microsoft.com/office/powerpoint/2010/main" val="238868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0173" y="27781"/>
            <a:ext cx="8196283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3200" b="1" dirty="0" smtClean="0"/>
              <a:t>Gelombang Cahaya</a:t>
            </a:r>
            <a:endParaRPr lang="en-US" sz="32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80965" y="134076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0965" y="764704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ym typeface="Wingdings" panose="05000000000000000000" pitchFamily="2" charset="2"/>
              </a:rPr>
              <a:t>Kelompok 6: Perencanaan Pembuatan Pembangkit Listrik dengan Sumber Energi Terbarukan untuk Mengurangi Laju Global Warming</a:t>
            </a:r>
          </a:p>
          <a:p>
            <a:endParaRPr lang="id-ID" sz="1000" dirty="0">
              <a:sym typeface="Wingdings" panose="05000000000000000000" pitchFamily="2" charset="2"/>
            </a:endParaRPr>
          </a:p>
          <a:p>
            <a:r>
              <a:rPr lang="id-ID" sz="1000" dirty="0" smtClean="0">
                <a:sym typeface="Wingdings" panose="05000000000000000000" pitchFamily="2" charset="2"/>
              </a:rPr>
              <a:t>Video Perkenalan</a:t>
            </a:r>
          </a:p>
          <a:p>
            <a:r>
              <a:rPr lang="id-ID" sz="1000" dirty="0" smtClean="0">
                <a:sym typeface="Wingdings" panose="05000000000000000000" pitchFamily="2" charset="2"/>
              </a:rPr>
              <a:t>Dampak Global Warming  pendek saja</a:t>
            </a:r>
          </a:p>
          <a:p>
            <a:endParaRPr lang="id-ID" sz="1000" dirty="0">
              <a:sym typeface="Wingdings" panose="05000000000000000000" pitchFamily="2" charset="2"/>
            </a:endParaRPr>
          </a:p>
          <a:p>
            <a:r>
              <a:rPr lang="id-ID" sz="1000" dirty="0" smtClean="0">
                <a:sym typeface="Wingdings" panose="05000000000000000000" pitchFamily="2" charset="2"/>
              </a:rPr>
              <a:t>Cuplikan Youtube + Narasi</a:t>
            </a:r>
          </a:p>
          <a:p>
            <a:endParaRPr lang="id-ID" sz="1000" dirty="0">
              <a:sym typeface="Wingdings" panose="05000000000000000000" pitchFamily="2" charset="2"/>
            </a:endParaRPr>
          </a:p>
          <a:p>
            <a:r>
              <a:rPr lang="id-ID" sz="1000" dirty="0" smtClean="0">
                <a:sym typeface="Wingdings" panose="05000000000000000000" pitchFamily="2" charset="2"/>
              </a:rPr>
              <a:t>Himbauan: </a:t>
            </a:r>
          </a:p>
          <a:p>
            <a:r>
              <a:rPr lang="id-ID" sz="1000" dirty="0" smtClean="0">
                <a:sym typeface="Wingdings" panose="05000000000000000000" pitchFamily="2" charset="2"/>
              </a:rPr>
              <a:t>Kpd pemereintah</a:t>
            </a:r>
          </a:p>
          <a:p>
            <a:r>
              <a:rPr lang="id-ID" sz="1000" dirty="0" smtClean="0">
                <a:sym typeface="Wingdings" panose="05000000000000000000" pitchFamily="2" charset="2"/>
              </a:rPr>
              <a:t>Kpd komunitas atau warga pedesaan bisa dg swadaya</a:t>
            </a:r>
          </a:p>
          <a:p>
            <a:endParaRPr lang="id-ID" sz="1000" dirty="0" smtClean="0">
              <a:sym typeface="Wingdings" panose="05000000000000000000" pitchFamily="2" charset="2"/>
            </a:endParaRPr>
          </a:p>
          <a:p>
            <a:endParaRPr lang="id-ID" sz="1000" dirty="0">
              <a:sym typeface="Wingdings" panose="05000000000000000000" pitchFamily="2" charset="2"/>
            </a:endParaRPr>
          </a:p>
          <a:p>
            <a:endParaRPr lang="id-ID" sz="1000" dirty="0" smtClean="0">
              <a:sym typeface="Wingdings" panose="05000000000000000000" pitchFamily="2" charset="2"/>
            </a:endParaRPr>
          </a:p>
          <a:p>
            <a:endParaRPr lang="id-ID" sz="1000" dirty="0">
              <a:sym typeface="Wingdings" panose="05000000000000000000" pitchFamily="2" charset="2"/>
            </a:endParaRPr>
          </a:p>
          <a:p>
            <a:endParaRPr lang="id-ID" sz="1000" dirty="0" smtClean="0">
              <a:sym typeface="Wingdings" panose="05000000000000000000" pitchFamily="2" charset="2"/>
            </a:endParaRPr>
          </a:p>
          <a:p>
            <a:endParaRPr lang="id-ID" sz="1000" dirty="0">
              <a:sym typeface="Wingdings" panose="05000000000000000000" pitchFamily="2" charset="2"/>
            </a:endParaRPr>
          </a:p>
          <a:p>
            <a:endParaRPr lang="id-ID" sz="1000" dirty="0" smtClean="0">
              <a:sym typeface="Wingdings" panose="05000000000000000000" pitchFamily="2" charset="2"/>
            </a:endParaRPr>
          </a:p>
          <a:p>
            <a:endParaRPr lang="id-ID" sz="10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6892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0173" y="27781"/>
            <a:ext cx="8196283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3200" b="1" dirty="0" smtClean="0"/>
              <a:t>Gelombang Cahaya</a:t>
            </a:r>
            <a:endParaRPr lang="en-US" sz="32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80965" y="134076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0965" y="764704"/>
            <a:ext cx="79928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ym typeface="Wingdings" panose="05000000000000000000" pitchFamily="2" charset="2"/>
              </a:rPr>
              <a:t>Kelompok 8</a:t>
            </a:r>
            <a:r>
              <a:rPr lang="id-ID" sz="1000" smtClean="0">
                <a:sym typeface="Wingdings" panose="05000000000000000000" pitchFamily="2" charset="2"/>
              </a:rPr>
              <a:t>: Pencairan Es di Kutub Akibat dari Global Warming</a:t>
            </a:r>
            <a:endParaRPr lang="id-ID" sz="1000" dirty="0" smtClean="0">
              <a:sym typeface="Wingdings" panose="05000000000000000000" pitchFamily="2" charset="2"/>
            </a:endParaRPr>
          </a:p>
          <a:p>
            <a:endParaRPr lang="id-ID" sz="1000" dirty="0">
              <a:sym typeface="Wingdings" panose="05000000000000000000" pitchFamily="2" charset="2"/>
            </a:endParaRPr>
          </a:p>
          <a:p>
            <a:r>
              <a:rPr lang="id-ID" sz="1000" dirty="0" smtClean="0">
                <a:sym typeface="Wingdings" panose="05000000000000000000" pitchFamily="2" charset="2"/>
              </a:rPr>
              <a:t>Video Perkenalan</a:t>
            </a:r>
          </a:p>
          <a:p>
            <a:r>
              <a:rPr lang="id-ID" sz="1000" dirty="0" smtClean="0">
                <a:sym typeface="Wingdings" panose="05000000000000000000" pitchFamily="2" charset="2"/>
              </a:rPr>
              <a:t>Dampak Global Warming  pendek saja</a:t>
            </a:r>
          </a:p>
          <a:p>
            <a:endParaRPr lang="id-ID" sz="1000" dirty="0">
              <a:sym typeface="Wingdings" panose="05000000000000000000" pitchFamily="2" charset="2"/>
            </a:endParaRPr>
          </a:p>
          <a:p>
            <a:r>
              <a:rPr lang="id-ID" sz="1000" dirty="0" smtClean="0">
                <a:sym typeface="Wingdings" panose="05000000000000000000" pitchFamily="2" charset="2"/>
              </a:rPr>
              <a:t>Cuplikan Youtube + Narasi</a:t>
            </a:r>
          </a:p>
          <a:p>
            <a:endParaRPr lang="id-ID" sz="1000" dirty="0">
              <a:sym typeface="Wingdings" panose="05000000000000000000" pitchFamily="2" charset="2"/>
            </a:endParaRPr>
          </a:p>
          <a:p>
            <a:r>
              <a:rPr lang="id-ID" sz="1000" dirty="0" smtClean="0">
                <a:sym typeface="Wingdings" panose="05000000000000000000" pitchFamily="2" charset="2"/>
              </a:rPr>
              <a:t>Himbauan: </a:t>
            </a:r>
          </a:p>
          <a:p>
            <a:r>
              <a:rPr lang="id-ID" sz="1000" dirty="0" smtClean="0">
                <a:sym typeface="Wingdings" panose="05000000000000000000" pitchFamily="2" charset="2"/>
              </a:rPr>
              <a:t>Mengajak orang-orang spy sayang lingkungan</a:t>
            </a:r>
          </a:p>
          <a:p>
            <a:r>
              <a:rPr lang="id-ID" sz="1000" dirty="0" smtClean="0">
                <a:sym typeface="Wingdings" panose="05000000000000000000" pitchFamily="2" charset="2"/>
              </a:rPr>
              <a:t>Contoh </a:t>
            </a:r>
          </a:p>
        </p:txBody>
      </p:sp>
    </p:spTree>
    <p:extLst>
      <p:ext uri="{BB962C8B-B14F-4D97-AF65-F5344CB8AC3E}">
        <p14:creationId xmlns:p14="http://schemas.microsoft.com/office/powerpoint/2010/main" val="391166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0173" y="27781"/>
            <a:ext cx="81962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3200" b="1" dirty="0" smtClean="0"/>
              <a:t>GBPP (Materi pada Sesi-sesi Perkuliahan)</a:t>
            </a:r>
            <a:endParaRPr lang="en-US" sz="32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80173" y="119675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143107"/>
              </p:ext>
            </p:extLst>
          </p:nvPr>
        </p:nvGraphicFramePr>
        <p:xfrm>
          <a:off x="611560" y="1052736"/>
          <a:ext cx="8208912" cy="5668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3024336"/>
                <a:gridCol w="3744416"/>
              </a:tblGrid>
              <a:tr h="443536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Sesi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Materi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Goal</a:t>
                      </a:r>
                      <a:endParaRPr lang="en-US" dirty="0"/>
                    </a:p>
                  </a:txBody>
                  <a:tcPr/>
                </a:tc>
              </a:tr>
              <a:tr h="881540"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Pertemuan ke-1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 Pendahuluan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100" dirty="0">
                          <a:effectLst/>
                        </a:rPr>
                        <a:t>Penjelasan gejala-gejala fisika dasar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100" dirty="0">
                          <a:effectLst/>
                        </a:rPr>
                        <a:t>Penjelasan Project dan Creative Brief dg topik Global Warming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100" dirty="0">
                          <a:effectLst/>
                        </a:rPr>
                        <a:t>Pembagian kelompok dan pemberian tugas paper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05" marR="488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Mahasiswa mampu menjelaskan tentang gejala menguap, mengembun, membeku , mencair, menyublim terkait dengan peristiwa di alam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05" marR="48805" marT="0" marB="0"/>
                </a:tc>
              </a:tr>
              <a:tr h="528924"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Pertemuan ke-2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Gelombang dan Efek Rumah Kaca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Penulisan ilmiah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05" marR="488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Mhs mampu membuat tulisan ilmiah terkait dengan gelombang dan efek rumah kaca.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05" marR="48805" marT="0" marB="0"/>
                </a:tc>
              </a:tr>
              <a:tr h="1166561"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Pertemuan ke-3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Massa, volume, hukum kekekalan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Contoh project modelling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05" marR="4880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100" dirty="0">
                          <a:effectLst/>
                        </a:rPr>
                        <a:t>Mahasiswa mampu membuat alternatif model dari video, maket, simulasi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100" dirty="0">
                          <a:effectLst/>
                        </a:rPr>
                        <a:t>Mhs mampu memaparkan model yang direncanakan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100" dirty="0">
                          <a:effectLst/>
                        </a:rPr>
                        <a:t>Mampu menjelasan kaitan hukum kekekalan massa , volume dari gejala alam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05" marR="48805" marT="0" marB="0"/>
                </a:tc>
              </a:tr>
              <a:tr h="901502"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Pertemuan ke-4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Mekanika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05" marR="4880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100" dirty="0">
                          <a:effectLst/>
                        </a:rPr>
                        <a:t>Mampu menjelaskan gaya dan energi dari aktivitas vulkanik dan tektonik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100" dirty="0">
                          <a:effectLst/>
                        </a:rPr>
                        <a:t>Mahasiswa mampu memaparkan hasil sementara model yang dibuat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05" marR="48805" marT="0" marB="0"/>
                </a:tc>
              </a:tr>
              <a:tr h="1179016"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Pertemuan ke-5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Termodinamika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05" marR="4880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100" dirty="0">
                          <a:effectLst/>
                        </a:rPr>
                        <a:t>Mampu menjelaskan perbedaan tekanan, suhu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100" dirty="0">
                          <a:effectLst/>
                        </a:rPr>
                        <a:t>Mampu menjelaskan proses terbentuknya tropical cyclone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100" dirty="0">
                          <a:effectLst/>
                        </a:rPr>
                        <a:t>Mahasiswa mampu memaparkan hasil sementara model yang dibuat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05" marR="48805" marT="0" marB="0"/>
                </a:tc>
              </a:tr>
              <a:tr h="443536"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Pertemuan ke-6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(UTS)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05" marR="48805" marT="0" marB="0"/>
                </a:tc>
                <a:tc>
                  <a:txBody>
                    <a:bodyPr/>
                    <a:lstStyle/>
                    <a:p>
                      <a:pPr marL="201295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05" marR="4880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5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0173" y="27781"/>
            <a:ext cx="8196283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3200" b="1" dirty="0" smtClean="0"/>
              <a:t>(Materi)</a:t>
            </a:r>
            <a:endParaRPr lang="en-US" sz="32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80965" y="1340768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F   = m.a       (N)                               	F   : Force, Gaya</a:t>
            </a:r>
          </a:p>
          <a:p>
            <a:r>
              <a:rPr lang="id-ID" dirty="0" smtClean="0"/>
              <a:t>W =  F.s        (Joule, Cal, kCal)) 	W : Work, Usaha</a:t>
            </a:r>
          </a:p>
          <a:p>
            <a:r>
              <a:rPr lang="id-ID" dirty="0" smtClean="0"/>
              <a:t>W = m.a.s			a   : acceleration; s : distance</a:t>
            </a:r>
          </a:p>
          <a:p>
            <a:endParaRPr lang="id-ID" dirty="0"/>
          </a:p>
          <a:p>
            <a:r>
              <a:rPr lang="id-ID" dirty="0" smtClean="0"/>
              <a:t>F   =  m.g				g   : gravitation 	= acceleration</a:t>
            </a:r>
          </a:p>
          <a:p>
            <a:r>
              <a:rPr lang="id-ID" dirty="0" smtClean="0"/>
              <a:t>W =  m.g.h			h  : height	= distance</a:t>
            </a:r>
          </a:p>
          <a:p>
            <a:endParaRPr lang="id-ID" dirty="0"/>
          </a:p>
          <a:p>
            <a:endParaRPr lang="id-ID" dirty="0" smtClean="0"/>
          </a:p>
          <a:p>
            <a:r>
              <a:rPr lang="id-ID" dirty="0" smtClean="0"/>
              <a:t>W = P . </a:t>
            </a:r>
            <a:r>
              <a:rPr lang="id-ID" dirty="0"/>
              <a:t>t</a:t>
            </a:r>
            <a:r>
              <a:rPr lang="id-ID" dirty="0" smtClean="0"/>
              <a:t>				P  : power (Watt);   t  : time (second)</a:t>
            </a:r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r>
              <a:rPr lang="id-I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72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0173" y="27781"/>
            <a:ext cx="81962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3200" b="1" dirty="0" smtClean="0"/>
              <a:t>Guidance tentang Pembuatan Project</a:t>
            </a:r>
            <a:endParaRPr lang="en-US" sz="32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80965" y="134076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298719"/>
              </p:ext>
            </p:extLst>
          </p:nvPr>
        </p:nvGraphicFramePr>
        <p:xfrm>
          <a:off x="680963" y="1052736"/>
          <a:ext cx="8211516" cy="6797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773"/>
                <a:gridCol w="1944216"/>
                <a:gridCol w="4752527"/>
              </a:tblGrid>
              <a:tr h="510602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Crew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Sutradara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Judul Project</a:t>
                      </a:r>
                      <a:endParaRPr lang="en-US" dirty="0"/>
                    </a:p>
                  </a:txBody>
                  <a:tcPr/>
                </a:tc>
              </a:tr>
              <a:tr h="510602">
                <a:tc>
                  <a:txBody>
                    <a:bodyPr/>
                    <a:lstStyle/>
                    <a:p>
                      <a:r>
                        <a:rPr lang="id-ID" dirty="0" smtClean="0"/>
                        <a:t>Kelompok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Alviana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Perilaku Ramah Lingkungan sebagai Upaya Mengurangi Laju Global Warming</a:t>
                      </a:r>
                      <a:endParaRPr lang="en-US" dirty="0" smtClean="0"/>
                    </a:p>
                  </a:txBody>
                  <a:tcPr/>
                </a:tc>
              </a:tr>
              <a:tr h="510602">
                <a:tc>
                  <a:txBody>
                    <a:bodyPr/>
                    <a:lstStyle/>
                    <a:p>
                      <a:r>
                        <a:rPr lang="id-ID" dirty="0" smtClean="0"/>
                        <a:t>Kelompok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Aziz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Penyebab, Dampak dan Cara Mengurangi Laju Global Warming</a:t>
                      </a:r>
                      <a:endParaRPr lang="en-US" dirty="0"/>
                    </a:p>
                  </a:txBody>
                  <a:tcPr/>
                </a:tc>
              </a:tr>
              <a:tr h="510602">
                <a:tc>
                  <a:txBody>
                    <a:bodyPr/>
                    <a:lstStyle/>
                    <a:p>
                      <a:r>
                        <a:rPr lang="id-ID" dirty="0" smtClean="0"/>
                        <a:t>Kelompok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Merencanakan Rumah Ramah Lingkungan Sebagai Usaha Melawan Global</a:t>
                      </a:r>
                      <a:r>
                        <a:rPr lang="id-ID" baseline="0" dirty="0" smtClean="0"/>
                        <a:t> Warming</a:t>
                      </a:r>
                      <a:endParaRPr lang="en-US" dirty="0"/>
                    </a:p>
                  </a:txBody>
                  <a:tcPr/>
                </a:tc>
              </a:tr>
              <a:tr h="510602">
                <a:tc>
                  <a:txBody>
                    <a:bodyPr/>
                    <a:lstStyle/>
                    <a:p>
                      <a:r>
                        <a:rPr lang="id-ID" dirty="0" smtClean="0"/>
                        <a:t>Kelompok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Fauzan Deri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Penipisan</a:t>
                      </a:r>
                      <a:r>
                        <a:rPr lang="id-ID" baseline="0" dirty="0" smtClean="0"/>
                        <a:t> Ozon Akibat Penggunaan CFC</a:t>
                      </a:r>
                      <a:endParaRPr lang="en-US" dirty="0"/>
                    </a:p>
                  </a:txBody>
                  <a:tcPr/>
                </a:tc>
              </a:tr>
              <a:tr h="510602">
                <a:tc>
                  <a:txBody>
                    <a:bodyPr/>
                    <a:lstStyle/>
                    <a:p>
                      <a:r>
                        <a:rPr lang="id-ID" dirty="0" smtClean="0"/>
                        <a:t>Kelompok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Yuki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Efek Hujan Asam Terhadap Kehidupan Makhluk</a:t>
                      </a:r>
                      <a:r>
                        <a:rPr lang="id-ID" baseline="0" dirty="0" smtClean="0"/>
                        <a:t> Hidup</a:t>
                      </a:r>
                      <a:endParaRPr lang="en-US" dirty="0"/>
                    </a:p>
                  </a:txBody>
                  <a:tcPr/>
                </a:tc>
              </a:tr>
              <a:tr h="510602">
                <a:tc>
                  <a:txBody>
                    <a:bodyPr/>
                    <a:lstStyle/>
                    <a:p>
                      <a:r>
                        <a:rPr lang="id-ID" dirty="0" smtClean="0"/>
                        <a:t>Kelompok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Alfil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Perencanaan Pembuatan Pembangkit Listrik Menggunakan Energi Terbarukan Untuk Mengurangi Laju Global Warming</a:t>
                      </a:r>
                      <a:endParaRPr lang="en-US" dirty="0"/>
                    </a:p>
                  </a:txBody>
                  <a:tcPr/>
                </a:tc>
              </a:tr>
              <a:tr h="510602">
                <a:tc>
                  <a:txBody>
                    <a:bodyPr/>
                    <a:lstStyle/>
                    <a:p>
                      <a:r>
                        <a:rPr lang="id-ID" dirty="0" smtClean="0"/>
                        <a:t>Kelompok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Wahyu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Kebakaran Hutan Akibat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dirty="0" smtClean="0"/>
                        <a:t>Dari Global Warming</a:t>
                      </a:r>
                      <a:endParaRPr lang="en-US" dirty="0"/>
                    </a:p>
                  </a:txBody>
                  <a:tcPr/>
                </a:tc>
              </a:tr>
              <a:tr h="510602">
                <a:tc>
                  <a:txBody>
                    <a:bodyPr/>
                    <a:lstStyle/>
                    <a:p>
                      <a:r>
                        <a:rPr lang="id-ID" dirty="0" smtClean="0"/>
                        <a:t>Kelompok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Bayu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Efek Global Warming Terhadap Kutub</a:t>
                      </a:r>
                      <a:endParaRPr lang="en-US" dirty="0"/>
                    </a:p>
                  </a:txBody>
                  <a:tcPr/>
                </a:tc>
              </a:tr>
              <a:tr h="510602">
                <a:tc>
                  <a:txBody>
                    <a:bodyPr/>
                    <a:lstStyle/>
                    <a:p>
                      <a:r>
                        <a:rPr lang="id-ID" dirty="0" smtClean="0"/>
                        <a:t>Kelompok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Merencanakan Gedung Hijau Sebagai Upaya Mengurangi Laju Global Warming</a:t>
                      </a:r>
                      <a:endParaRPr lang="en-US" dirty="0"/>
                    </a:p>
                  </a:txBody>
                  <a:tcPr/>
                </a:tc>
              </a:tr>
              <a:tr h="510602">
                <a:tc>
                  <a:txBody>
                    <a:bodyPr/>
                    <a:lstStyle/>
                    <a:p>
                      <a:r>
                        <a:rPr lang="id-ID" dirty="0" smtClean="0"/>
                        <a:t>Kelompok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56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0173" y="27781"/>
            <a:ext cx="81962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3200" b="1" dirty="0" smtClean="0"/>
              <a:t>Perilaku Ramah Lingkungan</a:t>
            </a:r>
            <a:endParaRPr lang="en-US" sz="32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80965" y="134076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0965" y="764704"/>
            <a:ext cx="79928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d-ID" dirty="0" smtClean="0"/>
              <a:t>Memisahkan sampah organik dan anorganik, dari dapur maupun meja makan.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d-ID" dirty="0" smtClean="0"/>
              <a:t>Mandi dengan shower dengan keran dibuka secukupnya saja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d-ID" dirty="0" smtClean="0"/>
              <a:t>Hindari mandi dengan bath tub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d-ID" dirty="0" smtClean="0"/>
              <a:t>Berwudlu dengan membuka keran air secukupnya saja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d-ID" dirty="0" smtClean="0"/>
              <a:t>Set suhu kulkas seperlunya, jangan terlalu dingin (Berhemat listrik)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d-ID" dirty="0" smtClean="0"/>
              <a:t>Set suhu ruangan ber-AC pada 22-25’ C, jangan terlalu dingin. Lama-kelamaan tubuh akan menyesuaikan. (Berhemat listrik).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d-ID" dirty="0" smtClean="0"/>
              <a:t>Menutup kembali dengan rapat pintu kulkas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d-ID" dirty="0" smtClean="0"/>
              <a:t>Menutup kembali dengan rapat pintu ruangan ber-AC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d-ID" dirty="0" smtClean="0"/>
              <a:t>Nyalakan TV hanya saat benar-benar akan ditonton. Bila hanya membutuhkan suara untuk menemani memasak, dll nyalakan radio atau musik dari gadget (bukan PC, mengingat PC juga menkonsumsi banyak listrik).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d-ID" dirty="0" smtClean="0"/>
              <a:t>Menggosok gigi keran dimatikan</a:t>
            </a:r>
          </a:p>
        </p:txBody>
      </p:sp>
    </p:spTree>
    <p:extLst>
      <p:ext uri="{BB962C8B-B14F-4D97-AF65-F5344CB8AC3E}">
        <p14:creationId xmlns:p14="http://schemas.microsoft.com/office/powerpoint/2010/main" val="389533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0173" y="27781"/>
            <a:ext cx="81962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3200" b="1" dirty="0" smtClean="0"/>
              <a:t>Desain Rumah Ramah Lingkungan</a:t>
            </a:r>
            <a:endParaRPr lang="en-US" sz="32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80965" y="134076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5285" y="1196752"/>
            <a:ext cx="799288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d-ID" sz="1400" dirty="0" smtClean="0"/>
              <a:t>Sebisa mungkin hindari pemakaian kayu, plastik dan bahan-bahan mudah terbakar lain karena:</a:t>
            </a:r>
          </a:p>
          <a:p>
            <a:pPr marL="742950" lvl="1" indent="-285750">
              <a:buFontTx/>
              <a:buChar char="-"/>
            </a:pPr>
            <a:r>
              <a:rPr lang="id-ID" sz="1400" dirty="0" smtClean="0"/>
              <a:t>Memakai kayu = menebang pohon</a:t>
            </a:r>
          </a:p>
          <a:p>
            <a:pPr marL="742950" lvl="1" indent="-285750">
              <a:buFontTx/>
              <a:buChar char="-"/>
            </a:pPr>
            <a:r>
              <a:rPr lang="id-ID" sz="1400" dirty="0" smtClean="0"/>
              <a:t>Bahan-bahan tsb menaikkan suhu ruangan</a:t>
            </a:r>
          </a:p>
          <a:p>
            <a:pPr marL="742950" lvl="1" indent="-285750">
              <a:buFontTx/>
              <a:buChar char="-"/>
            </a:pPr>
            <a:r>
              <a:rPr lang="id-ID" sz="1400" dirty="0" smtClean="0"/>
              <a:t>Kayu mudah terbakar</a:t>
            </a:r>
          </a:p>
          <a:p>
            <a:pPr marL="285750" lvl="1" indent="-285750">
              <a:buFont typeface="Wingdings" panose="05000000000000000000" pitchFamily="2" charset="2"/>
              <a:buChar char="§"/>
            </a:pPr>
            <a:endParaRPr lang="id-ID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d-ID" sz="1400" dirty="0" smtClean="0"/>
              <a:t>Gunakan bahan-bahan yang berasal dari tanah: pasir, semen, batu-bata, hebel, dll karena bahan-bahan ini membuat suhu ruangan adem serta tidak diperoleh dengan menebang pohon.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d-ID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d-ID" sz="1400" dirty="0" smtClean="0"/>
              <a:t>Hindari plafon, karena plafon meningkatkan suhu, menyimpan debu, bisa menjadi sarang tikus, serta biasa digunakan untuk menutupi pekerjaan instalasi listrik dan air yang acak-acakan. Menimbulkan resiko kebakaran.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d-ID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d-ID" sz="1400" dirty="0" smtClean="0"/>
              <a:t>Buat rumah seterbuka mungkin (dengan banyak ventilasi dan ada taman di dalam rumah di lt 1 maupun di lt 2)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d-ID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d-ID" sz="1400" dirty="0" smtClean="0"/>
              <a:t>Dengan suhu rumah yang adem, hindari pemakaian AC, atau setidaknya gunakan AC dg sangat minimal.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d-ID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d-ID" sz="1400" dirty="0" smtClean="0"/>
              <a:t>Letakkan dapur di dekat ruangan terbuka, misalnya di samping taman di dalam rumah, untuk mengurangi resiko kebakaran ketika terjadi kebocoran gas.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d-ID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d-ID" sz="1400" dirty="0" smtClean="0"/>
              <a:t>Bangun instalasi listrik dengan baik dan benar, menuruti standar yang ditentukan. Misalnya ukuran kabel tembaga minimal 2 x 2mm dg SII.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d-ID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d-ID" sz="1400" dirty="0" smtClean="0"/>
              <a:t>Usahakan semua air limbah maupun air hujan tidak dialirkan ke got, namun diserap di tanah sendiri, dengan membuat lubang resapan, misalnya berukuran 1 x 2 x 2m atau 0,5 x 3 x 0,5m.</a:t>
            </a:r>
          </a:p>
        </p:txBody>
      </p:sp>
    </p:spTree>
    <p:extLst>
      <p:ext uri="{BB962C8B-B14F-4D97-AF65-F5344CB8AC3E}">
        <p14:creationId xmlns:p14="http://schemas.microsoft.com/office/powerpoint/2010/main" val="176954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0173" y="27781"/>
            <a:ext cx="81962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3200" b="1" dirty="0" smtClean="0"/>
              <a:t>Guidance tentang Pembuatan Project</a:t>
            </a:r>
            <a:endParaRPr lang="en-US" sz="32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80965" y="134076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0965" y="764704"/>
            <a:ext cx="799288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d-ID" dirty="0" smtClean="0"/>
              <a:t>Kelompok 1 s.d. 9 mhn tunjuk jari. Ketua (sutradara) nya mhn tunjuk jari.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d-ID" dirty="0" smtClean="0"/>
              <a:t>Sutradara mhn mencatat hal-hal penting berikut ini: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d-ID" dirty="0" smtClean="0"/>
              <a:t>Materi video bisa mencuplik dari youtube dg menyebutkan sumbernya (jangan jadi plagiat), bisa membuat film sendiri atau kombinasi dari keduanya.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d-ID" dirty="0" smtClean="0"/>
              <a:t>Tiap-tiap anggota tim muncul di video meskipun hanya 10-20 detik, berbicara dg percaya diri, dengan latar belakang hutan yg hijau, taman kota, danau, sungai yang jernih dll atau pabrik, lalu lintas yang padat dg polusi udaranya, gedung-gedung berkaca, bagian exhaust dari instalasi AC gedung, lahan luas yang nganggur tanpa ditanami.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d-ID" dirty="0" smtClean="0"/>
              <a:t>Narasi oleh satu orang (yang suaranya paling bagus dan paling percaya diri)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d-ID" dirty="0" smtClean="0"/>
              <a:t>Berbahasa Indonesia yang komunikatif  </a:t>
            </a:r>
          </a:p>
          <a:p>
            <a:pPr marL="742950" lvl="1" indent="-285750">
              <a:buFont typeface="Wingdings" panose="05000000000000000000" pitchFamily="2" charset="2"/>
              <a:buChar char="à"/>
            </a:pPr>
            <a:r>
              <a:rPr lang="id-ID" dirty="0" smtClean="0">
                <a:sym typeface="Wingdings" panose="05000000000000000000" pitchFamily="2" charset="2"/>
              </a:rPr>
              <a:t> Kelompok maju, coba spontanitas shooting dengan narasi / laporan dengan di-shoot menggunakan camera HP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d-ID" dirty="0"/>
              <a:t>Topik-topik lain yang menarik: proses mencairnya es di </a:t>
            </a:r>
            <a:r>
              <a:rPr lang="id-ID" dirty="0" smtClean="0"/>
              <a:t>kutub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d-ID" dirty="0" smtClean="0">
                <a:sym typeface="Wingdings" panose="05000000000000000000" pitchFamily="2" charset="2"/>
              </a:rPr>
              <a:t>Sebutkan / sisipkan kata-kata tentang gejala fisika (membeku, mencair, menguap, kenaikan suhu, transfer energi, transfer panas, panjang gelombang, karakter cahaya: diteruskan, dibelokkan, dipantulkan) pada narasi, berkaitan dengan gejala alam yang terlibat di dalam skenario.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7315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0173" y="27781"/>
            <a:ext cx="81962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3200" b="1" dirty="0" smtClean="0"/>
              <a:t>Guidance tentang Pembuatan Project</a:t>
            </a:r>
            <a:endParaRPr lang="en-US" sz="32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80965" y="134076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0965" y="764704"/>
            <a:ext cx="7992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d-ID" dirty="0" smtClean="0">
                <a:sym typeface="Wingdings" panose="05000000000000000000" pitchFamily="2" charset="2"/>
              </a:rPr>
              <a:t>Sebutkan / sisipkan kata-kata tentang gejala fisika yang berkaitan dengan gejala alam yang diperlihatkan pada video: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d-ID" dirty="0" smtClean="0">
                <a:sym typeface="Wingdings" panose="05000000000000000000" pitchFamily="2" charset="2"/>
              </a:rPr>
              <a:t>Membeku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d-ID" dirty="0" smtClean="0">
                <a:sym typeface="Wingdings" panose="05000000000000000000" pitchFamily="2" charset="2"/>
              </a:rPr>
              <a:t>Mencair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d-ID" dirty="0" smtClean="0">
                <a:sym typeface="Wingdings" panose="05000000000000000000" pitchFamily="2" charset="2"/>
              </a:rPr>
              <a:t>Menguap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d-ID" dirty="0" smtClean="0">
                <a:sym typeface="Wingdings" panose="05000000000000000000" pitchFamily="2" charset="2"/>
              </a:rPr>
              <a:t>Mengembun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d-ID" dirty="0" smtClean="0">
                <a:sym typeface="Wingdings" panose="05000000000000000000" pitchFamily="2" charset="2"/>
              </a:rPr>
              <a:t>Memuai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d-ID" dirty="0" smtClean="0">
                <a:sym typeface="Wingdings" panose="05000000000000000000" pitchFamily="2" charset="2"/>
              </a:rPr>
              <a:t>Menyusut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d-ID" dirty="0" smtClean="0">
                <a:sym typeface="Wingdings" panose="05000000000000000000" pitchFamily="2" charset="2"/>
              </a:rPr>
              <a:t>Kenaikan suhu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d-ID" dirty="0" smtClean="0">
                <a:sym typeface="Wingdings" panose="05000000000000000000" pitchFamily="2" charset="2"/>
              </a:rPr>
              <a:t>Transfer energi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d-ID" dirty="0" smtClean="0">
                <a:sym typeface="Wingdings" panose="05000000000000000000" pitchFamily="2" charset="2"/>
              </a:rPr>
              <a:t>Transfer energi panas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d-ID" dirty="0" smtClean="0">
                <a:sym typeface="Wingdings" panose="05000000000000000000" pitchFamily="2" charset="2"/>
              </a:rPr>
              <a:t>Panjang gelombang, karakter cahaya: diteruskan, dibelokkan, dipantulkan) pada narasi, berkaitan dengan gejala alam yang terlibat di dalam skenario.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3370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0173" y="27781"/>
            <a:ext cx="81962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3200" b="1" dirty="0" smtClean="0"/>
              <a:t>Efek Rumah Kaca</a:t>
            </a:r>
            <a:endParaRPr lang="en-US" sz="32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80965" y="134076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0965" y="1268760"/>
            <a:ext cx="79928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ym typeface="Wingdings" panose="05000000000000000000" pitchFamily="2" charset="2"/>
              </a:rPr>
              <a:t>Efek Rumah Kaca adalah istilah bahasa Indonesia untuk Green House Effect.</a:t>
            </a:r>
          </a:p>
          <a:p>
            <a:endParaRPr lang="id-ID" dirty="0" smtClean="0">
              <a:sym typeface="Wingdings" panose="05000000000000000000" pitchFamily="2" charset="2"/>
            </a:endParaRPr>
          </a:p>
          <a:p>
            <a:r>
              <a:rPr lang="id-ID" dirty="0" smtClean="0">
                <a:sym typeface="Wingdings" panose="05000000000000000000" pitchFamily="2" charset="2"/>
              </a:rPr>
              <a:t>Artinya, efek yang muncul di permukaan bumi yang mirip dengan efek yang ditimbulkan oleh rumah tanaman yang ditutup dengan kaca.</a:t>
            </a:r>
          </a:p>
          <a:p>
            <a:endParaRPr lang="id-ID" dirty="0">
              <a:sym typeface="Wingdings" panose="05000000000000000000" pitchFamily="2" charset="2"/>
            </a:endParaRPr>
          </a:p>
          <a:p>
            <a:r>
              <a:rPr lang="id-ID" dirty="0" smtClean="0">
                <a:sym typeface="Wingdings" panose="05000000000000000000" pitchFamily="2" charset="2"/>
              </a:rPr>
              <a:t>Artinya, lapisan CO2 yang berlebihan di atas permukaan bumi melingkupi bumi sebagaimana kaca yang melingkupi sebuah rumah atau gedung dan menyebabkan suhu udara di permukaan bumi meningkat secara signifikan.</a:t>
            </a:r>
            <a:endParaRPr lang="id-ID" dirty="0">
              <a:sym typeface="Wingdings" panose="05000000000000000000" pitchFamily="2" charset="2"/>
            </a:endParaRPr>
          </a:p>
          <a:p>
            <a:endParaRPr lang="id-ID" dirty="0" smtClean="0">
              <a:sym typeface="Wingdings" panose="05000000000000000000" pitchFamily="2" charset="2"/>
            </a:endParaRPr>
          </a:p>
          <a:p>
            <a:endParaRPr lang="id-ID" dirty="0">
              <a:sym typeface="Wingdings" panose="05000000000000000000" pitchFamily="2" charset="2"/>
            </a:endParaRPr>
          </a:p>
          <a:p>
            <a:r>
              <a:rPr lang="id-ID" dirty="0" smtClean="0">
                <a:sym typeface="Wingdings" panose="05000000000000000000" pitchFamily="2" charset="2"/>
              </a:rPr>
              <a:t>Misleading:</a:t>
            </a:r>
          </a:p>
          <a:p>
            <a:r>
              <a:rPr lang="id-ID" dirty="0" smtClean="0">
                <a:sym typeface="Wingdings" panose="05000000000000000000" pitchFamily="2" charset="2"/>
              </a:rPr>
              <a:t>Sering disalahartikan sbg kenaikan suhu permukaan bumi yang diakibatkan oleh gedung-gedung berkaca.</a:t>
            </a:r>
          </a:p>
          <a:p>
            <a:endParaRPr lang="id-ID" dirty="0">
              <a:sym typeface="Wingdings" panose="05000000000000000000" pitchFamily="2" charset="2"/>
            </a:endParaRPr>
          </a:p>
          <a:p>
            <a:r>
              <a:rPr lang="id-ID" dirty="0" smtClean="0">
                <a:sym typeface="Wingdings" panose="05000000000000000000" pitchFamily="2" charset="2"/>
              </a:rPr>
              <a:t>Gedung-gedung tinggi berkaca dengan pembangan udara AC yg masif memang berkontribusi besar thd kenaikan suhu permukaan bumi, namun bukan itu yang yg dimaksud dg Efek Rumah Kaca.</a:t>
            </a:r>
            <a:endParaRPr lang="id-ID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1654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9215</TotalTime>
  <Words>1420</Words>
  <Application>Microsoft Office PowerPoint</Application>
  <PresentationFormat>On-screen Show (4:3)</PresentationFormat>
  <Paragraphs>332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Constantia</vt:lpstr>
      <vt:lpstr>Symbol</vt:lpstr>
      <vt:lpstr>Times New Roman</vt:lpstr>
      <vt:lpstr>Wingdings</vt:lpstr>
      <vt:lpstr>Wingdings 2</vt:lpstr>
      <vt:lpstr>Flow</vt:lpstr>
      <vt:lpstr>     Pengantar IPA 1 - Fisika  Semester 1 Sep – Okt 2013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Laporan Online Campaigns</dc:title>
  <dc:creator>kayra</dc:creator>
  <cp:lastModifiedBy>Nash</cp:lastModifiedBy>
  <cp:revision>251</cp:revision>
  <dcterms:created xsi:type="dcterms:W3CDTF">2011-12-12T01:34:29Z</dcterms:created>
  <dcterms:modified xsi:type="dcterms:W3CDTF">2014-01-08T08:14:58Z</dcterms:modified>
</cp:coreProperties>
</file>