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63" r:id="rId3"/>
    <p:sldId id="258" r:id="rId4"/>
    <p:sldId id="259" r:id="rId5"/>
    <p:sldId id="260" r:id="rId6"/>
    <p:sldId id="261" r:id="rId7"/>
    <p:sldId id="262" r:id="rId8"/>
    <p:sldId id="264" r:id="rId9"/>
    <p:sldId id="265" r:id="rId10"/>
    <p:sldId id="277" r:id="rId11"/>
    <p:sldId id="266" r:id="rId12"/>
    <p:sldId id="268" r:id="rId13"/>
    <p:sldId id="275" r:id="rId14"/>
    <p:sldId id="278" r:id="rId15"/>
    <p:sldId id="267" r:id="rId16"/>
    <p:sldId id="269" r:id="rId17"/>
    <p:sldId id="270" r:id="rId18"/>
    <p:sldId id="271" r:id="rId19"/>
    <p:sldId id="273" r:id="rId20"/>
    <p:sldId id="274"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557CEA2-51A0-4062-A600-0AC78129F9CB}" type="datetimeFigureOut">
              <a:rPr lang="en-US" smtClean="0"/>
              <a:pPr/>
              <a:t>9/22/2015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5F0F8E4-513C-4946-AF0D-443D98C1A46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cut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57CEA2-51A0-4062-A600-0AC78129F9CB}"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0F8E4-513C-4946-AF0D-443D98C1A462}" type="slidenum">
              <a:rPr lang="en-US" smtClean="0"/>
              <a:pPr/>
              <a:t>‹#›</a:t>
            </a:fld>
            <a:endParaRPr lang="en-US"/>
          </a:p>
        </p:txBody>
      </p:sp>
    </p:spTree>
  </p:cSld>
  <p:clrMapOvr>
    <a:masterClrMapping/>
  </p:clrMapOvr>
  <p:transition>
    <p:cut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57CEA2-51A0-4062-A600-0AC78129F9CB}"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0F8E4-513C-4946-AF0D-443D98C1A462}" type="slidenum">
              <a:rPr lang="en-US" smtClean="0"/>
              <a:pPr/>
              <a:t>‹#›</a:t>
            </a:fld>
            <a:endParaRPr lang="en-US"/>
          </a:p>
        </p:txBody>
      </p:sp>
    </p:spTree>
  </p:cSld>
  <p:clrMapOvr>
    <a:masterClrMapping/>
  </p:clrMapOvr>
  <p:transition>
    <p:cut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57CEA2-51A0-4062-A600-0AC78129F9CB}"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0F8E4-513C-4946-AF0D-443D98C1A462}" type="slidenum">
              <a:rPr lang="en-US" smtClean="0"/>
              <a:pPr/>
              <a:t>‹#›</a:t>
            </a:fld>
            <a:endParaRPr lang="en-US"/>
          </a:p>
        </p:txBody>
      </p:sp>
    </p:spTree>
  </p:cSld>
  <p:clrMapOvr>
    <a:masterClrMapping/>
  </p:clrMapOvr>
  <p:transition>
    <p:cut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557CEA2-51A0-4062-A600-0AC78129F9CB}"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0F8E4-513C-4946-AF0D-443D98C1A46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cut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57CEA2-51A0-4062-A600-0AC78129F9CB}" type="datetimeFigureOut">
              <a:rPr lang="en-US" smtClean="0"/>
              <a:pPr/>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0F8E4-513C-4946-AF0D-443D98C1A462}" type="slidenum">
              <a:rPr lang="en-US" smtClean="0"/>
              <a:pPr/>
              <a:t>‹#›</a:t>
            </a:fld>
            <a:endParaRPr lang="en-US"/>
          </a:p>
        </p:txBody>
      </p:sp>
    </p:spTree>
  </p:cSld>
  <p:clrMapOvr>
    <a:masterClrMapping/>
  </p:clrMapOvr>
  <p:transition>
    <p:cut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557CEA2-51A0-4062-A600-0AC78129F9CB}" type="datetimeFigureOut">
              <a:rPr lang="en-US" smtClean="0"/>
              <a:pPr/>
              <a:t>9/22/2015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F0F8E4-513C-4946-AF0D-443D98C1A462}" type="slidenum">
              <a:rPr lang="en-US" smtClean="0"/>
              <a:pPr/>
              <a:t>‹#›</a:t>
            </a:fld>
            <a:endParaRPr lang="en-US"/>
          </a:p>
        </p:txBody>
      </p:sp>
    </p:spTree>
  </p:cSld>
  <p:clrMapOvr>
    <a:masterClrMapping/>
  </p:clrMapOvr>
  <p:transition>
    <p:cut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57CEA2-51A0-4062-A600-0AC78129F9CB}" type="datetimeFigureOut">
              <a:rPr lang="en-US" smtClean="0"/>
              <a:pPr/>
              <a:t>9/22/2015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F0F8E4-513C-4946-AF0D-443D98C1A462}" type="slidenum">
              <a:rPr lang="en-US" smtClean="0"/>
              <a:pPr/>
              <a:t>‹#›</a:t>
            </a:fld>
            <a:endParaRPr lang="en-US"/>
          </a:p>
        </p:txBody>
      </p:sp>
    </p:spTree>
  </p:cSld>
  <p:clrMapOvr>
    <a:masterClrMapping/>
  </p:clrMapOvr>
  <p:transition>
    <p:cut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7CEA2-51A0-4062-A600-0AC78129F9CB}" type="datetimeFigureOut">
              <a:rPr lang="en-US" smtClean="0"/>
              <a:pPr/>
              <a:t>9/22/2015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F0F8E4-513C-4946-AF0D-443D98C1A462}" type="slidenum">
              <a:rPr lang="en-US" smtClean="0"/>
              <a:pPr/>
              <a:t>‹#›</a:t>
            </a:fld>
            <a:endParaRPr lang="en-US"/>
          </a:p>
        </p:txBody>
      </p:sp>
    </p:spTree>
  </p:cSld>
  <p:clrMapOvr>
    <a:masterClrMapping/>
  </p:clrMapOvr>
  <p:transition>
    <p:cut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57CEA2-51A0-4062-A600-0AC78129F9CB}" type="datetimeFigureOut">
              <a:rPr lang="en-US" smtClean="0"/>
              <a:pPr/>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0F8E4-513C-4946-AF0D-443D98C1A462}" type="slidenum">
              <a:rPr lang="en-US" smtClean="0"/>
              <a:pPr/>
              <a:t>‹#›</a:t>
            </a:fld>
            <a:endParaRPr lang="en-US"/>
          </a:p>
        </p:txBody>
      </p:sp>
    </p:spTree>
  </p:cSld>
  <p:clrMapOvr>
    <a:masterClrMapping/>
  </p:clrMapOvr>
  <p:transition>
    <p:cut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57CEA2-51A0-4062-A600-0AC78129F9CB}" type="datetimeFigureOut">
              <a:rPr lang="en-US" smtClean="0"/>
              <a:pPr/>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5F0F8E4-513C-4946-AF0D-443D98C1A46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cut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557CEA2-51A0-4062-A600-0AC78129F9CB}" type="datetimeFigureOut">
              <a:rPr lang="en-US" smtClean="0"/>
              <a:pPr/>
              <a:t>9/22/2015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5F0F8E4-513C-4946-AF0D-443D98C1A46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cut thruBlk="1"/>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142852"/>
            <a:ext cx="8572592" cy="6500858"/>
          </a:xfrm>
        </p:spPr>
        <p:txBody>
          <a:bodyPr>
            <a:normAutofit/>
          </a:bodyPr>
          <a:lstStyle/>
          <a:p>
            <a:pPr algn="l"/>
            <a:r>
              <a:rPr lang="en-US" sz="3600" dirty="0" smtClean="0">
                <a:solidFill>
                  <a:schemeClr val="tx1"/>
                </a:solidFill>
              </a:rPr>
              <a:t>ETIKA</a:t>
            </a:r>
          </a:p>
          <a:p>
            <a:pPr algn="l"/>
            <a:endParaRPr lang="en-US" sz="2400" dirty="0">
              <a:solidFill>
                <a:schemeClr val="tx1"/>
              </a:solidFill>
            </a:endParaRPr>
          </a:p>
          <a:p>
            <a:pPr algn="l"/>
            <a:r>
              <a:rPr lang="en-US" sz="2400" dirty="0" err="1" smtClean="0">
                <a:solidFill>
                  <a:schemeClr val="tx1"/>
                </a:solidFill>
              </a:rPr>
              <a:t>Dosen</a:t>
            </a:r>
            <a:r>
              <a:rPr lang="en-US" sz="2400" dirty="0" smtClean="0">
                <a:solidFill>
                  <a:schemeClr val="tx1"/>
                </a:solidFill>
              </a:rPr>
              <a:t>: </a:t>
            </a:r>
            <a:r>
              <a:rPr lang="en-US" sz="2400" dirty="0" err="1" smtClean="0">
                <a:solidFill>
                  <a:schemeClr val="tx1"/>
                </a:solidFill>
              </a:rPr>
              <a:t>Andhika</a:t>
            </a:r>
            <a:r>
              <a:rPr lang="en-US" sz="2400" dirty="0" smtClean="0">
                <a:solidFill>
                  <a:schemeClr val="tx1"/>
                </a:solidFill>
              </a:rPr>
              <a:t> </a:t>
            </a:r>
            <a:r>
              <a:rPr lang="en-US" sz="2400" dirty="0" err="1" smtClean="0">
                <a:solidFill>
                  <a:schemeClr val="tx1"/>
                </a:solidFill>
              </a:rPr>
              <a:t>Wirawan</a:t>
            </a:r>
            <a:r>
              <a:rPr lang="en-US" sz="2400" dirty="0" smtClean="0">
                <a:solidFill>
                  <a:schemeClr val="tx1"/>
                </a:solidFill>
              </a:rPr>
              <a:t>. S.IP, </a:t>
            </a:r>
            <a:r>
              <a:rPr lang="en-US" sz="2400" dirty="0" err="1" smtClean="0">
                <a:solidFill>
                  <a:schemeClr val="tx1"/>
                </a:solidFill>
              </a:rPr>
              <a:t>M.Si</a:t>
            </a:r>
            <a:endParaRPr lang="en-US" sz="2400" dirty="0" smtClean="0">
              <a:solidFill>
                <a:schemeClr val="tx1"/>
              </a:solidFill>
            </a:endParaRPr>
          </a:p>
          <a:p>
            <a:pPr algn="l"/>
            <a:endParaRPr lang="en-US" sz="2400" dirty="0">
              <a:solidFill>
                <a:schemeClr val="tx1"/>
              </a:solidFill>
            </a:endParaRPr>
          </a:p>
          <a:p>
            <a:pPr algn="l"/>
            <a:r>
              <a:rPr lang="en-US" sz="2400" dirty="0" err="1">
                <a:solidFill>
                  <a:schemeClr val="tx1"/>
                </a:solidFill>
              </a:rPr>
              <a:t>Bobot</a:t>
            </a:r>
            <a:r>
              <a:rPr lang="en-US" sz="2400" dirty="0">
                <a:solidFill>
                  <a:schemeClr val="tx1"/>
                </a:solidFill>
              </a:rPr>
              <a:t> </a:t>
            </a:r>
            <a:r>
              <a:rPr lang="en-US" sz="2400" dirty="0" err="1">
                <a:solidFill>
                  <a:schemeClr val="tx1"/>
                </a:solidFill>
              </a:rPr>
              <a:t>nilai</a:t>
            </a:r>
            <a:r>
              <a:rPr lang="en-US" sz="2400" dirty="0">
                <a:solidFill>
                  <a:schemeClr val="tx1"/>
                </a:solidFill>
              </a:rPr>
              <a:t> :       HP: </a:t>
            </a:r>
            <a:r>
              <a:rPr lang="en-US" sz="2400" dirty="0" smtClean="0">
                <a:solidFill>
                  <a:schemeClr val="tx1"/>
                </a:solidFill>
              </a:rPr>
              <a:t>081289047589</a:t>
            </a:r>
            <a:endParaRPr lang="en-US" sz="2400" dirty="0">
              <a:solidFill>
                <a:schemeClr val="tx1"/>
              </a:solidFill>
            </a:endParaRPr>
          </a:p>
          <a:p>
            <a:pPr algn="l"/>
            <a:r>
              <a:rPr lang="en-US" sz="2400" dirty="0">
                <a:solidFill>
                  <a:schemeClr val="tx1"/>
                </a:solidFill>
              </a:rPr>
              <a:t>UAS : </a:t>
            </a:r>
            <a:r>
              <a:rPr lang="en-US" sz="2400" dirty="0" smtClean="0"/>
              <a:t>40</a:t>
            </a:r>
            <a:r>
              <a:rPr lang="en-US" sz="2400" dirty="0" smtClean="0">
                <a:solidFill>
                  <a:schemeClr val="tx1"/>
                </a:solidFill>
              </a:rPr>
              <a:t>%</a:t>
            </a:r>
            <a:r>
              <a:rPr lang="en-US" sz="2400" dirty="0">
                <a:solidFill>
                  <a:schemeClr val="tx1"/>
                </a:solidFill>
              </a:rPr>
              <a:t>	email: Andhika_wirawan@yahoo.com</a:t>
            </a:r>
          </a:p>
          <a:p>
            <a:pPr algn="l"/>
            <a:r>
              <a:rPr lang="en-US" sz="2400" dirty="0">
                <a:solidFill>
                  <a:schemeClr val="tx1"/>
                </a:solidFill>
              </a:rPr>
              <a:t>UTS : </a:t>
            </a:r>
            <a:r>
              <a:rPr lang="en-US" sz="2400" dirty="0" smtClean="0">
                <a:solidFill>
                  <a:schemeClr val="tx1"/>
                </a:solidFill>
              </a:rPr>
              <a:t>30%</a:t>
            </a:r>
          </a:p>
          <a:p>
            <a:pPr algn="l"/>
            <a:r>
              <a:rPr lang="en-US" sz="2400" dirty="0" err="1" smtClean="0">
                <a:solidFill>
                  <a:schemeClr val="tx1"/>
                </a:solidFill>
              </a:rPr>
              <a:t>Tugas</a:t>
            </a:r>
            <a:r>
              <a:rPr lang="en-US" sz="2400" dirty="0" smtClean="0">
                <a:solidFill>
                  <a:schemeClr val="tx1"/>
                </a:solidFill>
              </a:rPr>
              <a:t> </a:t>
            </a:r>
            <a:r>
              <a:rPr lang="en-US" sz="2400" dirty="0">
                <a:solidFill>
                  <a:schemeClr val="tx1"/>
                </a:solidFill>
              </a:rPr>
              <a:t>: </a:t>
            </a:r>
            <a:r>
              <a:rPr lang="en-US" sz="2400" dirty="0" smtClean="0">
                <a:solidFill>
                  <a:schemeClr val="tx1"/>
                </a:solidFill>
              </a:rPr>
              <a:t>30 %</a:t>
            </a:r>
          </a:p>
          <a:p>
            <a:pPr algn="l"/>
            <a:endParaRPr lang="en-US" sz="2400" dirty="0">
              <a:solidFill>
                <a:schemeClr val="tx1"/>
              </a:solidFill>
            </a:endParaRPr>
          </a:p>
          <a:p>
            <a:pPr algn="l"/>
            <a:r>
              <a:rPr lang="en-US" sz="1600" dirty="0">
                <a:solidFill>
                  <a:schemeClr val="tx1"/>
                </a:solidFill>
              </a:rPr>
              <a:t>Bonus after session quiz : 2 point per </a:t>
            </a:r>
            <a:r>
              <a:rPr lang="en-US" sz="1600" dirty="0" smtClean="0">
                <a:solidFill>
                  <a:schemeClr val="tx1"/>
                </a:solidFill>
              </a:rPr>
              <a:t>answer</a:t>
            </a:r>
          </a:p>
          <a:p>
            <a:pPr algn="l"/>
            <a:r>
              <a:rPr lang="en-US" sz="1600" dirty="0" err="1" smtClean="0">
                <a:solidFill>
                  <a:schemeClr val="tx1"/>
                </a:solidFill>
              </a:rPr>
              <a:t>Referensi</a:t>
            </a:r>
            <a:r>
              <a:rPr lang="en-US" sz="1600" dirty="0" smtClean="0">
                <a:solidFill>
                  <a:schemeClr val="tx1"/>
                </a:solidFill>
              </a:rPr>
              <a:t> </a:t>
            </a:r>
            <a:r>
              <a:rPr lang="en-US" sz="1600" dirty="0" err="1" smtClean="0">
                <a:solidFill>
                  <a:schemeClr val="tx1"/>
                </a:solidFill>
              </a:rPr>
              <a:t>Buku</a:t>
            </a:r>
            <a:r>
              <a:rPr lang="en-US" sz="1600" dirty="0" smtClean="0">
                <a:solidFill>
                  <a:schemeClr val="tx1"/>
                </a:solidFill>
              </a:rPr>
              <a:t>:</a:t>
            </a:r>
          </a:p>
          <a:p>
            <a:pPr marL="457200" indent="-457200" algn="l">
              <a:buAutoNum type="arabicPeriod"/>
            </a:pPr>
            <a:r>
              <a:rPr lang="en-US" sz="1600" dirty="0" smtClean="0">
                <a:solidFill>
                  <a:schemeClr val="tx1"/>
                </a:solidFill>
              </a:rPr>
              <a:t>Multi cultural manners (essential Rules of etiquette for the 21</a:t>
            </a:r>
            <a:r>
              <a:rPr lang="en-US" sz="1600" baseline="30000" dirty="0" smtClean="0">
                <a:solidFill>
                  <a:schemeClr val="tx1"/>
                </a:solidFill>
              </a:rPr>
              <a:t>st</a:t>
            </a:r>
            <a:r>
              <a:rPr lang="en-US" sz="1600" dirty="0" smtClean="0">
                <a:solidFill>
                  <a:schemeClr val="tx1"/>
                </a:solidFill>
              </a:rPr>
              <a:t> Century) : </a:t>
            </a:r>
            <a:r>
              <a:rPr lang="en-US" sz="1600" dirty="0" err="1" smtClean="0">
                <a:solidFill>
                  <a:schemeClr val="tx1"/>
                </a:solidFill>
              </a:rPr>
              <a:t>Norine</a:t>
            </a:r>
            <a:r>
              <a:rPr lang="en-US" sz="1600" dirty="0" smtClean="0">
                <a:solidFill>
                  <a:schemeClr val="tx1"/>
                </a:solidFill>
              </a:rPr>
              <a:t> Dresser</a:t>
            </a:r>
          </a:p>
          <a:p>
            <a:pPr marL="457200" indent="-457200" algn="l">
              <a:buAutoNum type="arabicPeriod"/>
            </a:pPr>
            <a:r>
              <a:rPr lang="en-US" sz="1600" dirty="0" smtClean="0">
                <a:solidFill>
                  <a:schemeClr val="tx1"/>
                </a:solidFill>
              </a:rPr>
              <a:t>Ethics Theory and Practice Eleventh Edition : Jacques P. </a:t>
            </a:r>
            <a:r>
              <a:rPr lang="en-US" sz="1600" dirty="0" err="1" smtClean="0">
                <a:solidFill>
                  <a:schemeClr val="tx1"/>
                </a:solidFill>
              </a:rPr>
              <a:t>Thiroux</a:t>
            </a:r>
            <a:r>
              <a:rPr lang="en-US" sz="1600" dirty="0" smtClean="0">
                <a:solidFill>
                  <a:schemeClr val="tx1"/>
                </a:solidFill>
              </a:rPr>
              <a:t> &amp; Keith W. </a:t>
            </a:r>
            <a:r>
              <a:rPr lang="en-US" sz="1600" dirty="0" err="1" smtClean="0">
                <a:solidFill>
                  <a:schemeClr val="tx1"/>
                </a:solidFill>
              </a:rPr>
              <a:t>Krasemann</a:t>
            </a:r>
            <a:endParaRPr lang="en-US" sz="1600" dirty="0" smtClean="0">
              <a:solidFill>
                <a:schemeClr val="tx1"/>
              </a:solidFill>
            </a:endParaRPr>
          </a:p>
          <a:p>
            <a:pPr marL="457200" indent="-457200" algn="l">
              <a:buAutoNum type="arabicPeriod"/>
            </a:pPr>
            <a:r>
              <a:rPr lang="en-US" sz="1600" dirty="0" err="1" smtClean="0">
                <a:solidFill>
                  <a:schemeClr val="tx1"/>
                </a:solidFill>
              </a:rPr>
              <a:t>Etika</a:t>
            </a:r>
            <a:r>
              <a:rPr lang="en-US" sz="1600" dirty="0" smtClean="0">
                <a:solidFill>
                  <a:schemeClr val="tx1"/>
                </a:solidFill>
              </a:rPr>
              <a:t> </a:t>
            </a:r>
            <a:r>
              <a:rPr lang="en-US" sz="1600" dirty="0" err="1" smtClean="0">
                <a:solidFill>
                  <a:schemeClr val="tx1"/>
                </a:solidFill>
              </a:rPr>
              <a:t>seri</a:t>
            </a:r>
            <a:r>
              <a:rPr lang="en-US" sz="1600" dirty="0" smtClean="0">
                <a:solidFill>
                  <a:schemeClr val="tx1"/>
                </a:solidFill>
              </a:rPr>
              <a:t> </a:t>
            </a:r>
            <a:r>
              <a:rPr lang="en-US" sz="1600" dirty="0" err="1" smtClean="0">
                <a:solidFill>
                  <a:schemeClr val="tx1"/>
                </a:solidFill>
              </a:rPr>
              <a:t>filsafat</a:t>
            </a:r>
            <a:r>
              <a:rPr lang="en-US" sz="1600" dirty="0" smtClean="0">
                <a:solidFill>
                  <a:schemeClr val="tx1"/>
                </a:solidFill>
              </a:rPr>
              <a:t> : K </a:t>
            </a:r>
            <a:r>
              <a:rPr lang="en-US" sz="1600" dirty="0" err="1" smtClean="0">
                <a:solidFill>
                  <a:schemeClr val="tx1"/>
                </a:solidFill>
              </a:rPr>
              <a:t>Bertens</a:t>
            </a:r>
            <a:endParaRPr lang="en-US" sz="1600" dirty="0" smtClean="0">
              <a:solidFill>
                <a:schemeClr val="tx1"/>
              </a:solidFill>
            </a:endParaRPr>
          </a:p>
          <a:p>
            <a:pPr marL="457200" indent="-457200" algn="l">
              <a:buAutoNum type="arabicPeriod"/>
            </a:pPr>
            <a:r>
              <a:rPr lang="en-US" sz="1600" dirty="0" err="1" smtClean="0">
                <a:solidFill>
                  <a:schemeClr val="tx1"/>
                </a:solidFill>
              </a:rPr>
              <a:t>Pengantar</a:t>
            </a:r>
            <a:r>
              <a:rPr lang="en-US" sz="1600" dirty="0" smtClean="0">
                <a:solidFill>
                  <a:schemeClr val="tx1"/>
                </a:solidFill>
              </a:rPr>
              <a:t> </a:t>
            </a:r>
            <a:r>
              <a:rPr lang="en-US" sz="1600" dirty="0" err="1" smtClean="0">
                <a:solidFill>
                  <a:schemeClr val="tx1"/>
                </a:solidFill>
              </a:rPr>
              <a:t>Filsafat</a:t>
            </a:r>
            <a:r>
              <a:rPr lang="en-US" sz="1600" dirty="0" smtClean="0">
                <a:solidFill>
                  <a:schemeClr val="tx1"/>
                </a:solidFill>
              </a:rPr>
              <a:t> : </a:t>
            </a:r>
            <a:r>
              <a:rPr lang="en-US" sz="1600" dirty="0" err="1" smtClean="0">
                <a:solidFill>
                  <a:schemeClr val="tx1"/>
                </a:solidFill>
              </a:rPr>
              <a:t>Inu</a:t>
            </a:r>
            <a:r>
              <a:rPr lang="en-US" sz="1600" dirty="0" smtClean="0">
                <a:solidFill>
                  <a:schemeClr val="tx1"/>
                </a:solidFill>
              </a:rPr>
              <a:t> </a:t>
            </a:r>
            <a:r>
              <a:rPr lang="en-US" sz="1600" dirty="0" err="1" smtClean="0">
                <a:solidFill>
                  <a:schemeClr val="tx1"/>
                </a:solidFill>
              </a:rPr>
              <a:t>Kencana</a:t>
            </a:r>
            <a:r>
              <a:rPr lang="en-US" sz="1600" dirty="0" smtClean="0">
                <a:solidFill>
                  <a:schemeClr val="tx1"/>
                </a:solidFill>
              </a:rPr>
              <a:t> </a:t>
            </a:r>
            <a:r>
              <a:rPr lang="en-US" sz="1600" dirty="0" err="1" smtClean="0">
                <a:solidFill>
                  <a:schemeClr val="tx1"/>
                </a:solidFill>
              </a:rPr>
              <a:t>Syafiie</a:t>
            </a:r>
            <a:endParaRPr lang="en-US" sz="1600" dirty="0" smtClean="0">
              <a:solidFill>
                <a:schemeClr val="tx1"/>
              </a:solidFill>
            </a:endParaRPr>
          </a:p>
          <a:p>
            <a:pPr algn="l"/>
            <a:endParaRPr lang="en-US" sz="2400" dirty="0">
              <a:solidFill>
                <a:schemeClr val="tx1"/>
              </a:solidFill>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20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20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20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2000"/>
                                        <p:tgtEl>
                                          <p:spTgt spid="3">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fade">
                                      <p:cBhvr>
                                        <p:cTn id="57" dur="2000"/>
                                        <p:tgtEl>
                                          <p:spTgt spid="3">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4" end="14"/>
                                            </p:txEl>
                                          </p:spTgt>
                                        </p:tgtEl>
                                        <p:attrNameLst>
                                          <p:attrName>style.visibility</p:attrName>
                                        </p:attrNameLst>
                                      </p:cBhvr>
                                      <p:to>
                                        <p:strVal val="visible"/>
                                      </p:to>
                                    </p:set>
                                    <p:animEffect transition="in" filter="fade">
                                      <p:cBhvr>
                                        <p:cTn id="62"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value UPJ  </a:t>
            </a:r>
            <a:r>
              <a:rPr lang="en-US" dirty="0" err="1" smtClean="0"/>
              <a:t>dan</a:t>
            </a:r>
            <a:r>
              <a:rPr lang="en-US" dirty="0" smtClean="0"/>
              <a:t> </a:t>
            </a:r>
            <a:r>
              <a:rPr lang="en-US" dirty="0" err="1" smtClean="0"/>
              <a:t>Visinya</a:t>
            </a:r>
            <a:endParaRPr lang="en-US" dirty="0"/>
          </a:p>
        </p:txBody>
      </p:sp>
      <p:sp>
        <p:nvSpPr>
          <p:cNvPr id="3" name="Content Placeholder 2"/>
          <p:cNvSpPr>
            <a:spLocks noGrp="1"/>
          </p:cNvSpPr>
          <p:nvPr>
            <p:ph idx="1"/>
          </p:nvPr>
        </p:nvSpPr>
        <p:spPr/>
        <p:txBody>
          <a:bodyPr/>
          <a:lstStyle/>
          <a:p>
            <a:r>
              <a:rPr lang="en-US" dirty="0" smtClean="0"/>
              <a:t>Pembangunan </a:t>
            </a:r>
            <a:r>
              <a:rPr lang="en-US" dirty="0" err="1" smtClean="0"/>
              <a:t>manusia</a:t>
            </a:r>
            <a:r>
              <a:rPr lang="en-US" dirty="0" smtClean="0"/>
              <a:t> yang </a:t>
            </a:r>
            <a:r>
              <a:rPr lang="en-US" dirty="0" err="1" smtClean="0"/>
              <a:t>Humanis</a:t>
            </a:r>
            <a:r>
              <a:rPr lang="en-US" dirty="0" smtClean="0"/>
              <a:t>, </a:t>
            </a:r>
            <a:r>
              <a:rPr lang="en-US" dirty="0" err="1" smtClean="0"/>
              <a:t>Berwawasan</a:t>
            </a:r>
            <a:r>
              <a:rPr lang="en-US" dirty="0" smtClean="0"/>
              <a:t> </a:t>
            </a:r>
            <a:r>
              <a:rPr lang="en-US" dirty="0" err="1" smtClean="0"/>
              <a:t>Lingkungan</a:t>
            </a:r>
            <a:r>
              <a:rPr lang="en-US" dirty="0" smtClean="0"/>
              <a:t> </a:t>
            </a:r>
            <a:r>
              <a:rPr lang="en-US" dirty="0" err="1" smtClean="0"/>
              <a:t>Berkelanjutan</a:t>
            </a:r>
            <a:r>
              <a:rPr lang="en-US" dirty="0" smtClean="0"/>
              <a:t>, </a:t>
            </a:r>
            <a:r>
              <a:rPr lang="en-US" dirty="0" err="1" smtClean="0"/>
              <a:t>dan</a:t>
            </a:r>
            <a:r>
              <a:rPr lang="en-US" dirty="0" smtClean="0"/>
              <a:t> </a:t>
            </a:r>
            <a:r>
              <a:rPr lang="en-US" dirty="0" err="1" smtClean="0"/>
              <a:t>berjiwa</a:t>
            </a:r>
            <a:r>
              <a:rPr lang="en-US" dirty="0" smtClean="0"/>
              <a:t> </a:t>
            </a:r>
            <a:r>
              <a:rPr lang="en-US" dirty="0" err="1" smtClean="0"/>
              <a:t>kewirausahaan</a:t>
            </a:r>
            <a:r>
              <a:rPr lang="en-US" dirty="0" smtClean="0"/>
              <a:t>/</a:t>
            </a:r>
            <a:r>
              <a:rPr lang="en-US" dirty="0" err="1" smtClean="0"/>
              <a:t>kepeloporan</a:t>
            </a:r>
            <a:r>
              <a:rPr lang="en-US" dirty="0" smtClean="0"/>
              <a:t> (Eco-Sustainable-Development and the Spirit of Entrepreneur)</a:t>
            </a:r>
            <a:endParaRPr lang="sv-SE" dirty="0" smtClean="0"/>
          </a:p>
          <a:p>
            <a:endParaRPr lang="sv-SE" dirty="0" smtClean="0"/>
          </a:p>
          <a:p>
            <a:r>
              <a:rPr lang="sv-SE" dirty="0" smtClean="0"/>
              <a:t>Visi UPJ ; ‘membentuk insan Indonesia yang gemar belajar, kreatif, mandiri, berbudi pekerti luhur’</a:t>
            </a:r>
            <a:endParaRPr lang="en-US" dirty="0"/>
          </a:p>
        </p:txBody>
      </p:sp>
    </p:spTree>
  </p:cSld>
  <p:clrMapOvr>
    <a:masterClrMapping/>
  </p:clrMapOvr>
  <p:transition>
    <p:cut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142852"/>
            <a:ext cx="8572592" cy="6500858"/>
          </a:xfrm>
        </p:spPr>
        <p:txBody>
          <a:bodyPr>
            <a:normAutofit fontScale="77500" lnSpcReduction="20000"/>
          </a:bodyPr>
          <a:lstStyle/>
          <a:p>
            <a:pPr algn="l"/>
            <a:r>
              <a:rPr lang="en-US" sz="2400" dirty="0" smtClean="0"/>
              <a:t>DEFINISI ETIKA</a:t>
            </a:r>
            <a:endParaRPr lang="en-US" sz="2400" u="sng" dirty="0" smtClean="0"/>
          </a:p>
          <a:p>
            <a:pPr algn="l"/>
            <a:endParaRPr lang="en-US" sz="2400" dirty="0" smtClean="0"/>
          </a:p>
          <a:p>
            <a:pPr algn="l"/>
            <a:r>
              <a:rPr lang="en-US" sz="2400" dirty="0" err="1" smtClean="0"/>
              <a:t>Etika</a:t>
            </a:r>
            <a:r>
              <a:rPr lang="en-US" sz="2400" dirty="0" smtClean="0"/>
              <a:t> </a:t>
            </a:r>
            <a:r>
              <a:rPr lang="en-US" sz="2400" dirty="0" err="1" smtClean="0"/>
              <a:t>berasal</a:t>
            </a:r>
            <a:r>
              <a:rPr lang="en-US" sz="2400" dirty="0" smtClean="0"/>
              <a:t> </a:t>
            </a:r>
            <a:r>
              <a:rPr lang="en-US" sz="2400" dirty="0" err="1" smtClean="0"/>
              <a:t>dari</a:t>
            </a:r>
            <a:r>
              <a:rPr lang="en-US" sz="2400" dirty="0" smtClean="0"/>
              <a:t> </a:t>
            </a:r>
            <a:r>
              <a:rPr lang="en-US" sz="2400" dirty="0" err="1" smtClean="0"/>
              <a:t>kata</a:t>
            </a:r>
            <a:r>
              <a:rPr lang="en-US" sz="2400" dirty="0" smtClean="0"/>
              <a:t> </a:t>
            </a:r>
            <a:r>
              <a:rPr lang="en-US" sz="2400" dirty="0" err="1" smtClean="0"/>
              <a:t>Yunani</a:t>
            </a:r>
            <a:r>
              <a:rPr lang="en-US" sz="2400" dirty="0" smtClean="0"/>
              <a:t> (Ethos) yang </a:t>
            </a:r>
            <a:r>
              <a:rPr lang="en-US" sz="2400" dirty="0" err="1" smtClean="0"/>
              <a:t>berarti</a:t>
            </a:r>
            <a:r>
              <a:rPr lang="en-US" sz="2400" dirty="0" smtClean="0"/>
              <a:t> </a:t>
            </a:r>
            <a:r>
              <a:rPr lang="en-US" sz="2400" dirty="0" err="1" smtClean="0"/>
              <a:t>karakter</a:t>
            </a:r>
            <a:endParaRPr lang="en-US" sz="2400" dirty="0" smtClean="0"/>
          </a:p>
          <a:p>
            <a:pPr algn="l"/>
            <a:r>
              <a:rPr lang="en-US" sz="2400" dirty="0" err="1" smtClean="0"/>
              <a:t>Moralitas</a:t>
            </a:r>
            <a:r>
              <a:rPr lang="en-US" sz="2400" dirty="0" smtClean="0"/>
              <a:t> </a:t>
            </a:r>
            <a:r>
              <a:rPr lang="en-US" sz="2400" dirty="0" err="1" smtClean="0"/>
              <a:t>berasal</a:t>
            </a:r>
            <a:r>
              <a:rPr lang="en-US" sz="2400" dirty="0" smtClean="0"/>
              <a:t> </a:t>
            </a:r>
            <a:r>
              <a:rPr lang="en-US" sz="2400" dirty="0" err="1" smtClean="0"/>
              <a:t>dari</a:t>
            </a:r>
            <a:r>
              <a:rPr lang="en-US" sz="2400" dirty="0" smtClean="0"/>
              <a:t> </a:t>
            </a:r>
            <a:r>
              <a:rPr lang="en-US" sz="2400" dirty="0" err="1" smtClean="0"/>
              <a:t>kata</a:t>
            </a:r>
            <a:r>
              <a:rPr lang="en-US" sz="2400" dirty="0" smtClean="0"/>
              <a:t> Latin ( </a:t>
            </a:r>
            <a:r>
              <a:rPr lang="en-US" sz="2400" dirty="0" err="1" smtClean="0"/>
              <a:t>Moralis</a:t>
            </a:r>
            <a:r>
              <a:rPr lang="en-US" sz="2400" dirty="0" smtClean="0"/>
              <a:t>) yang </a:t>
            </a:r>
            <a:r>
              <a:rPr lang="en-US" sz="2400" dirty="0" err="1" smtClean="0"/>
              <a:t>berarti</a:t>
            </a:r>
            <a:r>
              <a:rPr lang="en-US" sz="2400" dirty="0" smtClean="0"/>
              <a:t> </a:t>
            </a:r>
            <a:r>
              <a:rPr lang="en-US" sz="2400" dirty="0" err="1" smtClean="0"/>
              <a:t>tata</a:t>
            </a:r>
            <a:r>
              <a:rPr lang="en-US" sz="2400" dirty="0" smtClean="0"/>
              <a:t> </a:t>
            </a:r>
            <a:r>
              <a:rPr lang="en-US" sz="2400" dirty="0" err="1" smtClean="0"/>
              <a:t>krama</a:t>
            </a:r>
            <a:r>
              <a:rPr lang="en-US" sz="2400" dirty="0" smtClean="0"/>
              <a:t>/</a:t>
            </a:r>
            <a:r>
              <a:rPr lang="en-US" sz="2400" dirty="0" err="1" smtClean="0"/>
              <a:t>kebiasaan</a:t>
            </a:r>
            <a:r>
              <a:rPr lang="en-US" sz="2400" dirty="0" smtClean="0"/>
              <a:t> </a:t>
            </a:r>
            <a:r>
              <a:rPr lang="en-US" sz="2400" dirty="0" err="1" smtClean="0"/>
              <a:t>baik</a:t>
            </a:r>
            <a:endParaRPr lang="en-US" sz="2400" dirty="0" smtClean="0"/>
          </a:p>
          <a:p>
            <a:pPr algn="l"/>
            <a:endParaRPr lang="en-US" sz="2400" dirty="0" smtClean="0"/>
          </a:p>
          <a:p>
            <a:pPr algn="l"/>
            <a:r>
              <a:rPr lang="en-US" sz="2400" dirty="0" smtClean="0"/>
              <a:t>Morality</a:t>
            </a:r>
            <a:r>
              <a:rPr lang="en-US" sz="2400" dirty="0" smtClean="0"/>
              <a:t>:  set of beliefs and practices about how to lead a good life</a:t>
            </a:r>
          </a:p>
          <a:p>
            <a:pPr algn="l"/>
            <a:r>
              <a:rPr lang="en-US" sz="2400" dirty="0" smtClean="0"/>
              <a:t>Ethics :  A rational reflection on </a:t>
            </a:r>
            <a:r>
              <a:rPr lang="en-US" sz="2400" dirty="0" smtClean="0"/>
              <a:t>morality</a:t>
            </a:r>
          </a:p>
          <a:p>
            <a:pPr algn="l"/>
            <a:endParaRPr lang="en-US" sz="2400" dirty="0" smtClean="0"/>
          </a:p>
          <a:p>
            <a:pPr algn="l"/>
            <a:endParaRPr lang="en-US" sz="2400" dirty="0" smtClean="0"/>
          </a:p>
          <a:p>
            <a:pPr algn="l"/>
            <a:r>
              <a:rPr lang="en-US" sz="2400" u="sng" dirty="0" smtClean="0"/>
              <a:t>DEFINISI FILSAFAT</a:t>
            </a:r>
          </a:p>
          <a:p>
            <a:pPr algn="l"/>
            <a:r>
              <a:rPr lang="en-US" sz="2000" dirty="0" err="1" smtClean="0"/>
              <a:t>Dalam</a:t>
            </a:r>
            <a:r>
              <a:rPr lang="en-US" sz="2000" dirty="0" smtClean="0"/>
              <a:t> </a:t>
            </a:r>
            <a:r>
              <a:rPr lang="en-US" sz="2000" dirty="0" err="1" smtClean="0"/>
              <a:t>bahasa</a:t>
            </a:r>
            <a:r>
              <a:rPr lang="en-US" sz="2000" dirty="0" smtClean="0"/>
              <a:t> </a:t>
            </a:r>
            <a:r>
              <a:rPr lang="en-US" sz="2000" dirty="0" err="1" smtClean="0"/>
              <a:t>Yunani</a:t>
            </a:r>
            <a:r>
              <a:rPr lang="en-US" sz="2000" dirty="0" smtClean="0"/>
              <a:t> </a:t>
            </a:r>
            <a:r>
              <a:rPr lang="en-US" sz="2000" dirty="0" err="1" smtClean="0"/>
              <a:t>kata</a:t>
            </a:r>
            <a:r>
              <a:rPr lang="en-US" sz="2000" dirty="0" smtClean="0"/>
              <a:t> </a:t>
            </a:r>
            <a:r>
              <a:rPr lang="en-US" sz="2000" i="1" dirty="0" err="1" smtClean="0"/>
              <a:t>philosophia</a:t>
            </a:r>
            <a:r>
              <a:rPr lang="en-US" sz="2000" i="1" dirty="0" smtClean="0"/>
              <a:t> </a:t>
            </a:r>
            <a:r>
              <a:rPr lang="en-US" sz="2000" dirty="0" err="1" smtClean="0"/>
              <a:t>merupakan</a:t>
            </a:r>
            <a:r>
              <a:rPr lang="en-US" sz="2000" dirty="0" smtClean="0"/>
              <a:t> </a:t>
            </a:r>
            <a:r>
              <a:rPr lang="id-ID" sz="2000" dirty="0" smtClean="0"/>
              <a:t>gabungan dari dua kata, yakni “</a:t>
            </a:r>
            <a:r>
              <a:rPr lang="id-ID" sz="2000" i="1" dirty="0" smtClean="0"/>
              <a:t>philo</a:t>
            </a:r>
            <a:r>
              <a:rPr lang="id-ID" sz="2000" dirty="0" smtClean="0"/>
              <a:t>” yang berarti “</a:t>
            </a:r>
            <a:r>
              <a:rPr lang="id-ID" sz="2000" i="1" dirty="0" smtClean="0"/>
              <a:t>cinta</a:t>
            </a:r>
            <a:r>
              <a:rPr lang="id-ID" sz="2000" dirty="0" smtClean="0"/>
              <a:t>” dan “</a:t>
            </a:r>
            <a:r>
              <a:rPr lang="id-ID" sz="2000" i="1" dirty="0" smtClean="0"/>
              <a:t>sophos”</a:t>
            </a:r>
            <a:r>
              <a:rPr lang="id-ID" sz="2000" dirty="0" smtClean="0"/>
              <a:t> yang berarti “kebijaksanaan”. Dengan demikian, secara etimologi filsafat mempunyai arti “cinta akan kebijaksanaan” (</a:t>
            </a:r>
            <a:r>
              <a:rPr lang="id-ID" sz="2000" i="1" dirty="0" smtClean="0"/>
              <a:t>love of wisdom</a:t>
            </a:r>
            <a:r>
              <a:rPr lang="id-ID" sz="2000" dirty="0" smtClean="0"/>
              <a:t>). (</a:t>
            </a:r>
            <a:r>
              <a:rPr lang="en-US" sz="2000" dirty="0" err="1" smtClean="0"/>
              <a:t>Muhamad</a:t>
            </a:r>
            <a:r>
              <a:rPr lang="en-US" sz="2000" dirty="0" smtClean="0"/>
              <a:t> </a:t>
            </a:r>
            <a:r>
              <a:rPr lang="id-ID" sz="2000" dirty="0" smtClean="0"/>
              <a:t>Mufid: 2009)</a:t>
            </a:r>
            <a:endParaRPr lang="en-US" sz="2400" dirty="0" smtClean="0"/>
          </a:p>
          <a:p>
            <a:pPr algn="l"/>
            <a:endParaRPr lang="en-US" sz="2400" dirty="0" smtClean="0"/>
          </a:p>
          <a:p>
            <a:pPr algn="l"/>
            <a:r>
              <a:rPr lang="id-ID" sz="2400" dirty="0" smtClean="0"/>
              <a:t>makna daripada filsafat, yaitu:</a:t>
            </a:r>
          </a:p>
          <a:p>
            <a:pPr lvl="0" algn="l"/>
            <a:r>
              <a:rPr lang="id-ID" sz="2400" dirty="0" smtClean="0"/>
              <a:t>1)   Filsafat adalah suatu sikap tentang hidup dan tentang alam semesta;</a:t>
            </a:r>
          </a:p>
          <a:p>
            <a:pPr lvl="0" algn="l"/>
            <a:r>
              <a:rPr lang="id-ID" sz="2400" dirty="0" smtClean="0"/>
              <a:t>2)   Filsafat ialah suatu metode berpikir reflektif, dan penelitian penalaran;</a:t>
            </a:r>
          </a:p>
          <a:p>
            <a:pPr lvl="0" algn="l"/>
            <a:r>
              <a:rPr lang="id-ID" sz="2400" dirty="0" smtClean="0"/>
              <a:t>3)   Filsafat ialah suatu perangkat masalah-masalah;</a:t>
            </a:r>
          </a:p>
          <a:p>
            <a:pPr lvl="0" algn="l"/>
            <a:r>
              <a:rPr lang="id-ID" sz="2400" dirty="0" smtClean="0"/>
              <a:t>4)   Filsafat ialah seperangkat teori dan sistem berpikir. (Burhanuddin Salam: 2009)</a:t>
            </a:r>
            <a:endParaRPr lang="en-US" sz="2400" dirty="0" smtClean="0"/>
          </a:p>
          <a:p>
            <a:pPr lvl="0" algn="l"/>
            <a:r>
              <a:rPr lang="id-ID" sz="2000" dirty="0" smtClean="0"/>
              <a:t>Berpikir dikatakan berfilsafat, apabila berpikir tersebut memiliki tiga ciri utama, yaitu: radikal, sistematik, dan universal.</a:t>
            </a:r>
            <a:endParaRPr lang="id-ID" sz="2400" dirty="0" smtClean="0"/>
          </a:p>
          <a:p>
            <a:pPr algn="l"/>
            <a:endParaRPr lang="en-US" sz="2400" dirty="0" smtClean="0"/>
          </a:p>
          <a:p>
            <a:pPr algn="l"/>
            <a:endParaRPr lang="en-US" sz="2400" dirty="0" smtClean="0"/>
          </a:p>
          <a:p>
            <a:pPr algn="l"/>
            <a:endParaRPr lang="en-US" sz="2400" dirty="0" smtClean="0">
              <a:solidFill>
                <a:schemeClr val="tx1"/>
              </a:solidFill>
            </a:endParaRPr>
          </a:p>
          <a:p>
            <a:pPr algn="l"/>
            <a:endParaRPr lang="en-US" sz="2400" dirty="0">
              <a:solidFill>
                <a:schemeClr val="tx1"/>
              </a:solidFill>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20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20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2000"/>
                                        <p:tgtEl>
                                          <p:spTgt spid="3">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fade">
                                      <p:cBhvr>
                                        <p:cTn id="47" dur="2000"/>
                                        <p:tgtEl>
                                          <p:spTgt spid="3">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fade">
                                      <p:cBhvr>
                                        <p:cTn id="52" dur="2000"/>
                                        <p:tgtEl>
                                          <p:spTgt spid="3">
                                            <p:txEl>
                                              <p:pRg st="14" end="1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animEffect transition="in" filter="fade">
                                      <p:cBhvr>
                                        <p:cTn id="57" dur="2000"/>
                                        <p:tgtEl>
                                          <p:spTgt spid="3">
                                            <p:txEl>
                                              <p:pRg st="15" end="1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6" end="16"/>
                                            </p:txEl>
                                          </p:spTgt>
                                        </p:tgtEl>
                                        <p:attrNameLst>
                                          <p:attrName>style.visibility</p:attrName>
                                        </p:attrNameLst>
                                      </p:cBhvr>
                                      <p:to>
                                        <p:strVal val="visible"/>
                                      </p:to>
                                    </p:set>
                                    <p:animEffect transition="in" filter="fade">
                                      <p:cBhvr>
                                        <p:cTn id="62" dur="2000"/>
                                        <p:tgtEl>
                                          <p:spTgt spid="3">
                                            <p:txEl>
                                              <p:pRg st="16" end="1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7" end="17"/>
                                            </p:txEl>
                                          </p:spTgt>
                                        </p:tgtEl>
                                        <p:attrNameLst>
                                          <p:attrName>style.visibility</p:attrName>
                                        </p:attrNameLst>
                                      </p:cBhvr>
                                      <p:to>
                                        <p:strVal val="visible"/>
                                      </p:to>
                                    </p:set>
                                    <p:animEffect transition="in" filter="fade">
                                      <p:cBhvr>
                                        <p:cTn id="67" dur="20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142852"/>
            <a:ext cx="8572592" cy="6500858"/>
          </a:xfrm>
        </p:spPr>
        <p:txBody>
          <a:bodyPr>
            <a:normAutofit lnSpcReduction="10000"/>
          </a:bodyPr>
          <a:lstStyle/>
          <a:p>
            <a:pPr lvl="0" algn="l"/>
            <a:r>
              <a:rPr lang="en-US" sz="2400" b="1" dirty="0" err="1" smtClean="0"/>
              <a:t>Tema-tema</a:t>
            </a:r>
            <a:r>
              <a:rPr lang="en-US" sz="2400" b="1" dirty="0" smtClean="0"/>
              <a:t> </a:t>
            </a:r>
            <a:r>
              <a:rPr lang="en-US" sz="2400" b="1" dirty="0" err="1" smtClean="0"/>
              <a:t>pokok</a:t>
            </a:r>
            <a:r>
              <a:rPr lang="en-US" sz="2400" b="1" dirty="0" smtClean="0"/>
              <a:t> </a:t>
            </a:r>
            <a:r>
              <a:rPr lang="en-US" sz="2400" b="1" dirty="0" err="1" smtClean="0"/>
              <a:t>dalam</a:t>
            </a:r>
            <a:r>
              <a:rPr lang="en-US" sz="2400" b="1" dirty="0" smtClean="0"/>
              <a:t> </a:t>
            </a:r>
            <a:r>
              <a:rPr lang="en-US" sz="2400" b="1" dirty="0" err="1" smtClean="0"/>
              <a:t>etika</a:t>
            </a:r>
            <a:r>
              <a:rPr lang="en-US" sz="2400" b="1" dirty="0" smtClean="0"/>
              <a:t>: </a:t>
            </a:r>
            <a:r>
              <a:rPr lang="en-US" sz="2400" b="1" dirty="0" err="1" smtClean="0"/>
              <a:t>hati</a:t>
            </a:r>
            <a:r>
              <a:rPr lang="en-US" sz="2400" b="1" dirty="0" smtClean="0"/>
              <a:t> </a:t>
            </a:r>
            <a:r>
              <a:rPr lang="en-US" sz="2400" b="1" dirty="0" err="1" smtClean="0"/>
              <a:t>nurani</a:t>
            </a:r>
            <a:r>
              <a:rPr lang="en-US" sz="2400" b="1" dirty="0" smtClean="0"/>
              <a:t>, </a:t>
            </a:r>
            <a:r>
              <a:rPr lang="en-US" sz="2400" b="1" dirty="0" err="1" smtClean="0"/>
              <a:t>kebebasan</a:t>
            </a:r>
            <a:r>
              <a:rPr lang="en-US" sz="2400" b="1" dirty="0" smtClean="0"/>
              <a:t>, </a:t>
            </a:r>
            <a:r>
              <a:rPr lang="en-US" sz="2400" b="1" dirty="0" err="1" smtClean="0"/>
              <a:t>tanggung</a:t>
            </a:r>
            <a:r>
              <a:rPr lang="en-US" sz="2400" b="1" dirty="0" smtClean="0"/>
              <a:t> </a:t>
            </a:r>
            <a:r>
              <a:rPr lang="en-US" sz="2400" b="1" dirty="0" err="1" smtClean="0"/>
              <a:t>jawab</a:t>
            </a:r>
            <a:r>
              <a:rPr lang="en-US" sz="2400" b="1" dirty="0" smtClean="0"/>
              <a:t>,  moral, </a:t>
            </a:r>
            <a:r>
              <a:rPr lang="en-US" sz="2400" b="1" dirty="0" err="1" smtClean="0"/>
              <a:t>hak</a:t>
            </a:r>
            <a:r>
              <a:rPr lang="en-US" sz="2400" b="1" dirty="0" smtClean="0"/>
              <a:t> </a:t>
            </a:r>
            <a:r>
              <a:rPr lang="en-US" sz="2400" b="1" dirty="0" err="1" smtClean="0"/>
              <a:t>dan</a:t>
            </a:r>
            <a:r>
              <a:rPr lang="en-US" sz="2400" b="1" dirty="0" smtClean="0"/>
              <a:t> </a:t>
            </a:r>
            <a:r>
              <a:rPr lang="en-US" sz="2400" b="1" dirty="0" err="1" smtClean="0"/>
              <a:t>kewajiban</a:t>
            </a:r>
            <a:r>
              <a:rPr lang="en-US" sz="2400" b="1" dirty="0" smtClean="0"/>
              <a:t>, </a:t>
            </a:r>
            <a:r>
              <a:rPr lang="en-US" sz="2400" b="1" dirty="0" err="1" smtClean="0"/>
              <a:t>keutamaan</a:t>
            </a:r>
            <a:endParaRPr lang="en-US" sz="2400" b="1" dirty="0" smtClean="0"/>
          </a:p>
          <a:p>
            <a:pPr lvl="0"/>
            <a:endParaRPr lang="en-US" sz="2400" b="1" dirty="0" smtClean="0"/>
          </a:p>
          <a:p>
            <a:pPr lvl="0" algn="l"/>
            <a:r>
              <a:rPr lang="id-ID" sz="2400" b="1" dirty="0" smtClean="0"/>
              <a:t>Hubungan Etika dengan Ilmu Filsafat</a:t>
            </a:r>
            <a:endParaRPr lang="id-ID" sz="2400" dirty="0" smtClean="0"/>
          </a:p>
          <a:p>
            <a:pPr algn="l"/>
            <a:r>
              <a:rPr lang="id-ID" sz="2400" dirty="0" smtClean="0"/>
              <a:t>Filsafat adalah ilmu pengetahuan yang berusaha mengkaji segala sesuatu yang ada dan yang mungkin ada dengan menggunakan pikiran. Bagian-bagiannya meliputi:</a:t>
            </a:r>
          </a:p>
          <a:p>
            <a:pPr algn="l"/>
            <a:r>
              <a:rPr lang="id-ID" sz="2400" dirty="0" smtClean="0"/>
              <a:t/>
            </a:r>
            <a:br>
              <a:rPr lang="id-ID" sz="2400" dirty="0" smtClean="0"/>
            </a:br>
            <a:endParaRPr lang="id-ID" sz="2400" dirty="0" smtClean="0"/>
          </a:p>
          <a:p>
            <a:pPr lvl="0" algn="l"/>
            <a:r>
              <a:rPr lang="id-ID" sz="2400" dirty="0" smtClean="0"/>
              <a:t>1.     Metafisika yaitu kajian dibalik alam yang nyata,</a:t>
            </a:r>
          </a:p>
          <a:p>
            <a:pPr lvl="0" algn="l"/>
            <a:r>
              <a:rPr lang="id-ID" sz="2400" dirty="0" smtClean="0"/>
              <a:t>2.     Kosmologia yaitu kajian tentang alam,</a:t>
            </a:r>
          </a:p>
          <a:p>
            <a:pPr lvl="0" algn="l"/>
            <a:r>
              <a:rPr lang="id-ID" sz="2400" dirty="0" smtClean="0"/>
              <a:t>3.     Logika yaitu pembahasa tentang cara berpikir cepat dan tepat,</a:t>
            </a:r>
          </a:p>
          <a:p>
            <a:pPr lvl="0" algn="l"/>
            <a:r>
              <a:rPr lang="id-ID" sz="2400" dirty="0" smtClean="0"/>
              <a:t>4.     Etika yaitu pembahasan tentang tingkah laku manusia,</a:t>
            </a:r>
          </a:p>
          <a:p>
            <a:pPr lvl="0" algn="l"/>
            <a:r>
              <a:rPr lang="id-ID" sz="2400" dirty="0" smtClean="0"/>
              <a:t>5.     Teologi yaitu pembahasan tentang ketuhanan,</a:t>
            </a:r>
          </a:p>
          <a:p>
            <a:pPr lvl="0" algn="l"/>
            <a:r>
              <a:rPr lang="id-ID" sz="2400" dirty="0" smtClean="0"/>
              <a:t>6.     Antropologi yaitu pembahasan tentang manusia.</a:t>
            </a:r>
            <a:endParaRPr lang="id-ID" sz="2400"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142852"/>
            <a:ext cx="8572592" cy="6500858"/>
          </a:xfrm>
        </p:spPr>
        <p:txBody>
          <a:bodyPr>
            <a:normAutofit/>
          </a:bodyPr>
          <a:lstStyle/>
          <a:p>
            <a:pPr algn="l"/>
            <a:r>
              <a:rPr lang="en-US" sz="2400" dirty="0" err="1" smtClean="0"/>
              <a:t>seseo</a:t>
            </a:r>
            <a:r>
              <a:rPr lang="en-US" sz="2400" dirty="0" err="1" smtClean="0"/>
              <a:t>rang</a:t>
            </a:r>
            <a:r>
              <a:rPr lang="en-US" sz="2400" dirty="0" smtClean="0"/>
              <a:t> </a:t>
            </a:r>
            <a:r>
              <a:rPr lang="en-US" sz="2400" dirty="0" err="1" smtClean="0"/>
              <a:t>disebu</a:t>
            </a:r>
            <a:r>
              <a:rPr lang="en-US" sz="2400" dirty="0" err="1" smtClean="0"/>
              <a:t>t</a:t>
            </a:r>
            <a:r>
              <a:rPr lang="en-US" sz="2400" dirty="0" smtClean="0"/>
              <a:t> </a:t>
            </a:r>
            <a:r>
              <a:rPr lang="en-US" sz="2400" dirty="0" err="1" smtClean="0"/>
              <a:t>ber</a:t>
            </a:r>
            <a:r>
              <a:rPr lang="en-US" sz="2400" dirty="0" smtClean="0"/>
              <a:t> </a:t>
            </a:r>
            <a:r>
              <a:rPr lang="en-US" sz="2400" dirty="0" err="1" smtClean="0"/>
              <a:t>etika</a:t>
            </a:r>
            <a:r>
              <a:rPr lang="en-US" sz="2400" dirty="0" smtClean="0"/>
              <a:t> </a:t>
            </a:r>
            <a:r>
              <a:rPr lang="en-US" sz="2400" dirty="0" err="1" smtClean="0"/>
              <a:t>dan</a:t>
            </a:r>
            <a:r>
              <a:rPr lang="en-US" sz="2400" dirty="0" smtClean="0"/>
              <a:t> </a:t>
            </a:r>
            <a:r>
              <a:rPr lang="en-US" sz="2400" dirty="0" err="1" smtClean="0"/>
              <a:t>bermoral</a:t>
            </a:r>
            <a:r>
              <a:rPr lang="en-US" sz="2400" dirty="0" smtClean="0"/>
              <a:t> </a:t>
            </a:r>
            <a:r>
              <a:rPr lang="en-US" sz="2400" dirty="0" err="1" smtClean="0"/>
              <a:t>bila</a:t>
            </a:r>
            <a:r>
              <a:rPr lang="en-US" sz="2400" dirty="0" smtClean="0"/>
              <a:t> </a:t>
            </a:r>
            <a:r>
              <a:rPr lang="en-US" sz="2400" dirty="0" err="1" smtClean="0"/>
              <a:t>mereka</a:t>
            </a:r>
            <a:r>
              <a:rPr lang="en-US" sz="2400" dirty="0" smtClean="0"/>
              <a:t> </a:t>
            </a:r>
            <a:r>
              <a:rPr lang="en-US" sz="2400" dirty="0" err="1" smtClean="0"/>
              <a:t>memiliki</a:t>
            </a:r>
            <a:r>
              <a:rPr lang="en-US" sz="2400" dirty="0" smtClean="0"/>
              <a:t> </a:t>
            </a:r>
            <a:r>
              <a:rPr lang="en-US" sz="2400" dirty="0" err="1" smtClean="0"/>
              <a:t>perilaku</a:t>
            </a:r>
            <a:r>
              <a:rPr lang="en-US" sz="2400" dirty="0" smtClean="0"/>
              <a:t>, </a:t>
            </a:r>
            <a:r>
              <a:rPr lang="en-US" sz="2400" dirty="0" err="1" smtClean="0"/>
              <a:t>karakter</a:t>
            </a:r>
            <a:r>
              <a:rPr lang="en-US" sz="2400" dirty="0" smtClean="0"/>
              <a:t>  </a:t>
            </a:r>
            <a:r>
              <a:rPr lang="en-US" sz="2400" dirty="0" err="1" smtClean="0"/>
              <a:t>baik</a:t>
            </a:r>
            <a:r>
              <a:rPr lang="en-US" sz="2400" dirty="0" smtClean="0"/>
              <a:t>?</a:t>
            </a:r>
          </a:p>
          <a:p>
            <a:pPr algn="l"/>
            <a:endParaRPr lang="en-US" sz="2400" dirty="0" smtClean="0">
              <a:solidFill>
                <a:schemeClr val="tx1"/>
              </a:solidFill>
            </a:endParaRPr>
          </a:p>
          <a:p>
            <a:pPr algn="l"/>
            <a:r>
              <a:rPr lang="en-US" sz="2400" dirty="0" err="1" smtClean="0"/>
              <a:t>Bagaimana</a:t>
            </a:r>
            <a:r>
              <a:rPr lang="en-US" sz="2400" dirty="0" smtClean="0"/>
              <a:t> </a:t>
            </a:r>
            <a:r>
              <a:rPr lang="en-US" sz="2400" dirty="0" err="1" smtClean="0"/>
              <a:t>hubungan</a:t>
            </a:r>
            <a:r>
              <a:rPr lang="en-US" sz="2400" dirty="0" smtClean="0"/>
              <a:t> </a:t>
            </a:r>
            <a:r>
              <a:rPr lang="en-US" sz="2400" dirty="0" err="1" smtClean="0"/>
              <a:t>antara</a:t>
            </a:r>
            <a:r>
              <a:rPr lang="en-US" sz="2400" dirty="0" smtClean="0"/>
              <a:t> </a:t>
            </a:r>
            <a:r>
              <a:rPr lang="en-US" sz="2400" dirty="0" err="1" smtClean="0"/>
              <a:t>baik</a:t>
            </a:r>
            <a:r>
              <a:rPr lang="en-US" sz="2400" dirty="0" smtClean="0"/>
              <a:t>, </a:t>
            </a:r>
            <a:r>
              <a:rPr lang="en-US" sz="2400" dirty="0" err="1" smtClean="0"/>
              <a:t>buruk</a:t>
            </a:r>
            <a:r>
              <a:rPr lang="en-US" sz="2400" dirty="0" smtClean="0"/>
              <a:t>, </a:t>
            </a:r>
            <a:r>
              <a:rPr lang="en-US" sz="2400" dirty="0" err="1" smtClean="0"/>
              <a:t>benar</a:t>
            </a:r>
            <a:r>
              <a:rPr lang="en-US" sz="2400" dirty="0" smtClean="0"/>
              <a:t>  </a:t>
            </a:r>
            <a:r>
              <a:rPr lang="en-US" sz="2400" dirty="0" err="1" smtClean="0"/>
              <a:t>atau</a:t>
            </a:r>
            <a:r>
              <a:rPr lang="en-US" sz="2400" dirty="0" smtClean="0"/>
              <a:t> </a:t>
            </a:r>
            <a:r>
              <a:rPr lang="en-US" sz="2400" dirty="0" err="1" smtClean="0"/>
              <a:t>salah</a:t>
            </a:r>
            <a:r>
              <a:rPr lang="en-US" sz="2400" dirty="0" smtClean="0"/>
              <a:t> </a:t>
            </a:r>
            <a:r>
              <a:rPr lang="en-US" sz="2400" dirty="0" err="1" smtClean="0"/>
              <a:t>berdasarkan</a:t>
            </a:r>
            <a:r>
              <a:rPr lang="en-US" sz="2400" dirty="0" smtClean="0"/>
              <a:t> </a:t>
            </a:r>
            <a:r>
              <a:rPr lang="en-US" sz="2400" dirty="0" err="1" smtClean="0"/>
              <a:t>pada</a:t>
            </a:r>
            <a:r>
              <a:rPr lang="en-US" sz="2400" dirty="0" smtClean="0"/>
              <a:t> </a:t>
            </a:r>
            <a:r>
              <a:rPr lang="en-US" sz="2400" dirty="0" err="1" smtClean="0"/>
              <a:t>aksi</a:t>
            </a:r>
            <a:r>
              <a:rPr lang="en-US" sz="2400" dirty="0" smtClean="0"/>
              <a:t> </a:t>
            </a:r>
            <a:r>
              <a:rPr lang="en-US" sz="2400" dirty="0" err="1" smtClean="0"/>
              <a:t>manusia</a:t>
            </a:r>
            <a:r>
              <a:rPr lang="en-US" sz="2400" dirty="0" smtClean="0"/>
              <a:t>?</a:t>
            </a:r>
          </a:p>
          <a:p>
            <a:pPr algn="l"/>
            <a:endParaRPr lang="en-US" sz="2400" dirty="0" smtClean="0"/>
          </a:p>
          <a:p>
            <a:pPr algn="l"/>
            <a:endParaRPr lang="en-US" sz="2400" dirty="0" smtClean="0"/>
          </a:p>
          <a:p>
            <a:pPr algn="l"/>
            <a:endParaRPr lang="en-US" sz="2400" dirty="0" smtClean="0"/>
          </a:p>
          <a:p>
            <a:pPr algn="l"/>
            <a:endParaRPr lang="en-US" sz="2400" dirty="0" smtClean="0"/>
          </a:p>
          <a:p>
            <a:pPr algn="l"/>
            <a:r>
              <a:rPr lang="en-US" sz="2400" dirty="0" err="1" smtClean="0"/>
              <a:t>Karakteristik</a:t>
            </a:r>
            <a:r>
              <a:rPr lang="en-US" sz="2400" dirty="0" smtClean="0"/>
              <a:t> </a:t>
            </a:r>
            <a:r>
              <a:rPr lang="en-US" sz="2400" dirty="0" err="1" smtClean="0"/>
              <a:t>dari</a:t>
            </a:r>
            <a:r>
              <a:rPr lang="en-US" sz="2400" dirty="0" smtClean="0"/>
              <a:t> </a:t>
            </a:r>
            <a:r>
              <a:rPr lang="en-US" sz="2400" dirty="0" err="1" smtClean="0"/>
              <a:t>baik</a:t>
            </a:r>
            <a:r>
              <a:rPr lang="en-US" sz="2400" dirty="0" smtClean="0"/>
              <a:t>, </a:t>
            </a:r>
            <a:r>
              <a:rPr lang="en-US" sz="2400" dirty="0" err="1" smtClean="0"/>
              <a:t>buruk</a:t>
            </a:r>
            <a:r>
              <a:rPr lang="en-US" sz="2400" dirty="0" smtClean="0"/>
              <a:t>, </a:t>
            </a:r>
            <a:r>
              <a:rPr lang="en-US" sz="2400" dirty="0" err="1" smtClean="0"/>
              <a:t>benar</a:t>
            </a:r>
            <a:r>
              <a:rPr lang="en-US" sz="2400" dirty="0" smtClean="0"/>
              <a:t> </a:t>
            </a:r>
            <a:r>
              <a:rPr lang="en-US" sz="2400" dirty="0" err="1" smtClean="0"/>
              <a:t>atau</a:t>
            </a:r>
            <a:r>
              <a:rPr lang="en-US" sz="2400" dirty="0" smtClean="0"/>
              <a:t> </a:t>
            </a:r>
            <a:r>
              <a:rPr lang="en-US" sz="2400" dirty="0" err="1" smtClean="0"/>
              <a:t>salah</a:t>
            </a:r>
            <a:r>
              <a:rPr lang="en-US" sz="2400" dirty="0" smtClean="0"/>
              <a:t> </a:t>
            </a:r>
            <a:r>
              <a:rPr lang="en-US" sz="2400" dirty="0" err="1" smtClean="0"/>
              <a:t>dan</a:t>
            </a:r>
            <a:r>
              <a:rPr lang="en-US" sz="2400" dirty="0" smtClean="0"/>
              <a:t> </a:t>
            </a:r>
            <a:r>
              <a:rPr lang="en-US" sz="2400" dirty="0" err="1" smtClean="0"/>
              <a:t>etis</a:t>
            </a:r>
            <a:r>
              <a:rPr lang="en-US" sz="2400" dirty="0" smtClean="0"/>
              <a:t> </a:t>
            </a:r>
            <a:r>
              <a:rPr lang="en-US" sz="2400" dirty="0" err="1" smtClean="0"/>
              <a:t>atau</a:t>
            </a:r>
            <a:r>
              <a:rPr lang="en-US" sz="2400" dirty="0" smtClean="0"/>
              <a:t> </a:t>
            </a:r>
            <a:r>
              <a:rPr lang="en-US" sz="2400" dirty="0" err="1" smtClean="0"/>
              <a:t>tidak</a:t>
            </a:r>
            <a:r>
              <a:rPr lang="en-US" sz="2400" dirty="0" smtClean="0"/>
              <a:t> </a:t>
            </a:r>
            <a:r>
              <a:rPr lang="en-US" sz="2400" dirty="0" err="1" smtClean="0"/>
              <a:t>etis</a:t>
            </a:r>
            <a:r>
              <a:rPr lang="en-US" sz="2400" dirty="0" smtClean="0"/>
              <a:t>.</a:t>
            </a:r>
          </a:p>
          <a:p>
            <a:pPr algn="l"/>
            <a:endParaRPr lang="en-US" sz="2400" dirty="0" smtClean="0"/>
          </a:p>
          <a:p>
            <a:pPr algn="l"/>
            <a:r>
              <a:rPr lang="en-US" sz="2400" dirty="0" err="1" smtClean="0"/>
              <a:t>Kebaikan</a:t>
            </a:r>
            <a:r>
              <a:rPr lang="en-US" sz="2400" dirty="0" smtClean="0"/>
              <a:t> </a:t>
            </a:r>
            <a:r>
              <a:rPr lang="en-US" sz="2400" dirty="0" err="1" smtClean="0"/>
              <a:t>suatu</a:t>
            </a:r>
            <a:r>
              <a:rPr lang="en-US" sz="2400" dirty="0" smtClean="0"/>
              <a:t> </a:t>
            </a:r>
            <a:r>
              <a:rPr lang="en-US" sz="2400" dirty="0" err="1" smtClean="0"/>
              <a:t>perbuatan</a:t>
            </a:r>
            <a:r>
              <a:rPr lang="en-US" sz="2400" dirty="0" smtClean="0"/>
              <a:t> </a:t>
            </a:r>
            <a:r>
              <a:rPr lang="en-US" sz="2400" dirty="0" err="1" smtClean="0"/>
              <a:t>harus</a:t>
            </a:r>
            <a:r>
              <a:rPr lang="en-US" sz="2400" dirty="0" smtClean="0"/>
              <a:t> </a:t>
            </a:r>
            <a:r>
              <a:rPr lang="en-US" sz="2400" dirty="0" err="1" smtClean="0"/>
              <a:t>selalu</a:t>
            </a:r>
            <a:r>
              <a:rPr lang="en-US" sz="2400" dirty="0" smtClean="0"/>
              <a:t> </a:t>
            </a:r>
            <a:r>
              <a:rPr lang="en-US" sz="2400" dirty="0" err="1" smtClean="0"/>
              <a:t>mengacu</a:t>
            </a:r>
            <a:r>
              <a:rPr lang="en-US" sz="2400" dirty="0" smtClean="0"/>
              <a:t> </a:t>
            </a:r>
            <a:r>
              <a:rPr lang="en-US" sz="2400" dirty="0" err="1" smtClean="0"/>
              <a:t>kepada</a:t>
            </a:r>
            <a:r>
              <a:rPr lang="en-US" sz="2400" dirty="0" smtClean="0"/>
              <a:t> </a:t>
            </a:r>
            <a:r>
              <a:rPr lang="en-US" sz="2400" dirty="0" err="1" smtClean="0"/>
              <a:t>pengalaman</a:t>
            </a:r>
            <a:r>
              <a:rPr lang="en-US" sz="2400" dirty="0" smtClean="0"/>
              <a:t> </a:t>
            </a:r>
            <a:r>
              <a:rPr lang="en-US" sz="2400" dirty="0" err="1" smtClean="0"/>
              <a:t>manusia</a:t>
            </a:r>
            <a:r>
              <a:rPr lang="en-US" sz="2400" dirty="0" smtClean="0"/>
              <a:t> </a:t>
            </a:r>
            <a:r>
              <a:rPr lang="en-US" sz="2400" dirty="0" err="1" smtClean="0"/>
              <a:t>dan</a:t>
            </a:r>
            <a:r>
              <a:rPr lang="en-US" sz="2400" dirty="0" smtClean="0"/>
              <a:t> </a:t>
            </a:r>
            <a:r>
              <a:rPr lang="en-US" sz="2400" dirty="0" err="1" smtClean="0"/>
              <a:t>hubungan</a:t>
            </a:r>
            <a:r>
              <a:rPr lang="en-US" sz="2400" dirty="0" smtClean="0"/>
              <a:t> </a:t>
            </a:r>
            <a:r>
              <a:rPr lang="en-US" sz="2400" dirty="0" err="1" smtClean="0"/>
              <a:t>antar</a:t>
            </a:r>
            <a:r>
              <a:rPr lang="en-US" sz="2400" dirty="0" smtClean="0"/>
              <a:t> </a:t>
            </a:r>
            <a:r>
              <a:rPr lang="en-US" sz="2400" dirty="0" err="1" smtClean="0"/>
              <a:t>manusia</a:t>
            </a:r>
            <a:r>
              <a:rPr lang="en-US" sz="2400" dirty="0" smtClean="0"/>
              <a:t>.</a:t>
            </a:r>
          </a:p>
          <a:p>
            <a:pPr algn="l"/>
            <a:r>
              <a:rPr lang="en-US" sz="2400" dirty="0" err="1" smtClean="0"/>
              <a:t>Contoh</a:t>
            </a:r>
            <a:r>
              <a:rPr lang="en-US" sz="2400" dirty="0" smtClean="0"/>
              <a:t>: </a:t>
            </a:r>
            <a:r>
              <a:rPr lang="en-US" sz="2400" dirty="0" err="1" smtClean="0"/>
              <a:t>ilmu</a:t>
            </a:r>
            <a:r>
              <a:rPr lang="en-US" sz="2400" dirty="0" smtClean="0"/>
              <a:t> </a:t>
            </a:r>
            <a:r>
              <a:rPr lang="en-US" sz="2400" dirty="0" err="1" smtClean="0"/>
              <a:t>dan</a:t>
            </a:r>
            <a:r>
              <a:rPr lang="en-US" sz="2400" dirty="0" smtClean="0"/>
              <a:t> </a:t>
            </a:r>
            <a:r>
              <a:rPr lang="en-US" sz="2400" dirty="0" err="1" smtClean="0"/>
              <a:t>kekuasaan</a:t>
            </a:r>
            <a:r>
              <a:rPr lang="en-US" sz="2400" dirty="0" smtClean="0"/>
              <a:t>.</a:t>
            </a:r>
          </a:p>
          <a:p>
            <a:pPr algn="l"/>
            <a:endParaRPr lang="en-US" sz="2400" dirty="0" smtClean="0">
              <a:solidFill>
                <a:schemeClr val="tx1"/>
              </a:solidFill>
            </a:endParaRPr>
          </a:p>
          <a:p>
            <a:pPr algn="l"/>
            <a:endParaRPr lang="en-US" sz="2400" dirty="0">
              <a:solidFill>
                <a:schemeClr val="tx1"/>
              </a:solidFill>
            </a:endParaRPr>
          </a:p>
        </p:txBody>
      </p:sp>
    </p:spTree>
  </p:cSld>
  <p:clrMapOvr>
    <a:masterClrMapping/>
  </p:clrMapOvr>
  <p:transition>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142852"/>
            <a:ext cx="8572592" cy="6500858"/>
          </a:xfrm>
        </p:spPr>
        <p:txBody>
          <a:bodyPr>
            <a:normAutofit/>
          </a:bodyPr>
          <a:lstStyle/>
          <a:p>
            <a:pPr algn="l"/>
            <a:r>
              <a:rPr lang="en-US" sz="2400" dirty="0" err="1" smtClean="0"/>
              <a:t>Istilah</a:t>
            </a:r>
            <a:r>
              <a:rPr lang="en-US" sz="2400" dirty="0" smtClean="0"/>
              <a:t> </a:t>
            </a:r>
          </a:p>
          <a:p>
            <a:pPr algn="l"/>
            <a:endParaRPr lang="en-US" sz="2400" dirty="0" smtClean="0">
              <a:solidFill>
                <a:schemeClr val="tx1"/>
              </a:solidFill>
            </a:endParaRPr>
          </a:p>
          <a:p>
            <a:pPr algn="l"/>
            <a:r>
              <a:rPr lang="en-US" sz="2400" dirty="0" smtClean="0"/>
              <a:t>Amoral: </a:t>
            </a:r>
            <a:r>
              <a:rPr lang="en-US" sz="2400" dirty="0" err="1" smtClean="0"/>
              <a:t>contoh</a:t>
            </a:r>
            <a:r>
              <a:rPr lang="en-US" sz="2400" dirty="0" smtClean="0"/>
              <a:t> Colin Pitchfork, </a:t>
            </a:r>
            <a:r>
              <a:rPr lang="en-US" sz="2400" dirty="0" err="1" smtClean="0"/>
              <a:t>membunuh</a:t>
            </a:r>
            <a:r>
              <a:rPr lang="en-US" sz="2400" dirty="0" smtClean="0"/>
              <a:t> </a:t>
            </a:r>
            <a:r>
              <a:rPr lang="en-US" sz="2400" dirty="0" err="1" smtClean="0"/>
              <a:t>dan</a:t>
            </a:r>
            <a:r>
              <a:rPr lang="en-US" sz="2400" dirty="0" smtClean="0"/>
              <a:t> </a:t>
            </a:r>
            <a:r>
              <a:rPr lang="en-US" sz="2400" dirty="0" err="1" smtClean="0"/>
              <a:t>memperkosa</a:t>
            </a:r>
            <a:r>
              <a:rPr lang="en-US" sz="2400" dirty="0" smtClean="0"/>
              <a:t> 2 </a:t>
            </a:r>
            <a:r>
              <a:rPr lang="en-US" sz="2400" dirty="0" err="1" smtClean="0"/>
              <a:t>gadis</a:t>
            </a:r>
            <a:r>
              <a:rPr lang="en-US" sz="2400" dirty="0" smtClean="0"/>
              <a:t> </a:t>
            </a:r>
            <a:r>
              <a:rPr lang="en-US" sz="2400" dirty="0" err="1" smtClean="0"/>
              <a:t>di</a:t>
            </a:r>
            <a:r>
              <a:rPr lang="en-US" sz="2400" dirty="0" smtClean="0"/>
              <a:t> </a:t>
            </a:r>
            <a:r>
              <a:rPr lang="en-US" sz="2400" dirty="0" err="1" smtClean="0"/>
              <a:t>Inggris</a:t>
            </a:r>
            <a:r>
              <a:rPr lang="en-US" sz="2400" dirty="0" smtClean="0"/>
              <a:t>. </a:t>
            </a:r>
            <a:r>
              <a:rPr lang="en-US" sz="2400" dirty="0" err="1" smtClean="0"/>
              <a:t>Setelah</a:t>
            </a:r>
            <a:r>
              <a:rPr lang="en-US" sz="2400" dirty="0" smtClean="0"/>
              <a:t> </a:t>
            </a:r>
            <a:r>
              <a:rPr lang="en-US" sz="2400" dirty="0" err="1" smtClean="0"/>
              <a:t>diselidiki</a:t>
            </a:r>
            <a:r>
              <a:rPr lang="en-US" sz="2400" dirty="0" smtClean="0"/>
              <a:t> </a:t>
            </a:r>
            <a:r>
              <a:rPr lang="en-US" sz="2400" dirty="0" err="1" smtClean="0"/>
              <a:t>ternyata</a:t>
            </a:r>
            <a:r>
              <a:rPr lang="en-US" sz="2400" dirty="0" smtClean="0"/>
              <a:t> Pitchfork </a:t>
            </a:r>
            <a:r>
              <a:rPr lang="en-US" sz="2400" dirty="0" err="1" smtClean="0"/>
              <a:t>memiliki</a:t>
            </a:r>
            <a:r>
              <a:rPr lang="en-US" sz="2400" dirty="0" smtClean="0"/>
              <a:t> </a:t>
            </a:r>
            <a:r>
              <a:rPr lang="en-US" sz="2400" dirty="0" err="1" smtClean="0"/>
              <a:t>perilaku</a:t>
            </a:r>
            <a:r>
              <a:rPr lang="en-US" sz="2400" dirty="0" smtClean="0"/>
              <a:t> amoral </a:t>
            </a:r>
            <a:r>
              <a:rPr lang="en-US" sz="2400" dirty="0" err="1" smtClean="0"/>
              <a:t>atau</a:t>
            </a:r>
            <a:r>
              <a:rPr lang="en-US" sz="2400" dirty="0" smtClean="0"/>
              <a:t> </a:t>
            </a:r>
            <a:r>
              <a:rPr lang="en-US" sz="2400" dirty="0" err="1" smtClean="0"/>
              <a:t>sakit</a:t>
            </a:r>
            <a:r>
              <a:rPr lang="en-US" sz="2400" dirty="0" smtClean="0"/>
              <a:t> </a:t>
            </a:r>
            <a:r>
              <a:rPr lang="en-US" sz="2400" dirty="0" err="1" smtClean="0"/>
              <a:t>secara</a:t>
            </a:r>
            <a:r>
              <a:rPr lang="en-US" sz="2400" dirty="0" smtClean="0"/>
              <a:t> </a:t>
            </a:r>
            <a:r>
              <a:rPr lang="en-US" sz="2400" dirty="0" err="1" smtClean="0"/>
              <a:t>kejiwaan</a:t>
            </a:r>
            <a:r>
              <a:rPr lang="en-US" sz="2400" dirty="0" smtClean="0"/>
              <a:t> yang </a:t>
            </a:r>
            <a:r>
              <a:rPr lang="en-US" sz="2400" dirty="0" err="1" smtClean="0"/>
              <a:t>ditandai</a:t>
            </a:r>
            <a:r>
              <a:rPr lang="en-US" sz="2400" dirty="0" smtClean="0"/>
              <a:t> </a:t>
            </a:r>
            <a:r>
              <a:rPr lang="en-US" sz="2400" dirty="0" err="1" smtClean="0"/>
              <a:t>dengan</a:t>
            </a:r>
            <a:r>
              <a:rPr lang="en-US" sz="2400" dirty="0" smtClean="0"/>
              <a:t>; </a:t>
            </a:r>
            <a:r>
              <a:rPr lang="en-US" sz="2400" dirty="0" err="1" smtClean="0"/>
              <a:t>instabilitas</a:t>
            </a:r>
            <a:r>
              <a:rPr lang="en-US" sz="2400" dirty="0" smtClean="0"/>
              <a:t> </a:t>
            </a:r>
            <a:r>
              <a:rPr lang="en-US" sz="2400" dirty="0" err="1" smtClean="0"/>
              <a:t>emosi</a:t>
            </a:r>
            <a:r>
              <a:rPr lang="en-US" sz="2400" dirty="0" smtClean="0"/>
              <a:t>, </a:t>
            </a:r>
            <a:r>
              <a:rPr lang="en-US" sz="2400" dirty="0" err="1" smtClean="0"/>
              <a:t>tidak</a:t>
            </a:r>
            <a:r>
              <a:rPr lang="en-US" sz="2400" dirty="0" smtClean="0"/>
              <a:t> </a:t>
            </a:r>
            <a:r>
              <a:rPr lang="en-US" sz="2400" dirty="0" err="1" smtClean="0"/>
              <a:t>belajar</a:t>
            </a:r>
            <a:r>
              <a:rPr lang="en-US" sz="2400" dirty="0" smtClean="0"/>
              <a:t> </a:t>
            </a:r>
            <a:r>
              <a:rPr lang="en-US" sz="2400" dirty="0" err="1" smtClean="0"/>
              <a:t>dari</a:t>
            </a:r>
            <a:r>
              <a:rPr lang="en-US" sz="2400" dirty="0" smtClean="0"/>
              <a:t> </a:t>
            </a:r>
            <a:r>
              <a:rPr lang="en-US" sz="2400" dirty="0" err="1" smtClean="0"/>
              <a:t>pengalaman</a:t>
            </a:r>
            <a:r>
              <a:rPr lang="en-US" sz="2400" dirty="0" smtClean="0"/>
              <a:t>, </a:t>
            </a:r>
            <a:r>
              <a:rPr lang="en-US" sz="2400" dirty="0" err="1" smtClean="0"/>
              <a:t>mengerti</a:t>
            </a:r>
            <a:r>
              <a:rPr lang="en-US" sz="2400" dirty="0" smtClean="0"/>
              <a:t> </a:t>
            </a:r>
            <a:r>
              <a:rPr lang="en-US" sz="2400" dirty="0" err="1" smtClean="0"/>
              <a:t>akan</a:t>
            </a:r>
            <a:r>
              <a:rPr lang="en-US" sz="2400" dirty="0" smtClean="0"/>
              <a:t> </a:t>
            </a:r>
            <a:r>
              <a:rPr lang="en-US" sz="2400" dirty="0" err="1" smtClean="0"/>
              <a:t>hukum</a:t>
            </a:r>
            <a:r>
              <a:rPr lang="en-US" sz="2400" dirty="0" smtClean="0"/>
              <a:t> </a:t>
            </a:r>
            <a:r>
              <a:rPr lang="en-US" sz="2400" dirty="0" err="1" smtClean="0"/>
              <a:t>dan</a:t>
            </a:r>
            <a:r>
              <a:rPr lang="en-US" sz="2400" dirty="0" smtClean="0"/>
              <a:t> </a:t>
            </a:r>
            <a:r>
              <a:rPr lang="en-US" sz="2400" dirty="0" err="1" smtClean="0"/>
              <a:t>etika</a:t>
            </a:r>
            <a:r>
              <a:rPr lang="en-US" sz="2400" dirty="0" smtClean="0"/>
              <a:t> </a:t>
            </a:r>
            <a:r>
              <a:rPr lang="en-US" sz="2400" dirty="0" err="1" smtClean="0"/>
              <a:t>namun</a:t>
            </a:r>
            <a:r>
              <a:rPr lang="en-US" sz="2400" dirty="0" smtClean="0"/>
              <a:t> </a:t>
            </a:r>
            <a:r>
              <a:rPr lang="en-US" sz="2400" dirty="0" err="1" smtClean="0"/>
              <a:t>tidak</a:t>
            </a:r>
            <a:r>
              <a:rPr lang="en-US" sz="2400" dirty="0" smtClean="0"/>
              <a:t> </a:t>
            </a:r>
            <a:r>
              <a:rPr lang="en-US" sz="2400" dirty="0" err="1" smtClean="0"/>
              <a:t>memahami</a:t>
            </a:r>
            <a:r>
              <a:rPr lang="en-US" sz="2400" dirty="0" smtClean="0"/>
              <a:t> </a:t>
            </a:r>
            <a:r>
              <a:rPr lang="en-US" sz="2400" dirty="0" err="1" smtClean="0"/>
              <a:t>artinya</a:t>
            </a:r>
            <a:r>
              <a:rPr lang="en-US" sz="2400" dirty="0" smtClean="0"/>
              <a:t>, Pitchfork </a:t>
            </a:r>
            <a:r>
              <a:rPr lang="en-US" sz="2400" dirty="0" err="1" smtClean="0"/>
              <a:t>juga</a:t>
            </a:r>
            <a:r>
              <a:rPr lang="en-US" sz="2400" dirty="0" smtClean="0"/>
              <a:t> </a:t>
            </a:r>
            <a:r>
              <a:rPr lang="en-US" sz="2400" dirty="0" err="1" smtClean="0"/>
              <a:t>tidak</a:t>
            </a:r>
            <a:r>
              <a:rPr lang="en-US" sz="2400" dirty="0" smtClean="0"/>
              <a:t> </a:t>
            </a:r>
            <a:r>
              <a:rPr lang="en-US" sz="2400" dirty="0" err="1" smtClean="0"/>
              <a:t>pernah</a:t>
            </a:r>
            <a:r>
              <a:rPr lang="en-US" sz="2400" dirty="0" smtClean="0"/>
              <a:t> </a:t>
            </a:r>
            <a:r>
              <a:rPr lang="en-US" sz="2400" dirty="0" err="1" smtClean="0"/>
              <a:t>menyesali</a:t>
            </a:r>
            <a:r>
              <a:rPr lang="en-US" sz="2400" dirty="0" smtClean="0"/>
              <a:t> </a:t>
            </a:r>
            <a:r>
              <a:rPr lang="en-US" sz="2400" dirty="0" err="1" smtClean="0"/>
              <a:t>perbuatannya</a:t>
            </a:r>
            <a:r>
              <a:rPr lang="en-US" sz="2400" dirty="0" smtClean="0"/>
              <a:t>.</a:t>
            </a:r>
          </a:p>
          <a:p>
            <a:pPr algn="l"/>
            <a:endParaRPr lang="en-US" sz="2400" dirty="0" smtClean="0">
              <a:solidFill>
                <a:schemeClr val="tx1"/>
              </a:solidFill>
            </a:endParaRPr>
          </a:p>
          <a:p>
            <a:pPr algn="l"/>
            <a:r>
              <a:rPr lang="en-US" sz="2400" dirty="0" smtClean="0"/>
              <a:t>Non moral: </a:t>
            </a:r>
            <a:r>
              <a:rPr lang="en-US" sz="2400" dirty="0" err="1" smtClean="0"/>
              <a:t>mobil</a:t>
            </a:r>
            <a:r>
              <a:rPr lang="en-US" sz="2400" dirty="0" smtClean="0"/>
              <a:t>, </a:t>
            </a:r>
            <a:r>
              <a:rPr lang="en-US" sz="2400" dirty="0" err="1" smtClean="0"/>
              <a:t>senjata</a:t>
            </a:r>
            <a:r>
              <a:rPr lang="en-US" sz="2400" dirty="0" smtClean="0"/>
              <a:t> </a:t>
            </a:r>
            <a:r>
              <a:rPr lang="en-US" sz="2400" dirty="0" err="1" smtClean="0"/>
              <a:t>api</a:t>
            </a:r>
            <a:r>
              <a:rPr lang="en-US" sz="2400" dirty="0" smtClean="0"/>
              <a:t>, </a:t>
            </a:r>
            <a:r>
              <a:rPr lang="en-US" sz="2400" dirty="0" err="1" smtClean="0"/>
              <a:t>pisau</a:t>
            </a:r>
            <a:r>
              <a:rPr lang="en-US" sz="2400" dirty="0" smtClean="0"/>
              <a:t>, motor. Benda </a:t>
            </a:r>
            <a:r>
              <a:rPr lang="en-US" sz="2400" dirty="0" err="1" smtClean="0"/>
              <a:t>benda</a:t>
            </a:r>
            <a:r>
              <a:rPr lang="en-US" sz="2400" dirty="0" smtClean="0"/>
              <a:t> </a:t>
            </a:r>
            <a:r>
              <a:rPr lang="en-US" sz="2400" dirty="0" err="1" smtClean="0"/>
              <a:t>mati</a:t>
            </a:r>
            <a:r>
              <a:rPr lang="en-US" sz="2400" dirty="0" smtClean="0"/>
              <a:t> </a:t>
            </a:r>
            <a:r>
              <a:rPr lang="en-US" sz="2400" dirty="0" err="1" smtClean="0"/>
              <a:t>ini</a:t>
            </a:r>
            <a:r>
              <a:rPr lang="en-US" sz="2400" dirty="0" smtClean="0"/>
              <a:t> </a:t>
            </a:r>
            <a:r>
              <a:rPr lang="en-US" sz="2400" dirty="0" err="1" smtClean="0"/>
              <a:t>kemudian</a:t>
            </a:r>
            <a:r>
              <a:rPr lang="en-US" sz="2400" dirty="0" smtClean="0"/>
              <a:t> </a:t>
            </a:r>
            <a:r>
              <a:rPr lang="en-US" sz="2400" dirty="0" err="1" smtClean="0"/>
              <a:t>bisa</a:t>
            </a:r>
            <a:r>
              <a:rPr lang="en-US" sz="2400" dirty="0" smtClean="0"/>
              <a:t> </a:t>
            </a:r>
            <a:r>
              <a:rPr lang="en-US" sz="2400" dirty="0" err="1" smtClean="0"/>
              <a:t>digunakan</a:t>
            </a:r>
            <a:r>
              <a:rPr lang="en-US" sz="2400" dirty="0" smtClean="0"/>
              <a:t> </a:t>
            </a:r>
            <a:r>
              <a:rPr lang="en-US" sz="2400" dirty="0" err="1" smtClean="0"/>
              <a:t>untuk</a:t>
            </a:r>
            <a:r>
              <a:rPr lang="en-US" sz="2400" dirty="0" smtClean="0"/>
              <a:t> </a:t>
            </a:r>
            <a:r>
              <a:rPr lang="en-US" sz="2400" dirty="0" err="1" smtClean="0"/>
              <a:t>hal</a:t>
            </a:r>
            <a:r>
              <a:rPr lang="en-US" sz="2400" dirty="0" smtClean="0"/>
              <a:t> yang </a:t>
            </a:r>
            <a:r>
              <a:rPr lang="en-US" sz="2400" dirty="0" err="1" smtClean="0"/>
              <a:t>buruk</a:t>
            </a:r>
            <a:r>
              <a:rPr lang="en-US" sz="2400" dirty="0" smtClean="0"/>
              <a:t> </a:t>
            </a:r>
            <a:r>
              <a:rPr lang="en-US" sz="2400" dirty="0" err="1" smtClean="0"/>
              <a:t>ataupun</a:t>
            </a:r>
            <a:r>
              <a:rPr lang="en-US" sz="2400" dirty="0" smtClean="0"/>
              <a:t> </a:t>
            </a:r>
            <a:r>
              <a:rPr lang="en-US" sz="2400" dirty="0" err="1" smtClean="0"/>
              <a:t>baik</a:t>
            </a:r>
            <a:r>
              <a:rPr lang="en-US" sz="2400" smtClean="0"/>
              <a:t>.</a:t>
            </a:r>
            <a:endParaRPr lang="en-US" sz="2400" dirty="0">
              <a:solidFill>
                <a:schemeClr val="tx1"/>
              </a:solidFill>
            </a:endParaRPr>
          </a:p>
        </p:txBody>
      </p:sp>
    </p:spTree>
  </p:cSld>
  <p:clrMapOvr>
    <a:masterClrMapping/>
  </p:clrMapOvr>
  <p:transition>
    <p:cut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142852"/>
            <a:ext cx="8572592" cy="6500858"/>
          </a:xfrm>
        </p:spPr>
        <p:txBody>
          <a:bodyPr>
            <a:normAutofit/>
          </a:bodyPr>
          <a:lstStyle/>
          <a:p>
            <a:pPr algn="l"/>
            <a:r>
              <a:rPr lang="en-US" sz="2400" dirty="0" err="1" smtClean="0">
                <a:solidFill>
                  <a:schemeClr val="tx1"/>
                </a:solidFill>
              </a:rPr>
              <a:t>Etika</a:t>
            </a:r>
            <a:r>
              <a:rPr lang="en-US" sz="2400" dirty="0" smtClean="0">
                <a:solidFill>
                  <a:schemeClr val="tx1"/>
                </a:solidFill>
              </a:rPr>
              <a:t> </a:t>
            </a:r>
            <a:r>
              <a:rPr lang="en-US" sz="2400" dirty="0" err="1" smtClean="0">
                <a:solidFill>
                  <a:schemeClr val="tx1"/>
                </a:solidFill>
              </a:rPr>
              <a:t>memahami</a:t>
            </a:r>
            <a:r>
              <a:rPr lang="en-US" sz="2400" dirty="0" smtClean="0">
                <a:solidFill>
                  <a:schemeClr val="tx1"/>
                </a:solidFill>
              </a:rPr>
              <a:t> </a:t>
            </a:r>
            <a:r>
              <a:rPr lang="en-US" sz="2400" dirty="0" err="1" smtClean="0">
                <a:solidFill>
                  <a:schemeClr val="tx1"/>
                </a:solidFill>
              </a:rPr>
              <a:t>mana</a:t>
            </a:r>
            <a:r>
              <a:rPr lang="en-US" sz="2400" dirty="0" smtClean="0">
                <a:solidFill>
                  <a:schemeClr val="tx1"/>
                </a:solidFill>
              </a:rPr>
              <a:t> yang </a:t>
            </a:r>
            <a:r>
              <a:rPr lang="en-US" sz="2400" dirty="0" err="1" smtClean="0">
                <a:solidFill>
                  <a:schemeClr val="tx1"/>
                </a:solidFill>
              </a:rPr>
              <a:t>benar</a:t>
            </a:r>
            <a:r>
              <a:rPr lang="en-US" sz="2400" dirty="0" smtClean="0">
                <a:solidFill>
                  <a:schemeClr val="tx1"/>
                </a:solidFill>
              </a:rPr>
              <a:t> </a:t>
            </a:r>
            <a:r>
              <a:rPr lang="en-US" sz="2400" dirty="0" err="1" smtClean="0">
                <a:solidFill>
                  <a:schemeClr val="tx1"/>
                </a:solidFill>
              </a:rPr>
              <a:t>dan</a:t>
            </a:r>
            <a:r>
              <a:rPr lang="en-US" sz="2400" dirty="0" smtClean="0">
                <a:solidFill>
                  <a:schemeClr val="tx1"/>
                </a:solidFill>
              </a:rPr>
              <a:t> </a:t>
            </a:r>
            <a:r>
              <a:rPr lang="en-US" sz="2400" dirty="0" err="1" smtClean="0">
                <a:solidFill>
                  <a:schemeClr val="tx1"/>
                </a:solidFill>
              </a:rPr>
              <a:t>salah</a:t>
            </a:r>
            <a:r>
              <a:rPr lang="en-US" sz="2400" dirty="0" smtClean="0">
                <a:solidFill>
                  <a:schemeClr val="tx1"/>
                </a:solidFill>
              </a:rPr>
              <a:t> </a:t>
            </a:r>
            <a:r>
              <a:rPr lang="en-US" sz="2400" dirty="0" err="1" smtClean="0">
                <a:solidFill>
                  <a:schemeClr val="tx1"/>
                </a:solidFill>
              </a:rPr>
              <a:t>dan</a:t>
            </a:r>
            <a:r>
              <a:rPr lang="en-US" sz="2400" dirty="0" smtClean="0">
                <a:solidFill>
                  <a:schemeClr val="tx1"/>
                </a:solidFill>
              </a:rPr>
              <a:t> </a:t>
            </a:r>
            <a:r>
              <a:rPr lang="en-US" sz="2400" dirty="0" err="1" smtClean="0">
                <a:solidFill>
                  <a:schemeClr val="tx1"/>
                </a:solidFill>
              </a:rPr>
              <a:t>membangun</a:t>
            </a:r>
            <a:r>
              <a:rPr lang="en-US" sz="2400" dirty="0" smtClean="0">
                <a:solidFill>
                  <a:schemeClr val="tx1"/>
                </a:solidFill>
              </a:rPr>
              <a:t> </a:t>
            </a:r>
            <a:r>
              <a:rPr lang="en-US" sz="2400" dirty="0" err="1" smtClean="0">
                <a:solidFill>
                  <a:schemeClr val="tx1"/>
                </a:solidFill>
              </a:rPr>
              <a:t>kesadaran</a:t>
            </a:r>
            <a:endParaRPr lang="en-US" sz="2400" dirty="0">
              <a:solidFill>
                <a:schemeClr val="tx1"/>
              </a:solidFill>
            </a:endParaRPr>
          </a:p>
        </p:txBody>
      </p:sp>
      <p:sp>
        <p:nvSpPr>
          <p:cNvPr id="6146" name="AutoShape 2" descr="data:image/jpeg;base64,/9j/4AAQSkZJRgABAQAAAQABAAD/2wCEAAkGBhQSEBUUEhQUFRUVFxQXFRcVFRQUFBQUFxQVFBQUFBQXHCYeFxkjGRQUHy8gJCcpLCwsFR4xNTAqNSYrLCkBCQoKDgwOFw8PGikcHBwsKSkpKSwpKSkpLCwpKSkpKSkpLCkpLCwsKSkpKSwpLCkpLCwsLCkpLCkpKSkpKSwsLP/AABEIAQMAwgMBIgACEQEDEQH/xAAcAAABBQEBAQAAAAAAAAAAAAAEAQIDBQYABwj/xABHEAACAQIDBAYHBAgEBQUBAAABAgADEQQSIQUxQVEGImFxgZETMnKhscHRB0KC8BQjJFJikqLhM1OywhYlc9LxFzVVg5MV/8QAGAEAAwEBAAAAAAAAAAAAAAAAAAECAwT/xAAmEQEBAAICAwABAgcAAAAAAAAAAQIRITEDEkFRE2EEFCIyQnGB/9oADAMBAAIRAxEAPwDZbO2klLB01BAumaq3BVH3b8+flPN+ke2ziat9yLoi8hzPaYNjcW+Z0Ltlzt1bnL6xIFoOKfaPOc+t3dOTRipHBY9af5uI8Uz2xqMyRQkfkMcBEbL4Ff8AmD/j+AmnCTOYL/3J/wAX+kTUAR5CGBI7JHgRwEg0YSC7WH6ir7D/AOkw+0E2yP2ar7DfCE7Co6Ir+zfjb4CFYsaiRdEF/Zfxv8oTjBqJf+VL4skMOwtrai8FVIZhk0k59Fj2oum2ApDCO4RA4KWYKA2rC+o7IPsboZh62FpO2cOyAkq3E34G4hnTrTBN7dP4yy6Np+yUP+mnwvF7WYq+qGp9nJGtHEMPaHzU/KDVeje0KXqstQD+IX/qsffN2qxXY2PcYp5L9Go8xqbfq0/8SmeFzawv2QmjjRWW+W3f2SPbjfqW8PiImwk/Ur4/EzpkiB1KnEqYdTvAPeIQi6RCsaWdqbCq3Nstrm2vDhwiTRnoZjP86n7/APtnSPb94tPtRwMRUFx67cRx1+cYrTT43obhqzmo6NmY3JDsL6W3Xtwgx+znDcDWXuqfUSNwpVMI8SzP2c0/u18Qv4lPykbfZ449XGVB3oD/ALocfk9g1Y9seHPOTN0GxQ9XFqfapfQmRnoljxuq4du8MP8AbFr9z3GZwJ/5k59r/SJqlfsEq06F45K5rBaLMb3AqEDUW4gQz9Exy78KG9msnzMeXPQlgtSOXvMfpyPmIB6bEr62Cr/hyv8ACMO2Mvr0MSvfRb5SdU9xZ2Hb5f3gO3V/Zquv3G4HlB/+JqHFmX2kcfKQ7V21QfD1FSqhYoQBfUnlYyZLsbN6Hr+yj2n+Mnxo6w74J0VrqMMAWUNmfQkA7+UOxL5sp0vm3jjul3+6j4tgsNwy9WDBYw9KMPRb0VUHMNb20sdRqD8pOe9cFFZ9oJ/Y/wD7E/3GXWwEthaH/Sp/6BKX7QdoYargQaNVGf0qdQF72yvc2ZR2ec9H2L0KzYWiUrU2tSp3ytm3It90XrbhD3NqMLGVx1G9k/Ay9xvRqpTbKSpJ0Frm5te2nZANo7IqrTqXX1Ua9je3VNvhM9cjceS7e/wT3r8YRsOn+oTu+Zg/SP8AwfxL84fsVP1FP2RO74zFgRaa3ZRzI+MeVj8Gl6qe0vxEV6JqDSHKdJyYs4ttRlMaSQCNpjSSgTW9snARbRRFtECWnWjrTrQBhES0eREtAGFYlo+0QiBoXS+/XvgdfZdJvWpUz3oh+IlgRGERhR1+i2Fbfh6XggHwgNboXhNT6MrbXqvUHwaaZlguJqAdU72vYDU7o/aw2e/4TSwNOtiUuLi1UkeTAyvxvQT0jZjiKhbTV1RjpoNRaaXBXAynQgDfzBII/wBPnCCsMc72rKaumAr/AGeP92sh70ZfgTIz0PxSeqyHudlPvWb8iRsJXvUsGuF2lTJKtXubXKV73te1+vra585JT23tFGX0jYnKFyG6l/1ZBDLcA30Y919JtCIwrDcvwPO+kGKDUwBmvmBsVZeB5gS82Qn6pAOCr8BNKy3gtWlroJcy2VAusI2MKYxFM13FOmGBdzuUa6nxtOxFG0r8ZhvSIVuRm0uOHH5Sien+g2b/APJYb/8AWl/3zp4x/wALD/MP8o+s6R64q3fy9epbpIJHS3SUCZ3tMKBHWnCLaSHRIs6ANnRYkDJGkR8aYAwxDHmNMAjYSvx6W63C1nHNTx8DrLIiROsLNzR43V2zNev6LJ1s2WoSx/hbQ+4+6XbLKzauDCEEaqdCOXK3ZH7GrnKabG5Q6dqH1T4ajwmeHF1XR5f65M4LZZGwk7SJhNXOhIjGElKxpEYRWg1Uaw20FqjWVj2VA1RqZAy6wqoNTIWWaXoohtEkmWdM1N7R3SYCQ0JOJOXaYUCLEEdJDrRIsSBkMS0cY2AdG2jjGwBpiGKY0mANMjaSNI2gAW06Oakw42uO8aymSplyVhwFmA4g7/r4TROOEosAmjoeBP8AaZ+T8unwc7xv1aXuLjXlI2EG2dUtemfu6r7PLwPxhbCXjdzbHLH1ukREYRJCI0iUky0HqDWFWkFRdZeJUA41kRWFMJCwl3ooitOj8kWZqbLD8fCECC4c6nwhQMWXaYdFiTpJliTo2AKY284mNvAHXjCZxMYWgZSY0mITGkxApMYxnExjGMEZpT49MlUONz6N7XA+MtjB8Xhw6FTx3HkeBk2b4Xhl63ase6ur/u7+1Tofz2Q3F41EF2NhH7GT0xCHRwcp7Lbz5azD9PM74yrRw6P6GiRTO85nUWdie/hu0h4sb/xt5tWzXY3aPTtEaydYjlu8TLPY/SSniBocrDepIv4c908txmDdT11K33XFo3DV2psGHCdP6c1w5ntYgdY7/GC9Gcb6SgpuW01JNyTxhNc6HxkYlQzGRiOaNTjLy6ELedFtEmamtwx18PnCxAcKet4fMQ6GXaIWcYhMbJM4mMLRGEjJgDy8bnjWMaYjKXiZoy06AKzyIVgdxv3azynpZt+q2NqozutNWyFFchbDQ3A0N5SU8S1OoHotlK63Btrx0O/ums8e5sbe4Cpe9tbWBtwJ3AxH0/J8pW9Daz1cIrs+ZqhZnbqjLuUIABYer7zDcZUF142J5+Ji9OE75KXiExHcAXJAHMmw85HTxSN6ro3ssp+BmaxOyepVr1gLmnQLEXsC28C/C4UiUuB2hTdfSucpqEs1x95usbWG430PK0NxuNFOk6WP60rmN9Mqj1bdukhfZtJ6C00J1YNm1HWtu13C2g7pPksuMxdX8Pjeclf01w9J8IXUAlQLEcLkb/zxnltYT2TpDSVMM6+sxQgA63NuqL99pj8T0JSlhGqVmJrHKKYUjLna2VO0km3geUvw5zGaPzeO5Xc/C0+z7D/sgPNm9xsfCWuLFlMfsfA+goJTv6q6kbix1YjxJkeLbq+XxE0ndcVCO06idPGUu3ekYoHKFzORe17ADt+kqaXTlxvpIR2Fh9ZVxtgjZRJmf+N1/wApv5h9J0j1yN6fQ9bwMNgVH1h+eEMDRZdph4jjaDYjFBBdiANxJ3Dlc8B2yJtpUhvq0/51+sQGlxB2Igrbbo8HzdiK9Q/0gyH0DOcxq1EB1CKEQqOAY2LX56w0Y0mZzpb0tXCKFUBqr6qp3KN2Zre4cbGG7T2AlSmQatZTvz+lc2sNSVY2I7LTK4foP+lYdalSoVqWARgOqaS9WmWTmQL6Hjxjkn01ZhvtDxQa7MhXiCgAt2Ea++ejYPEl6SOVKl1Vip3rcA2PnPPdi9Cai40U6uVkQhnKm4K2JUHiLm2h4GejPvjy18DyDptgCmLqP92oxZT2neD23lx0d+zKrVyviGFKnvK76hHK25fG/dNhtDYC1De49lhdbjiLag6QfH7QxCqKSACowJDBicyr62S4tm1G/Xj3XM5oavxcPVpYemtNeqigBEHrEDTwF+J5wZDn3mwN7W1HdfgZm02caY9JiKiIzXtnqWJvzJvr5yXB9JFzXVluN4BBB8pWN2nLHQrpb0XbFUxkqHOm5Ln0bd44N/F+R5c9NkYqwKspsQRYgjgZ7Pgdt0n6tgjHmdD3GU3Szo/hqgevUuGRDmNMi7WHVDAg3O4eMOilU/RR6tfC1VYs4QrkuSTqrFlB8F07Zp8EmVAc5sPuki31ETo9s79FwiKfWtnf2zqR4aL4TU4bZBbAtTAvUqqX7c7EFdTutp5TG4+9sjo8fl9OGRxzmqwsd2pPdy5mC9H9i18XtNK1RnOHwzK+uqgqVK01G65tc9g7p6D0e+zYKM2KfMf3EJCjvc6nwtNWuDpKgp01CqAbBAABf5x+LxXG7p+fz45TUecbfwYo1SFDFSMwtbTU6akfkzM7SF0Yn0iC182e1rcVCm3DjNX9oOK/R8lRv8MBqb2FyLkGm3jqp7xynmW2ulVOqmVQ+UsM1rAlBqQvInT3zT15c86SUuii1aStUZ/SMLlr62Pqgg6aC0Eq9A33pVQj+IFdPC8K2d0rRKSIynqqBcEHdoND2Wkm2OlFM4dlptdm0IIIIG9vO1vGO2/FRnE6PViAQhIOoPMHcZ09EpG6ggaEC3dbSdI/UoaimdR3wsGBKd3hCw0nPtMNbXfIlw6LuRR3Ko+U521jTJUSvUyXfUqPWA104sBxtvky1VIDAggi4I3EHiDBMWWyN6M2fK2UncGt1T5zyPHYmqr+jqZ8wJ6pvvJubLutx0lSbJ6H0z2wBSFJGTPWOUlnCqtMauWa+lx1eeptBuj/AEjpU8LlqVUY0fSLcN66IxyFL6kFcoHdPNauLuOEdhabMcq03fS4VQSb6amwvbX4S/TjRvVuidYPQNYm71ndqnDKQxUU/wAIAHjLaqZjegWKrBqtGshW1qozAq126u46kHKTfmDzmyZbiZ5TVCB6lgTynmG2+m1aseoBTVWDJYXcEbjnO42J3cyJ6aw5zx3bezzRrvTO4Mcvap1U+REvxyChK+JZ2zOzMTxYknzMSkp3/wBpZYdKT4VrqBVpulmBsWRydCNzEWPgRygVY8BNolOu06i7qjDxJ+Msm6Z1XWlTqCnkR6bNZcpqBWBs9jY7r7hukOzOjXpAzVaq01Vip0DE5fWO8WA98O2Z0ZoPQLu1TOwcoBYADX0ZYW1J0JF+Mm2Hp6Q1E1HSkPvtqeSDVj5Tc4N7VU4LuPLUce7SYb7Pq5r0zXI9WnTQe0VBqfD+qbMdUC/5Ji8eOk5LittEMcq6/A9/ZJUpG1zp3boFs7TW0sTigR2zWxDG9OqN6DH92xPK17G/n7p5DR2LSrBqjoAHJKWulkGimw4n1vET27btFXp1g5shpuG5BSnWP9R8phNndFaL01ZcRUqoR1SjIqn+VbjuvIy4VLqMBhOitJ6jAswCPYjTVSqsOtvB62/snYfZWFJc5WK3y07seAsW363a/lPTaHRLDJcilcm18zO17aagmx8pU7bwuJoH9loUBSA0KUwai6a3Xv5AyNnMmWwHSkLSRSlyqKCeZCgGJAq/S7GhmHpdxI9VOfdOh6LeogwtGvK/NoZANsWGi+Zk5S1MWLCJKaptluS/GQ1NquRvA7gIelPcXTEXlH0mwyVjTo5ENSqfWKqWp0VsajAnUHco7WgWK2mRvqf1fSUuD2hd2rMdH6q77rTBNj3E3J7xH6aG2qpbPwuGNSqoRLgFtRZQgPqjhfjzMosNXCtSxb39JWqsHGvVo1Fy0k8ClM/ilftXGB2WkLlWIap7AO7xNhJdpYrPRZQLG119pSGW3iBH6ja3xW1guLpVADZ0ek27XUVE94bzlwds8l8zMPtHFM1Fagt1StQW/h1PuvLilVLAG/dC4wbqzxO1mvuUTI9L6ecLU0zDqm1vV4HwPxlziKGbfvgFTYlWtdKVJ6psfVGg723L4mOahMngKwSoCwuNQe4gj5zsVTysRw4d03WyvsaxD2OIq06I5L+tf3WUeZmz2Z9l+CpAZkasRxrMSPCmtl8wZWy9o8e2T6R1NGkjOXIuEUscvH1d17AeM3+zuimKcC9NaQ/jIuB7K3PnaejUsEtNMtJFUAaKoCLfhoo08p5NtfbmMqVWp4layAGxp0lIpgcL5NWHaSQZNom8noXQzAJhsJUw6VFqVBULPk3j0h6q5d62AtY9s0zUSSNO3znmv2ZdHmSvXq3IplUVVO/MTmJPEBRu9s8p6ZSWaY8zZWaqdGsLRatTKLcT7oibrmQ5STcg9mhtbwlpB7fdVwtdm3CjVJ7eoxP57J4J0R6VVMIcqnRj1gRmU9XQ2uLEEbwdxN9wn0JjcJ6Wm6NudWQ8NGGUgctD/wCZ837O2ey12puNULBxvsVuhF+/zkZdLxegf+oNQ3AopcaElmsT2DfA8T04xViQtEaHcG07dTrKGhUWkCKllsdCfvDge08D3dsC2vtdGplUJ1tc2t1eO+ZaPU/CuxG3qjuzsRdmLHQbybn4zo4bTpf5XwnSzelnEHiffK2nWYjf7o5VktGnwt2j5iTakG1Jr7284z9E7N/PnLT0cU04t01PjdmFkIHH4cRA2w+UXOi28rfKaIJrbyPP+8B2lgS6FBuYjN7PECGwotm4QsC5Fi+q+wPVHz8YYcKbS2XDWFvLhblaO9HwP/mGxtmq2CqUbkDPTYHOvK4sSOUudhqf0enm0OUXvv00B8rSzShoYlPD9UcOUVuwiancWl3humrJRSmtNMygAnUJccVQfWVBU7j/AGMCq4XK1xrfUjl2iZ5b1w08cxuWsm02X0ldz+sICjeUQE+ALax1TpE9yMyjW3q/WZOltBk1ptk0ILWGoPYwIt+dI7DdOMKrZatKm/N0zJ7iCD4GTMcssZzZW1/Tmd43Ghr7SZx1qptyBCj3WvKzEYymvESt2j06wg0p4dPHNUPkMq/1TGbR24apJCBb8re4AADyJ7ZP8tcrzWk82GM4jfbJ6UvTrj0CGpmIDoPvDgb/AHSOZnqVB1bdoeK6XB5aHny0ni+0PtMC0Fo4Sj6OyKpqPlzXCgZgq6ZtL3JPdNV9luJD7PANy1OrVBO86kVASfxzt8fj9Jpx+XP3u9aeg1d9uA3217tOUKoKrDQjwNpQttdaIzVXVF5uygHxY6mE7P2tSrgtRqU3tvNNg4B7QDcTSxiOxOg4Dnz7rmeN7e2EuHxlZgb+mYVAOKhiWKn8Vz3ET2GrfedfD6/WYHp9hOvTfiQy9pANwb/ikXo5eXne29jGsQytYgWsfVPHwMytSi6gkg2uRfetxv1m32iSqaes3VXnrvI8L+6EYPBAIE00FvHjI3pe3nV509AOwKN/8Nf5ROh7Da4USQ07jTfvHfFRZOiyaSFDcbv7HiI8JFtZuxvcf7/Ltkt4ghajcRi0gb33/nUQoa7oPiFN+0fm0NFs1aQGnlF9GCYg1jheGg7cLHwPP+8lFOIBfQyVN9jx3fQ9sWggqJAayG/ZLr9BY8PPSNGyDxIHvjDA9J8UQQgOlrntmdvNN0zwoXEFf4UPneZd1Im+PSikxIwNHBe2UCkmaDoj01fALWCKH9KFyhj1VcEjMQN/VJ042GszDMb2EWmSTYxbC0x+1quIqmpWcu54ncByUblHYJLgtpVKLh6TsjDcymxHYeY7DpAqNLnJXWMPUOhH2pNUrCljWQZ9Eq2VAG4LUAsovwbTt5i36eAfqvx+HqTxBvz3T0P/APqO2DpOxLMKKKneFAG7fuue4ycvwmxTYquPS5mDZadxmALKrcS1t2txfhk7Yfh6gYXBBHAg3HukuEwZp0wCdd7d55+4eEAxWDXNmW9Nz95NAfaX1W8RMzG3nSqz1/3qZ/A2vk0WLRtWokqLGprJlWCSNTuIiLffvG/6yYCR1NDfz7v7fWIJsOADc8Bp3yCtTvrJbRyJeBAjSO8DvHP+8lSlcXhgpxpTLrwO/sPPu5+fOAQ06QvJSsd6A30BP55yZcEx5D89kVMmHx33W8CfgfrCiYOdnDiSfdEq4cjmV7ybfUfnuQefdOW/bG9hPhM2acv+mYti29lP9Mo7zpx6UDqU+UM2LgvS1lQ+re7Hd1Bq2vDl4yGa3o7sJadJalUZqlQZlQdYhN6kru10NzoNN0MrqAJt3o/SNN6tFcoRS1xfK5vuUHgBc3Gm63GUVbYr01Wpo1NrBWHO2a1jrzF91wZ6Bi1Do3pmyoQQVU8xbrPxPYLDvmZrY4/oxw9WytTAylg16gB6mXgpsNb69m+ZShTqsVhJMklp4W+8kC43aka77XnQFlsPYt8NXqspuadRafL1TmYfDzl10epB8FQuAQF8dGYQ2jUUUfQ01d8qZWzDJl6v3y1tTe9hffy1gvQo3wNPsLj+tvrOep2NqYQcIBWoW7Ph5S7NOQ1VH3rfnsiLbPml2D8+E6W36APzb6zoz2Lwo0I/dNvDePcfdCUWQWs4NtG08Rcj3X90KRYiOCzigkgSPVYAPRFtLHs4aePKTBT2D3x1SncabxqPp4x9M3AI/POAR+i7T8Ivoh+dfjJcsXLAi4Sr907vun/afl5d5no4A9tx/vCKGP0swJPA7sw568ZNhnskQLGVMUx3AD3mA18x3kkd+nkNIG896eKBjWA/dTzyzOlpfdM1/aj7KfCUM6MelQgM1uwaOJXDirQKVQbh6VQWIKkqMj91tDMvh9nu5slN39hWb4CbLofWZadSi91ZHvZgQ1mFtQe1TC8lUNLpDSv+sDpXGmSoAoudLUybKg7TY87wHpBhiVV3PWzaKPVXTnxO7Xd2cZpNpYGnVGWoobv3juMxG2MIKVQojsVG4E6KTYkASZORENLW54DQSxwLhSGYgLcXLAlRY6EgakdnvG+V6iygeMudi0A5CkXB3g8RYzWm1mBCBAabhwdSwIOdiesxtx+G7hKjoZUK4Yryq1Br3iMfovkbNQqPRvvyGwMutmYCnSpCmt7C5JOpLE3LE87zDSdpc+up+Qj8g4aRlSmRu1HvH1kWYxEnOG7B5RJF6UzoaIVVp3U23jUd41EIpEEAjcQD5xFYDeRG4c2uoB0Nxw0OvHtuPCBiQI8CNUHsHvkgp8yT42+EEkLAb4wHK2gNm8LN48/l2ydUA3ACc6XFoHswg9g9870V95J+HkI6kb7940P1koWBIkS24W7pz0rj4cweYktp1oDaJDwO8fm4iVFuLR9VRa9wLbifgeyQ+nuNAT8PM6RGAxVLTUAjzHlKU7KoFxko085OhKKADqfV3Hdxvul/XBYgaC/j27zpC8LsVKd3LgtlIBbQLcdvxjtk4XIp9vUf0ahh2qVKi0jUC1RTsOp6O6ZRwtk1t+8eyZCnisQ2IqthFq1qWdrKVLAISSB/AbcBbull062u+JanSpIxpUtSxBAdyLXF+AGg7zLhdqCjRp0sKECqLM1TOMzEdZsi6kk66kcBwi/0v4pquL6hdi1gLkEZSP4SOBvpYzGVamZyTxN/fNH0kx5yWLZnc3c5Qm7+EE2F+0+rMzS3zbFIlTrNJ0YXr3PAH36fOZhd4my6H0v8RvZHxP0lXor0vysVaV5zjLu8vpFWoTu079/lMkE1EY6g6rv9x7496YPG57fpujMsWiRa8vfOkt50NDYykoG6wito6nn1T46r7xbxiUzJKtPMpHHh3jUHztBQlRHgSLDVMyg8x5HiJOBBLrR1ogI7+7X3xbHsHfr7h9YBFVFut/N3c/D6x5qAcfDefIR2TmSfcPISPDjKSnLVe1f7HTygDsxO5fPT3b53ozxb+UW95uZLadAI1oga215nU+Zkdemd438RzHLv5QiJaIKrEoTYqdIBXwrsdTul3Vp2JPDj2fxD5xjUpXFXLYpl2eN7axtXCDgJbPSgWIIOlr927zlQt7eabbxGeqxvpew7hoPmfGCUE98u9v8ARlku9IFk3ld7J29q/D3yopVha0tZKmhm+6K0rUL/ALxv5ATEYtLkT0nZGHy0KY/gUnvIufjDJOXSbLGsngfzv5yfLEKzPSEKngd/x7orCOZL75ESV36jnxHf9Yh2S06PixklpwmnOnRKplFrB7cHNvGxPvJhlNBYX179Z06KDJKIs6dGTpDifuniGUeBNj7jOnRUTtPFnToAkQzp0DhGgd7BrcN3Z1QfiTFnRido6K5ludT2/TcIPiBOnSodDARMH0Ywzq5aitzU1tmXeqk6KR+bzp0nydKwedlbVCo3AkW8Z6hSFlHcPhOnTS/CyPMaZ06TUV1oxp06IK5qYudB5CdOnRN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2"/>
          <a:srcRect/>
          <a:stretch>
            <a:fillRect/>
          </a:stretch>
        </p:blipFill>
        <p:spPr bwMode="auto">
          <a:xfrm>
            <a:off x="6572264" y="3452200"/>
            <a:ext cx="2205040" cy="2943842"/>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a:srcRect/>
          <a:stretch>
            <a:fillRect/>
          </a:stretch>
        </p:blipFill>
        <p:spPr bwMode="auto">
          <a:xfrm>
            <a:off x="214282" y="857232"/>
            <a:ext cx="2514600" cy="1819275"/>
          </a:xfrm>
          <a:prstGeom prst="rect">
            <a:avLst/>
          </a:prstGeom>
          <a:noFill/>
          <a:ln w="9525">
            <a:noFill/>
            <a:miter lim="800000"/>
            <a:headEnd/>
            <a:tailEnd/>
          </a:ln>
          <a:effectLst/>
        </p:spPr>
      </p:pic>
      <p:pic>
        <p:nvPicPr>
          <p:cNvPr id="6149" name="Picture 5"/>
          <p:cNvPicPr>
            <a:picLocks noChangeAspect="1" noChangeArrowheads="1"/>
          </p:cNvPicPr>
          <p:nvPr/>
        </p:nvPicPr>
        <p:blipFill>
          <a:blip r:embed="rId4"/>
          <a:srcRect/>
          <a:stretch>
            <a:fillRect/>
          </a:stretch>
        </p:blipFill>
        <p:spPr bwMode="auto">
          <a:xfrm>
            <a:off x="285720" y="2857496"/>
            <a:ext cx="2466975" cy="1847850"/>
          </a:xfrm>
          <a:prstGeom prst="rect">
            <a:avLst/>
          </a:prstGeom>
          <a:noFill/>
          <a:ln w="9525">
            <a:noFill/>
            <a:miter lim="800000"/>
            <a:headEnd/>
            <a:tailEnd/>
          </a:ln>
          <a:effectLst/>
        </p:spPr>
      </p:pic>
      <p:pic>
        <p:nvPicPr>
          <p:cNvPr id="6150" name="Picture 6"/>
          <p:cNvPicPr>
            <a:picLocks noChangeAspect="1" noChangeArrowheads="1"/>
          </p:cNvPicPr>
          <p:nvPr/>
        </p:nvPicPr>
        <p:blipFill>
          <a:blip r:embed="rId5"/>
          <a:srcRect/>
          <a:stretch>
            <a:fillRect/>
          </a:stretch>
        </p:blipFill>
        <p:spPr bwMode="auto">
          <a:xfrm>
            <a:off x="3428992" y="4643446"/>
            <a:ext cx="2647950" cy="1724025"/>
          </a:xfrm>
          <a:prstGeom prst="rect">
            <a:avLst/>
          </a:prstGeom>
          <a:noFill/>
          <a:ln w="9525">
            <a:noFill/>
            <a:miter lim="800000"/>
            <a:headEnd/>
            <a:tailEnd/>
          </a:ln>
          <a:effectLst/>
        </p:spPr>
      </p:pic>
      <p:pic>
        <p:nvPicPr>
          <p:cNvPr id="6151" name="Picture 7"/>
          <p:cNvPicPr>
            <a:picLocks noChangeAspect="1" noChangeArrowheads="1"/>
          </p:cNvPicPr>
          <p:nvPr/>
        </p:nvPicPr>
        <p:blipFill>
          <a:blip r:embed="rId6"/>
          <a:srcRect/>
          <a:stretch>
            <a:fillRect/>
          </a:stretch>
        </p:blipFill>
        <p:spPr bwMode="auto">
          <a:xfrm>
            <a:off x="2928926" y="2500306"/>
            <a:ext cx="2909049" cy="1928826"/>
          </a:xfrm>
          <a:prstGeom prst="rect">
            <a:avLst/>
          </a:prstGeom>
          <a:noFill/>
          <a:ln w="9525">
            <a:noFill/>
            <a:miter lim="800000"/>
            <a:headEnd/>
            <a:tailEnd/>
          </a:ln>
          <a:effectLst/>
        </p:spPr>
      </p:pic>
      <p:pic>
        <p:nvPicPr>
          <p:cNvPr id="6152" name="Picture 8"/>
          <p:cNvPicPr>
            <a:picLocks noChangeAspect="1" noChangeArrowheads="1"/>
          </p:cNvPicPr>
          <p:nvPr/>
        </p:nvPicPr>
        <p:blipFill>
          <a:blip r:embed="rId7"/>
          <a:srcRect/>
          <a:stretch>
            <a:fillRect/>
          </a:stretch>
        </p:blipFill>
        <p:spPr bwMode="auto">
          <a:xfrm>
            <a:off x="285720" y="4857760"/>
            <a:ext cx="2466975" cy="1847850"/>
          </a:xfrm>
          <a:prstGeom prst="rect">
            <a:avLst/>
          </a:prstGeom>
          <a:noFill/>
          <a:ln w="9525">
            <a:noFill/>
            <a:miter lim="800000"/>
            <a:headEnd/>
            <a:tailEnd/>
          </a:ln>
          <a:effectLst/>
        </p:spPr>
      </p:pic>
      <p:pic>
        <p:nvPicPr>
          <p:cNvPr id="6153" name="Picture 9"/>
          <p:cNvPicPr>
            <a:picLocks noChangeAspect="1" noChangeArrowheads="1"/>
          </p:cNvPicPr>
          <p:nvPr/>
        </p:nvPicPr>
        <p:blipFill>
          <a:blip r:embed="rId8"/>
          <a:srcRect/>
          <a:stretch>
            <a:fillRect/>
          </a:stretch>
        </p:blipFill>
        <p:spPr bwMode="auto">
          <a:xfrm>
            <a:off x="1428728" y="785794"/>
            <a:ext cx="6072230" cy="3680139"/>
          </a:xfrm>
          <a:prstGeom prst="rect">
            <a:avLst/>
          </a:prstGeom>
          <a:noFill/>
          <a:ln w="9525">
            <a:noFill/>
            <a:miter lim="800000"/>
            <a:headEnd/>
            <a:tailEnd/>
          </a:ln>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149"/>
                                        </p:tgtEl>
                                        <p:attrNameLst>
                                          <p:attrName>style.visibility</p:attrName>
                                        </p:attrNameLst>
                                      </p:cBhvr>
                                      <p:to>
                                        <p:strVal val="visible"/>
                                      </p:to>
                                    </p:set>
                                    <p:animEffect transition="in" filter="wipe(down)">
                                      <p:cBhvr>
                                        <p:cTn id="13" dur="500"/>
                                        <p:tgtEl>
                                          <p:spTgt spid="614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152"/>
                                        </p:tgtEl>
                                        <p:attrNameLst>
                                          <p:attrName>style.visibility</p:attrName>
                                        </p:attrNameLst>
                                      </p:cBhvr>
                                      <p:to>
                                        <p:strVal val="visible"/>
                                      </p:to>
                                    </p:set>
                                    <p:animEffect transition="in" filter="wipe(down)">
                                      <p:cBhvr>
                                        <p:cTn id="18" dur="500"/>
                                        <p:tgtEl>
                                          <p:spTgt spid="615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151"/>
                                        </p:tgtEl>
                                        <p:attrNameLst>
                                          <p:attrName>style.visibility</p:attrName>
                                        </p:attrNameLst>
                                      </p:cBhvr>
                                      <p:to>
                                        <p:strVal val="visible"/>
                                      </p:to>
                                    </p:set>
                                    <p:anim calcmode="lin" valueType="num">
                                      <p:cBhvr additive="base">
                                        <p:cTn id="23" dur="500" fill="hold"/>
                                        <p:tgtEl>
                                          <p:spTgt spid="6151"/>
                                        </p:tgtEl>
                                        <p:attrNameLst>
                                          <p:attrName>ppt_x</p:attrName>
                                        </p:attrNameLst>
                                      </p:cBhvr>
                                      <p:tavLst>
                                        <p:tav tm="0">
                                          <p:val>
                                            <p:strVal val="#ppt_x"/>
                                          </p:val>
                                        </p:tav>
                                        <p:tav tm="100000">
                                          <p:val>
                                            <p:strVal val="#ppt_x"/>
                                          </p:val>
                                        </p:tav>
                                      </p:tavLst>
                                    </p:anim>
                                    <p:anim calcmode="lin" valueType="num">
                                      <p:cBhvr additive="base">
                                        <p:cTn id="24"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150"/>
                                        </p:tgtEl>
                                        <p:attrNameLst>
                                          <p:attrName>style.visibility</p:attrName>
                                        </p:attrNameLst>
                                      </p:cBhvr>
                                      <p:to>
                                        <p:strVal val="visible"/>
                                      </p:to>
                                    </p:set>
                                    <p:anim calcmode="lin" valueType="num">
                                      <p:cBhvr additive="base">
                                        <p:cTn id="29" dur="500" fill="hold"/>
                                        <p:tgtEl>
                                          <p:spTgt spid="6150"/>
                                        </p:tgtEl>
                                        <p:attrNameLst>
                                          <p:attrName>ppt_x</p:attrName>
                                        </p:attrNameLst>
                                      </p:cBhvr>
                                      <p:tavLst>
                                        <p:tav tm="0">
                                          <p:val>
                                            <p:strVal val="#ppt_x"/>
                                          </p:val>
                                        </p:tav>
                                        <p:tav tm="100000">
                                          <p:val>
                                            <p:strVal val="#ppt_x"/>
                                          </p:val>
                                        </p:tav>
                                      </p:tavLst>
                                    </p:anim>
                                    <p:anim calcmode="lin" valueType="num">
                                      <p:cBhvr additive="base">
                                        <p:cTn id="30"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147"/>
                                        </p:tgtEl>
                                        <p:attrNameLst>
                                          <p:attrName>style.visibility</p:attrName>
                                        </p:attrNameLst>
                                      </p:cBhvr>
                                      <p:to>
                                        <p:strVal val="visible"/>
                                      </p:to>
                                    </p:set>
                                    <p:animEffect transition="in" filter="wipe(down)">
                                      <p:cBhvr>
                                        <p:cTn id="35" dur="500"/>
                                        <p:tgtEl>
                                          <p:spTgt spid="614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153"/>
                                        </p:tgtEl>
                                        <p:attrNameLst>
                                          <p:attrName>style.visibility</p:attrName>
                                        </p:attrNameLst>
                                      </p:cBhvr>
                                      <p:to>
                                        <p:strVal val="visible"/>
                                      </p:to>
                                    </p:set>
                                    <p:animEffect transition="in" filter="fade">
                                      <p:cBhvr>
                                        <p:cTn id="40" dur="20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142852"/>
            <a:ext cx="8572592" cy="6500858"/>
          </a:xfrm>
        </p:spPr>
        <p:txBody>
          <a:bodyPr>
            <a:normAutofit/>
          </a:bodyPr>
          <a:lstStyle/>
          <a:p>
            <a:pPr algn="l"/>
            <a:r>
              <a:rPr lang="en-US" sz="2400" dirty="0" err="1" smtClean="0"/>
              <a:t>Etika</a:t>
            </a:r>
            <a:r>
              <a:rPr lang="en-US" sz="2400" dirty="0" smtClean="0"/>
              <a:t>  </a:t>
            </a:r>
            <a:r>
              <a:rPr lang="en-US" sz="2400" dirty="0" err="1" smtClean="0"/>
              <a:t>dan</a:t>
            </a:r>
            <a:r>
              <a:rPr lang="en-US" sz="2400" dirty="0" smtClean="0"/>
              <a:t> </a:t>
            </a:r>
            <a:r>
              <a:rPr lang="en-US" sz="2400" dirty="0" err="1" smtClean="0"/>
              <a:t>Etiket</a:t>
            </a:r>
            <a:endParaRPr lang="en-US" sz="2400" dirty="0" smtClean="0"/>
          </a:p>
          <a:p>
            <a:pPr algn="l"/>
            <a:endParaRPr lang="en-US" sz="2400" dirty="0" smtClean="0">
              <a:solidFill>
                <a:schemeClr val="tx1"/>
              </a:solidFill>
            </a:endParaRPr>
          </a:p>
          <a:p>
            <a:pPr algn="l"/>
            <a:r>
              <a:rPr lang="en-US" sz="2400" dirty="0" err="1" smtClean="0"/>
              <a:t>Etiket</a:t>
            </a:r>
            <a:r>
              <a:rPr lang="en-US" sz="2400" dirty="0" smtClean="0"/>
              <a:t> </a:t>
            </a:r>
            <a:r>
              <a:rPr lang="en-US" sz="2400" dirty="0" err="1" smtClean="0"/>
              <a:t>mengandung</a:t>
            </a:r>
            <a:r>
              <a:rPr lang="en-US" sz="2400" dirty="0" smtClean="0"/>
              <a:t> </a:t>
            </a:r>
            <a:r>
              <a:rPr lang="en-US" sz="2400" dirty="0" err="1" smtClean="0"/>
              <a:t>arti</a:t>
            </a:r>
            <a:r>
              <a:rPr lang="en-US" sz="2400" dirty="0" smtClean="0"/>
              <a:t> </a:t>
            </a:r>
            <a:r>
              <a:rPr lang="en-US" sz="2400" dirty="0" err="1" smtClean="0"/>
              <a:t>sopan</a:t>
            </a:r>
            <a:r>
              <a:rPr lang="en-US" sz="2400" dirty="0" smtClean="0"/>
              <a:t> </a:t>
            </a:r>
            <a:r>
              <a:rPr lang="en-US" sz="2400" dirty="0" err="1" smtClean="0"/>
              <a:t>santun</a:t>
            </a:r>
            <a:r>
              <a:rPr lang="en-US" sz="2400" dirty="0" smtClean="0"/>
              <a:t> </a:t>
            </a:r>
            <a:r>
              <a:rPr lang="en-US" sz="2400" dirty="0" err="1" smtClean="0"/>
              <a:t>atau</a:t>
            </a:r>
            <a:r>
              <a:rPr lang="en-US" sz="2400" dirty="0" smtClean="0"/>
              <a:t> </a:t>
            </a:r>
            <a:r>
              <a:rPr lang="en-US" sz="2400" dirty="0" err="1" smtClean="0"/>
              <a:t>tata</a:t>
            </a:r>
            <a:r>
              <a:rPr lang="en-US" sz="2400" dirty="0" smtClean="0"/>
              <a:t> </a:t>
            </a:r>
            <a:r>
              <a:rPr lang="en-US" sz="2400" dirty="0" err="1" smtClean="0"/>
              <a:t>cara</a:t>
            </a:r>
            <a:r>
              <a:rPr lang="en-US" sz="2400" dirty="0" smtClean="0"/>
              <a:t> </a:t>
            </a:r>
            <a:r>
              <a:rPr lang="en-US" sz="2400" dirty="0" err="1" smtClean="0"/>
              <a:t>berperilaku</a:t>
            </a:r>
            <a:r>
              <a:rPr lang="en-US" sz="2400" dirty="0" smtClean="0"/>
              <a:t> “yang </a:t>
            </a:r>
            <a:r>
              <a:rPr lang="en-US" sz="2400" dirty="0" err="1" smtClean="0"/>
              <a:t>dianggap</a:t>
            </a:r>
            <a:r>
              <a:rPr lang="en-US" sz="2400" dirty="0" smtClean="0"/>
              <a:t>” </a:t>
            </a:r>
            <a:r>
              <a:rPr lang="en-US" sz="2400" dirty="0" err="1" smtClean="0"/>
              <a:t>sopan</a:t>
            </a:r>
            <a:r>
              <a:rPr lang="en-US" sz="2400" dirty="0" smtClean="0"/>
              <a:t> </a:t>
            </a:r>
            <a:r>
              <a:rPr lang="en-US" sz="2400" dirty="0" err="1" smtClean="0"/>
              <a:t>oleh</a:t>
            </a:r>
            <a:r>
              <a:rPr lang="en-US" sz="2400" dirty="0" smtClean="0"/>
              <a:t> </a:t>
            </a:r>
            <a:r>
              <a:rPr lang="en-US" sz="2400" dirty="0" err="1" smtClean="0"/>
              <a:t>sebuah</a:t>
            </a:r>
            <a:r>
              <a:rPr lang="en-US" sz="2400" dirty="0" smtClean="0"/>
              <a:t> </a:t>
            </a:r>
            <a:r>
              <a:rPr lang="en-US" sz="2400" dirty="0" err="1" smtClean="0"/>
              <a:t>kebudayaan</a:t>
            </a:r>
            <a:r>
              <a:rPr lang="en-US" sz="2400" dirty="0" smtClean="0"/>
              <a:t> </a:t>
            </a:r>
            <a:r>
              <a:rPr lang="en-US" sz="2400" dirty="0" err="1" smtClean="0"/>
              <a:t>maupun</a:t>
            </a:r>
            <a:r>
              <a:rPr lang="en-US" sz="2400" dirty="0" smtClean="0"/>
              <a:t> </a:t>
            </a:r>
            <a:r>
              <a:rPr lang="en-US" sz="2400" dirty="0" err="1" smtClean="0"/>
              <a:t>kepercayaan</a:t>
            </a:r>
            <a:r>
              <a:rPr lang="en-US" sz="2400" dirty="0" smtClean="0"/>
              <a:t>.</a:t>
            </a:r>
          </a:p>
          <a:p>
            <a:pPr algn="l"/>
            <a:endParaRPr lang="en-US" sz="2400" dirty="0" smtClean="0">
              <a:solidFill>
                <a:schemeClr val="tx1"/>
              </a:solidFill>
            </a:endParaRPr>
          </a:p>
          <a:p>
            <a:pPr algn="l"/>
            <a:r>
              <a:rPr lang="en-US" sz="2400" dirty="0" err="1" smtClean="0">
                <a:solidFill>
                  <a:schemeClr val="tx1"/>
                </a:solidFill>
              </a:rPr>
              <a:t>Contoh</a:t>
            </a:r>
            <a:r>
              <a:rPr lang="en-US" sz="2400" dirty="0" smtClean="0"/>
              <a:t>: </a:t>
            </a:r>
          </a:p>
          <a:p>
            <a:pPr algn="l"/>
            <a:endParaRPr lang="en-US" sz="2400" dirty="0" smtClean="0">
              <a:solidFill>
                <a:schemeClr val="tx1"/>
              </a:solidFill>
            </a:endParaRPr>
          </a:p>
          <a:p>
            <a:pPr algn="l"/>
            <a:endParaRPr lang="en-US" sz="2400" dirty="0" smtClean="0"/>
          </a:p>
          <a:p>
            <a:pPr algn="l"/>
            <a:endParaRPr lang="en-US" sz="2400" dirty="0" smtClean="0">
              <a:solidFill>
                <a:schemeClr val="tx1"/>
              </a:solidFill>
            </a:endParaRPr>
          </a:p>
          <a:p>
            <a:pPr algn="l"/>
            <a:endParaRPr lang="en-US" sz="2400" dirty="0" smtClean="0"/>
          </a:p>
          <a:p>
            <a:pPr algn="l"/>
            <a:r>
              <a:rPr lang="en-US" sz="2400" dirty="0" err="1" smtClean="0"/>
              <a:t>Sementara</a:t>
            </a:r>
            <a:r>
              <a:rPr lang="en-US" sz="2400" dirty="0" smtClean="0"/>
              <a:t> </a:t>
            </a:r>
            <a:r>
              <a:rPr lang="en-US" sz="2400" dirty="0" err="1" smtClean="0"/>
              <a:t>etika</a:t>
            </a:r>
            <a:r>
              <a:rPr lang="en-US" sz="2400" dirty="0" smtClean="0"/>
              <a:t> </a:t>
            </a:r>
            <a:r>
              <a:rPr lang="en-US" sz="2400" dirty="0" err="1" smtClean="0"/>
              <a:t>lebih</a:t>
            </a:r>
            <a:r>
              <a:rPr lang="en-US" sz="2400" dirty="0" smtClean="0"/>
              <a:t> </a:t>
            </a:r>
            <a:r>
              <a:rPr lang="en-US" sz="2400" dirty="0" err="1" smtClean="0"/>
              <a:t>menyangkut</a:t>
            </a:r>
            <a:endParaRPr lang="en-US" sz="2400" dirty="0" smtClean="0"/>
          </a:p>
          <a:p>
            <a:pPr algn="l"/>
            <a:r>
              <a:rPr lang="en-US" sz="2400" dirty="0" err="1" smtClean="0">
                <a:solidFill>
                  <a:schemeClr val="tx1"/>
                </a:solidFill>
              </a:rPr>
              <a:t>Masalah</a:t>
            </a:r>
            <a:r>
              <a:rPr lang="en-US" sz="2400" dirty="0" smtClean="0">
                <a:solidFill>
                  <a:schemeClr val="tx1"/>
                </a:solidFill>
              </a:rPr>
              <a:t> moral </a:t>
            </a:r>
            <a:r>
              <a:rPr lang="en-US" sz="2400" dirty="0" err="1" smtClean="0">
                <a:solidFill>
                  <a:schemeClr val="tx1"/>
                </a:solidFill>
              </a:rPr>
              <a:t>seperti</a:t>
            </a:r>
            <a:r>
              <a:rPr lang="en-US" sz="2400" dirty="0" smtClean="0">
                <a:solidFill>
                  <a:schemeClr val="tx1"/>
                </a:solidFill>
              </a:rPr>
              <a:t> </a:t>
            </a:r>
            <a:r>
              <a:rPr lang="en-US" sz="2400" dirty="0" err="1" smtClean="0">
                <a:solidFill>
                  <a:schemeClr val="tx1"/>
                </a:solidFill>
              </a:rPr>
              <a:t>mencuri</a:t>
            </a:r>
            <a:r>
              <a:rPr lang="en-US" sz="2400" dirty="0" smtClean="0">
                <a:solidFill>
                  <a:schemeClr val="tx1"/>
                </a:solidFill>
              </a:rPr>
              <a:t>:</a:t>
            </a:r>
            <a:endParaRPr lang="en-US" sz="2400" dirty="0">
              <a:solidFill>
                <a:schemeClr val="tx1"/>
              </a:solidFill>
            </a:endParaRPr>
          </a:p>
        </p:txBody>
      </p:sp>
      <p:pic>
        <p:nvPicPr>
          <p:cNvPr id="4097" name="Picture 1"/>
          <p:cNvPicPr>
            <a:picLocks noChangeAspect="1" noChangeArrowheads="1"/>
          </p:cNvPicPr>
          <p:nvPr/>
        </p:nvPicPr>
        <p:blipFill>
          <a:blip r:embed="rId2"/>
          <a:srcRect/>
          <a:stretch>
            <a:fillRect/>
          </a:stretch>
        </p:blipFill>
        <p:spPr bwMode="auto">
          <a:xfrm>
            <a:off x="2428860" y="2071678"/>
            <a:ext cx="1743075" cy="2619375"/>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a:srcRect/>
          <a:stretch>
            <a:fillRect/>
          </a:stretch>
        </p:blipFill>
        <p:spPr bwMode="auto">
          <a:xfrm>
            <a:off x="4714876" y="2071678"/>
            <a:ext cx="2619375" cy="17430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4929190" y="4357694"/>
            <a:ext cx="2124075" cy="2152650"/>
          </a:xfrm>
          <a:prstGeom prst="rect">
            <a:avLst/>
          </a:prstGeom>
          <a:noFill/>
          <a:ln w="9525">
            <a:noFill/>
            <a:miter lim="800000"/>
            <a:headEnd/>
            <a:tailEnd/>
          </a:ln>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additive="base">
                                        <p:cTn id="7" dur="500" fill="hold"/>
                                        <p:tgtEl>
                                          <p:spTgt spid="4097"/>
                                        </p:tgtEl>
                                        <p:attrNameLst>
                                          <p:attrName>ppt_x</p:attrName>
                                        </p:attrNameLst>
                                      </p:cBhvr>
                                      <p:tavLst>
                                        <p:tav tm="0">
                                          <p:val>
                                            <p:strVal val="#ppt_x"/>
                                          </p:val>
                                        </p:tav>
                                        <p:tav tm="100000">
                                          <p:val>
                                            <p:strVal val="#ppt_x"/>
                                          </p:val>
                                        </p:tav>
                                      </p:tavLst>
                                    </p:anim>
                                    <p:anim calcmode="lin" valueType="num">
                                      <p:cBhvr additive="base">
                                        <p:cTn id="8" dur="500" fill="hold"/>
                                        <p:tgtEl>
                                          <p:spTgt spid="40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fade">
                                      <p:cBhvr>
                                        <p:cTn id="19"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142852"/>
            <a:ext cx="8572592" cy="6500858"/>
          </a:xfrm>
        </p:spPr>
        <p:txBody>
          <a:bodyPr>
            <a:normAutofit/>
          </a:bodyPr>
          <a:lstStyle/>
          <a:p>
            <a:pPr algn="l"/>
            <a:r>
              <a:rPr lang="en-US" sz="2000" dirty="0" err="1" smtClean="0">
                <a:solidFill>
                  <a:schemeClr val="tx1"/>
                </a:solidFill>
              </a:rPr>
              <a:t>Berbagai</a:t>
            </a:r>
            <a:r>
              <a:rPr lang="en-US" sz="2000" dirty="0" smtClean="0">
                <a:solidFill>
                  <a:schemeClr val="tx1"/>
                </a:solidFill>
              </a:rPr>
              <a:t> </a:t>
            </a:r>
            <a:r>
              <a:rPr lang="en-US" sz="2000" dirty="0" err="1" smtClean="0">
                <a:solidFill>
                  <a:schemeClr val="tx1"/>
                </a:solidFill>
              </a:rPr>
              <a:t>pembagian</a:t>
            </a:r>
            <a:r>
              <a:rPr lang="en-US" sz="2000" dirty="0" smtClean="0">
                <a:solidFill>
                  <a:schemeClr val="tx1"/>
                </a:solidFill>
              </a:rPr>
              <a:t> </a:t>
            </a:r>
            <a:r>
              <a:rPr lang="en-US" sz="2000" dirty="0" err="1" smtClean="0">
                <a:solidFill>
                  <a:schemeClr val="tx1"/>
                </a:solidFill>
              </a:rPr>
              <a:t>etika</a:t>
            </a:r>
            <a:r>
              <a:rPr lang="en-US" sz="2000" dirty="0" smtClean="0">
                <a:solidFill>
                  <a:schemeClr val="tx1"/>
                </a:solidFill>
              </a:rPr>
              <a:t>:</a:t>
            </a:r>
          </a:p>
          <a:p>
            <a:pPr algn="l"/>
            <a:endParaRPr lang="en-US" sz="2000" dirty="0" smtClean="0"/>
          </a:p>
          <a:p>
            <a:pPr marL="457200" indent="-457200" algn="l">
              <a:buAutoNum type="arabicPeriod"/>
            </a:pPr>
            <a:r>
              <a:rPr lang="en-US" sz="2000" dirty="0" err="1" smtClean="0">
                <a:solidFill>
                  <a:schemeClr val="tx1"/>
                </a:solidFill>
              </a:rPr>
              <a:t>Etika</a:t>
            </a:r>
            <a:r>
              <a:rPr lang="en-US" sz="2000" dirty="0" smtClean="0">
                <a:solidFill>
                  <a:schemeClr val="tx1"/>
                </a:solidFill>
              </a:rPr>
              <a:t> </a:t>
            </a:r>
            <a:r>
              <a:rPr lang="en-US" sz="2000" dirty="0" err="1" smtClean="0">
                <a:solidFill>
                  <a:schemeClr val="tx1"/>
                </a:solidFill>
              </a:rPr>
              <a:t>deskriptif</a:t>
            </a:r>
            <a:endParaRPr lang="en-US" sz="2000" dirty="0" smtClean="0">
              <a:solidFill>
                <a:schemeClr val="tx1"/>
              </a:solidFill>
            </a:endParaRPr>
          </a:p>
          <a:p>
            <a:pPr marL="457200" indent="-457200" algn="l"/>
            <a:r>
              <a:rPr lang="en-US" sz="2000" dirty="0" err="1" smtClean="0"/>
              <a:t>Melukiskan</a:t>
            </a:r>
            <a:r>
              <a:rPr lang="en-US" sz="2000" dirty="0" smtClean="0"/>
              <a:t> </a:t>
            </a:r>
            <a:r>
              <a:rPr lang="en-US" sz="2000" dirty="0" err="1" smtClean="0"/>
              <a:t>dan</a:t>
            </a:r>
            <a:r>
              <a:rPr lang="en-US" sz="2000" dirty="0" smtClean="0"/>
              <a:t> </a:t>
            </a:r>
            <a:r>
              <a:rPr lang="en-US" sz="2000" dirty="0" err="1" smtClean="0"/>
              <a:t>mempelajari</a:t>
            </a:r>
            <a:r>
              <a:rPr lang="en-US" sz="2000" dirty="0" smtClean="0"/>
              <a:t> </a:t>
            </a:r>
            <a:r>
              <a:rPr lang="en-US" sz="2000" dirty="0" err="1" smtClean="0"/>
              <a:t>moralitas</a:t>
            </a:r>
            <a:r>
              <a:rPr lang="en-US" sz="2000" dirty="0" smtClean="0"/>
              <a:t> yang </a:t>
            </a:r>
            <a:r>
              <a:rPr lang="en-US" sz="2000" dirty="0" err="1" smtClean="0"/>
              <a:t>terdapat</a:t>
            </a:r>
            <a:r>
              <a:rPr lang="en-US" sz="2000" dirty="0" smtClean="0"/>
              <a:t> </a:t>
            </a:r>
            <a:r>
              <a:rPr lang="en-US" sz="2000" dirty="0" err="1" smtClean="0"/>
              <a:t>dalam</a:t>
            </a:r>
            <a:r>
              <a:rPr lang="en-US" sz="2000" dirty="0" smtClean="0"/>
              <a:t> </a:t>
            </a:r>
            <a:r>
              <a:rPr lang="en-US" sz="2000" dirty="0" err="1" smtClean="0"/>
              <a:t>suatu</a:t>
            </a:r>
            <a:r>
              <a:rPr lang="en-US" sz="2000" dirty="0" smtClean="0"/>
              <a:t> </a:t>
            </a:r>
            <a:r>
              <a:rPr lang="en-US" sz="2000" dirty="0" err="1" smtClean="0"/>
              <a:t>kebudayaan</a:t>
            </a:r>
            <a:r>
              <a:rPr lang="en-US" sz="2000" dirty="0" smtClean="0"/>
              <a:t> </a:t>
            </a:r>
            <a:r>
              <a:rPr lang="en-US" sz="2000" dirty="0" err="1" smtClean="0"/>
              <a:t>atau</a:t>
            </a:r>
            <a:r>
              <a:rPr lang="en-US" sz="2000" dirty="0" smtClean="0"/>
              <a:t> </a:t>
            </a:r>
            <a:r>
              <a:rPr lang="en-US" sz="2000" dirty="0" err="1" smtClean="0"/>
              <a:t>subkultur</a:t>
            </a:r>
            <a:r>
              <a:rPr lang="en-US" sz="2000" dirty="0" smtClean="0"/>
              <a:t> </a:t>
            </a:r>
            <a:r>
              <a:rPr lang="en-US" sz="2000" dirty="0" err="1" smtClean="0"/>
              <a:t>tertentu</a:t>
            </a:r>
            <a:r>
              <a:rPr lang="en-US" sz="2000" dirty="0" smtClean="0"/>
              <a:t> </a:t>
            </a:r>
            <a:r>
              <a:rPr lang="en-US" sz="2000" dirty="0" err="1" smtClean="0"/>
              <a:t>namun</a:t>
            </a:r>
            <a:r>
              <a:rPr lang="en-US" sz="2000" dirty="0" smtClean="0"/>
              <a:t> </a:t>
            </a:r>
            <a:r>
              <a:rPr lang="en-US" sz="2000" dirty="0" err="1" smtClean="0"/>
              <a:t>tidak</a:t>
            </a:r>
            <a:r>
              <a:rPr lang="en-US" sz="2000" dirty="0" smtClean="0"/>
              <a:t> </a:t>
            </a:r>
            <a:r>
              <a:rPr lang="en-US" sz="2000" dirty="0" err="1" smtClean="0"/>
              <a:t>memberikan</a:t>
            </a:r>
            <a:r>
              <a:rPr lang="en-US" sz="2000" dirty="0" smtClean="0"/>
              <a:t> </a:t>
            </a:r>
            <a:r>
              <a:rPr lang="en-US" sz="2000" dirty="0" err="1" smtClean="0"/>
              <a:t>penilaian</a:t>
            </a:r>
            <a:r>
              <a:rPr lang="en-US" sz="2000" dirty="0" smtClean="0"/>
              <a:t>.</a:t>
            </a:r>
          </a:p>
          <a:p>
            <a:pPr marL="457200" indent="-457200" algn="l"/>
            <a:endParaRPr lang="en-US" sz="2000" dirty="0" smtClean="0"/>
          </a:p>
          <a:p>
            <a:pPr marL="457200" indent="-457200" algn="l"/>
            <a:endParaRPr lang="en-US" sz="2000" dirty="0" smtClean="0">
              <a:solidFill>
                <a:schemeClr val="tx1"/>
              </a:solidFill>
            </a:endParaRPr>
          </a:p>
          <a:p>
            <a:pPr marL="457200" indent="-457200" algn="l"/>
            <a:endParaRPr lang="en-US" sz="2000" dirty="0" smtClean="0"/>
          </a:p>
          <a:p>
            <a:pPr marL="457200" indent="-457200" algn="l"/>
            <a:r>
              <a:rPr lang="en-US" sz="2000" dirty="0" smtClean="0">
                <a:solidFill>
                  <a:schemeClr val="tx1"/>
                </a:solidFill>
              </a:rPr>
              <a:t>2. </a:t>
            </a:r>
            <a:r>
              <a:rPr lang="en-US" sz="2000" dirty="0" err="1" smtClean="0">
                <a:solidFill>
                  <a:schemeClr val="tx1"/>
                </a:solidFill>
              </a:rPr>
              <a:t>Etika</a:t>
            </a:r>
            <a:r>
              <a:rPr lang="en-US" sz="2000" dirty="0" smtClean="0">
                <a:solidFill>
                  <a:schemeClr val="tx1"/>
                </a:solidFill>
              </a:rPr>
              <a:t> </a:t>
            </a:r>
            <a:r>
              <a:rPr lang="en-US" sz="2000" dirty="0" err="1" smtClean="0">
                <a:solidFill>
                  <a:schemeClr val="tx1"/>
                </a:solidFill>
              </a:rPr>
              <a:t>normatif</a:t>
            </a:r>
            <a:endParaRPr lang="en-US" sz="2000" dirty="0" smtClean="0">
              <a:solidFill>
                <a:schemeClr val="tx1"/>
              </a:solidFill>
            </a:endParaRPr>
          </a:p>
          <a:p>
            <a:pPr marL="457200" indent="-457200" algn="l"/>
            <a:r>
              <a:rPr lang="en-US" sz="2000" dirty="0" err="1" smtClean="0"/>
              <a:t>Tidak</a:t>
            </a:r>
            <a:r>
              <a:rPr lang="en-US" sz="2000" dirty="0" smtClean="0"/>
              <a:t> </a:t>
            </a:r>
            <a:r>
              <a:rPr lang="en-US" sz="2000" dirty="0" err="1" smtClean="0"/>
              <a:t>lagi</a:t>
            </a:r>
            <a:r>
              <a:rPr lang="en-US" sz="2000" dirty="0" smtClean="0"/>
              <a:t> </a:t>
            </a:r>
            <a:r>
              <a:rPr lang="en-US" sz="2000" dirty="0" err="1" smtClean="0"/>
              <a:t>hanya</a:t>
            </a:r>
            <a:r>
              <a:rPr lang="en-US" sz="2000" dirty="0" smtClean="0"/>
              <a:t> </a:t>
            </a:r>
            <a:r>
              <a:rPr lang="en-US" sz="2000" dirty="0" err="1" smtClean="0"/>
              <a:t>melukiskan</a:t>
            </a:r>
            <a:r>
              <a:rPr lang="en-US" sz="2000" dirty="0" smtClean="0"/>
              <a:t> </a:t>
            </a:r>
            <a:r>
              <a:rPr lang="en-US" sz="2000" dirty="0" err="1" smtClean="0"/>
              <a:t>masalah-masalah</a:t>
            </a:r>
            <a:r>
              <a:rPr lang="en-US" sz="2000" dirty="0" smtClean="0"/>
              <a:t> </a:t>
            </a:r>
            <a:r>
              <a:rPr lang="en-US" sz="2000" dirty="0" err="1" smtClean="0"/>
              <a:t>moralitas</a:t>
            </a:r>
            <a:r>
              <a:rPr lang="en-US" sz="2000" dirty="0" smtClean="0"/>
              <a:t> </a:t>
            </a:r>
            <a:r>
              <a:rPr lang="en-US" sz="2000" dirty="0" err="1" smtClean="0"/>
              <a:t>namun</a:t>
            </a:r>
            <a:r>
              <a:rPr lang="en-US" sz="2000" dirty="0" smtClean="0"/>
              <a:t> </a:t>
            </a:r>
            <a:r>
              <a:rPr lang="en-US" sz="2000" dirty="0" err="1" smtClean="0"/>
              <a:t>juga</a:t>
            </a:r>
            <a:r>
              <a:rPr lang="en-US" sz="2000" dirty="0" smtClean="0"/>
              <a:t> </a:t>
            </a:r>
            <a:r>
              <a:rPr lang="en-US" sz="2000" dirty="0" err="1" smtClean="0"/>
              <a:t>memberikan</a:t>
            </a:r>
            <a:r>
              <a:rPr lang="en-US" sz="2000" dirty="0" smtClean="0"/>
              <a:t> </a:t>
            </a:r>
            <a:r>
              <a:rPr lang="en-US" sz="2000" dirty="0" err="1" smtClean="0"/>
              <a:t>penilaian</a:t>
            </a:r>
            <a:r>
              <a:rPr lang="en-US" sz="2000" dirty="0" smtClean="0"/>
              <a:t> </a:t>
            </a:r>
            <a:r>
              <a:rPr lang="en-US" sz="2000" dirty="0" err="1" smtClean="0"/>
              <a:t>berdasarkan</a:t>
            </a:r>
            <a:r>
              <a:rPr lang="en-US" sz="2000" dirty="0" smtClean="0"/>
              <a:t> </a:t>
            </a:r>
            <a:r>
              <a:rPr lang="en-US" sz="2000" dirty="0" err="1" smtClean="0"/>
              <a:t>norma</a:t>
            </a:r>
            <a:r>
              <a:rPr lang="en-US" sz="2000" dirty="0" smtClean="0"/>
              <a:t> yang </a:t>
            </a:r>
            <a:r>
              <a:rPr lang="en-US" sz="2000" dirty="0" err="1" smtClean="0"/>
              <a:t>sesuai</a:t>
            </a:r>
            <a:r>
              <a:rPr lang="en-US" sz="2000" dirty="0" smtClean="0"/>
              <a:t>.</a:t>
            </a:r>
          </a:p>
          <a:p>
            <a:pPr marL="457200" indent="-457200" algn="l"/>
            <a:endParaRPr lang="en-US" sz="2000" dirty="0" smtClean="0"/>
          </a:p>
          <a:p>
            <a:pPr marL="457200" indent="-457200" algn="l"/>
            <a:endParaRPr lang="en-US" sz="2000" dirty="0" smtClean="0"/>
          </a:p>
          <a:p>
            <a:pPr marL="457200" indent="-457200" algn="l"/>
            <a:r>
              <a:rPr lang="en-US" sz="2000" dirty="0" smtClean="0">
                <a:solidFill>
                  <a:schemeClr val="tx1"/>
                </a:solidFill>
              </a:rPr>
              <a:t>3. </a:t>
            </a:r>
            <a:r>
              <a:rPr lang="en-US" sz="2000" dirty="0" err="1" smtClean="0">
                <a:solidFill>
                  <a:schemeClr val="tx1"/>
                </a:solidFill>
              </a:rPr>
              <a:t>Metaetika</a:t>
            </a:r>
            <a:endParaRPr lang="en-US" sz="2000" dirty="0" smtClean="0">
              <a:solidFill>
                <a:schemeClr val="tx1"/>
              </a:solidFill>
            </a:endParaRPr>
          </a:p>
          <a:p>
            <a:pPr marL="457200" indent="-457200" algn="l"/>
            <a:r>
              <a:rPr lang="en-US" sz="2000" dirty="0" err="1" smtClean="0"/>
              <a:t>Mempelajari</a:t>
            </a:r>
            <a:r>
              <a:rPr lang="en-US" sz="2000" dirty="0" smtClean="0"/>
              <a:t> </a:t>
            </a:r>
            <a:r>
              <a:rPr lang="en-US" sz="2000" dirty="0" err="1" smtClean="0"/>
              <a:t>mengenai</a:t>
            </a:r>
            <a:r>
              <a:rPr lang="en-US" sz="2000" dirty="0" smtClean="0"/>
              <a:t> </a:t>
            </a:r>
            <a:r>
              <a:rPr lang="en-US" sz="2000" dirty="0" err="1" smtClean="0"/>
              <a:t>bahasa</a:t>
            </a:r>
            <a:r>
              <a:rPr lang="en-US" sz="2000" dirty="0" smtClean="0"/>
              <a:t> </a:t>
            </a:r>
            <a:r>
              <a:rPr lang="en-US" sz="2000" dirty="0" err="1" smtClean="0"/>
              <a:t>etis</a:t>
            </a:r>
            <a:r>
              <a:rPr lang="en-US" sz="2000" dirty="0" smtClean="0"/>
              <a:t> </a:t>
            </a:r>
            <a:r>
              <a:rPr lang="en-US" sz="2000" dirty="0" err="1" smtClean="0"/>
              <a:t>dan</a:t>
            </a:r>
            <a:r>
              <a:rPr lang="en-US" sz="2000" dirty="0" smtClean="0"/>
              <a:t> </a:t>
            </a:r>
            <a:r>
              <a:rPr lang="en-US" sz="2000" dirty="0" err="1" smtClean="0"/>
              <a:t>logika</a:t>
            </a:r>
            <a:r>
              <a:rPr lang="en-US" sz="2000" dirty="0" smtClean="0"/>
              <a:t> </a:t>
            </a:r>
            <a:r>
              <a:rPr lang="en-US" sz="2000" dirty="0" err="1" smtClean="0"/>
              <a:t>khusus</a:t>
            </a:r>
            <a:r>
              <a:rPr lang="en-US" sz="2000" dirty="0" smtClean="0"/>
              <a:t> </a:t>
            </a:r>
            <a:r>
              <a:rPr lang="en-US" sz="2000" dirty="0" err="1" smtClean="0"/>
              <a:t>dari</a:t>
            </a:r>
            <a:r>
              <a:rPr lang="en-US" sz="2000" dirty="0" smtClean="0"/>
              <a:t> </a:t>
            </a:r>
            <a:r>
              <a:rPr lang="en-US" sz="2000" dirty="0" err="1" smtClean="0"/>
              <a:t>ucapan-ucapan</a:t>
            </a:r>
            <a:r>
              <a:rPr lang="en-US" sz="2000" dirty="0" smtClean="0"/>
              <a:t> </a:t>
            </a:r>
            <a:r>
              <a:rPr lang="en-US" sz="2000" dirty="0" err="1" smtClean="0"/>
              <a:t>etis</a:t>
            </a:r>
            <a:r>
              <a:rPr lang="en-US" sz="2000" dirty="0" smtClean="0"/>
              <a:t>.</a:t>
            </a:r>
            <a:endParaRPr lang="en-US" sz="2000" dirty="0">
              <a:solidFill>
                <a:schemeClr val="tx1"/>
              </a:solidFill>
            </a:endParaRPr>
          </a:p>
        </p:txBody>
      </p:sp>
      <p:pic>
        <p:nvPicPr>
          <p:cNvPr id="3073" name="Picture 1"/>
          <p:cNvPicPr>
            <a:picLocks noChangeAspect="1" noChangeArrowheads="1"/>
          </p:cNvPicPr>
          <p:nvPr/>
        </p:nvPicPr>
        <p:blipFill>
          <a:blip r:embed="rId2"/>
          <a:srcRect/>
          <a:stretch>
            <a:fillRect/>
          </a:stretch>
        </p:blipFill>
        <p:spPr bwMode="auto">
          <a:xfrm>
            <a:off x="2246544" y="1500174"/>
            <a:ext cx="2611208" cy="1913556"/>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a:stretch>
            <a:fillRect/>
          </a:stretch>
        </p:blipFill>
        <p:spPr bwMode="auto">
          <a:xfrm>
            <a:off x="5476390" y="2857496"/>
            <a:ext cx="2944211" cy="2205316"/>
          </a:xfrm>
          <a:prstGeom prst="rect">
            <a:avLst/>
          </a:prstGeom>
          <a:noFill/>
          <a:ln w="9525">
            <a:noFill/>
            <a:miter lim="800000"/>
            <a:headEnd/>
            <a:tailEnd/>
          </a:ln>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wipe(down)">
                                      <p:cBhvr>
                                        <p:cTn id="7" dur="500"/>
                                        <p:tgtEl>
                                          <p:spTgt spid="30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142852"/>
            <a:ext cx="8572592" cy="6500858"/>
          </a:xfrm>
        </p:spPr>
        <p:txBody>
          <a:bodyPr>
            <a:normAutofit/>
          </a:bodyPr>
          <a:lstStyle/>
          <a:p>
            <a:pPr algn="l"/>
            <a:endParaRPr lang="en-US" sz="2400" dirty="0">
              <a:solidFill>
                <a:schemeClr val="tx1"/>
              </a:solidFill>
            </a:endParaRPr>
          </a:p>
        </p:txBody>
      </p:sp>
      <p:graphicFrame>
        <p:nvGraphicFramePr>
          <p:cNvPr id="28674" name="Object 2"/>
          <p:cNvGraphicFramePr>
            <a:graphicFrameLocks noChangeAspect="1"/>
          </p:cNvGraphicFramePr>
          <p:nvPr/>
        </p:nvGraphicFramePr>
        <p:xfrm>
          <a:off x="447675" y="523875"/>
          <a:ext cx="8250238" cy="5811838"/>
        </p:xfrm>
        <a:graphic>
          <a:graphicData uri="http://schemas.openxmlformats.org/presentationml/2006/ole">
            <p:oleObj spid="_x0000_s28674" name="ABC SnapGraphics" r:id="rId3" imgW="8249760" imgH="5812200" progId="">
              <p:embed/>
            </p:oleObj>
          </a:graphicData>
        </a:graphic>
      </p:graphicFrame>
    </p:spTree>
  </p:cSld>
  <p:clrMapOvr>
    <a:masterClrMapping/>
  </p:clrMapOvr>
  <p:transition>
    <p:cut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142852"/>
            <a:ext cx="8572592" cy="6500858"/>
          </a:xfrm>
        </p:spPr>
        <p:txBody>
          <a:bodyPr>
            <a:normAutofit/>
          </a:bodyPr>
          <a:lstStyle/>
          <a:p>
            <a:pPr algn="l"/>
            <a:r>
              <a:rPr lang="en-US" sz="2400" dirty="0" err="1" smtClean="0"/>
              <a:t>Tiga</a:t>
            </a:r>
            <a:r>
              <a:rPr lang="en-US" sz="2400" dirty="0" smtClean="0"/>
              <a:t> </a:t>
            </a:r>
            <a:r>
              <a:rPr lang="en-US" sz="2400" dirty="0" err="1" smtClean="0"/>
              <a:t>ciri</a:t>
            </a:r>
            <a:r>
              <a:rPr lang="en-US" sz="2400" dirty="0" smtClean="0"/>
              <a:t> </a:t>
            </a:r>
            <a:r>
              <a:rPr lang="en-US" sz="2400" dirty="0" err="1" smtClean="0"/>
              <a:t>menonjol</a:t>
            </a:r>
            <a:r>
              <a:rPr lang="en-US" sz="2400" dirty="0" smtClean="0"/>
              <a:t> </a:t>
            </a:r>
            <a:r>
              <a:rPr lang="en-US" sz="2400" dirty="0" err="1" smtClean="0"/>
              <a:t>situasi</a:t>
            </a:r>
            <a:r>
              <a:rPr lang="en-US" sz="2400" dirty="0" smtClean="0"/>
              <a:t> </a:t>
            </a:r>
            <a:r>
              <a:rPr lang="en-US" sz="2400" dirty="0" err="1" smtClean="0"/>
              <a:t>etis</a:t>
            </a:r>
            <a:r>
              <a:rPr lang="en-US" sz="2400" dirty="0" smtClean="0"/>
              <a:t> </a:t>
            </a:r>
            <a:r>
              <a:rPr lang="en-US" sz="2400" dirty="0" err="1" smtClean="0"/>
              <a:t>dalam</a:t>
            </a:r>
            <a:r>
              <a:rPr lang="en-US" sz="2400" dirty="0" smtClean="0"/>
              <a:t> </a:t>
            </a:r>
            <a:r>
              <a:rPr lang="en-US" sz="2400" dirty="0" err="1" smtClean="0"/>
              <a:t>dunia</a:t>
            </a:r>
            <a:r>
              <a:rPr lang="en-US" sz="2400" dirty="0" smtClean="0"/>
              <a:t> modern:</a:t>
            </a:r>
          </a:p>
          <a:p>
            <a:pPr marL="457200" indent="-457200" algn="l">
              <a:buAutoNum type="arabicPeriod"/>
            </a:pPr>
            <a:r>
              <a:rPr lang="en-US" sz="2400" dirty="0" err="1" smtClean="0">
                <a:solidFill>
                  <a:schemeClr val="tx1"/>
                </a:solidFill>
              </a:rPr>
              <a:t>Pluralisme</a:t>
            </a:r>
            <a:r>
              <a:rPr lang="en-US" sz="2400" dirty="0" smtClean="0">
                <a:solidFill>
                  <a:schemeClr val="tx1"/>
                </a:solidFill>
              </a:rPr>
              <a:t> moral.</a:t>
            </a:r>
          </a:p>
          <a:p>
            <a:pPr marL="457200" indent="-457200" algn="l">
              <a:buAutoNum type="arabicPeriod"/>
            </a:pPr>
            <a:r>
              <a:rPr lang="en-US" sz="2400" dirty="0" err="1" smtClean="0"/>
              <a:t>Muncul</a:t>
            </a:r>
            <a:r>
              <a:rPr lang="en-US" sz="2400" dirty="0" smtClean="0"/>
              <a:t> </a:t>
            </a:r>
            <a:r>
              <a:rPr lang="en-US" sz="2400" dirty="0" err="1" smtClean="0"/>
              <a:t>masalah</a:t>
            </a:r>
            <a:r>
              <a:rPr lang="en-US" sz="2400" dirty="0" smtClean="0"/>
              <a:t> </a:t>
            </a:r>
            <a:r>
              <a:rPr lang="en-US" sz="2400" dirty="0" err="1" smtClean="0"/>
              <a:t>etis</a:t>
            </a:r>
            <a:r>
              <a:rPr lang="en-US" sz="2400" dirty="0" smtClean="0"/>
              <a:t> </a:t>
            </a:r>
            <a:r>
              <a:rPr lang="en-US" sz="2400" dirty="0" err="1" smtClean="0"/>
              <a:t>baru</a:t>
            </a:r>
            <a:endParaRPr lang="en-US" sz="2400" dirty="0" smtClean="0"/>
          </a:p>
          <a:p>
            <a:pPr marL="457200" indent="-457200" algn="l">
              <a:buAutoNum type="arabicPeriod"/>
            </a:pPr>
            <a:r>
              <a:rPr lang="en-US" sz="2400" dirty="0" err="1" smtClean="0">
                <a:solidFill>
                  <a:schemeClr val="tx1"/>
                </a:solidFill>
              </a:rPr>
              <a:t>Kepedulian</a:t>
            </a:r>
            <a:r>
              <a:rPr lang="en-US" sz="2400" dirty="0" smtClean="0">
                <a:solidFill>
                  <a:schemeClr val="tx1"/>
                </a:solidFill>
              </a:rPr>
              <a:t> </a:t>
            </a:r>
            <a:r>
              <a:rPr lang="en-US" sz="2400" dirty="0" err="1" smtClean="0">
                <a:solidFill>
                  <a:schemeClr val="tx1"/>
                </a:solidFill>
              </a:rPr>
              <a:t>etis</a:t>
            </a:r>
            <a:r>
              <a:rPr lang="en-US" sz="2400" dirty="0" smtClean="0">
                <a:solidFill>
                  <a:schemeClr val="tx1"/>
                </a:solidFill>
              </a:rPr>
              <a:t> universal</a:t>
            </a:r>
          </a:p>
          <a:p>
            <a:pPr marL="457200" indent="-457200" algn="l">
              <a:buAutoNum type="arabicPeriod"/>
            </a:pPr>
            <a:endParaRPr lang="en-US" sz="2400" dirty="0" smtClean="0"/>
          </a:p>
          <a:p>
            <a:pPr marL="457200" indent="-457200" algn="l"/>
            <a:r>
              <a:rPr lang="en-US" sz="2400" dirty="0" err="1" smtClean="0">
                <a:solidFill>
                  <a:schemeClr val="tx1"/>
                </a:solidFill>
              </a:rPr>
              <a:t>Pluralisme</a:t>
            </a:r>
            <a:r>
              <a:rPr lang="en-US" sz="2400" dirty="0" smtClean="0">
                <a:solidFill>
                  <a:schemeClr val="tx1"/>
                </a:solidFill>
              </a:rPr>
              <a:t> moral</a:t>
            </a:r>
          </a:p>
          <a:p>
            <a:pPr marL="457200" indent="-457200" algn="l"/>
            <a:endParaRPr lang="en-US" sz="2400" dirty="0">
              <a:solidFill>
                <a:schemeClr val="tx1"/>
              </a:solidFill>
            </a:endParaRPr>
          </a:p>
        </p:txBody>
      </p:sp>
      <p:pic>
        <p:nvPicPr>
          <p:cNvPr id="29699" name="Picture 3"/>
          <p:cNvPicPr>
            <a:picLocks noChangeAspect="1" noChangeArrowheads="1"/>
          </p:cNvPicPr>
          <p:nvPr/>
        </p:nvPicPr>
        <p:blipFill>
          <a:blip r:embed="rId2"/>
          <a:srcRect/>
          <a:stretch>
            <a:fillRect/>
          </a:stretch>
        </p:blipFill>
        <p:spPr bwMode="auto">
          <a:xfrm>
            <a:off x="428596" y="3000372"/>
            <a:ext cx="3028950" cy="1514475"/>
          </a:xfrm>
          <a:prstGeom prst="rect">
            <a:avLst/>
          </a:prstGeom>
          <a:noFill/>
          <a:ln w="9525">
            <a:noFill/>
            <a:miter lim="800000"/>
            <a:headEnd/>
            <a:tailEnd/>
          </a:ln>
          <a:effectLst/>
        </p:spPr>
      </p:pic>
      <p:pic>
        <p:nvPicPr>
          <p:cNvPr id="29700" name="Picture 4"/>
          <p:cNvPicPr>
            <a:picLocks noChangeAspect="1" noChangeArrowheads="1"/>
          </p:cNvPicPr>
          <p:nvPr/>
        </p:nvPicPr>
        <p:blipFill>
          <a:blip r:embed="rId3"/>
          <a:srcRect/>
          <a:stretch>
            <a:fillRect/>
          </a:stretch>
        </p:blipFill>
        <p:spPr bwMode="auto">
          <a:xfrm>
            <a:off x="3714744" y="2214554"/>
            <a:ext cx="2466975" cy="1847850"/>
          </a:xfrm>
          <a:prstGeom prst="rect">
            <a:avLst/>
          </a:prstGeom>
          <a:noFill/>
          <a:ln w="9525">
            <a:noFill/>
            <a:miter lim="800000"/>
            <a:headEnd/>
            <a:tailEnd/>
          </a:ln>
          <a:effectLst/>
        </p:spPr>
      </p:pic>
      <p:pic>
        <p:nvPicPr>
          <p:cNvPr id="29701" name="Picture 5"/>
          <p:cNvPicPr>
            <a:picLocks noChangeAspect="1" noChangeArrowheads="1"/>
          </p:cNvPicPr>
          <p:nvPr/>
        </p:nvPicPr>
        <p:blipFill>
          <a:blip r:embed="rId4"/>
          <a:srcRect/>
          <a:stretch>
            <a:fillRect/>
          </a:stretch>
        </p:blipFill>
        <p:spPr bwMode="auto">
          <a:xfrm>
            <a:off x="6858016" y="1214422"/>
            <a:ext cx="1828800" cy="2438400"/>
          </a:xfrm>
          <a:prstGeom prst="rect">
            <a:avLst/>
          </a:prstGeom>
          <a:noFill/>
          <a:ln w="9525">
            <a:noFill/>
            <a:miter lim="800000"/>
            <a:headEnd/>
            <a:tailEnd/>
          </a:ln>
          <a:effectLst/>
        </p:spPr>
      </p:pic>
      <p:pic>
        <p:nvPicPr>
          <p:cNvPr id="29702" name="Picture 6"/>
          <p:cNvPicPr>
            <a:picLocks noChangeAspect="1" noChangeArrowheads="1"/>
          </p:cNvPicPr>
          <p:nvPr/>
        </p:nvPicPr>
        <p:blipFill>
          <a:blip r:embed="rId5"/>
          <a:srcRect/>
          <a:stretch>
            <a:fillRect/>
          </a:stretch>
        </p:blipFill>
        <p:spPr bwMode="auto">
          <a:xfrm>
            <a:off x="5643570" y="4286256"/>
            <a:ext cx="3269604" cy="2571744"/>
          </a:xfrm>
          <a:prstGeom prst="rect">
            <a:avLst/>
          </a:prstGeom>
          <a:noFill/>
          <a:ln w="9525">
            <a:noFill/>
            <a:miter lim="800000"/>
            <a:headEnd/>
            <a:tailEnd/>
          </a:ln>
          <a:effectLst/>
        </p:spPr>
      </p:pic>
      <p:pic>
        <p:nvPicPr>
          <p:cNvPr id="29703" name="Picture 7"/>
          <p:cNvPicPr>
            <a:picLocks noChangeAspect="1" noChangeArrowheads="1"/>
          </p:cNvPicPr>
          <p:nvPr/>
        </p:nvPicPr>
        <p:blipFill>
          <a:blip r:embed="rId6"/>
          <a:srcRect/>
          <a:stretch>
            <a:fillRect/>
          </a:stretch>
        </p:blipFill>
        <p:spPr bwMode="auto">
          <a:xfrm>
            <a:off x="357158" y="2876550"/>
            <a:ext cx="7170737" cy="3981450"/>
          </a:xfrm>
          <a:prstGeom prst="rect">
            <a:avLst/>
          </a:prstGeom>
          <a:noFill/>
          <a:ln w="9525">
            <a:noFill/>
            <a:miter lim="800000"/>
            <a:headEnd/>
            <a:tailEnd/>
          </a:ln>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wipe(down)">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700"/>
                                        </p:tgtEl>
                                        <p:attrNameLst>
                                          <p:attrName>style.visibility</p:attrName>
                                        </p:attrNameLst>
                                      </p:cBhvr>
                                      <p:to>
                                        <p:strVal val="visible"/>
                                      </p:to>
                                    </p:set>
                                    <p:anim calcmode="lin" valueType="num">
                                      <p:cBhvr additive="base">
                                        <p:cTn id="12" dur="500" fill="hold"/>
                                        <p:tgtEl>
                                          <p:spTgt spid="29700"/>
                                        </p:tgtEl>
                                        <p:attrNameLst>
                                          <p:attrName>ppt_x</p:attrName>
                                        </p:attrNameLst>
                                      </p:cBhvr>
                                      <p:tavLst>
                                        <p:tav tm="0">
                                          <p:val>
                                            <p:strVal val="#ppt_x"/>
                                          </p:val>
                                        </p:tav>
                                        <p:tav tm="100000">
                                          <p:val>
                                            <p:strVal val="#ppt_x"/>
                                          </p:val>
                                        </p:tav>
                                      </p:tavLst>
                                    </p:anim>
                                    <p:anim calcmode="lin" valueType="num">
                                      <p:cBhvr additive="base">
                                        <p:cTn id="13"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9701"/>
                                        </p:tgtEl>
                                        <p:attrNameLst>
                                          <p:attrName>style.visibility</p:attrName>
                                        </p:attrNameLst>
                                      </p:cBhvr>
                                      <p:to>
                                        <p:strVal val="visible"/>
                                      </p:to>
                                    </p:set>
                                    <p:anim calcmode="lin" valueType="num">
                                      <p:cBhvr additive="base">
                                        <p:cTn id="18" dur="500" fill="hold"/>
                                        <p:tgtEl>
                                          <p:spTgt spid="29701"/>
                                        </p:tgtEl>
                                        <p:attrNameLst>
                                          <p:attrName>ppt_x</p:attrName>
                                        </p:attrNameLst>
                                      </p:cBhvr>
                                      <p:tavLst>
                                        <p:tav tm="0">
                                          <p:val>
                                            <p:strVal val="#ppt_x"/>
                                          </p:val>
                                        </p:tav>
                                        <p:tav tm="100000">
                                          <p:val>
                                            <p:strVal val="#ppt_x"/>
                                          </p:val>
                                        </p:tav>
                                      </p:tavLst>
                                    </p:anim>
                                    <p:anim calcmode="lin" valueType="num">
                                      <p:cBhvr additive="base">
                                        <p:cTn id="19" dur="500" fill="hold"/>
                                        <p:tgtEl>
                                          <p:spTgt spid="2970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9702"/>
                                        </p:tgtEl>
                                        <p:attrNameLst>
                                          <p:attrName>style.visibility</p:attrName>
                                        </p:attrNameLst>
                                      </p:cBhvr>
                                      <p:to>
                                        <p:strVal val="visible"/>
                                      </p:to>
                                    </p:set>
                                    <p:animEffect transition="in" filter="wipe(down)">
                                      <p:cBhvr>
                                        <p:cTn id="24" dur="500"/>
                                        <p:tgtEl>
                                          <p:spTgt spid="2970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9703"/>
                                        </p:tgtEl>
                                        <p:attrNameLst>
                                          <p:attrName>style.visibility</p:attrName>
                                        </p:attrNameLst>
                                      </p:cBhvr>
                                      <p:to>
                                        <p:strVal val="visible"/>
                                      </p:to>
                                    </p:set>
                                    <p:animEffect transition="in" filter="fade">
                                      <p:cBhvr>
                                        <p:cTn id="29" dur="20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142852"/>
            <a:ext cx="8572592" cy="6500858"/>
          </a:xfrm>
        </p:spPr>
        <p:txBody>
          <a:bodyPr>
            <a:normAutofit/>
          </a:bodyPr>
          <a:lstStyle/>
          <a:p>
            <a:pPr algn="l"/>
            <a:r>
              <a:rPr lang="en-US" sz="3600" dirty="0" err="1" smtClean="0"/>
              <a:t>Tugas</a:t>
            </a:r>
            <a:r>
              <a:rPr lang="en-US" sz="3600" dirty="0" smtClean="0"/>
              <a:t> </a:t>
            </a:r>
            <a:r>
              <a:rPr lang="en-US" sz="3600" dirty="0" err="1" smtClean="0"/>
              <a:t>termasuk</a:t>
            </a:r>
            <a:r>
              <a:rPr lang="en-US" sz="3600" dirty="0" smtClean="0"/>
              <a:t>:</a:t>
            </a:r>
          </a:p>
          <a:p>
            <a:pPr algn="l"/>
            <a:endParaRPr lang="en-US" sz="3600" dirty="0" smtClean="0"/>
          </a:p>
          <a:p>
            <a:pPr algn="l"/>
            <a:r>
              <a:rPr lang="en-US" sz="3600" dirty="0" err="1" smtClean="0"/>
              <a:t>Presentasi</a:t>
            </a:r>
            <a:r>
              <a:rPr lang="en-US" sz="3600" dirty="0" smtClean="0"/>
              <a:t> </a:t>
            </a:r>
            <a:r>
              <a:rPr lang="en-US" sz="3600" dirty="0" err="1" smtClean="0"/>
              <a:t>diskusi</a:t>
            </a:r>
            <a:r>
              <a:rPr lang="en-US" sz="3600" dirty="0" smtClean="0"/>
              <a:t>, Cooperative learning, problem base learning, simulation </a:t>
            </a:r>
            <a:r>
              <a:rPr lang="en-US" sz="3600" dirty="0" err="1" smtClean="0"/>
              <a:t>berupa</a:t>
            </a:r>
            <a:r>
              <a:rPr lang="en-US" sz="3600" dirty="0" smtClean="0"/>
              <a:t> role play </a:t>
            </a:r>
            <a:r>
              <a:rPr lang="en-US" sz="3600" dirty="0" err="1" smtClean="0"/>
              <a:t>dan</a:t>
            </a:r>
            <a:r>
              <a:rPr lang="en-US" sz="3600" dirty="0" smtClean="0"/>
              <a:t> project based learning </a:t>
            </a:r>
            <a:r>
              <a:rPr lang="en-US" sz="3600" dirty="0" err="1" smtClean="0"/>
              <a:t>berupa</a:t>
            </a:r>
            <a:r>
              <a:rPr lang="en-US" sz="3600" dirty="0" smtClean="0"/>
              <a:t> social service.</a:t>
            </a:r>
          </a:p>
          <a:p>
            <a:pPr algn="l"/>
            <a:endParaRPr lang="en-US" sz="3200" dirty="0" smtClean="0"/>
          </a:p>
          <a:p>
            <a:pPr algn="l"/>
            <a:r>
              <a:rPr lang="en-US" sz="3200" dirty="0" smtClean="0"/>
              <a:t>UTS </a:t>
            </a:r>
            <a:r>
              <a:rPr lang="en-US" sz="3200" dirty="0" err="1" smtClean="0"/>
              <a:t>dan</a:t>
            </a:r>
            <a:r>
              <a:rPr lang="en-US" sz="3200" dirty="0" smtClean="0"/>
              <a:t> UAS: </a:t>
            </a:r>
            <a:r>
              <a:rPr lang="en-US" sz="3200" dirty="0" err="1" smtClean="0"/>
              <a:t>bisa</a:t>
            </a:r>
            <a:r>
              <a:rPr lang="en-US" sz="3200" dirty="0" smtClean="0"/>
              <a:t> </a:t>
            </a:r>
            <a:r>
              <a:rPr lang="en-US" sz="3200" dirty="0" err="1" smtClean="0"/>
              <a:t>berupa</a:t>
            </a:r>
            <a:r>
              <a:rPr lang="en-US" sz="3200" dirty="0" smtClean="0"/>
              <a:t> essay, paper,  close book, open book, take home test </a:t>
            </a:r>
            <a:r>
              <a:rPr lang="en-US" sz="3200" dirty="0" err="1" smtClean="0"/>
              <a:t>atau</a:t>
            </a:r>
            <a:r>
              <a:rPr lang="en-US" sz="3200" dirty="0" smtClean="0"/>
              <a:t> verbal test.</a:t>
            </a:r>
          </a:p>
          <a:p>
            <a:pPr algn="l"/>
            <a:endParaRPr lang="en-US" sz="2400" dirty="0" smtClean="0"/>
          </a:p>
          <a:p>
            <a:pPr algn="l"/>
            <a:endParaRPr lang="en-US" sz="2400" dirty="0" smtClean="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142852"/>
            <a:ext cx="8572592" cy="6500858"/>
          </a:xfrm>
        </p:spPr>
        <p:txBody>
          <a:bodyPr>
            <a:normAutofit/>
          </a:bodyPr>
          <a:lstStyle/>
          <a:p>
            <a:pPr marL="457200" indent="-457200" algn="l">
              <a:buAutoNum type="arabicPeriod"/>
            </a:pPr>
            <a:r>
              <a:rPr lang="en-US" sz="2400" dirty="0" err="1" smtClean="0"/>
              <a:t>Kepedulian</a:t>
            </a:r>
            <a:r>
              <a:rPr lang="en-US" sz="2400" dirty="0" smtClean="0"/>
              <a:t> </a:t>
            </a:r>
            <a:r>
              <a:rPr lang="en-US" sz="2400" dirty="0" err="1" smtClean="0"/>
              <a:t>etis</a:t>
            </a:r>
            <a:r>
              <a:rPr lang="en-US" sz="2400" dirty="0" smtClean="0"/>
              <a:t> universal</a:t>
            </a:r>
          </a:p>
        </p:txBody>
      </p:sp>
      <p:pic>
        <p:nvPicPr>
          <p:cNvPr id="30722" name="Picture 2"/>
          <p:cNvPicPr>
            <a:picLocks noChangeAspect="1" noChangeArrowheads="1"/>
          </p:cNvPicPr>
          <p:nvPr/>
        </p:nvPicPr>
        <p:blipFill>
          <a:blip r:embed="rId2"/>
          <a:srcRect/>
          <a:stretch>
            <a:fillRect/>
          </a:stretch>
        </p:blipFill>
        <p:spPr bwMode="auto">
          <a:xfrm>
            <a:off x="4286248" y="1000108"/>
            <a:ext cx="3390917" cy="4895976"/>
          </a:xfrm>
          <a:prstGeom prst="rect">
            <a:avLst/>
          </a:prstGeom>
          <a:noFill/>
          <a:ln w="9525">
            <a:noFill/>
            <a:miter lim="800000"/>
            <a:headEnd/>
            <a:tailEnd/>
          </a:ln>
          <a:effectLst/>
        </p:spPr>
      </p:pic>
      <p:sp>
        <p:nvSpPr>
          <p:cNvPr id="30724" name="AutoShape 4" descr="data:image/jpeg;base64,/9j/4AAQSkZJRgABAQAAAQABAAD/2wCEAAkGBhQSEBQUEhQVFBUWGBgSFxgXFRUUFhQYFxgWFxwYHBgYHCYfGB4jGhcXIC8gIycpLCwsFR4xNTAqNSYrLCkBCQoKBQUFDQUFDSkYEhgpKSkpKSkpKSkpKSkpKSkpKSkpKSkpKSkpKSkpKSkpKSkpKSkpKSkpKSkpKSkpKSkpKf/AABEIAK0BIQMBIgACEQEDEQH/xAAcAAAABwEBAAAAAAAAAAAAAAAAAQMEBQYHAgj/xABXEAACAQMCAwQEBQ0NBAkFAAABAgMABBESIQUTMQYiQVEHFDJhI0JxgZEIFSQzUmJyc4KTsrPRFiU0Q1NUY5Kho7HB8Bei0tM1RGR0g4SUw+FVpMLE8f/EABQBAQAAAAAAAAAAAAAAAAAAAAD/xAAUEQEAAAAAAAAAAAAAAAAAAAAA/9oADAMBAAIRAxEAPwC3emtv3pYecsI/38159c7YrfvTi+OFj3zxD9I1gANB0h86Uaksb+7NKRoXYKiliSFAAyWJOAAB1JOPpoOlx8ldZqV4f2TmcSyORDBAxWaZ91VlJBRAuea+RjC7Z6kVHWNg8xYRgaV7zuxCRxr5ux2X3DcnoAaBPPyVyxqTZrSLrzLluuR9jQD5CQZX/u/lqU7PhZ2cCwgwIZZFJW4IMirlNUjS4xnzIoKsCPf5/NXIPlVh4jFbIwjngRXJIYWlxJriIOMMk2uNs/esAfuqYngetS9tJz1UFmTSY50A3JMWTqUb5aNmA8cUEcDXORmnXDOHyXEgjhGtyrMqgjLhRkhc+02N8DcgGmrxkE5BBB0nIIwfIg7g58OuxoD6Uan+2i1GhqoO1B/0a030DIfXLn8Qv9sgrMVfPjWoegVvsu6z/Ip+maDbaFDNCgFChQoBR0VCgFChQoBR0VCgOhRUdAKFFQoDoUKKgOhQxQoBQoUKAUKGKKgzn0478NQedxH/AGK5/wAqwhbf37Vunpzb7Ah/7wv9kclYfq36f50HLx/R51pPo27Icsm5lbEgt0eMYJMT3TyRxsB4voTVjw5g+Ws+ggL5wDgAaj4KGYLk+QywGffXoKaMw3dwsZEUS29sZJWGRDHF6yDp8304xtsNznYEKZ6QIotMdjqEccKB+WveSyhXGZpQD8LO+QiL0Bc9S2qqe9uL2LTb5ggtdTvG+XGk5JuCUXMkxA0smM7DR3QQp9ruJ8xcqpDXb+tFfjCJC0VtGdySxAeQ56l08qayROJ4bO3fltA2ppQ2AJ0GqWYt9zCFZR5LG2PbOQb2c51iKwgJfGeayLLcEDq2+Y7dfwRsOrnrU3wb1jmTGa+jZvVrjum9llKEpjUTGSq6c5yD9NN+JkX0brYaYokJluI20QBwCfsxiNuX/RfxRI0q2qkOz9vZqbgGWeUi1nBZIkSPGADp5ja2/KC0CmOIFMDTfxLv7S36Yx47l4QMde5161dOJ+jWCbhkdzw1GtrhStx35X1rpyHjLscppOogjxSs/wCHcFZnEvD5mdk3bUBbywL92+5QxddTBiAPaGOuicK7ecoNdoqzKFWO8ZVEbzCILGtzEpbCKGZk0EKTlTgdFCjXUkM0nPt3fnW7JLM0aLH6wqFS93BGfYZTuVI3GmTA761p1x2fiv8ATI4UNdR8mZ0GEnBGqG5QHo6uq7HddZU5GCaD25it4LqC/wCHsjRzEyaBjTHKoVnRl+KHSTeM+BfbBq09gbpYhNAivLDE8d9EgJZ1t5QsitH5sh2ZPjgnG+QwZHxLhMkD6ZRg97BByG0u0ZI/LRxj3U0ZT4VpnpBtUk4ba3SEHVdXgVl6Mks0sin3+yCPlNZsXP8AnQJLD81at9T+h9Zu8/yUY/32rK9W+9av6AP4Rd/i4v02oNtxQos0M0B0KAoqA6Bos0KAZoZoqFAeaGaKhQdChQFCgFChQoDFFQoUB5oUVCgOhRUdAKFChQZj6eHxY2/vuR+qlrENWM1tnp6b7Dth/wBoJ+iKT9tYrp2oLh6NLFbmW5tWODcWsiIfJ1ZHU/MVz81Xrtb2lafh1yCoCxWqm4J2L3UyhVhH4B77e/QPOs67AI4vA8IzPGrTRJnaUpgvF8rRFwPfir/xVILuP1a33S6S64q+xBDaSkat5ES5yPOHFBUh2fuTxSJ/VpmhhWJlYROUb1e2V1AYDHekQD5WqO4X2cvFtbpjbXHNk5NuoaCVWImcvI267DEQBPhr99PuH8ImueLLLFE0kciRM7ooIjW6tBHqY+GCxOOvdNXP0eejpl4eWlMtvcu5kTI0mFo0mhjbSc5+2M/zr5UEl2Z9GNvFZFOZJzS5Zpl1QsskepAArDvIp1YVgVbUScg1VOPXPC+FT8uO1Nzze9K2pNAhlT7XGemDgOFGOuNWNqX7PduJlQRJFG8MbSW9zC+hOWhOfWGkJPc+2o5YkZVc7uAVLTtEt8yW9myJ8Isk2Icu0cepSII2jKBMEBQw1YYlsb5DQOD9lLZIiYVZRM3PJ1YY6yH07bBcd3TjptVZ4v2KhtbyKSKWSNJ/sU24RpYRGUcaQmkhBzWRhqIVTqO+au9lNHFGsY2CKA3sLyxpyC4XAXPuGPmrOu1XbS2mvgmi4jksS0zSajHGUjAcgorAsGYIoyPjjbegzCyspWtLpTFIuloLhQY3GDreNhuN+5Lj8mrV2MkljuOGSIG5ggu4uWRpaUQPJII+8OjJIoB8wPKqxZ8WnS1uW9YmOTDArCeX2smRtPeyO5GfmPvqw8Cv5ENldyPI/qkMt9IWLSO0c10LbTlj05as4+SguXHkt7iK1SDD2yJdcVfyWPRLpUg9CZZDsenKbyrCkOwzvsP8K2ntFZi0suIJBu97JLJHvsloqCaRh5Jl5R+FOB1rFTHt/r/XnQdK49xrWfQDjnXZH8nF+lJWPrFWv/U9L370/ewj+2WgvUvaO70X0wjgWG1Mqpq5hebkrqY7HCjIK/KDUXwP0gXd1w2W9itoW5TODDzZAzCNVZiraCM4J2x4VZe2oxwy+xgfY1wfLcxOf8c1VPQQn70HPQzzbf1B/lQSPFvSM0N7aWvq6ubpY3RxMQFEjFRqHLz4eFOe23b08MWJ5YOYJToGiXBDAZPtLjHkapnb9SO0vDFQDupDpU7LtLLgZAOBhfAVz6d5JDHYiVY1zMxGh2f4qjcMi460F37Xduzw6GOWe3LK50/ByKWDYZsYYDI0jr5mnPEe1UkFt6w9rI0YVXblyRMyocHUVJGw8cVSfqiGxZWw/pz/AGRNVs4LfTyXPIniCQepxsillkE2pgrFsDbAAGPvvfQWpmOklRk4yBkDO2wz0+eqz2f7fx3l1NbxQyh4CRKWMYVcMybHUS26npVoQYwB7v8AKsj9ELZ4txY/fn9fNQaZLxdhPyRDIxKlw4MYQgYHi2QdRA6VC8M9JFtNeGzKyxTgsoEigKzLnKqwJBJw2PA6Tipr/rq/iG/WpWdekDsg09lHe2+Rc2zSPlfaaNZpGyPvkPeHu1Cg0d+K4nMXKlJ069Q0aCvTrqz126VGcH7bw3NxNbxpNzICRKCqgKQSux1d7cEbVH9gO168RVZduasIjmUfFfX1A66WHeB9/uqu+i5tXGOLn+kYfTPN+yguvDO21vPdSWsfM50edashXTpIBJJODgkdM9alJeIhZRFokLFS4IUFcDGd87bsBvWZ9uW+t/HLS+AxHPiOU+GR8G5P5DI3/h1pdodUkj9QMRD8jOoj8okfk0EZY9t4JrmW2jWVpos610Y04IB3JwdyOh8aeWvaBJJZYgkoliCsyFNJKvqClSTpYd09D4Gs17M8Q5PHOKSCOSUqsx0xgEnEq+ZHlWk8GkEsENyygSyW8ZYjPRlEmn5iTigb8H7ZwXSO9vzJFjOl8Rt3TjOMHc7eQNP+E8chuYzJBIsiA4JBI0nrhgQCp9xrMfRJxkW9jeysjuqShzpA2AQbnfOB1OAdvA1J9kOyTrwu7Mcsckl3G2gxPmNe6wAD7ZbLMCdsdPCgu8vaOFIzK7FYgM80owjI65Bx0Pgeh8M1Jq2QKxy19LkiD1biNptp5MmnVG+MaWzGwwfHoQD4eFaq3EFFsJIjqUopjPUNrACfLnIoH1CqL+4K8/8AqEn9Qf8AFQoIP09t8BaD+lkP0Rn9tY6ta56fH+Dsx9/MfoRP21jwc0Ev2fv3huoZIscxZEKgnSCSdOkk9AwJUnwznwrYLSGFZ7jiNsMJJbXCTRkYaC4jw7Ky/EJ0OGH3QyM6qwnWTt/8dfea2DhlqeKWUlxZyCK9MRtryJvtdzlCmp1+K5XdZPAgg+4IqHjVzwuJRBpYRrE7CRc821kBeFsjcaHkkhJHQ8o9Ca1Hst23t7+LXE2lshWjfuuhOcfKDg4I/wDiqYeDPdWNg+Al1Aslg6SjuudBUwSjrocIMEbjWGHnVB4mZLJT6tFphQ6LtJQJJNZz8FcjAxEB9rZe63thtfshYO3nBp7OdvUhGyOzXU3L0ySsWdsrJDufV13AUAqTqLHOMWT0YdkreS19bHwbXClXWCVgsYDHYMcyRNnqFfHgPKsgWCF25lvL6tJnVomdlCsfGO6UdPLmaW82PWrNwS74kEus5k+xyVYcicMwlhHtoWDnST1Ph7qDa7PgqxErHPMZSNRaSTmllBwMqw04BONgD76y30i9npDNd+qIxZjFLc6siabLKkYiXGHjMh1Eg+1Hg6dPetvY/wBIaJZgcSnSG4jB18x4g0gB2YIjEk4IBGASfCs17W9vjdcQL8PjfWyrAGcGRpEHVEixhUf4wOS33ozQV+5tzI0FlblWKEhmByjTSY5j56cuNEVNXTTCzdGq99nIVeDibAZiksGjtlwdTQwaoY3wf5SQEgefy1EWHZZZRKlriMymO3mfVzY4GlKhrO3cfbM7s7/FRNGWyS1onmuPrxPb8NhV+Taw2Su/2m20MJdb7d5gTso6sM4IoIntf+9/DVgncSX9zHFG/Q+r2sRBEQ8hqG5+Mxc9AMZlr91WT0hXCLOLdJTcNES1xcMctPcNs2/QKigIqjYd6qnzKBYSDfP/APDWvfU+D+HH3wD9caxkNvWzfU8+zffhQf4TUGmdqeGyXNnPBGUBmjeEs5bCh1K5AUHPXpUZ6O+ysvD7QW8jRuAzya0Lbl2zjSyjAx7zVqoqDPe0HYu6n4zbX6iER24RdBkOt9DStnOjAzzBt7qL0odi7riJteQsaiBi7a5MatQTYYU9NJ3NaHQoM79K/ZG74nBDHBGilHMpLyqAcqV0jAO9TPHGvjZtFa2oE5j5IkeaMBMrpLDG5PkNhkCrUxwCScDqT0x781Hr2gtj0uID8k0Z/wDyoHdlFoijXxVVXrncADr49Kzzs72YuOGcUvJRC9xbXWWV4iheI62fSyMwJ3cjK56Zq+rxWI/xsX5xP+KnEUyturK3yEH/AAoGFo7tK8zRsgCCNEOnmNvqYkBiF3wAM+Bz1FDgKPyAskbxsC+zaDkM7NnusQdjUhzR90v0ijVx7vpFBUOyvYz63317JEvwE6xyRqMZVg0heMA42ycr7mx4VFejbszdWt9fy3ELIlw5aM6o225kr7gMSuzCtGBo6Cp+k7sw19w90jGZkKyxdNyDpI+dGb58VYeH2Qgt0jXLCNAvmzaV6+8k7+/NO6FBmfZPhFxb8XvrmW2mWKbmGNgFYnVKGHdVsjYeNWK34jO1y4FtNDaxW7ImVGZZGZANKAkgKq7Zx1NWrFDFBmXor7OTw2N5BcxPC8xbTrGxBiCZ1DI6/wCFcej+3vLHht5E0EvrEbtJEhjJSTCoMKw7raiD0Od81qFDFBA8UuIbiBo5IWd2UgQvGSwYgjGoghd/jg42znam3D+HCJLSzPOxBEmqRElVGkVQqjmAdMl28thVnoUDP61L93N+ek/bQp9QoMd+qCkwtl73n/RirHxJWtfVDnu2P4VwfoEFY6r0DkSVPdkePC2uNbF0BGnmRNplj8nUHuyAeKMCCPeBVZD12rUG+XtnfXVqXtZrO7DNHLHMmq3kDwuHQunejY7aSO4cbHpio/0h8Jnmhj4hBDLBeQry7iMLlmiI3wRlZkU56ZBVtxtisw7NccSByZHu49RzzLWdY3HuZGXS4+cH5a0G27T8IcZub3iVwQPZmeYL/Vg0r9JNBnEl/bS45sDQv1L2zKEb3m3fuj/w3Qfe0vYLaItyPWD8NDyV1Wrgg82J9R0sRjCEbe6r/wDun4XK3KseEwzaVLNJMsdvDEg6u7HUVUeZxnw3ql8T4xYcwEWUMhByxha5s4mG+VVdbMw6d4hPkoIeO2tE6yzSjyigWLP5cjHHy6T8lSPBjJeTJZ2Ua2yzHRIVLPIY/jtLM3eZQNyq6EJwNNWHhPEuHcsytwyG4hUZlMZkWe3zsDJHI7a0J/jFfHgdJqycM4lwNVLWd5Nw93wWCtImcdAySq8ZHuFBIBuVc2VtYW08lrZiR2kjjBSScxtGoEjsqMRrZmbVjLY8Ki+2naWSytGgwtmZAzBElWa9nd86pJHXuQgk5ZgWY9F0+DLtL28lRSsPG1lGMfBWSrKfywAg+UEVlF1OzuzOxdmOWZmLMx8yScmgJWH+VA1wDvRaqDoda2n6ntMJe+94f0ZKxMGts+p5PwV4fv4f0HoNfoUKFAKFChQEwyMHfw+Wsg9PXDYYrO35cMSEz4JWNFJAjbbIHStfrJPqij9iWv49v1ZoM09GNikvF7RJER1LtlWVWVgI5DuCMHoK9MWHBIIVZYYIolf2wkaoH6jcKN9ifprzd6H1zxqz/CkP0QSmvT2aDHPTf2etbazgaC3hhZp9JMcaoSBG5xkDpnH0VQfRrZpNxW1ikAeNmcMhyVbEUjbjPmM/NWlfVDN9h2v48/q2/bWeeh5f36tPllP0QS0Ho3hXBILZWFvEsQY5YIMAkbZ+in9EKOgFChQoDxQoA0KA6FFmjzQChQoUAoUKFBi31Q52sP8AzP8A+vWNg1sn1Q//AFEf94P9sFY3poOg9Hr2ztXJ6Vzmg7MldRNv/r6aRrrfyoH68WlWB4FciJ2V2TAAZl9kk4ycdQM4zv1pmZc1wjbb0ZoHXCuMy20olibS4BHQMCGGllKsCGUg7ggimwl8aTNdAUHfM8aJnzRZrnHyUBsRXBNKqvyVyQBQcA1t/wBTwfgbz8ZF+g1Ymq1tv1PYxBefjYv1ZoNdzQzVCk7Yvdca+t0LFIoVd7h1OHkZQvwat1RQzLkjc4Iziu+3XaY8I9WmXW8EkhhmjZmfC6S2tC5yrDB2BwR4Z3oLyWo81k/pR7Rzw3fDvVbiREujltLtpdS8IBAOy91j7OOtXDjNhOskbWtzMWjmhM0JYS64XkCsMMCy90MwIPRTQWjNZF9UWfsW0/HP+hWumsg+qL/gtp+Of9Cgzb0Uzyrxa2MMayyDm4Rn5YPwMmctg42J8PCvQH184iOvDUP4N7F/mgrCPQqv792vyTfqJa9OigxL038SuJLa2E9obcCViCZopQx0Hbubj56qnoZP79WvyTH+4lq9fVFnFrafjn/QFUT0KD9+rf8ABm/UvQb1xXt7Z2pAuJXhySo5kFygYr10sY8N8xNPbPtLby23rMcmqHcawj+DaT3dOo97bp4VlX1RUn8BH44/qxV09Dy44La+/nH+/l/ZQSR9IvDw+g3cQbIXSSwbJxgYKjzFS/EuNQ2+Oc4TOSMhiNuu4G1ec+20hbj0/wD3uNfoMQr0H2sm02N2fKCU+XxWoOOE9sLS6lMVvcRyuF1kIScKCATnGOrCkJ+39gsnLa7gD5xjWMA9MFh3Rvt1rG/Q9bmXiLpjuNbtzNzvHrhOn8ohVPuLVaPT1Aqw2ZVVUh5EGABhdA7u3h7qDVbm/jjTmSOiINy7MFXB6d47b0z4d2otZ30Q3MMjfcpIrMffgHJHyVT/AEQx8/h0TzAOIWkhiDd4KAxOrB8e9oHkE95rNvSEwg45Nyhy9EsTrpGMM0cTEgDpkkk/KaD0bqqLk7U2q6szxnTnVpOsLjrqK5C/PUV6R7K5m4bKlpkyEpqVTpZ01AuqnI3I9+4zTf0VcJuLfhyx3KmM8xmRCMMqHBw2D56j89BK/u6sP55b/nV/bQrMdMf3C/QKFBz9UIfhLIeOic/S0P7KyERnyr1dx/shaXpQ3UCylAQuosNIbGfZI8qiD6KOF/zOP+vN/wAdB5oKHyrgp7q9Mn0TcL/mifnJ/wDmUR9EnC/5mn5yf/mUHmcKf9CgK9Mf7I+FfzRfzs//ADKL/ZDwr+aD89cD/wByg8z0YFelj6HeE/zT+/uf+ZXJ9DnCv5p/9xc/8yg81CjLV6SPob4V/Nj/AOouf+ZXB9C/C/5u/wD6if8A46DzeWrgLXpBvQnws/xMg/8AMS/5muD6D+Gfycv5+Sg87GSuC1eij6DeG/cz/n2/ZXD+grhx/nH5/wDatB56SStx+p7/AINdn+mT9VUj/sG4d53P54f8FWnsj2Kt+HRulvzMSMHbmMHOQukYwB4UGfdj+DyW3au7EgOJI5542Px0keNgQfHByD7wad/VBRs9paRoCzPcFVA3JJjIA+k1pV7wmOVkZh34yWjcbOhIwcHyI2KnIPiKSHAYzMk0mqWSMERs5U8oN10KoCgnxbGrwzigx/0h8PMN1wG3c96NIo2wcbiSFTgg+Y61qfZ7s6ba4vG1vIk7xyKXcyOMIVZcnfAIGM+Bx4UjxzsBb3dxHcTNMZIm1R4kAWMghtl0kdQDvmrFEmFAJLEDGTjJ95wAM/IBQdVkH1RZ+xrP8bJ+gK1u5jLIyqxQkEBgFJQnowDAgkHfcVRu03ova/VFuuIXEgQllHJtUwSME/BoufnoMh9Cv/Tdt7ln/UyV6aFZlwP0JrZzrPbXsqSKGALQwuMMCp2O3Q1e7GwnSF1kueZI2dEnIjTl5AA7inDYO+9BmX1RX8Hs/wAbJ+gtUj0J/wDTMPujm/VtWrdrfRjNxFI1ub/IjJZdNqibsADnD77Co3sz6GJLC5W4t71TIoZQJbYsuGGDkLKD/bQQ31RB+EsfwZv0oxV79Eh/eW0/BlP99LSnHuwg4jbiO/dWkRmaOW3QwlAQBjS7Pqz4gnB26YpHs36OmtYuQb2eW3yTydMaKcnJBcAvpO+VDAHJ8zkMW7QXIk47Kw6NeKV2IyOYoBwd9xg/PXoLtwf3tvfxE36BFVXivoZimvXu/WZEZpBMFCIVUrpIAz4d0VZ+KdnZri3aGW6YBw6SFIYl1q+2O9qxgZ3B8aDKfQUuOISn/sv/ALsdTfp/PwVl+Ml8M/EWrB2b9Fq2EpktrmQMyiNtUUTgrqDY6DG460v2y9HR4kV590yrGzsipEnd14GCSTqwAKBv6GB+88XveY/3hrLPST3uPXH42Af3cAra+y/ZV7G29XinDIobQXhywZm1amIcBhknbA+Wqxxf0N+s3bXUl2eYzrIQIAEymgDA5mcdweNA99K/bmTh8MaQYE0xYByMiNFxlsHYnJAGdh/ZS/o74ek9hBcXBa4mlzI7ysz4IdlAUE4QAAbAUv2w7BfXK3VJ5VE0bM0cscZUAMACjIXOoHG+/gPnZ9jfR3cWaGOS+d4c6uSiBFJ6nLnLqD4qpGfHqchlPOj+5j/3f20dbX/s34d/M4f6i/soUFjIrk0bGuS1AeKGKIGi1UHVChR0BYo6FCgFChQoBQoUM0AoUM0KAUYFFRigOhQoqA6FCizQChijoqAUdFQoBQxR0KAsUeKFCgGKGKOhQFR0KKgOhRUKA6FChQChQoUGKekztVPBxhIvWriC3McRflORp1agXAwQd9JO3QGohO2R73773XtSBe+N0GvQe8gIJwg3x7Va3xDjrJPIvq7S4ZIx3QB7CMXDaDkZlRdzjusdsGo7iHaR3UGK3ePGtiDEru6iAsq4KEKdckPnuGHxTkMyk7aSCPK8WnMnLzgyqFEupQVyY910knPjpptxTt/cRj4Dik8uWwM6PYIyD09odCDjcZGR02Ne0HeUG0YgsUzpQHCyxxF2UISpJkzjyB+Wm47QF5IStoypn4RTGpLBktyB7GxXnszfiJN9qCXvpLzmvy1j5epETUMtpKEvIe9uA+ldOB4nfam89xfgDTHESWcEHZUCthTnVlgyHUTjKlcAHNddmONyzJiaNgVUM7kBcsypJgJ1wBJjPiY2phN21KIskkJjDRxMqM6rlpuayguyjDaYsEdBzFzjcgCg41fTRu8MandtKvHoOnlsyHJkw2XMY28FbOMil7pL0s4VCEZpQRrzkNPDEjA8wOmmBZJMKVGWG2dqSi7UyozhoSfhu7sUURZuAcEKMkC2ZgWwDzUzUhN2k0wwyciUtKpblgHUpA9g5HtkkADbO+4AJoG1xxDiOlisEWd8LlSc6ZMD2wMajFg+OJNvZqS41fTRMhjRDH1kd2ChAHjHmMdwytq33RRvmmdvx5hBz3UsrysiKgGEjV5AHLYzgopbx3wBu1IcI47LcXQQrpjOpyrIMhVht+7nxPNmbfyj8jQd2vrHqDSpqNzNh+8PtYkkwvcLYGiJs42zo8aStLi+QuOSDrlZwztnlh2uGAwGOVAW3XAGxkc9Bmuz22QaiYJsDPQBtQywGPlwh9wlUnxx03bNRJoaCUd9UJ7uATyAenlzh/Ub5KB5xy4uFdPV4teFkb2iF1kxogbB3GHdj5CMnrUW/EL4S831dmXkkcrJVdY9YkHiRqOmBM/0jULDtv8AAapopC6RGeTSmlANAfCk+0cnlkD4yn3Zk4u0iFLhmjlT1ddcgIVj7LNhdJIcjSRsdjkeFA3k4neg/wAHRgBECRzPakkcMwzhtMcYRiNOSXx4VzLxa8LFBbBe+ih8M40mWJGbG2e6Z2+QIfE4c8P46Z7goilUjTXIWGcnmSxBVx4Zhdg2+QB51GWXbtGJZ0ZUMcbIoXU+pjkgnb4stt4bGQ5OBmgkuPXdwJEjhjfSzQs0q9VXnAuv5tGBJ/lBUdadqJ8cvklpVhErI2svzGXVy8hAvdMkYPiBkmpDi/aTkm2Og4lJ1ggawuAi4BYDJlkiX5CaQHbO1GSquTnvEIuT3WYE97fKqv52MdTsA+vN0XTFuy5aNWyGKBWnkVmIwCCIotWc4BlXOakLbicxt5JWh76czEStkyNGWXYnbDFQVPkd6YSds7YhgQ5XS2QUUgjSDjdt9QZMeB5qjx2cXPaFFto5IhtJIIYwVwF7zBnIB9lVR32O4X30CR7QTalHqrkFnBI19FeVQRlfjLHqA+/TzrvhXEZmS4lkR9iOXEBvhYI2YKSAWJkZ1z07u23XiLtnAQuS+TpB7hwCeR137ozOmx3GHz7JpOXtimrIGYwrSyd1uYiJDFKTpzufsiLPu1eIoFLPi8s1xGhRoVCySP0y+lolQDI9kkyDwJ0ZGxFI8T4/cJOQkTGNJdOykmRRFHsSVIA506bjwhffrT6941DCEkOF5pZmbSdTJHGzFu6CTsq4z90PEiueLdpkhRNILvJGZIx0B3jRQfEanlRds7tQO7HiRkEhMbIELKM41NoZ19nqMhAwz1Dio391TDl6raVeYFYZIyAUZyNvjKqSZX7wfdCpHh/HYp2KxMXIAY91tIyqMNyMZ0sjY8mqMi7TW76ZJe7pLPFkOXGpZlDbbZeKN2AHgfMjIdwdqixQerygsypv0BLQKd8b4MrdPCFj4inVjxN/VUlkUszsDpUYKrLLhMjw0oy5/BJom7WWw/jfAt7D9BzN+m/2t8eeB5jKQ7XxBZGckFGlwqhmZljMoz8rCJjjP3PmKAk7U5GRBL9rEnTfJVG07jr8Io+c+RxI8HuWkjLv4vJpGnThBIypt19lQd/Om37qIBq1yBdJYEd4nu83ORp2b4GbYZ+1nBNSVtdLIupDkZZc79VYoRv5MpHzUCtV617UB5W7j8vQrgBMMMDWxY5wO48R09e8fIgWGoe37TQMhZmVB3jg79xScPsNtS6Wx5OvnQcW/aUMiHlSZZkjwNOA7R80jUSMhVyS3uNcL2sRl7qyAsEK6kB3cwhdtX9Ov0N5U+HHISccxc5xggg5wdtx1wrbfet5GjbjEQhkmDBo4wxJAPxM5xtvuMbeNA0TtVEwJCy4CmQ9zOEUKc7H7l0OOu/uOF7PixZJ5GGEjLaR44RFZs9d9WofNRx8dhwdUkaMpOoFh3MYBycDpqUHyLYrm449CpUalbLFWwQAg0yMWbb7xhjx2oGH7qZf5o356Kjqa9dTzH0H9lCgiOJ9rooi6LmSRToCDYM+qFSuemxuIs/hYG9LcZ42bZI9eNTFtR7xRBHE8ruQO8VCp0GTlhS93weN5FcqAVYSHCqA7LgqWbGo6SAevUDPQV1c8JSR9ci6wFaMIwVkAcYfbG+pcA52xnzoGH7sLfONUmclNJik1awofRp0+3oYNp8j7jTX93cHNcF/gVRWD98liTLqwuN0CRhtXjrXHUZnTYx6tXLTJbXnSudWMas4642zSS8IgByIIgcg55aZyOh6eG1Aja9pIJJOWrkvllwUcDu5zuRjwPj4jzGUeL8SgSaNJsbqzAnmEgMyR/FGCpydWTsFydgcOpOBwMNPJi92EUHYodiBkfa4+n3C+Qrl+CRtLJLKBKXVU0yKrKiLqOkDHiZGJJ33A6CgZT9toACVZmOkvjSyhRyecC2RkAqVHdBOXAxS547byERFiTJlcBZMNhtBIYAd0P3de2/lmnP1jt/5CHpp+1p02OOnTujb3ClksI1IKxoCMgEKARk6iMjzODjzoGt1xu3tzy2cJpQNgKxCrpkYeyNhphkP5B92UH7UxExrF8IzyRx6SGQqrOyljqXbHLl28eWaf3XCopDmSKNzjGWRWONLrjcdNLuPkdvM0S8JhDahFGGDcwEKAQ51nV065kff+kbzNAlxDtBBAwSWUISuvvZ0hSSMlsYGSCNz4GkB2rtiPtox+C4xncDddie7gdTqXGdQpWbgEUkzySqJNaJEFdQVRV5uQPwuc+c+BxSj8GgJyYkJ8yMnPc3yTnPwce/X4NfIUB2PF4ZWZY3DFPaGG7vTIORsc9RSUHaCFpDHrUOXaMDOrVpZkJ2Gx1I64P3NPYLVE1FFC6iWOPFick/KTuT4k5ptFwOBWDrEgYNrBA3BzI2fpmkP5Z86Bnf8WhtZCMEyyGNju3stKsQJc5wq6mYKPBGwKfWPEoZiVidHIAJAwdIYLjIx5Y/0KK84LDKxaSNWJUISc5KgSADr5SyD8s0vaWMcQIjQICSSB5ncnBPU9aBueNW+SpljyCVwdyCJDHj3HmKVA8SCBnFNLjtNbJo0tG+pgpKlcIvKaYuxPgI11fOPOnX7n7fLfBDvEMd2zqWRplbrsRI7sD4ajSR7LWunTyV05OwLADVGsR2B6ctUXHgAMUC/DbtZgzKmAkkkQJC97ltpLDHQalOx+5peSxRnRiD8HkqM90EgjVgbZwWGfJjSdhwpISxj1ANsVLuyjvO5IDE4YtI2TTwGgT9WX7lfoFJTcPRsbBfPSFGoYAKk46EBQcYPdG+1OaGaBN7ZTjKqcdMgHHyeXzUGtkJBKqSBgZUHABDDHzgH5hStCgbixUKVQCPIC5QKpAAAGNsbAAdPAVxFwqJUVBGmFUIMqDhVxgZPlinVCgbLwuEYxFHtsO4uw6Y6dMUDwyLGOVHjcY0LjB6jp405zQoEDw+Lf4NN857i75LE+HiWY/lHzpaKIKMKAo3OAABkkknbzJJ+euqFAdMfrPDgDlJgYA7vgujH0cuP+ovlT01hvEPSFdes8TX65er+rSSmCMx2zCVVkdRGpZM6gFGOuc0GyWnCI42LYLNqL5ZmbDEMCwBJCkhmB0gDfpXc3DUaIRAaYxgaVAwVUghfduP8ayCTtfdB8DjSEawhPKs8BdUil/Z6AIpx/SCkZu2l8GVU4vGxImOTHaKNUbSKi5xgcwIGB6DUPPNBsp4XCQcxodQcHKjcSNqcHzDNuR50JOEwsctEhPnjrso/wVfoFZh6Oe213c8Wa3ku1uYVhaQMscaAt8F5IGGC5BB6Y8epuVxPeLcEqsjxCR5VXujUggiQR5xkDmuzb/cN1xQTf1nh/kx9LftoUOfN/Jx/1z+yhQY76TeLzRcbAMt2luY4hIIHlTAYNkjRtnoffjFQa8fGP4ZxEHU4Hwt2MqDPoJAHU4gzuere/Gq3fa94b2WPTrVphAgLYEYSO1JIAG+o3DEjI9kVHyekGVyjBAgj0zMoY/CA2iz6CT0GZQOnxB54oM1l7SNyu5fcQEnLXGZrvSJNXe+LuNHT3ikOJdqpgw9WvuItl/jyz45Z3Ubkd4Z0sNweoO9azL6RmCB+QuCxGNZzgW7z9cde7pzjxzjwpSb0gFSwMCnSGY98jOlbtttjjPqwHj7fuoH9/wAHupbguwiZVLIgJGOXJcQFxpI3PIiO5+NIRtgZPk8SIzzIgQMhQFOotP0JI6pB03ALkdMU9uOPlbWCbQCZmhTGThea2nPvx5bZ91QDekNyqMIVAK62GokkC2knKg42yVABwcb7GgkIrq9eVlU7IVXUyxKrhWiEhGCWVjiXGpQDrBBOjDHyOJaMmSIvpQaO4Mnk6nYNjbM+EHkuo9SKkbrjpS1in0gmR4EK5IA58iR5z46dWce6qpF6QpGZZNGEa2MgjDbK2LuXVq05JxbhfyyfDFBY5bG6itbeK10ApGI2LkE5CKoxnYjJdj56QPGkrj644k0iE51FBlc4zdELnzx6opJ83PWoq77bSIIiF2QjXuuZhomXBOnC5ZA2w91TPbDjr2ogZdwZH1jYa1SGR9GSDgFgu432oHMdlPFHbRRFdCIEkY4LZVUCgZOMMdWo7kbYprA/Ecx6lhxqXXgqTjNsG8dsZuiME7BPHamsvbrSWHJzpk5f2zr3rsZ9n/svT+k928rwrjvOgkl0adBYadWc6UV+uBjrj5qBhaDiIQ6uXq0qV1FGOt3YsGKkDTGpUAAd4Kd8mkpuK34dY9MXNcSOi4UjSkS7kh8ACaRQT1wjYByK6m7b4U/A/wAW0n2zyFwcez/Q/wC97t29n6QNRIMHeUR5Ik2JkRXOAUJAGcYyelA/4jcXC2cwJIuJZJI4ANGUV5NEenTsdMZD777HNc24vlIjSOKOPXpDH4QrHqnOfay2UWH8qU7YU4Utu1QZtPKx8KsOdf3RI1ez/rzpfs7xZrjnu2Aquiom2VHIikPewM5Mh8NsUHHFBc+uRPCmqNUKNlgFJcsxOnUN15aDP9N7jSEd9xDC5gQHIDdMY+xwSMP5tcNjyjA64yy4F21efmO6DTyYplUH2dUSOw1Y3yZBv9776s11f6IeZpzspxnHte/H+VBDrxK/K726BjHnHUazHGcE69vhHcEb7QE57wp+11cm2VhGomZwmk5KopmClzhvCLvbHrSk3FdJI05wxT2vLx6UV5xIqrBRhu+ATuAUIAOMb9c4oIn69XCuU5ZLM0rYIkbADSCMAjKoXSIEAkDMn0p2d3fpGimHmFEdTqJzM6mJVJfJ05zK3ljTU/62NeNO+ox5yPNRnp99091LRXAYgYxnUOv3O3lQRfF5ZxNbGJGKDeQA4XvvFHggddKPLJj+jpO24tdtjVa6MsAepCgwtIehwcPojz0zqPgMv+N8S5EEsoUMY42lAOwOnO1O48hV1EM3iQNOfm3xQRw4hP6q0pg+G05WEMSckL3WOPBi2SPAZpIcSud82/SURbE5ZcgNKB004ywBIJwB1OKmaj2v29ZeEaQFgWYEgnvMzruMjIAUbePnQQ9zxe7ZARbvGVJkIUE6wtu7hDkdDI0SbdSj+6nE/F7oRv8AY7ahrQFTuSsbMJAvkzhdI++GehqavZjHE77EqjP5AlVLf4ijsZS8cbHGWVWOOmWAJx89BHX9zNCkQRGmZY3LHONTJGAFPdPtO2dseyT4YqQ4fcM6anTQdTjSeuFdlU7/AHSgN+VTjTTHhN+ZRKSANE0sIxnpG2kE58TQPWbHzbn5qqknFuHsSzQKSQJGJtkY9/lkE93JJ5oPns2dxVsplHGvrLnT3hGgznbGpzgL4bk7+PzUEJ9gZwbSMbIcm2iwOYxVM+O5B+QAk4pqktgzD7EhCkjBNtES+pYCMADunVcRLvnqemKuAX5PLpQ0DyH0D/XgPoFBA8DezMg9XgjRyhOpYEjJXERIyAD/ABiGnd12hiRpFOrMauzbZACBGJ65P2xem5z7jUhbsGVWwBkZ8MjOPH5h9AoosMCdI6sDsDnB0nw8dI/0KBp65L97+bf/AI6FPt/d9FC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26" name="Picture 6"/>
          <p:cNvPicPr>
            <a:picLocks noChangeAspect="1" noChangeArrowheads="1"/>
          </p:cNvPicPr>
          <p:nvPr/>
        </p:nvPicPr>
        <p:blipFill>
          <a:blip r:embed="rId3"/>
          <a:srcRect/>
          <a:stretch>
            <a:fillRect/>
          </a:stretch>
        </p:blipFill>
        <p:spPr bwMode="auto">
          <a:xfrm>
            <a:off x="500034" y="1000108"/>
            <a:ext cx="3357554" cy="2514925"/>
          </a:xfrm>
          <a:prstGeom prst="rect">
            <a:avLst/>
          </a:prstGeom>
          <a:noFill/>
          <a:ln w="9525">
            <a:noFill/>
            <a:miter lim="800000"/>
            <a:headEnd/>
            <a:tailEnd/>
          </a:ln>
          <a:effectLst/>
        </p:spPr>
      </p:pic>
    </p:spTree>
  </p:cSld>
  <p:clrMapOvr>
    <a:masterClrMapping/>
  </p:clrMapOvr>
  <p:transition>
    <p:cut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142852"/>
            <a:ext cx="8572592" cy="6500858"/>
          </a:xfrm>
        </p:spPr>
        <p:txBody>
          <a:bodyPr>
            <a:normAutofit/>
          </a:bodyPr>
          <a:lstStyle/>
          <a:p>
            <a:pPr algn="l"/>
            <a:r>
              <a:rPr lang="en-US" sz="2400" dirty="0" err="1" smtClean="0"/>
              <a:t>dd</a:t>
            </a:r>
            <a:endParaRPr lang="en-US" sz="2400" dirty="0">
              <a:solidFill>
                <a:schemeClr val="tx1"/>
              </a:solidFill>
            </a:endParaRPr>
          </a:p>
        </p:txBody>
      </p:sp>
    </p:spTree>
  </p:cSld>
  <p:clrMapOvr>
    <a:masterClrMapping/>
  </p:clrMapOvr>
  <p:transition>
    <p:cut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142852"/>
            <a:ext cx="8858280" cy="6572296"/>
          </a:xfrm>
        </p:spPr>
        <p:txBody>
          <a:bodyPr>
            <a:normAutofit fontScale="47500" lnSpcReduction="20000"/>
          </a:bodyPr>
          <a:lstStyle/>
          <a:p>
            <a:pPr algn="l"/>
            <a:r>
              <a:rPr lang="en-US" sz="2900" b="1" dirty="0">
                <a:solidFill>
                  <a:schemeClr val="tx1"/>
                </a:solidFill>
              </a:rPr>
              <a:t>EDUCATION AND </a:t>
            </a:r>
            <a:r>
              <a:rPr lang="en-US" sz="2900" b="1" dirty="0" smtClean="0">
                <a:solidFill>
                  <a:schemeClr val="tx1"/>
                </a:solidFill>
              </a:rPr>
              <a:t>QUALIFICATIONS</a:t>
            </a:r>
          </a:p>
          <a:p>
            <a:pPr algn="l"/>
            <a:endParaRPr lang="en-US" sz="2900" dirty="0">
              <a:solidFill>
                <a:schemeClr val="tx1"/>
              </a:solidFill>
            </a:endParaRPr>
          </a:p>
          <a:p>
            <a:pPr algn="l"/>
            <a:r>
              <a:rPr lang="en-US" sz="2900" dirty="0">
                <a:solidFill>
                  <a:schemeClr val="tx1"/>
                </a:solidFill>
              </a:rPr>
              <a:t>• 2012 – Now  : postgraduate marketing Communications Budi </a:t>
            </a:r>
            <a:r>
              <a:rPr lang="en-US" sz="2900" dirty="0" err="1">
                <a:solidFill>
                  <a:schemeClr val="tx1"/>
                </a:solidFill>
              </a:rPr>
              <a:t>Luhur</a:t>
            </a:r>
            <a:r>
              <a:rPr lang="en-US" sz="2900" dirty="0">
                <a:solidFill>
                  <a:schemeClr val="tx1"/>
                </a:solidFill>
              </a:rPr>
              <a:t> University.</a:t>
            </a:r>
          </a:p>
          <a:p>
            <a:pPr algn="l"/>
            <a:r>
              <a:rPr lang="en-US" sz="2900" dirty="0">
                <a:solidFill>
                  <a:schemeClr val="tx1"/>
                </a:solidFill>
              </a:rPr>
              <a:t>• 2009 – 2012  : postgraduate administration science majoring public policy administration STIA YAPPAN</a:t>
            </a:r>
          </a:p>
          <a:p>
            <a:pPr algn="l"/>
            <a:r>
              <a:rPr lang="en-US" sz="2900" dirty="0">
                <a:solidFill>
                  <a:schemeClr val="tx1"/>
                </a:solidFill>
              </a:rPr>
              <a:t>• 2002 – 2006: Social and Politics majoring international relation Budi </a:t>
            </a:r>
            <a:r>
              <a:rPr lang="en-US" sz="2900" dirty="0" err="1">
                <a:solidFill>
                  <a:schemeClr val="tx1"/>
                </a:solidFill>
              </a:rPr>
              <a:t>Luhur</a:t>
            </a:r>
            <a:r>
              <a:rPr lang="en-US" sz="2900" dirty="0">
                <a:solidFill>
                  <a:schemeClr val="tx1"/>
                </a:solidFill>
              </a:rPr>
              <a:t> University.</a:t>
            </a:r>
          </a:p>
          <a:p>
            <a:pPr algn="l"/>
            <a:r>
              <a:rPr lang="en-US" sz="2900" dirty="0">
                <a:solidFill>
                  <a:schemeClr val="tx1"/>
                </a:solidFill>
              </a:rPr>
              <a:t>• 1999 – 2002 : Senior high school at SMU IV </a:t>
            </a:r>
            <a:r>
              <a:rPr lang="en-US" sz="2900" dirty="0" err="1">
                <a:solidFill>
                  <a:schemeClr val="tx1"/>
                </a:solidFill>
              </a:rPr>
              <a:t>Tangerang</a:t>
            </a:r>
            <a:r>
              <a:rPr lang="en-US" sz="2900" dirty="0">
                <a:solidFill>
                  <a:schemeClr val="tx1"/>
                </a:solidFill>
              </a:rPr>
              <a:t>.</a:t>
            </a:r>
          </a:p>
          <a:p>
            <a:pPr algn="l"/>
            <a:r>
              <a:rPr lang="en-US" sz="2900" dirty="0">
                <a:solidFill>
                  <a:schemeClr val="tx1"/>
                </a:solidFill>
              </a:rPr>
              <a:t>• 1996 – 1999 : Junior high school at SMP I </a:t>
            </a:r>
            <a:r>
              <a:rPr lang="en-US" sz="2900" dirty="0" err="1">
                <a:solidFill>
                  <a:schemeClr val="tx1"/>
                </a:solidFill>
              </a:rPr>
              <a:t>Tangerang</a:t>
            </a:r>
            <a:endParaRPr lang="en-US" sz="2900" dirty="0">
              <a:solidFill>
                <a:schemeClr val="tx1"/>
              </a:solidFill>
            </a:endParaRPr>
          </a:p>
          <a:p>
            <a:pPr algn="l"/>
            <a:r>
              <a:rPr lang="en-US" sz="2900" dirty="0">
                <a:solidFill>
                  <a:schemeClr val="tx1"/>
                </a:solidFill>
              </a:rPr>
              <a:t>• 1990 – 1996 : Elementary school at </a:t>
            </a:r>
            <a:r>
              <a:rPr lang="en-US" sz="2900" dirty="0" err="1">
                <a:solidFill>
                  <a:schemeClr val="tx1"/>
                </a:solidFill>
              </a:rPr>
              <a:t>Kramat</a:t>
            </a:r>
            <a:r>
              <a:rPr lang="en-US" sz="2900" dirty="0">
                <a:solidFill>
                  <a:schemeClr val="tx1"/>
                </a:solidFill>
              </a:rPr>
              <a:t> </a:t>
            </a:r>
            <a:r>
              <a:rPr lang="en-US" sz="2900" dirty="0" err="1">
                <a:solidFill>
                  <a:schemeClr val="tx1"/>
                </a:solidFill>
              </a:rPr>
              <a:t>Pela</a:t>
            </a:r>
            <a:r>
              <a:rPr lang="en-US" sz="2900" dirty="0">
                <a:solidFill>
                  <a:schemeClr val="tx1"/>
                </a:solidFill>
              </a:rPr>
              <a:t> IX </a:t>
            </a:r>
            <a:r>
              <a:rPr lang="en-US" sz="2900" dirty="0" err="1">
                <a:solidFill>
                  <a:schemeClr val="tx1"/>
                </a:solidFill>
              </a:rPr>
              <a:t>pagi</a:t>
            </a:r>
            <a:r>
              <a:rPr lang="en-US" sz="2900" dirty="0">
                <a:solidFill>
                  <a:schemeClr val="tx1"/>
                </a:solidFill>
              </a:rPr>
              <a:t>, Jakarta Selatan.</a:t>
            </a:r>
          </a:p>
          <a:p>
            <a:pPr algn="l"/>
            <a:r>
              <a:rPr lang="en-US" sz="2900" b="1" dirty="0">
                <a:solidFill>
                  <a:schemeClr val="tx1"/>
                </a:solidFill>
              </a:rPr>
              <a:t> </a:t>
            </a:r>
            <a:endParaRPr lang="en-US" sz="2900" dirty="0">
              <a:solidFill>
                <a:schemeClr val="tx1"/>
              </a:solidFill>
            </a:endParaRPr>
          </a:p>
          <a:p>
            <a:pPr algn="l"/>
            <a:r>
              <a:rPr lang="en-US" sz="2900" b="1" dirty="0">
                <a:solidFill>
                  <a:schemeClr val="tx1"/>
                </a:solidFill>
              </a:rPr>
              <a:t>KEY I.T. SKILLS</a:t>
            </a:r>
            <a:endParaRPr lang="en-US" sz="2900" dirty="0">
              <a:solidFill>
                <a:schemeClr val="tx1"/>
              </a:solidFill>
            </a:endParaRPr>
          </a:p>
          <a:p>
            <a:pPr algn="l"/>
            <a:r>
              <a:rPr lang="en-US" sz="2900" dirty="0">
                <a:solidFill>
                  <a:schemeClr val="tx1"/>
                </a:solidFill>
              </a:rPr>
              <a:t>• Word, Excel, PowerPoint, SAP/ WMS SAP, Internet &amp; Email</a:t>
            </a:r>
          </a:p>
          <a:p>
            <a:pPr algn="l"/>
            <a:r>
              <a:rPr lang="en-US" sz="2900" dirty="0">
                <a:solidFill>
                  <a:schemeClr val="tx1"/>
                </a:solidFill>
              </a:rPr>
              <a:t>     </a:t>
            </a:r>
          </a:p>
          <a:p>
            <a:pPr algn="l"/>
            <a:r>
              <a:rPr lang="en-US" sz="2900" b="1" dirty="0">
                <a:solidFill>
                  <a:schemeClr val="tx1"/>
                </a:solidFill>
              </a:rPr>
              <a:t>MEMBERSHIP</a:t>
            </a:r>
            <a:endParaRPr lang="en-US" sz="2900" dirty="0">
              <a:solidFill>
                <a:schemeClr val="tx1"/>
              </a:solidFill>
            </a:endParaRPr>
          </a:p>
          <a:p>
            <a:pPr algn="l"/>
            <a:r>
              <a:rPr lang="en-US" sz="2900" dirty="0">
                <a:solidFill>
                  <a:schemeClr val="tx1"/>
                </a:solidFill>
              </a:rPr>
              <a:t> • Vice president of  HIMAHI    ( </a:t>
            </a:r>
            <a:r>
              <a:rPr lang="en-US" sz="2900" dirty="0" err="1">
                <a:solidFill>
                  <a:schemeClr val="tx1"/>
                </a:solidFill>
              </a:rPr>
              <a:t>Himpunan</a:t>
            </a:r>
            <a:r>
              <a:rPr lang="en-US" sz="2900" dirty="0">
                <a:solidFill>
                  <a:schemeClr val="tx1"/>
                </a:solidFill>
              </a:rPr>
              <a:t> </a:t>
            </a:r>
            <a:r>
              <a:rPr lang="en-US" sz="2900" dirty="0" err="1">
                <a:solidFill>
                  <a:schemeClr val="tx1"/>
                </a:solidFill>
              </a:rPr>
              <a:t>Mahasiswa</a:t>
            </a:r>
            <a:r>
              <a:rPr lang="en-US" sz="2900" dirty="0">
                <a:solidFill>
                  <a:schemeClr val="tx1"/>
                </a:solidFill>
              </a:rPr>
              <a:t> </a:t>
            </a:r>
            <a:r>
              <a:rPr lang="en-US" sz="2900" dirty="0" err="1">
                <a:solidFill>
                  <a:schemeClr val="tx1"/>
                </a:solidFill>
              </a:rPr>
              <a:t>Hubungan</a:t>
            </a:r>
            <a:r>
              <a:rPr lang="en-US" sz="2900" dirty="0">
                <a:solidFill>
                  <a:schemeClr val="tx1"/>
                </a:solidFill>
              </a:rPr>
              <a:t> </a:t>
            </a:r>
            <a:r>
              <a:rPr lang="en-US" sz="2900" dirty="0" err="1">
                <a:solidFill>
                  <a:schemeClr val="tx1"/>
                </a:solidFill>
              </a:rPr>
              <a:t>Internasional</a:t>
            </a:r>
            <a:r>
              <a:rPr lang="en-US" sz="2900" dirty="0">
                <a:solidFill>
                  <a:schemeClr val="tx1"/>
                </a:solidFill>
              </a:rPr>
              <a:t> ) period 2003-2004.</a:t>
            </a:r>
          </a:p>
          <a:p>
            <a:pPr algn="l"/>
            <a:r>
              <a:rPr lang="en-US" sz="2900" dirty="0">
                <a:solidFill>
                  <a:schemeClr val="tx1"/>
                </a:solidFill>
              </a:rPr>
              <a:t> • FISIP SENATE Head of R&amp;D Period 2004-2005</a:t>
            </a:r>
            <a:r>
              <a:rPr lang="en-US" sz="2900" dirty="0" smtClean="0">
                <a:solidFill>
                  <a:schemeClr val="tx1"/>
                </a:solidFill>
              </a:rPr>
              <a:t>.</a:t>
            </a:r>
          </a:p>
          <a:p>
            <a:pPr algn="l"/>
            <a:endParaRPr lang="en-US" sz="2900" dirty="0">
              <a:solidFill>
                <a:schemeClr val="tx1"/>
              </a:solidFill>
            </a:endParaRPr>
          </a:p>
          <a:p>
            <a:pPr algn="l"/>
            <a:r>
              <a:rPr lang="id-ID" sz="2900" b="1" dirty="0" smtClean="0">
                <a:solidFill>
                  <a:schemeClr val="tx1"/>
                </a:solidFill>
              </a:rPr>
              <a:t>SOCI</a:t>
            </a:r>
            <a:r>
              <a:rPr lang="en-US" sz="2900" b="1" dirty="0" smtClean="0">
                <a:solidFill>
                  <a:schemeClr val="tx1"/>
                </a:solidFill>
              </a:rPr>
              <a:t>AL</a:t>
            </a:r>
            <a:r>
              <a:rPr lang="id-ID" sz="2900" b="1" dirty="0" smtClean="0">
                <a:solidFill>
                  <a:schemeClr val="tx1"/>
                </a:solidFill>
              </a:rPr>
              <a:t> </a:t>
            </a:r>
            <a:r>
              <a:rPr lang="id-ID" sz="2900" b="1" dirty="0">
                <a:solidFill>
                  <a:schemeClr val="tx1"/>
                </a:solidFill>
              </a:rPr>
              <a:t>SERVICE</a:t>
            </a:r>
            <a:endParaRPr lang="en-US" sz="2900" dirty="0">
              <a:solidFill>
                <a:schemeClr val="tx1"/>
              </a:solidFill>
            </a:endParaRPr>
          </a:p>
          <a:p>
            <a:pPr algn="l"/>
            <a:r>
              <a:rPr lang="en-US" sz="2900" dirty="0">
                <a:solidFill>
                  <a:schemeClr val="tx1"/>
                </a:solidFill>
              </a:rPr>
              <a:t>• </a:t>
            </a:r>
            <a:r>
              <a:rPr lang="id-ID" sz="2900" dirty="0">
                <a:solidFill>
                  <a:schemeClr val="tx1"/>
                </a:solidFill>
              </a:rPr>
              <a:t>Study tour with Jabal Nur orphanage September 10 2012 </a:t>
            </a:r>
            <a:endParaRPr lang="en-US" sz="2900" dirty="0" smtClean="0">
              <a:solidFill>
                <a:schemeClr val="tx1"/>
              </a:solidFill>
            </a:endParaRPr>
          </a:p>
          <a:p>
            <a:pPr algn="l"/>
            <a:endParaRPr lang="en-US" sz="2900" dirty="0">
              <a:solidFill>
                <a:schemeClr val="tx1"/>
              </a:solidFill>
            </a:endParaRPr>
          </a:p>
          <a:p>
            <a:pPr algn="l"/>
            <a:r>
              <a:rPr lang="id-ID" sz="2900" b="1" dirty="0">
                <a:solidFill>
                  <a:schemeClr val="tx1"/>
                </a:solidFill>
              </a:rPr>
              <a:t>RESEARCH</a:t>
            </a:r>
            <a:endParaRPr lang="en-US" sz="2900" dirty="0">
              <a:solidFill>
                <a:schemeClr val="tx1"/>
              </a:solidFill>
            </a:endParaRPr>
          </a:p>
          <a:p>
            <a:pPr algn="l"/>
            <a:r>
              <a:rPr lang="en-US" sz="2900" dirty="0">
                <a:solidFill>
                  <a:schemeClr val="tx1"/>
                </a:solidFill>
              </a:rPr>
              <a:t>• </a:t>
            </a:r>
            <a:r>
              <a:rPr lang="id-ID" sz="2900" dirty="0">
                <a:solidFill>
                  <a:schemeClr val="tx1"/>
                </a:solidFill>
              </a:rPr>
              <a:t>KEMITRAAN STRATEGIS SEBAGAI INSTRUMEN PENYELESAIAN DAMAI SENGKETA PERBATASAN CINA-INDIA (1997-2005)</a:t>
            </a:r>
            <a:endParaRPr lang="en-US" sz="2900" dirty="0">
              <a:solidFill>
                <a:schemeClr val="tx1"/>
              </a:solidFill>
            </a:endParaRPr>
          </a:p>
          <a:p>
            <a:pPr algn="l"/>
            <a:r>
              <a:rPr lang="en-US" sz="2900" dirty="0">
                <a:solidFill>
                  <a:schemeClr val="tx1"/>
                </a:solidFill>
              </a:rPr>
              <a:t>• </a:t>
            </a:r>
            <a:r>
              <a:rPr lang="id-ID" sz="2900" dirty="0">
                <a:solidFill>
                  <a:schemeClr val="tx1"/>
                </a:solidFill>
              </a:rPr>
              <a:t>EVALUASI KEBIJAKAN PUBLIK RUANG TERBUKA HIJAU PUBLIK (STUDI KASUS PEMBANGUNAN TAMAN DAN SKATEPARK DI JALAN MUHAMMAD YAMIN KOTA TANGERANG)</a:t>
            </a:r>
            <a:endParaRPr lang="en-US" sz="2900" dirty="0">
              <a:solidFill>
                <a:schemeClr val="tx1"/>
              </a:solidFill>
            </a:endParaRPr>
          </a:p>
          <a:p>
            <a:pPr algn="l"/>
            <a:r>
              <a:rPr lang="id-ID" sz="2500" dirty="0">
                <a:solidFill>
                  <a:schemeClr val="tx1"/>
                </a:solidFill>
              </a:rPr>
              <a:t> </a:t>
            </a:r>
            <a:endParaRPr lang="en-US" sz="2500" dirty="0">
              <a:solidFill>
                <a:schemeClr val="tx1"/>
              </a:solidFill>
            </a:endParaRPr>
          </a:p>
          <a:p>
            <a:pPr algn="l"/>
            <a:r>
              <a:rPr lang="id-ID" sz="2500" b="1" dirty="0">
                <a:solidFill>
                  <a:schemeClr val="tx1"/>
                </a:solidFill>
              </a:rPr>
              <a:t> </a:t>
            </a:r>
            <a:endParaRPr lang="en-US" sz="2500" dirty="0">
              <a:solidFill>
                <a:schemeClr val="tx1"/>
              </a:solidFill>
            </a:endParaRPr>
          </a:p>
          <a:p>
            <a:pPr algn="l"/>
            <a:r>
              <a:rPr lang="en-US" sz="2500" dirty="0">
                <a:solidFill>
                  <a:schemeClr val="tx1"/>
                </a:solidFill>
              </a:rPr>
              <a:t>     </a:t>
            </a:r>
            <a:endParaRPr lang="en-US" sz="2400" dirty="0">
              <a:solidFill>
                <a:schemeClr val="tx1"/>
              </a:solidFill>
            </a:endParaRPr>
          </a:p>
        </p:txBody>
      </p:sp>
    </p:spTree>
  </p:cSld>
  <p:clrMapOvr>
    <a:masterClrMapping/>
  </p:clrMapOvr>
  <p:transition>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142852"/>
            <a:ext cx="8572592" cy="6500858"/>
          </a:xfrm>
        </p:spPr>
        <p:txBody>
          <a:bodyPr>
            <a:normAutofit fontScale="92500"/>
          </a:bodyPr>
          <a:lstStyle/>
          <a:p>
            <a:pPr algn="l"/>
            <a:endParaRPr lang="en-US" sz="2400" dirty="0" smtClean="0">
              <a:solidFill>
                <a:schemeClr val="tx1"/>
              </a:solidFill>
            </a:endParaRPr>
          </a:p>
          <a:p>
            <a:pPr algn="l"/>
            <a:r>
              <a:rPr lang="en-US" sz="2400" dirty="0" smtClean="0">
                <a:solidFill>
                  <a:schemeClr val="tx1"/>
                </a:solidFill>
              </a:rPr>
              <a:t> </a:t>
            </a:r>
            <a:r>
              <a:rPr lang="en-US" sz="2400" b="1" dirty="0" smtClean="0">
                <a:solidFill>
                  <a:schemeClr val="tx1"/>
                </a:solidFill>
              </a:rPr>
              <a:t>EVENT MEMBER &amp; TRAINING</a:t>
            </a:r>
            <a:endParaRPr lang="en-US" sz="2400" dirty="0" smtClean="0">
              <a:solidFill>
                <a:schemeClr val="tx1"/>
              </a:solidFill>
            </a:endParaRPr>
          </a:p>
          <a:p>
            <a:pPr algn="l"/>
            <a:r>
              <a:rPr lang="en-US" sz="2400" dirty="0" smtClean="0">
                <a:solidFill>
                  <a:schemeClr val="tx1"/>
                </a:solidFill>
              </a:rPr>
              <a:t>     </a:t>
            </a:r>
          </a:p>
          <a:p>
            <a:pPr algn="l"/>
            <a:r>
              <a:rPr lang="en-US" sz="2400" dirty="0" smtClean="0">
                <a:solidFill>
                  <a:schemeClr val="tx1"/>
                </a:solidFill>
              </a:rPr>
              <a:t>• </a:t>
            </a:r>
            <a:r>
              <a:rPr lang="en-US" sz="2400" dirty="0" err="1" smtClean="0">
                <a:solidFill>
                  <a:schemeClr val="tx1"/>
                </a:solidFill>
              </a:rPr>
              <a:t>Phanter</a:t>
            </a:r>
            <a:r>
              <a:rPr lang="en-US" sz="2400" dirty="0" smtClean="0">
                <a:solidFill>
                  <a:schemeClr val="tx1"/>
                </a:solidFill>
              </a:rPr>
              <a:t> </a:t>
            </a:r>
            <a:r>
              <a:rPr lang="en-US" sz="2400" dirty="0" err="1" smtClean="0">
                <a:solidFill>
                  <a:schemeClr val="tx1"/>
                </a:solidFill>
              </a:rPr>
              <a:t>Laga</a:t>
            </a:r>
            <a:r>
              <a:rPr lang="en-US" sz="2400" dirty="0" smtClean="0">
                <a:solidFill>
                  <a:schemeClr val="tx1"/>
                </a:solidFill>
              </a:rPr>
              <a:t> </a:t>
            </a:r>
            <a:r>
              <a:rPr lang="en-US" sz="2400" dirty="0" err="1" smtClean="0">
                <a:solidFill>
                  <a:schemeClr val="tx1"/>
                </a:solidFill>
              </a:rPr>
              <a:t>Wisata</a:t>
            </a:r>
            <a:r>
              <a:rPr lang="en-US" sz="2400" dirty="0" smtClean="0">
                <a:solidFill>
                  <a:schemeClr val="tx1"/>
                </a:solidFill>
              </a:rPr>
              <a:t> Jakarta , </a:t>
            </a:r>
            <a:r>
              <a:rPr lang="en-US" sz="2400" dirty="0" err="1" smtClean="0">
                <a:solidFill>
                  <a:schemeClr val="tx1"/>
                </a:solidFill>
              </a:rPr>
              <a:t>Juli</a:t>
            </a:r>
            <a:r>
              <a:rPr lang="en-US" sz="2400" dirty="0" smtClean="0">
                <a:solidFill>
                  <a:schemeClr val="tx1"/>
                </a:solidFill>
              </a:rPr>
              <a:t> 15th 2003. (Head of the field team).</a:t>
            </a:r>
          </a:p>
          <a:p>
            <a:pPr algn="l"/>
            <a:r>
              <a:rPr lang="en-US" sz="2400" dirty="0" smtClean="0">
                <a:solidFill>
                  <a:schemeClr val="tx1"/>
                </a:solidFill>
              </a:rPr>
              <a:t>• </a:t>
            </a:r>
            <a:r>
              <a:rPr lang="en-US" sz="2400" dirty="0" err="1" smtClean="0">
                <a:solidFill>
                  <a:schemeClr val="tx1"/>
                </a:solidFill>
              </a:rPr>
              <a:t>Praktik</a:t>
            </a:r>
            <a:r>
              <a:rPr lang="en-US" sz="2400" dirty="0" smtClean="0">
                <a:solidFill>
                  <a:schemeClr val="tx1"/>
                </a:solidFill>
              </a:rPr>
              <a:t> </a:t>
            </a:r>
            <a:r>
              <a:rPr lang="en-US" sz="2400" dirty="0" err="1" smtClean="0">
                <a:solidFill>
                  <a:schemeClr val="tx1"/>
                </a:solidFill>
              </a:rPr>
              <a:t>diplomasi</a:t>
            </a:r>
            <a:r>
              <a:rPr lang="en-US" sz="2400" dirty="0" smtClean="0">
                <a:solidFill>
                  <a:schemeClr val="tx1"/>
                </a:solidFill>
              </a:rPr>
              <a:t>, Jakarta , June 24th 2004 Budi </a:t>
            </a:r>
            <a:r>
              <a:rPr lang="en-US" sz="2400" dirty="0" err="1" smtClean="0">
                <a:solidFill>
                  <a:schemeClr val="tx1"/>
                </a:solidFill>
              </a:rPr>
              <a:t>Luhur</a:t>
            </a:r>
            <a:r>
              <a:rPr lang="en-US" sz="2400" dirty="0" smtClean="0">
                <a:solidFill>
                  <a:schemeClr val="tx1"/>
                </a:solidFill>
              </a:rPr>
              <a:t> University Head of United Nation Staff officer ( simulation )</a:t>
            </a:r>
          </a:p>
          <a:p>
            <a:pPr algn="l"/>
            <a:r>
              <a:rPr lang="en-US" sz="2400" dirty="0" smtClean="0">
                <a:solidFill>
                  <a:schemeClr val="tx1"/>
                </a:solidFill>
              </a:rPr>
              <a:t>• The art of communication seminar, Jakarta , June 2nd 2004 Budi </a:t>
            </a:r>
            <a:r>
              <a:rPr lang="en-US" sz="2400" dirty="0" err="1" smtClean="0">
                <a:solidFill>
                  <a:schemeClr val="tx1"/>
                </a:solidFill>
              </a:rPr>
              <a:t>Luhur</a:t>
            </a:r>
            <a:r>
              <a:rPr lang="en-US" sz="2400" dirty="0" smtClean="0">
                <a:solidFill>
                  <a:schemeClr val="tx1"/>
                </a:solidFill>
              </a:rPr>
              <a:t> University . </a:t>
            </a:r>
            <a:r>
              <a:rPr lang="en-US" sz="2400" dirty="0" err="1" smtClean="0">
                <a:solidFill>
                  <a:schemeClr val="tx1"/>
                </a:solidFill>
              </a:rPr>
              <a:t>Seremony</a:t>
            </a:r>
            <a:r>
              <a:rPr lang="en-US" sz="2400" dirty="0" smtClean="0">
                <a:solidFill>
                  <a:schemeClr val="tx1"/>
                </a:solidFill>
              </a:rPr>
              <a:t> manager</a:t>
            </a:r>
          </a:p>
          <a:p>
            <a:pPr algn="l"/>
            <a:r>
              <a:rPr lang="en-US" sz="2400" dirty="0" smtClean="0">
                <a:solidFill>
                  <a:schemeClr val="tx1"/>
                </a:solidFill>
              </a:rPr>
              <a:t>• insurance marketing training program (BNILIFE at </a:t>
            </a:r>
            <a:r>
              <a:rPr lang="en-US" sz="2400" dirty="0" err="1" smtClean="0">
                <a:solidFill>
                  <a:schemeClr val="tx1"/>
                </a:solidFill>
              </a:rPr>
              <a:t>panglima</a:t>
            </a:r>
            <a:r>
              <a:rPr lang="en-US" sz="2400" dirty="0" smtClean="0">
                <a:solidFill>
                  <a:schemeClr val="tx1"/>
                </a:solidFill>
              </a:rPr>
              <a:t> </a:t>
            </a:r>
            <a:r>
              <a:rPr lang="en-US" sz="2400" dirty="0" err="1" smtClean="0">
                <a:solidFill>
                  <a:schemeClr val="tx1"/>
                </a:solidFill>
              </a:rPr>
              <a:t>polim</a:t>
            </a:r>
            <a:r>
              <a:rPr lang="en-US" sz="2400" dirty="0" smtClean="0">
                <a:solidFill>
                  <a:schemeClr val="tx1"/>
                </a:solidFill>
              </a:rPr>
              <a:t> 2003)</a:t>
            </a:r>
          </a:p>
          <a:p>
            <a:pPr algn="l"/>
            <a:r>
              <a:rPr lang="en-US" sz="2400" dirty="0" smtClean="0">
                <a:solidFill>
                  <a:schemeClr val="tx1"/>
                </a:solidFill>
              </a:rPr>
              <a:t>• Personal Banking training program (</a:t>
            </a:r>
            <a:r>
              <a:rPr lang="en-US" sz="2400" dirty="0" err="1" smtClean="0">
                <a:solidFill>
                  <a:schemeClr val="tx1"/>
                </a:solidFill>
              </a:rPr>
              <a:t>Danamon</a:t>
            </a:r>
            <a:r>
              <a:rPr lang="en-US" sz="2400" dirty="0" smtClean="0">
                <a:solidFill>
                  <a:schemeClr val="tx1"/>
                </a:solidFill>
              </a:rPr>
              <a:t> Campus </a:t>
            </a:r>
            <a:r>
              <a:rPr lang="en-US" sz="2400" dirty="0" err="1" smtClean="0">
                <a:solidFill>
                  <a:schemeClr val="tx1"/>
                </a:solidFill>
              </a:rPr>
              <a:t>Ciawi</a:t>
            </a:r>
            <a:r>
              <a:rPr lang="en-US" sz="2400" dirty="0" smtClean="0">
                <a:solidFill>
                  <a:schemeClr val="tx1"/>
                </a:solidFill>
              </a:rPr>
              <a:t> 2006)</a:t>
            </a:r>
          </a:p>
          <a:p>
            <a:pPr algn="l"/>
            <a:r>
              <a:rPr lang="en-US" sz="2400" dirty="0" smtClean="0">
                <a:solidFill>
                  <a:schemeClr val="tx1"/>
                </a:solidFill>
              </a:rPr>
              <a:t>• 5 R ISO support training program (</a:t>
            </a:r>
            <a:r>
              <a:rPr lang="en-US" sz="2400" dirty="0" err="1" smtClean="0">
                <a:solidFill>
                  <a:schemeClr val="tx1"/>
                </a:solidFill>
              </a:rPr>
              <a:t>Inbisco</a:t>
            </a:r>
            <a:r>
              <a:rPr lang="en-US" sz="2400" dirty="0" smtClean="0">
                <a:solidFill>
                  <a:schemeClr val="tx1"/>
                </a:solidFill>
              </a:rPr>
              <a:t> at </a:t>
            </a:r>
            <a:r>
              <a:rPr lang="en-US" sz="2400" dirty="0" err="1" smtClean="0">
                <a:solidFill>
                  <a:schemeClr val="tx1"/>
                </a:solidFill>
              </a:rPr>
              <a:t>Daan</a:t>
            </a:r>
            <a:r>
              <a:rPr lang="en-US" sz="2400" dirty="0" smtClean="0">
                <a:solidFill>
                  <a:schemeClr val="tx1"/>
                </a:solidFill>
              </a:rPr>
              <a:t> </a:t>
            </a:r>
            <a:r>
              <a:rPr lang="en-US" sz="2400" dirty="0" err="1" smtClean="0">
                <a:solidFill>
                  <a:schemeClr val="tx1"/>
                </a:solidFill>
              </a:rPr>
              <a:t>Mogot</a:t>
            </a:r>
            <a:r>
              <a:rPr lang="en-US" sz="2400" dirty="0" smtClean="0">
                <a:solidFill>
                  <a:schemeClr val="tx1"/>
                </a:solidFill>
              </a:rPr>
              <a:t> 2007)</a:t>
            </a:r>
          </a:p>
          <a:p>
            <a:pPr algn="l"/>
            <a:r>
              <a:rPr lang="en-US" sz="2400" dirty="0" smtClean="0">
                <a:solidFill>
                  <a:schemeClr val="tx1"/>
                </a:solidFill>
              </a:rPr>
              <a:t>• LEMHANAS (</a:t>
            </a:r>
            <a:r>
              <a:rPr lang="en-US" sz="2400" dirty="0" err="1" smtClean="0">
                <a:solidFill>
                  <a:schemeClr val="tx1"/>
                </a:solidFill>
              </a:rPr>
              <a:t>nilai-nilai</a:t>
            </a:r>
            <a:r>
              <a:rPr lang="en-US" sz="2400" dirty="0" smtClean="0">
                <a:solidFill>
                  <a:schemeClr val="tx1"/>
                </a:solidFill>
              </a:rPr>
              <a:t> </a:t>
            </a:r>
            <a:r>
              <a:rPr lang="en-US" sz="2400" dirty="0" err="1" smtClean="0">
                <a:solidFill>
                  <a:schemeClr val="tx1"/>
                </a:solidFill>
              </a:rPr>
              <a:t>kebangsaan</a:t>
            </a:r>
            <a:r>
              <a:rPr lang="en-US" sz="2400" dirty="0" smtClean="0">
                <a:solidFill>
                  <a:schemeClr val="tx1"/>
                </a:solidFill>
              </a:rPr>
              <a:t>) </a:t>
            </a:r>
            <a:r>
              <a:rPr lang="id-ID" sz="2400" dirty="0" smtClean="0">
                <a:solidFill>
                  <a:schemeClr val="tx1"/>
                </a:solidFill>
              </a:rPr>
              <a:t>24-29 September </a:t>
            </a:r>
            <a:r>
              <a:rPr lang="en-US" sz="2400" dirty="0" smtClean="0">
                <a:solidFill>
                  <a:schemeClr val="tx1"/>
                </a:solidFill>
              </a:rPr>
              <a:t>2012</a:t>
            </a:r>
          </a:p>
          <a:p>
            <a:pPr algn="l"/>
            <a:r>
              <a:rPr lang="en-US" sz="2400" dirty="0" smtClean="0">
                <a:solidFill>
                  <a:schemeClr val="tx1"/>
                </a:solidFill>
              </a:rPr>
              <a:t>• </a:t>
            </a:r>
            <a:r>
              <a:rPr lang="id-ID" sz="2400" dirty="0" smtClean="0">
                <a:solidFill>
                  <a:schemeClr val="tx1"/>
                </a:solidFill>
              </a:rPr>
              <a:t>MPR RI dan KOPERTIS WILAYAH III</a:t>
            </a:r>
            <a:r>
              <a:rPr lang="en-US" sz="2400" dirty="0" smtClean="0">
                <a:solidFill>
                  <a:schemeClr val="tx1"/>
                </a:solidFill>
              </a:rPr>
              <a:t> (</a:t>
            </a:r>
            <a:r>
              <a:rPr lang="id-ID" sz="2400" dirty="0" smtClean="0">
                <a:solidFill>
                  <a:schemeClr val="tx1"/>
                </a:solidFill>
              </a:rPr>
              <a:t>Sosialisasi 4 Pilar/ Pancasila,UUD 1945,Bhinneka Tunggal Ika,NKRI </a:t>
            </a:r>
            <a:r>
              <a:rPr lang="en-US" sz="2400" dirty="0" smtClean="0">
                <a:solidFill>
                  <a:schemeClr val="tx1"/>
                </a:solidFill>
              </a:rPr>
              <a:t>) </a:t>
            </a:r>
            <a:r>
              <a:rPr lang="id-ID" sz="2400" dirty="0" smtClean="0">
                <a:solidFill>
                  <a:schemeClr val="tx1"/>
                </a:solidFill>
              </a:rPr>
              <a:t>14-18 Februari </a:t>
            </a:r>
            <a:r>
              <a:rPr lang="en-US" sz="2400" dirty="0" smtClean="0">
                <a:solidFill>
                  <a:schemeClr val="tx1"/>
                </a:solidFill>
              </a:rPr>
              <a:t>201</a:t>
            </a:r>
            <a:r>
              <a:rPr lang="id-ID" sz="2400" dirty="0" smtClean="0">
                <a:solidFill>
                  <a:schemeClr val="tx1"/>
                </a:solidFill>
              </a:rPr>
              <a:t>3</a:t>
            </a:r>
            <a:endParaRPr lang="en-US" sz="2400" dirty="0" smtClean="0">
              <a:solidFill>
                <a:schemeClr val="tx1"/>
              </a:solidFill>
            </a:endParaRPr>
          </a:p>
          <a:p>
            <a:pPr algn="l"/>
            <a:endParaRPr lang="en-US" sz="2400" dirty="0">
              <a:solidFill>
                <a:schemeClr val="tx1"/>
              </a:solidFill>
            </a:endParaRPr>
          </a:p>
        </p:txBody>
      </p:sp>
    </p:spTree>
  </p:cSld>
  <p:clrMapOvr>
    <a:masterClrMapping/>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142852"/>
            <a:ext cx="8572592" cy="6500858"/>
          </a:xfrm>
        </p:spPr>
        <p:txBody>
          <a:bodyPr>
            <a:noAutofit/>
          </a:bodyPr>
          <a:lstStyle/>
          <a:p>
            <a:pPr algn="l"/>
            <a:r>
              <a:rPr lang="en-US" sz="1600" b="1" dirty="0">
                <a:solidFill>
                  <a:schemeClr val="tx1"/>
                </a:solidFill>
              </a:rPr>
              <a:t>CAREER SUMMARY</a:t>
            </a:r>
            <a:endParaRPr lang="en-US" sz="1600" dirty="0">
              <a:solidFill>
                <a:schemeClr val="tx1"/>
              </a:solidFill>
            </a:endParaRPr>
          </a:p>
          <a:p>
            <a:pPr algn="l"/>
            <a:r>
              <a:rPr lang="en-US" sz="1600" b="1" dirty="0">
                <a:solidFill>
                  <a:schemeClr val="tx1"/>
                </a:solidFill>
              </a:rPr>
              <a:t>     </a:t>
            </a:r>
            <a:endParaRPr lang="en-US" sz="1600" dirty="0">
              <a:solidFill>
                <a:schemeClr val="tx1"/>
              </a:solidFill>
            </a:endParaRPr>
          </a:p>
          <a:p>
            <a:pPr algn="l"/>
            <a:r>
              <a:rPr lang="en-US" sz="1600" b="1" dirty="0">
                <a:solidFill>
                  <a:schemeClr val="tx1"/>
                </a:solidFill>
              </a:rPr>
              <a:t> SALES EXECUTIVE AT OSIM (2003)</a:t>
            </a:r>
            <a:endParaRPr lang="en-US" sz="1600" dirty="0">
              <a:solidFill>
                <a:schemeClr val="tx1"/>
              </a:solidFill>
            </a:endParaRPr>
          </a:p>
          <a:p>
            <a:pPr algn="l"/>
            <a:r>
              <a:rPr lang="en-US" sz="1600" dirty="0">
                <a:solidFill>
                  <a:schemeClr val="tx1"/>
                </a:solidFill>
              </a:rPr>
              <a:t>     </a:t>
            </a:r>
          </a:p>
          <a:p>
            <a:pPr algn="l"/>
            <a:r>
              <a:rPr lang="en-US" sz="1600" dirty="0">
                <a:solidFill>
                  <a:schemeClr val="tx1"/>
                </a:solidFill>
              </a:rPr>
              <a:t>• Maintain the store compliance in all areas, including customer care and product’s acknowledge</a:t>
            </a:r>
          </a:p>
          <a:p>
            <a:pPr algn="l"/>
            <a:r>
              <a:rPr lang="en-US" sz="1600" dirty="0">
                <a:solidFill>
                  <a:schemeClr val="tx1"/>
                </a:solidFill>
              </a:rPr>
              <a:t>• Supporting supervisor and other staff to help create successful and productive team and eventually achieving target.</a:t>
            </a:r>
          </a:p>
          <a:p>
            <a:pPr algn="l"/>
            <a:r>
              <a:rPr lang="en-US" sz="1600" dirty="0">
                <a:solidFill>
                  <a:schemeClr val="tx1"/>
                </a:solidFill>
              </a:rPr>
              <a:t>• </a:t>
            </a:r>
            <a:r>
              <a:rPr lang="en-US" sz="1600" dirty="0" err="1">
                <a:solidFill>
                  <a:schemeClr val="tx1"/>
                </a:solidFill>
              </a:rPr>
              <a:t>Maximising</a:t>
            </a:r>
            <a:r>
              <a:rPr lang="en-US" sz="1600" dirty="0">
                <a:solidFill>
                  <a:schemeClr val="tx1"/>
                </a:solidFill>
              </a:rPr>
              <a:t> every sales opportunity</a:t>
            </a:r>
          </a:p>
          <a:p>
            <a:pPr algn="l"/>
            <a:r>
              <a:rPr lang="en-US" sz="1600" dirty="0">
                <a:solidFill>
                  <a:schemeClr val="tx1"/>
                </a:solidFill>
              </a:rPr>
              <a:t>     </a:t>
            </a:r>
          </a:p>
          <a:p>
            <a:pPr algn="l"/>
            <a:r>
              <a:rPr lang="en-US" sz="1600" b="1" dirty="0">
                <a:solidFill>
                  <a:schemeClr val="tx1"/>
                </a:solidFill>
              </a:rPr>
              <a:t>FINANCIAL CONSULTANT AT BNILIFE  (2003)</a:t>
            </a:r>
            <a:endParaRPr lang="en-US" sz="1600" dirty="0">
              <a:solidFill>
                <a:schemeClr val="tx1"/>
              </a:solidFill>
            </a:endParaRPr>
          </a:p>
          <a:p>
            <a:pPr algn="l"/>
            <a:r>
              <a:rPr lang="en-US" sz="1600" dirty="0">
                <a:solidFill>
                  <a:schemeClr val="tx1"/>
                </a:solidFill>
              </a:rPr>
              <a:t>• Prospecting list of data via </a:t>
            </a:r>
            <a:r>
              <a:rPr lang="en-US" sz="1600" dirty="0" err="1">
                <a:solidFill>
                  <a:schemeClr val="tx1"/>
                </a:solidFill>
              </a:rPr>
              <a:t>phonemarketing</a:t>
            </a:r>
            <a:endParaRPr lang="en-US" sz="1600" dirty="0">
              <a:solidFill>
                <a:schemeClr val="tx1"/>
              </a:solidFill>
            </a:endParaRPr>
          </a:p>
          <a:p>
            <a:pPr algn="l"/>
            <a:r>
              <a:rPr lang="en-US" sz="1600" dirty="0">
                <a:solidFill>
                  <a:schemeClr val="tx1"/>
                </a:solidFill>
              </a:rPr>
              <a:t>• Pursuing  people to use insurance benefit by </a:t>
            </a:r>
            <a:r>
              <a:rPr lang="en-US" sz="1600" dirty="0" err="1">
                <a:solidFill>
                  <a:schemeClr val="tx1"/>
                </a:solidFill>
              </a:rPr>
              <a:t>dirrectselling</a:t>
            </a:r>
            <a:r>
              <a:rPr lang="en-US" sz="1600" dirty="0">
                <a:solidFill>
                  <a:schemeClr val="tx1"/>
                </a:solidFill>
              </a:rPr>
              <a:t>.</a:t>
            </a:r>
          </a:p>
          <a:p>
            <a:pPr algn="l"/>
            <a:r>
              <a:rPr lang="en-US" sz="1600" dirty="0">
                <a:solidFill>
                  <a:schemeClr val="tx1"/>
                </a:solidFill>
              </a:rPr>
              <a:t>• Handling and swiftly resolving customer complaints in a professional and effective manner</a:t>
            </a:r>
          </a:p>
          <a:p>
            <a:pPr algn="l"/>
            <a:r>
              <a:rPr lang="en-US" sz="1600" dirty="0">
                <a:solidFill>
                  <a:schemeClr val="tx1"/>
                </a:solidFill>
              </a:rPr>
              <a:t>• Introducing product awareness and feedback forms with most useful results</a:t>
            </a:r>
          </a:p>
          <a:p>
            <a:pPr algn="l"/>
            <a:r>
              <a:rPr lang="en-US" sz="1600" b="1" dirty="0">
                <a:solidFill>
                  <a:schemeClr val="tx1"/>
                </a:solidFill>
              </a:rPr>
              <a:t> </a:t>
            </a:r>
            <a:endParaRPr lang="en-US" sz="1600" dirty="0">
              <a:solidFill>
                <a:schemeClr val="tx1"/>
              </a:solidFill>
            </a:endParaRPr>
          </a:p>
          <a:p>
            <a:pPr algn="l"/>
            <a:r>
              <a:rPr lang="en-US" sz="1600" b="1" dirty="0">
                <a:solidFill>
                  <a:schemeClr val="tx1"/>
                </a:solidFill>
              </a:rPr>
              <a:t> PERSONAL BANKING OFFICER AT DANAMON BANK ( August 2006- September 2006)</a:t>
            </a:r>
            <a:endParaRPr lang="en-US" sz="1600" dirty="0">
              <a:solidFill>
                <a:schemeClr val="tx1"/>
              </a:solidFill>
            </a:endParaRPr>
          </a:p>
          <a:p>
            <a:pPr algn="l"/>
            <a:r>
              <a:rPr lang="en-US" sz="1600" dirty="0">
                <a:solidFill>
                  <a:schemeClr val="tx1"/>
                </a:solidFill>
              </a:rPr>
              <a:t> </a:t>
            </a:r>
          </a:p>
          <a:p>
            <a:pPr algn="l"/>
            <a:r>
              <a:rPr lang="en-US" sz="1600" dirty="0">
                <a:solidFill>
                  <a:schemeClr val="tx1"/>
                </a:solidFill>
              </a:rPr>
              <a:t>• Maintain bank costumer with complement service and interesting product</a:t>
            </a:r>
          </a:p>
          <a:p>
            <a:pPr algn="l"/>
            <a:r>
              <a:rPr lang="en-US" sz="1600" dirty="0">
                <a:solidFill>
                  <a:schemeClr val="tx1"/>
                </a:solidFill>
              </a:rPr>
              <a:t>• </a:t>
            </a:r>
            <a:r>
              <a:rPr lang="en-US" sz="1600" dirty="0" err="1">
                <a:solidFill>
                  <a:schemeClr val="tx1"/>
                </a:solidFill>
              </a:rPr>
              <a:t>Maximising</a:t>
            </a:r>
            <a:r>
              <a:rPr lang="en-US" sz="1600" dirty="0">
                <a:solidFill>
                  <a:schemeClr val="tx1"/>
                </a:solidFill>
              </a:rPr>
              <a:t> every sales opportunity by promoting the highest standards of customer care and </a:t>
            </a:r>
            <a:r>
              <a:rPr lang="en-US" sz="1600" dirty="0" err="1">
                <a:solidFill>
                  <a:schemeClr val="tx1"/>
                </a:solidFill>
              </a:rPr>
              <a:t>recognising</a:t>
            </a:r>
            <a:r>
              <a:rPr lang="en-US" sz="1600" dirty="0">
                <a:solidFill>
                  <a:schemeClr val="tx1"/>
                </a:solidFill>
              </a:rPr>
              <a:t> potential development and training opportunities</a:t>
            </a:r>
          </a:p>
          <a:p>
            <a:pPr algn="l"/>
            <a:r>
              <a:rPr lang="en-US" sz="1600" dirty="0">
                <a:solidFill>
                  <a:schemeClr val="tx1"/>
                </a:solidFill>
              </a:rPr>
              <a:t>• Reviewing and evaluating weekly KPI achievement and producing an end of week spreadsheet</a:t>
            </a:r>
          </a:p>
          <a:p>
            <a:pPr algn="l"/>
            <a:r>
              <a:rPr lang="en-US" sz="1600" dirty="0">
                <a:solidFill>
                  <a:schemeClr val="tx1"/>
                </a:solidFill>
              </a:rPr>
              <a:t>• Reporting to the Branch Manager with responsibility of nearly 50 account costumer and consulting the issue around marketing strategy</a:t>
            </a:r>
          </a:p>
          <a:p>
            <a:pPr algn="l"/>
            <a:r>
              <a:rPr lang="en-US" sz="1400" dirty="0">
                <a:solidFill>
                  <a:schemeClr val="tx1"/>
                </a:solidFill>
              </a:rPr>
              <a:t> </a:t>
            </a:r>
          </a:p>
          <a:p>
            <a:pPr algn="l"/>
            <a:r>
              <a:rPr lang="en-US" sz="1400" dirty="0"/>
              <a:t> </a:t>
            </a:r>
          </a:p>
          <a:p>
            <a:pPr algn="l"/>
            <a:r>
              <a:rPr lang="en-US" sz="1400" dirty="0"/>
              <a:t>     </a:t>
            </a:r>
          </a:p>
          <a:p>
            <a:pPr algn="l"/>
            <a:r>
              <a:rPr lang="en-US" sz="1400" dirty="0"/>
              <a:t>     </a:t>
            </a:r>
          </a:p>
          <a:p>
            <a:pPr algn="l"/>
            <a:r>
              <a:rPr lang="en-US" sz="1400" b="1" dirty="0"/>
              <a:t>IMPRESS FUND OFFICER AT INBISCO NIAGATAMA SEMESTA / MAYORA GROUP ( September 2006-September 2007)</a:t>
            </a:r>
            <a:endParaRPr lang="en-US" sz="1400" dirty="0"/>
          </a:p>
          <a:p>
            <a:pPr algn="l"/>
            <a:r>
              <a:rPr lang="en-US" sz="1400" dirty="0"/>
              <a:t>• Managing fund for logistic operational JABOTABEK area.</a:t>
            </a:r>
          </a:p>
          <a:p>
            <a:pPr algn="l"/>
            <a:r>
              <a:rPr lang="en-US" sz="1400" dirty="0"/>
              <a:t>• Ensuring the allocation target of the fund with analyzing procedure of the distribution cost.</a:t>
            </a:r>
          </a:p>
          <a:p>
            <a:pPr algn="l"/>
            <a:r>
              <a:rPr lang="en-US" sz="1400" dirty="0"/>
              <a:t>• Reporting daily funding operational to the ledger to receive refund.  </a:t>
            </a:r>
          </a:p>
          <a:p>
            <a:pPr algn="l"/>
            <a:r>
              <a:rPr lang="en-US" sz="1400" b="1" dirty="0"/>
              <a:t> </a:t>
            </a:r>
            <a:endParaRPr lang="en-US" sz="1400" dirty="0"/>
          </a:p>
          <a:p>
            <a:pPr algn="l"/>
            <a:r>
              <a:rPr lang="en-US" sz="1400" b="1" dirty="0"/>
              <a:t> WMS ADMIN AT INBISCO NIAGATAMA SEMESTA / MAYORA GROUP   ( September 2007-Juni 2008)</a:t>
            </a:r>
            <a:endParaRPr lang="en-US" sz="1400" dirty="0"/>
          </a:p>
          <a:p>
            <a:pPr algn="l"/>
            <a:r>
              <a:rPr lang="en-US" sz="1400" dirty="0"/>
              <a:t> • Manage the warehouse </a:t>
            </a:r>
            <a:r>
              <a:rPr lang="en-US" sz="1400" dirty="0" err="1"/>
              <a:t>outbond</a:t>
            </a:r>
            <a:r>
              <a:rPr lang="en-US" sz="1400" dirty="0"/>
              <a:t> delivery (covering </a:t>
            </a:r>
            <a:r>
              <a:rPr lang="en-US" sz="1400" dirty="0" err="1"/>
              <a:t>Mayora</a:t>
            </a:r>
            <a:r>
              <a:rPr lang="en-US" sz="1400" dirty="0"/>
              <a:t> logistic operational for national area) administration process including create goods picking list according to batch so as handle the goods issue </a:t>
            </a:r>
            <a:r>
              <a:rPr lang="en-US" sz="1400" dirty="0" err="1"/>
              <a:t>proscess</a:t>
            </a:r>
            <a:r>
              <a:rPr lang="en-US" sz="1400" dirty="0"/>
              <a:t>.</a:t>
            </a:r>
          </a:p>
          <a:p>
            <a:pPr algn="l"/>
            <a:r>
              <a:rPr lang="en-US" sz="1400" dirty="0"/>
              <a:t>• Creating warehouse management transfer order for the purpose of  </a:t>
            </a:r>
            <a:r>
              <a:rPr lang="en-US" sz="1400" dirty="0" err="1"/>
              <a:t>fullfiling</a:t>
            </a:r>
            <a:r>
              <a:rPr lang="en-US" sz="1400" dirty="0"/>
              <a:t> goods delivery quantity.</a:t>
            </a:r>
          </a:p>
          <a:p>
            <a:pPr algn="l"/>
            <a:r>
              <a:rPr lang="en-US" sz="1400" dirty="0"/>
              <a:t>• </a:t>
            </a:r>
            <a:r>
              <a:rPr lang="en-US" sz="1400" dirty="0" err="1"/>
              <a:t>Controling</a:t>
            </a:r>
            <a:r>
              <a:rPr lang="en-US" sz="1400" dirty="0"/>
              <a:t> the goods replenishment to make goods traffic kept in order.</a:t>
            </a:r>
          </a:p>
          <a:p>
            <a:pPr algn="l"/>
            <a:r>
              <a:rPr lang="en-US" sz="1400" dirty="0"/>
              <a:t>• Reporting the daily bottle neck factor of administration process</a:t>
            </a:r>
            <a:r>
              <a:rPr lang="en-US" sz="1400" dirty="0" smtClean="0"/>
              <a:t>.</a:t>
            </a:r>
            <a:endParaRPr lang="en-US" sz="1400" dirty="0"/>
          </a:p>
        </p:txBody>
      </p:sp>
    </p:spTree>
  </p:cSld>
  <p:clrMapOvr>
    <a:masterClrMapping/>
  </p:clrMapOvr>
  <p:transition>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42852"/>
            <a:ext cx="8858312" cy="6715148"/>
          </a:xfrm>
        </p:spPr>
        <p:txBody>
          <a:bodyPr>
            <a:normAutofit fontScale="62500" lnSpcReduction="20000"/>
          </a:bodyPr>
          <a:lstStyle/>
          <a:p>
            <a:pPr algn="l"/>
            <a:r>
              <a:rPr lang="en-US" sz="2400" dirty="0" smtClean="0">
                <a:solidFill>
                  <a:schemeClr val="tx1"/>
                </a:solidFill>
              </a:rPr>
              <a:t> </a:t>
            </a:r>
          </a:p>
          <a:p>
            <a:pPr algn="l"/>
            <a:r>
              <a:rPr lang="en-US" sz="2400" dirty="0" smtClean="0">
                <a:solidFill>
                  <a:schemeClr val="tx1"/>
                </a:solidFill>
              </a:rPr>
              <a:t> </a:t>
            </a:r>
            <a:r>
              <a:rPr lang="en-US" sz="2400" b="1" dirty="0" smtClean="0">
                <a:solidFill>
                  <a:schemeClr val="tx1"/>
                </a:solidFill>
              </a:rPr>
              <a:t>ADMINISTRATION SUPERVISOR AT INBISCO NIAGATAMA SEMESTA / MAYORA GROUP ( </a:t>
            </a:r>
            <a:r>
              <a:rPr lang="en-US" sz="2400" b="1" dirty="0" err="1" smtClean="0">
                <a:solidFill>
                  <a:schemeClr val="tx1"/>
                </a:solidFill>
              </a:rPr>
              <a:t>Juni</a:t>
            </a:r>
            <a:r>
              <a:rPr lang="en-US" sz="2400" b="1" dirty="0" smtClean="0">
                <a:solidFill>
                  <a:schemeClr val="tx1"/>
                </a:solidFill>
              </a:rPr>
              <a:t> 2008-Desember 2008)</a:t>
            </a:r>
            <a:endParaRPr lang="en-US" sz="2400" dirty="0" smtClean="0">
              <a:solidFill>
                <a:schemeClr val="tx1"/>
              </a:solidFill>
            </a:endParaRPr>
          </a:p>
          <a:p>
            <a:pPr algn="l"/>
            <a:r>
              <a:rPr lang="en-US" sz="2400" dirty="0" smtClean="0">
                <a:solidFill>
                  <a:schemeClr val="tx1"/>
                </a:solidFill>
              </a:rPr>
              <a:t>• Maintaining good staff relations through effective communication, leadership, discipline and motivation.</a:t>
            </a:r>
          </a:p>
          <a:p>
            <a:pPr algn="l"/>
            <a:r>
              <a:rPr lang="en-US" sz="2400" dirty="0" smtClean="0">
                <a:solidFill>
                  <a:schemeClr val="tx1"/>
                </a:solidFill>
              </a:rPr>
              <a:t>• </a:t>
            </a:r>
            <a:r>
              <a:rPr lang="en-US" sz="2400" dirty="0" err="1" smtClean="0">
                <a:solidFill>
                  <a:schemeClr val="tx1"/>
                </a:solidFill>
              </a:rPr>
              <a:t>Encouriging</a:t>
            </a:r>
            <a:r>
              <a:rPr lang="en-US" sz="2400" dirty="0" smtClean="0">
                <a:solidFill>
                  <a:schemeClr val="tx1"/>
                </a:solidFill>
              </a:rPr>
              <a:t> the highest possible standard of organization service from the team and maintaining the smooth day to day operation of warehouse administration process.</a:t>
            </a:r>
          </a:p>
          <a:p>
            <a:pPr algn="l"/>
            <a:r>
              <a:rPr lang="en-US" sz="2400" dirty="0" smtClean="0">
                <a:solidFill>
                  <a:schemeClr val="tx1"/>
                </a:solidFill>
              </a:rPr>
              <a:t>• Ensuring that all reports from every unit of administration is done well and  distributed to people responsible.</a:t>
            </a:r>
          </a:p>
          <a:p>
            <a:pPr algn="l"/>
            <a:r>
              <a:rPr lang="en-US" sz="2400" dirty="0" smtClean="0">
                <a:solidFill>
                  <a:schemeClr val="tx1"/>
                </a:solidFill>
              </a:rPr>
              <a:t>• Responsible for all of the goods  mutation and transaction.</a:t>
            </a:r>
          </a:p>
          <a:p>
            <a:pPr algn="l"/>
            <a:r>
              <a:rPr lang="en-US" sz="2400" dirty="0" smtClean="0">
                <a:solidFill>
                  <a:schemeClr val="tx1"/>
                </a:solidFill>
              </a:rPr>
              <a:t>• Monitoring the SAP (</a:t>
            </a:r>
            <a:r>
              <a:rPr lang="en-US" sz="2400" dirty="0" err="1" smtClean="0">
                <a:solidFill>
                  <a:schemeClr val="tx1"/>
                </a:solidFill>
              </a:rPr>
              <a:t>ver</a:t>
            </a:r>
            <a:r>
              <a:rPr lang="en-US" sz="2400" dirty="0" smtClean="0">
                <a:solidFill>
                  <a:schemeClr val="tx1"/>
                </a:solidFill>
              </a:rPr>
              <a:t> 6.2)warehouse activity reports including coordinating with the taskforce team to solve if </a:t>
            </a:r>
            <a:r>
              <a:rPr lang="en-US" sz="2400" dirty="0" err="1" smtClean="0">
                <a:solidFill>
                  <a:schemeClr val="tx1"/>
                </a:solidFill>
              </a:rPr>
              <a:t>theres</a:t>
            </a:r>
            <a:r>
              <a:rPr lang="en-US" sz="2400" dirty="0" smtClean="0">
                <a:solidFill>
                  <a:schemeClr val="tx1"/>
                </a:solidFill>
              </a:rPr>
              <a:t> any problem </a:t>
            </a:r>
            <a:r>
              <a:rPr lang="en-US" sz="2400" dirty="0" err="1" smtClean="0">
                <a:solidFill>
                  <a:schemeClr val="tx1"/>
                </a:solidFill>
              </a:rPr>
              <a:t>occure</a:t>
            </a:r>
            <a:r>
              <a:rPr lang="en-US" sz="2400" dirty="0" smtClean="0">
                <a:solidFill>
                  <a:schemeClr val="tx1"/>
                </a:solidFill>
              </a:rPr>
              <a:t> on the reports.</a:t>
            </a:r>
          </a:p>
          <a:p>
            <a:pPr algn="l"/>
            <a:r>
              <a:rPr lang="en-US" sz="2400" dirty="0" smtClean="0">
                <a:solidFill>
                  <a:schemeClr val="tx1"/>
                </a:solidFill>
              </a:rPr>
              <a:t>• Controlling pallet stock, needs and movement of the logistic company and also all factory.</a:t>
            </a:r>
          </a:p>
          <a:p>
            <a:pPr algn="l"/>
            <a:r>
              <a:rPr lang="en-US" sz="2400" dirty="0" smtClean="0">
                <a:solidFill>
                  <a:schemeClr val="tx1"/>
                </a:solidFill>
              </a:rPr>
              <a:t>• </a:t>
            </a:r>
            <a:r>
              <a:rPr lang="en-US" sz="2400" dirty="0" err="1" smtClean="0">
                <a:solidFill>
                  <a:schemeClr val="tx1"/>
                </a:solidFill>
              </a:rPr>
              <a:t>Maximing</a:t>
            </a:r>
            <a:r>
              <a:rPr lang="en-US" sz="2400" dirty="0" smtClean="0">
                <a:solidFill>
                  <a:schemeClr val="tx1"/>
                </a:solidFill>
              </a:rPr>
              <a:t> service excellent of the department concerning the fulfillment of goods for the schedule of  fixed daily delivery order.</a:t>
            </a:r>
          </a:p>
          <a:p>
            <a:pPr algn="l"/>
            <a:r>
              <a:rPr lang="en-US" sz="2400" dirty="0" smtClean="0">
                <a:solidFill>
                  <a:schemeClr val="tx1"/>
                </a:solidFill>
              </a:rPr>
              <a:t>     </a:t>
            </a:r>
          </a:p>
          <a:p>
            <a:pPr algn="l"/>
            <a:r>
              <a:rPr lang="en-US" sz="2400" dirty="0" smtClean="0">
                <a:solidFill>
                  <a:schemeClr val="tx1"/>
                </a:solidFill>
              </a:rPr>
              <a:t>• Receive bottle neck report to be process into day to day KPI (inbound and </a:t>
            </a:r>
            <a:r>
              <a:rPr lang="en-US" sz="2400" dirty="0" err="1" smtClean="0">
                <a:solidFill>
                  <a:schemeClr val="tx1"/>
                </a:solidFill>
              </a:rPr>
              <a:t>outbond</a:t>
            </a:r>
            <a:r>
              <a:rPr lang="en-US" sz="2400" dirty="0" smtClean="0">
                <a:solidFill>
                  <a:schemeClr val="tx1"/>
                </a:solidFill>
              </a:rPr>
              <a:t>) achievement, and send to people responsible for the process of evaluating.</a:t>
            </a:r>
          </a:p>
          <a:p>
            <a:pPr algn="l"/>
            <a:r>
              <a:rPr lang="en-US" sz="2400" dirty="0" smtClean="0">
                <a:solidFill>
                  <a:schemeClr val="tx1"/>
                </a:solidFill>
              </a:rPr>
              <a:t>• handling the system adjustment process post stock-</a:t>
            </a:r>
            <a:r>
              <a:rPr lang="en-US" sz="2400" dirty="0" err="1" smtClean="0">
                <a:solidFill>
                  <a:schemeClr val="tx1"/>
                </a:solidFill>
              </a:rPr>
              <a:t>opname</a:t>
            </a:r>
            <a:r>
              <a:rPr lang="en-US" sz="2400" dirty="0" smtClean="0">
                <a:solidFill>
                  <a:schemeClr val="tx1"/>
                </a:solidFill>
              </a:rPr>
              <a:t> by accounting department.</a:t>
            </a:r>
          </a:p>
          <a:p>
            <a:pPr algn="l"/>
            <a:r>
              <a:rPr lang="en-US" sz="2400" dirty="0" smtClean="0">
                <a:solidFill>
                  <a:schemeClr val="tx1"/>
                </a:solidFill>
              </a:rPr>
              <a:t>     </a:t>
            </a:r>
          </a:p>
          <a:p>
            <a:pPr algn="l"/>
            <a:r>
              <a:rPr lang="en-US" sz="2400" dirty="0" smtClean="0">
                <a:solidFill>
                  <a:schemeClr val="tx1"/>
                </a:solidFill>
              </a:rPr>
              <a:t> </a:t>
            </a:r>
            <a:r>
              <a:rPr lang="en-US" sz="2400" b="1" dirty="0" smtClean="0">
                <a:solidFill>
                  <a:schemeClr val="tx1"/>
                </a:solidFill>
              </a:rPr>
              <a:t>ACCOUNT OFFICER (CENTRAL JAVA GENERAL TRADE) AT INBISCO NIAGATAMA SEMESTA / MAYORA GROUP ( </a:t>
            </a:r>
            <a:r>
              <a:rPr lang="en-US" sz="2400" b="1" dirty="0" err="1" smtClean="0">
                <a:solidFill>
                  <a:schemeClr val="tx1"/>
                </a:solidFill>
              </a:rPr>
              <a:t>Desember</a:t>
            </a:r>
            <a:r>
              <a:rPr lang="en-US" sz="2400" b="1" dirty="0" smtClean="0">
                <a:solidFill>
                  <a:schemeClr val="tx1"/>
                </a:solidFill>
              </a:rPr>
              <a:t> 2008- 31 Mei 2009)</a:t>
            </a:r>
            <a:endParaRPr lang="en-US" sz="2400" dirty="0" smtClean="0">
              <a:solidFill>
                <a:schemeClr val="tx1"/>
              </a:solidFill>
            </a:endParaRPr>
          </a:p>
          <a:p>
            <a:pPr algn="l"/>
            <a:r>
              <a:rPr lang="en-US" sz="2400" dirty="0" smtClean="0">
                <a:solidFill>
                  <a:schemeClr val="tx1"/>
                </a:solidFill>
              </a:rPr>
              <a:t>• Handling the system processing of fix delivery </a:t>
            </a:r>
            <a:r>
              <a:rPr lang="en-US" sz="2400" dirty="0" err="1" smtClean="0">
                <a:solidFill>
                  <a:schemeClr val="tx1"/>
                </a:solidFill>
              </a:rPr>
              <a:t>outbond</a:t>
            </a:r>
            <a:r>
              <a:rPr lang="en-US" sz="2400" dirty="0" smtClean="0">
                <a:solidFill>
                  <a:schemeClr val="tx1"/>
                </a:solidFill>
              </a:rPr>
              <a:t> schedule of Central Java sub-distribution agents, the process included creating quotation, sales order to delivery order.</a:t>
            </a:r>
          </a:p>
          <a:p>
            <a:pPr algn="l"/>
            <a:r>
              <a:rPr lang="en-US" sz="2400" dirty="0" smtClean="0">
                <a:solidFill>
                  <a:schemeClr val="tx1"/>
                </a:solidFill>
              </a:rPr>
              <a:t>• Maintaining the service level to all the included agents of Central Java.</a:t>
            </a:r>
          </a:p>
          <a:p>
            <a:pPr algn="l"/>
            <a:r>
              <a:rPr lang="en-US" sz="2400" dirty="0" smtClean="0">
                <a:solidFill>
                  <a:schemeClr val="tx1"/>
                </a:solidFill>
              </a:rPr>
              <a:t>• </a:t>
            </a:r>
            <a:r>
              <a:rPr lang="en-US" sz="2400" dirty="0" err="1" smtClean="0">
                <a:solidFill>
                  <a:schemeClr val="tx1"/>
                </a:solidFill>
              </a:rPr>
              <a:t>Controling</a:t>
            </a:r>
            <a:r>
              <a:rPr lang="en-US" sz="2400" dirty="0" smtClean="0">
                <a:solidFill>
                  <a:schemeClr val="tx1"/>
                </a:solidFill>
              </a:rPr>
              <a:t> the issue of  sub-distribution agents such as, relocation, Special purchase order, Reshuffle, Hold Product and up-loading item data to S.A.P (</a:t>
            </a:r>
            <a:r>
              <a:rPr lang="en-US" sz="2400" dirty="0" err="1" smtClean="0">
                <a:solidFill>
                  <a:schemeClr val="tx1"/>
                </a:solidFill>
              </a:rPr>
              <a:t>ver</a:t>
            </a:r>
            <a:r>
              <a:rPr lang="en-US" sz="2400" dirty="0" smtClean="0">
                <a:solidFill>
                  <a:schemeClr val="tx1"/>
                </a:solidFill>
              </a:rPr>
              <a:t> 7 E.C.C 6)   </a:t>
            </a:r>
          </a:p>
          <a:p>
            <a:pPr algn="l"/>
            <a:r>
              <a:rPr lang="en-US" sz="2400" dirty="0" smtClean="0">
                <a:solidFill>
                  <a:schemeClr val="tx1"/>
                </a:solidFill>
              </a:rPr>
              <a:t>• Monitoring and ensuring all the printed delivery order have their shipment vendor for delivery by coordinating to transportation division.</a:t>
            </a:r>
          </a:p>
          <a:p>
            <a:pPr algn="l"/>
            <a:r>
              <a:rPr lang="en-US" sz="2400" dirty="0" smtClean="0">
                <a:solidFill>
                  <a:schemeClr val="tx1"/>
                </a:solidFill>
              </a:rPr>
              <a:t>     </a:t>
            </a:r>
          </a:p>
          <a:p>
            <a:pPr algn="l"/>
            <a:endParaRPr lang="en-US" sz="2400" dirty="0">
              <a:solidFill>
                <a:schemeClr val="tx1"/>
              </a:solidFill>
            </a:endParaRPr>
          </a:p>
        </p:txBody>
      </p:sp>
    </p:spTree>
  </p:cSld>
  <p:clrMapOvr>
    <a:masterClrMapping/>
  </p:clrMapOvr>
  <p:transition>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142852"/>
            <a:ext cx="8572592" cy="6500858"/>
          </a:xfrm>
        </p:spPr>
        <p:txBody>
          <a:bodyPr>
            <a:normAutofit fontScale="70000" lnSpcReduction="20000"/>
          </a:bodyPr>
          <a:lstStyle/>
          <a:p>
            <a:pPr algn="l"/>
            <a:r>
              <a:rPr lang="en-US" b="1" dirty="0" smtClean="0">
                <a:solidFill>
                  <a:schemeClr val="tx1"/>
                </a:solidFill>
              </a:rPr>
              <a:t>LECTURE AT BUDI LUHUR UNIVERSITY ( 1 April 2009 –Now)</a:t>
            </a:r>
            <a:endParaRPr lang="en-US" dirty="0" smtClean="0">
              <a:solidFill>
                <a:schemeClr val="tx1"/>
              </a:solidFill>
            </a:endParaRPr>
          </a:p>
          <a:p>
            <a:pPr algn="l"/>
            <a:r>
              <a:rPr lang="en-US" dirty="0" smtClean="0">
                <a:solidFill>
                  <a:schemeClr val="tx1"/>
                </a:solidFill>
              </a:rPr>
              <a:t>• Teaching for The Faculty of Political science, The Faculty of Architecture and Electro and The Faculty Of Communication Science</a:t>
            </a:r>
          </a:p>
          <a:p>
            <a:pPr algn="l"/>
            <a:r>
              <a:rPr lang="en-US" dirty="0" smtClean="0">
                <a:solidFill>
                  <a:schemeClr val="tx1"/>
                </a:solidFill>
              </a:rPr>
              <a:t> • Object of teaching: China’s global politics, International Relation at the Asia Pacific, Indonesia’s Social and Cultural System, Introduction to Political Science, Introduction to IR Political Economy, English for international relation, creative thinking, political communication, Sociology, Civic Education(</a:t>
            </a:r>
            <a:r>
              <a:rPr lang="en-US" dirty="0" err="1" smtClean="0">
                <a:solidFill>
                  <a:schemeClr val="tx1"/>
                </a:solidFill>
              </a:rPr>
              <a:t>Pancasila</a:t>
            </a:r>
            <a:r>
              <a:rPr lang="en-US" dirty="0" smtClean="0">
                <a:solidFill>
                  <a:schemeClr val="tx1"/>
                </a:solidFill>
              </a:rPr>
              <a:t> LEMHANAS certified), Public opinion, Indonesia’s Communication system, Indonesia’s Foreign Politics.</a:t>
            </a:r>
          </a:p>
          <a:p>
            <a:pPr algn="l"/>
            <a:r>
              <a:rPr lang="en-US" dirty="0" smtClean="0">
                <a:solidFill>
                  <a:schemeClr val="tx1"/>
                </a:solidFill>
              </a:rPr>
              <a:t> </a:t>
            </a:r>
          </a:p>
          <a:p>
            <a:pPr algn="l"/>
            <a:r>
              <a:rPr lang="en-US" b="1" dirty="0" smtClean="0">
                <a:solidFill>
                  <a:schemeClr val="tx1"/>
                </a:solidFill>
              </a:rPr>
              <a:t>HEAD OF ACADEMIC CONSULTANT FOR STUDENT (2012-Now)</a:t>
            </a:r>
            <a:endParaRPr lang="en-US" dirty="0" smtClean="0">
              <a:solidFill>
                <a:schemeClr val="tx1"/>
              </a:solidFill>
            </a:endParaRPr>
          </a:p>
          <a:p>
            <a:pPr algn="l"/>
            <a:r>
              <a:rPr lang="en-US" dirty="0" smtClean="0">
                <a:solidFill>
                  <a:schemeClr val="tx1"/>
                </a:solidFill>
              </a:rPr>
              <a:t>• maintaining the academy procedural rules and mechanism of the student such as ensuring that the student take the right subject study and suits the table of curriculum.</a:t>
            </a:r>
          </a:p>
          <a:p>
            <a:pPr algn="l"/>
            <a:r>
              <a:rPr lang="en-US" dirty="0" smtClean="0">
                <a:solidFill>
                  <a:schemeClr val="tx1"/>
                </a:solidFill>
              </a:rPr>
              <a:t> • Handling complaints from the student concerning their </a:t>
            </a:r>
            <a:r>
              <a:rPr lang="en-US" dirty="0" err="1" smtClean="0">
                <a:solidFill>
                  <a:schemeClr val="tx1"/>
                </a:solidFill>
              </a:rPr>
              <a:t>academical</a:t>
            </a:r>
            <a:r>
              <a:rPr lang="en-US" dirty="0" smtClean="0">
                <a:solidFill>
                  <a:schemeClr val="tx1"/>
                </a:solidFill>
              </a:rPr>
              <a:t> problems and their interaction with other academic consultants.</a:t>
            </a:r>
          </a:p>
          <a:p>
            <a:pPr algn="l"/>
            <a:r>
              <a:rPr lang="en-US" dirty="0" smtClean="0">
                <a:solidFill>
                  <a:schemeClr val="tx1"/>
                </a:solidFill>
              </a:rPr>
              <a:t>• Responsible for the achievement of 28 academic consultants.</a:t>
            </a:r>
          </a:p>
          <a:p>
            <a:pPr algn="l"/>
            <a:r>
              <a:rPr lang="en-US" dirty="0" smtClean="0">
                <a:solidFill>
                  <a:schemeClr val="tx1"/>
                </a:solidFill>
              </a:rPr>
              <a:t>• Controlling the consultation schedule of  28 academic consultants.</a:t>
            </a:r>
          </a:p>
          <a:p>
            <a:pPr algn="l"/>
            <a:r>
              <a:rPr lang="en-US" dirty="0" smtClean="0">
                <a:solidFill>
                  <a:schemeClr val="tx1"/>
                </a:solidFill>
              </a:rPr>
              <a:t>• Monitoring the report from the academic consultants.</a:t>
            </a:r>
          </a:p>
          <a:p>
            <a:pPr algn="l"/>
            <a:r>
              <a:rPr lang="en-US" dirty="0" smtClean="0">
                <a:solidFill>
                  <a:schemeClr val="tx1"/>
                </a:solidFill>
              </a:rPr>
              <a:t>• Reporting and coordinating with the head of Program Study (</a:t>
            </a:r>
            <a:r>
              <a:rPr lang="en-US" dirty="0" err="1" smtClean="0">
                <a:solidFill>
                  <a:schemeClr val="tx1"/>
                </a:solidFill>
              </a:rPr>
              <a:t>Ketua</a:t>
            </a:r>
            <a:r>
              <a:rPr lang="en-US" dirty="0" smtClean="0">
                <a:solidFill>
                  <a:schemeClr val="tx1"/>
                </a:solidFill>
              </a:rPr>
              <a:t> Program Study) </a:t>
            </a:r>
          </a:p>
          <a:p>
            <a:pPr algn="l"/>
            <a:r>
              <a:rPr lang="en-US" dirty="0" smtClean="0">
                <a:solidFill>
                  <a:schemeClr val="tx1"/>
                </a:solidFill>
              </a:rPr>
              <a:t>• Evaluating the work of 28 academic consultants.</a:t>
            </a:r>
          </a:p>
          <a:p>
            <a:pPr algn="l"/>
            <a:endParaRPr lang="en-US" dirty="0" smtClean="0">
              <a:solidFill>
                <a:schemeClr val="tx1"/>
              </a:solidFill>
            </a:endParaRPr>
          </a:p>
          <a:p>
            <a:pPr algn="l"/>
            <a:r>
              <a:rPr lang="en-US" b="1" dirty="0" smtClean="0"/>
              <a:t>LECTURE AT PARAMADINA UNIVERSITY ( 1 March 2013 – Now)</a:t>
            </a:r>
          </a:p>
          <a:p>
            <a:pPr algn="l"/>
            <a:endParaRPr lang="en-US" dirty="0" smtClean="0"/>
          </a:p>
          <a:p>
            <a:pPr algn="l"/>
            <a:r>
              <a:rPr lang="en-US" dirty="0" smtClean="0"/>
              <a:t>• Teaching for The Faculty of Philosophy and civilization (International Relation)</a:t>
            </a:r>
          </a:p>
          <a:p>
            <a:pPr algn="l"/>
            <a:r>
              <a:rPr lang="en-US" dirty="0" smtClean="0"/>
              <a:t> • Object of teaching: International Communication.</a:t>
            </a:r>
          </a:p>
          <a:p>
            <a:pPr algn="l"/>
            <a:endParaRPr lang="en-US" sz="2400" dirty="0" smtClean="0">
              <a:solidFill>
                <a:schemeClr val="tx1"/>
              </a:solidFill>
            </a:endParaRPr>
          </a:p>
          <a:p>
            <a:pPr algn="l"/>
            <a:endParaRPr lang="en-US" sz="2400" dirty="0">
              <a:solidFill>
                <a:schemeClr val="tx1"/>
              </a:solidFill>
            </a:endParaRPr>
          </a:p>
        </p:txBody>
      </p:sp>
    </p:spTree>
  </p:cSld>
  <p:clrMapOvr>
    <a:masterClrMapping/>
  </p:clrMapOvr>
  <p:transition>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142852"/>
            <a:ext cx="8572592" cy="6500858"/>
          </a:xfrm>
        </p:spPr>
        <p:txBody>
          <a:bodyPr>
            <a:normAutofit/>
          </a:bodyPr>
          <a:lstStyle/>
          <a:p>
            <a:pPr algn="l"/>
            <a:r>
              <a:rPr lang="en-US" sz="2400" dirty="0" err="1" smtClean="0"/>
              <a:t>Bagaimana</a:t>
            </a:r>
            <a:r>
              <a:rPr lang="en-US" sz="2400" dirty="0" smtClean="0"/>
              <a:t> </a:t>
            </a:r>
            <a:r>
              <a:rPr lang="en-US" sz="2400" dirty="0" err="1" smtClean="0"/>
              <a:t>akibatnya</a:t>
            </a:r>
            <a:r>
              <a:rPr lang="en-US" sz="2400" dirty="0" smtClean="0"/>
              <a:t> </a:t>
            </a:r>
            <a:r>
              <a:rPr lang="en-US" sz="2400" dirty="0" err="1" smtClean="0"/>
              <a:t>apabila</a:t>
            </a:r>
            <a:r>
              <a:rPr lang="en-US" sz="2400" dirty="0" smtClean="0"/>
              <a:t> </a:t>
            </a:r>
            <a:r>
              <a:rPr lang="en-US" sz="2400" dirty="0" err="1" smtClean="0"/>
              <a:t>dunia</a:t>
            </a:r>
            <a:r>
              <a:rPr lang="en-US" sz="2400" dirty="0" smtClean="0"/>
              <a:t> </a:t>
            </a:r>
            <a:r>
              <a:rPr lang="en-US" sz="2400" dirty="0" err="1" smtClean="0"/>
              <a:t>ini</a:t>
            </a:r>
            <a:r>
              <a:rPr lang="en-US" sz="2400" dirty="0" smtClean="0"/>
              <a:t> </a:t>
            </a:r>
            <a:r>
              <a:rPr lang="en-US" sz="2400" dirty="0" err="1" smtClean="0"/>
              <a:t>tanpa</a:t>
            </a:r>
            <a:r>
              <a:rPr lang="en-US" sz="2400" dirty="0" smtClean="0"/>
              <a:t> </a:t>
            </a:r>
            <a:r>
              <a:rPr lang="en-US" sz="2400" dirty="0" err="1" smtClean="0"/>
              <a:t>adanya</a:t>
            </a:r>
            <a:r>
              <a:rPr lang="en-US" sz="2400" dirty="0" smtClean="0"/>
              <a:t> </a:t>
            </a:r>
            <a:r>
              <a:rPr lang="en-US" sz="2400" dirty="0" err="1" smtClean="0"/>
              <a:t>etika</a:t>
            </a:r>
            <a:r>
              <a:rPr lang="en-US" sz="2400" dirty="0" smtClean="0"/>
              <a:t>?</a:t>
            </a:r>
          </a:p>
          <a:p>
            <a:pPr algn="l"/>
            <a:endParaRPr lang="en-US" sz="2400" dirty="0" smtClean="0">
              <a:solidFill>
                <a:schemeClr val="tx1"/>
              </a:solidFill>
            </a:endParaRPr>
          </a:p>
          <a:p>
            <a:pPr algn="l"/>
            <a:endParaRPr lang="en-US" sz="2400" dirty="0" smtClean="0"/>
          </a:p>
          <a:p>
            <a:pPr algn="l"/>
            <a:endParaRPr lang="en-US" sz="2400" dirty="0" smtClean="0">
              <a:solidFill>
                <a:schemeClr val="tx1"/>
              </a:solidFill>
            </a:endParaRPr>
          </a:p>
          <a:p>
            <a:pPr algn="l"/>
            <a:r>
              <a:rPr lang="en-US" sz="2400" dirty="0" smtClean="0"/>
              <a:t>Homo </a:t>
            </a:r>
            <a:r>
              <a:rPr lang="en-US" sz="2400" dirty="0" err="1" smtClean="0"/>
              <a:t>homini</a:t>
            </a:r>
            <a:r>
              <a:rPr lang="en-US" sz="2400" dirty="0" smtClean="0"/>
              <a:t> lupus</a:t>
            </a:r>
          </a:p>
          <a:p>
            <a:pPr algn="l"/>
            <a:endParaRPr lang="en-US" sz="2400" dirty="0" smtClean="0">
              <a:solidFill>
                <a:schemeClr val="tx1"/>
              </a:solidFill>
            </a:endParaRPr>
          </a:p>
          <a:p>
            <a:pPr algn="l"/>
            <a:endParaRPr lang="en-US" sz="2400" dirty="0" smtClean="0"/>
          </a:p>
          <a:p>
            <a:pPr algn="l"/>
            <a:endParaRPr lang="en-US" sz="2400" dirty="0" smtClean="0">
              <a:solidFill>
                <a:schemeClr val="tx1"/>
              </a:solidFill>
            </a:endParaRPr>
          </a:p>
          <a:p>
            <a:pPr algn="l"/>
            <a:endParaRPr lang="en-US" sz="2400" dirty="0" smtClean="0"/>
          </a:p>
          <a:p>
            <a:pPr algn="l"/>
            <a:endParaRPr lang="en-US" sz="2400" dirty="0" smtClean="0">
              <a:solidFill>
                <a:schemeClr val="tx1"/>
              </a:solidFill>
            </a:endParaRPr>
          </a:p>
          <a:p>
            <a:pPr algn="l"/>
            <a:endParaRPr lang="en-US" sz="2400" dirty="0" smtClean="0"/>
          </a:p>
          <a:p>
            <a:pPr algn="l"/>
            <a:endParaRPr lang="en-US" sz="2400" dirty="0" smtClean="0">
              <a:solidFill>
                <a:schemeClr val="tx1"/>
              </a:solidFill>
            </a:endParaRPr>
          </a:p>
          <a:p>
            <a:pPr algn="l"/>
            <a:r>
              <a:rPr lang="en-US" sz="2400" dirty="0" smtClean="0">
                <a:solidFill>
                  <a:schemeClr val="tx1"/>
                </a:solidFill>
              </a:rPr>
              <a:t>Bellum </a:t>
            </a:r>
            <a:r>
              <a:rPr lang="en-US" sz="2400" dirty="0" err="1" smtClean="0">
                <a:solidFill>
                  <a:schemeClr val="tx1"/>
                </a:solidFill>
              </a:rPr>
              <a:t>omnium</a:t>
            </a:r>
            <a:r>
              <a:rPr lang="en-US" sz="2400" dirty="0" smtClean="0">
                <a:solidFill>
                  <a:schemeClr val="tx1"/>
                </a:solidFill>
              </a:rPr>
              <a:t> contra </a:t>
            </a:r>
            <a:r>
              <a:rPr lang="en-US" sz="2400" dirty="0" err="1" smtClean="0">
                <a:solidFill>
                  <a:schemeClr val="tx1"/>
                </a:solidFill>
              </a:rPr>
              <a:t>omnes</a:t>
            </a:r>
            <a:endParaRPr lang="en-US" sz="2400" dirty="0" smtClean="0">
              <a:solidFill>
                <a:schemeClr val="tx1"/>
              </a:solidFill>
            </a:endParaRPr>
          </a:p>
        </p:txBody>
      </p:sp>
      <p:pic>
        <p:nvPicPr>
          <p:cNvPr id="2050" name="Picture 2"/>
          <p:cNvPicPr>
            <a:picLocks noChangeAspect="1" noChangeArrowheads="1"/>
          </p:cNvPicPr>
          <p:nvPr/>
        </p:nvPicPr>
        <p:blipFill>
          <a:blip r:embed="rId2"/>
          <a:srcRect/>
          <a:stretch>
            <a:fillRect/>
          </a:stretch>
        </p:blipFill>
        <p:spPr bwMode="auto">
          <a:xfrm>
            <a:off x="3214678" y="785794"/>
            <a:ext cx="5392869" cy="250033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57158" y="3071810"/>
            <a:ext cx="2143125" cy="214312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3286116" y="3500438"/>
            <a:ext cx="2876550" cy="1590675"/>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6286512" y="4286256"/>
            <a:ext cx="2656761" cy="2000264"/>
          </a:xfrm>
          <a:prstGeom prst="rect">
            <a:avLst/>
          </a:prstGeom>
          <a:noFill/>
          <a:ln w="9525">
            <a:noFill/>
            <a:miter lim="800000"/>
            <a:headEnd/>
            <a:tailEnd/>
          </a:ln>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wipe(down)">
                                      <p:cBhvr>
                                        <p:cTn id="13" dur="500"/>
                                        <p:tgtEl>
                                          <p:spTgt spid="205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fade">
                                      <p:cBhvr>
                                        <p:cTn id="18" dur="20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53"/>
                                        </p:tgtEl>
                                        <p:attrNameLst>
                                          <p:attrName>style.visibility</p:attrName>
                                        </p:attrNameLst>
                                      </p:cBhvr>
                                      <p:to>
                                        <p:strVal val="visible"/>
                                      </p:to>
                                    </p:set>
                                    <p:animEffect transition="in" filter="fade">
                                      <p:cBhvr>
                                        <p:cTn id="23"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142852"/>
            <a:ext cx="8572592" cy="6500858"/>
          </a:xfrm>
        </p:spPr>
        <p:txBody>
          <a:bodyPr>
            <a:normAutofit/>
          </a:bodyPr>
          <a:lstStyle/>
          <a:p>
            <a:pPr algn="l"/>
            <a:r>
              <a:rPr lang="en-US" sz="2400" dirty="0" smtClean="0">
                <a:solidFill>
                  <a:schemeClr val="tx1"/>
                </a:solidFill>
              </a:rPr>
              <a:t>TUJUAN UTAMA MEMPELAJARI ETIKA</a:t>
            </a:r>
          </a:p>
          <a:p>
            <a:pPr algn="l"/>
            <a:endParaRPr lang="en-US" sz="1800" dirty="0" smtClean="0"/>
          </a:p>
          <a:p>
            <a:pPr algn="l">
              <a:buFontTx/>
              <a:buChar char="-"/>
            </a:pPr>
            <a:r>
              <a:rPr lang="en-US" sz="1800" dirty="0" err="1" smtClean="0">
                <a:solidFill>
                  <a:schemeClr val="tx1"/>
                </a:solidFill>
              </a:rPr>
              <a:t>Memutuskan</a:t>
            </a:r>
            <a:r>
              <a:rPr lang="en-US" sz="1800" dirty="0" smtClean="0">
                <a:solidFill>
                  <a:schemeClr val="tx1"/>
                </a:solidFill>
              </a:rPr>
              <a:t> </a:t>
            </a:r>
            <a:r>
              <a:rPr lang="en-US" sz="1800" dirty="0" err="1" smtClean="0">
                <a:solidFill>
                  <a:schemeClr val="tx1"/>
                </a:solidFill>
              </a:rPr>
              <a:t>mana</a:t>
            </a:r>
            <a:r>
              <a:rPr lang="en-US" sz="1800" dirty="0" smtClean="0">
                <a:solidFill>
                  <a:schemeClr val="tx1"/>
                </a:solidFill>
              </a:rPr>
              <a:t> </a:t>
            </a:r>
            <a:r>
              <a:rPr lang="en-US" sz="1800" dirty="0" err="1" smtClean="0">
                <a:solidFill>
                  <a:schemeClr val="tx1"/>
                </a:solidFill>
              </a:rPr>
              <a:t>aksi</a:t>
            </a:r>
            <a:r>
              <a:rPr lang="en-US" sz="1800" dirty="0" smtClean="0">
                <a:solidFill>
                  <a:schemeClr val="tx1"/>
                </a:solidFill>
              </a:rPr>
              <a:t> </a:t>
            </a:r>
            <a:r>
              <a:rPr lang="en-US" sz="1800" dirty="0" err="1" smtClean="0">
                <a:solidFill>
                  <a:schemeClr val="tx1"/>
                </a:solidFill>
              </a:rPr>
              <a:t>atau</a:t>
            </a:r>
            <a:r>
              <a:rPr lang="en-US" sz="1800" dirty="0" smtClean="0">
                <a:solidFill>
                  <a:schemeClr val="tx1"/>
                </a:solidFill>
              </a:rPr>
              <a:t> </a:t>
            </a:r>
            <a:r>
              <a:rPr lang="en-US" sz="1800" dirty="0" err="1" smtClean="0">
                <a:solidFill>
                  <a:schemeClr val="tx1"/>
                </a:solidFill>
              </a:rPr>
              <a:t>perilaku</a:t>
            </a:r>
            <a:r>
              <a:rPr lang="en-US" sz="1800" dirty="0" smtClean="0">
                <a:solidFill>
                  <a:schemeClr val="tx1"/>
                </a:solidFill>
              </a:rPr>
              <a:t> yang “</a:t>
            </a:r>
            <a:r>
              <a:rPr lang="en-US" sz="1800" dirty="0" err="1" smtClean="0">
                <a:solidFill>
                  <a:schemeClr val="tx1"/>
                </a:solidFill>
              </a:rPr>
              <a:t>dapat</a:t>
            </a:r>
            <a:r>
              <a:rPr lang="en-US" sz="1800" dirty="0" smtClean="0">
                <a:solidFill>
                  <a:schemeClr val="tx1"/>
                </a:solidFill>
              </a:rPr>
              <a:t> </a:t>
            </a:r>
            <a:r>
              <a:rPr lang="en-US" sz="1800" dirty="0" err="1" smtClean="0">
                <a:solidFill>
                  <a:schemeClr val="tx1"/>
                </a:solidFill>
              </a:rPr>
              <a:t>diterima</a:t>
            </a:r>
            <a:r>
              <a:rPr lang="en-US" sz="1800" dirty="0" smtClean="0"/>
              <a:t>” </a:t>
            </a:r>
            <a:r>
              <a:rPr lang="en-US" sz="1800" dirty="0" err="1" smtClean="0"/>
              <a:t>ataupun</a:t>
            </a:r>
            <a:r>
              <a:rPr lang="en-US" sz="1800" dirty="0" smtClean="0"/>
              <a:t> </a:t>
            </a:r>
            <a:r>
              <a:rPr lang="en-US" sz="1800" dirty="0" err="1" smtClean="0"/>
              <a:t>tidak</a:t>
            </a:r>
            <a:r>
              <a:rPr lang="en-US" sz="1800" dirty="0" smtClean="0"/>
              <a:t> (rules of the game)</a:t>
            </a:r>
          </a:p>
          <a:p>
            <a:pPr algn="l">
              <a:buFontTx/>
              <a:buChar char="-"/>
            </a:pPr>
            <a:r>
              <a:rPr lang="en-US" sz="1800" dirty="0" err="1" smtClean="0">
                <a:solidFill>
                  <a:schemeClr val="tx1"/>
                </a:solidFill>
              </a:rPr>
              <a:t>Memahami</a:t>
            </a:r>
            <a:r>
              <a:rPr lang="en-US" sz="1800" dirty="0" smtClean="0">
                <a:solidFill>
                  <a:schemeClr val="tx1"/>
                </a:solidFill>
              </a:rPr>
              <a:t> </a:t>
            </a:r>
            <a:r>
              <a:rPr lang="en-US" sz="1800" dirty="0" err="1" smtClean="0">
                <a:solidFill>
                  <a:schemeClr val="tx1"/>
                </a:solidFill>
              </a:rPr>
              <a:t>berbagai</a:t>
            </a:r>
            <a:r>
              <a:rPr lang="en-US" sz="1800" dirty="0" smtClean="0">
                <a:solidFill>
                  <a:schemeClr val="tx1"/>
                </a:solidFill>
              </a:rPr>
              <a:t> </a:t>
            </a:r>
            <a:r>
              <a:rPr lang="en-US" sz="1800" dirty="0" err="1" smtClean="0">
                <a:solidFill>
                  <a:schemeClr val="tx1"/>
                </a:solidFill>
              </a:rPr>
              <a:t>kontroversi</a:t>
            </a:r>
            <a:r>
              <a:rPr lang="en-US" sz="1800" dirty="0" smtClean="0">
                <a:solidFill>
                  <a:schemeClr val="tx1"/>
                </a:solidFill>
              </a:rPr>
              <a:t> </a:t>
            </a:r>
            <a:r>
              <a:rPr lang="en-US" sz="1800" dirty="0" err="1" smtClean="0">
                <a:solidFill>
                  <a:schemeClr val="tx1"/>
                </a:solidFill>
              </a:rPr>
              <a:t>dan</a:t>
            </a:r>
            <a:r>
              <a:rPr lang="en-US" sz="1800" dirty="0" smtClean="0">
                <a:solidFill>
                  <a:schemeClr val="tx1"/>
                </a:solidFill>
              </a:rPr>
              <a:t> </a:t>
            </a:r>
            <a:r>
              <a:rPr lang="en-US" sz="1800" dirty="0" err="1" smtClean="0">
                <a:solidFill>
                  <a:schemeClr val="tx1"/>
                </a:solidFill>
              </a:rPr>
              <a:t>dilema</a:t>
            </a:r>
            <a:r>
              <a:rPr lang="en-US" sz="1800" dirty="0" smtClean="0">
                <a:solidFill>
                  <a:schemeClr val="tx1"/>
                </a:solidFill>
              </a:rPr>
              <a:t> </a:t>
            </a:r>
            <a:r>
              <a:rPr lang="en-US" sz="1800" dirty="0" err="1" smtClean="0">
                <a:solidFill>
                  <a:schemeClr val="tx1"/>
                </a:solidFill>
              </a:rPr>
              <a:t>dalam</a:t>
            </a:r>
            <a:r>
              <a:rPr lang="en-US" sz="1800" dirty="0" smtClean="0">
                <a:solidFill>
                  <a:schemeClr val="tx1"/>
                </a:solidFill>
              </a:rPr>
              <a:t> </a:t>
            </a:r>
            <a:r>
              <a:rPr lang="en-US" sz="1800" dirty="0" err="1" smtClean="0">
                <a:solidFill>
                  <a:schemeClr val="tx1"/>
                </a:solidFill>
              </a:rPr>
              <a:t>kehidupan</a:t>
            </a:r>
            <a:r>
              <a:rPr lang="en-US" sz="1800" dirty="0" smtClean="0">
                <a:solidFill>
                  <a:schemeClr val="tx1"/>
                </a:solidFill>
              </a:rPr>
              <a:t> </a:t>
            </a:r>
            <a:r>
              <a:rPr lang="en-US" sz="1800" dirty="0" err="1" smtClean="0">
                <a:solidFill>
                  <a:schemeClr val="tx1"/>
                </a:solidFill>
              </a:rPr>
              <a:t>dan</a:t>
            </a:r>
            <a:r>
              <a:rPr lang="en-US" sz="1800" dirty="0" smtClean="0">
                <a:solidFill>
                  <a:schemeClr val="tx1"/>
                </a:solidFill>
              </a:rPr>
              <a:t> </a:t>
            </a:r>
            <a:r>
              <a:rPr lang="en-US" sz="1800" dirty="0" err="1" smtClean="0">
                <a:solidFill>
                  <a:schemeClr val="tx1"/>
                </a:solidFill>
              </a:rPr>
              <a:t>pe</a:t>
            </a:r>
            <a:r>
              <a:rPr lang="en-US" sz="1800" dirty="0" err="1" smtClean="0"/>
              <a:t>mikiran</a:t>
            </a:r>
            <a:r>
              <a:rPr lang="en-US" sz="1800" dirty="0" smtClean="0"/>
              <a:t>.</a:t>
            </a:r>
          </a:p>
          <a:p>
            <a:pPr algn="l">
              <a:buFontTx/>
              <a:buChar char="-"/>
            </a:pPr>
            <a:r>
              <a:rPr lang="en-US" sz="1800" dirty="0" err="1" smtClean="0">
                <a:solidFill>
                  <a:schemeClr val="tx1"/>
                </a:solidFill>
              </a:rPr>
              <a:t>Mencari</a:t>
            </a:r>
            <a:r>
              <a:rPr lang="en-US" sz="1800" dirty="0" smtClean="0">
                <a:solidFill>
                  <a:schemeClr val="tx1"/>
                </a:solidFill>
              </a:rPr>
              <a:t> </a:t>
            </a:r>
            <a:r>
              <a:rPr lang="en-US" sz="1800" dirty="0" err="1" smtClean="0">
                <a:solidFill>
                  <a:schemeClr val="tx1"/>
                </a:solidFill>
              </a:rPr>
              <a:t>kebenaran</a:t>
            </a:r>
            <a:r>
              <a:rPr lang="en-US" sz="1800" dirty="0" smtClean="0">
                <a:solidFill>
                  <a:schemeClr val="tx1"/>
                </a:solidFill>
              </a:rPr>
              <a:t> </a:t>
            </a:r>
            <a:r>
              <a:rPr lang="en-US" sz="1800" dirty="0" err="1" smtClean="0">
                <a:solidFill>
                  <a:schemeClr val="tx1"/>
                </a:solidFill>
              </a:rPr>
              <a:t>melalui</a:t>
            </a:r>
            <a:r>
              <a:rPr lang="en-US" sz="1800" dirty="0" smtClean="0">
                <a:solidFill>
                  <a:schemeClr val="tx1"/>
                </a:solidFill>
              </a:rPr>
              <a:t> </a:t>
            </a:r>
            <a:r>
              <a:rPr lang="en-US" sz="1800" dirty="0" err="1" smtClean="0">
                <a:solidFill>
                  <a:schemeClr val="tx1"/>
                </a:solidFill>
              </a:rPr>
              <a:t>diskusi</a:t>
            </a:r>
            <a:r>
              <a:rPr lang="en-US" sz="1800" dirty="0" smtClean="0">
                <a:solidFill>
                  <a:schemeClr val="tx1"/>
                </a:solidFill>
              </a:rPr>
              <a:t> </a:t>
            </a:r>
            <a:r>
              <a:rPr lang="en-US" sz="1800" dirty="0" err="1" smtClean="0">
                <a:solidFill>
                  <a:schemeClr val="tx1"/>
                </a:solidFill>
              </a:rPr>
              <a:t>rasional</a:t>
            </a:r>
            <a:endParaRPr lang="en-US" sz="1800" dirty="0" smtClean="0">
              <a:solidFill>
                <a:schemeClr val="tx1"/>
              </a:solidFill>
            </a:endParaRPr>
          </a:p>
          <a:p>
            <a:pPr algn="l">
              <a:buFontTx/>
              <a:buChar char="-"/>
            </a:pPr>
            <a:r>
              <a:rPr lang="en-US" sz="1800" dirty="0" err="1" smtClean="0"/>
              <a:t>Mencari</a:t>
            </a:r>
            <a:r>
              <a:rPr lang="en-US" sz="1800" dirty="0" smtClean="0"/>
              <a:t> </a:t>
            </a:r>
            <a:r>
              <a:rPr lang="en-US" sz="1800" dirty="0" err="1" smtClean="0"/>
              <a:t>sebuah</a:t>
            </a:r>
            <a:r>
              <a:rPr lang="en-US" sz="1800" dirty="0" smtClean="0"/>
              <a:t> </a:t>
            </a:r>
            <a:r>
              <a:rPr lang="en-US" sz="1800" dirty="0" err="1" smtClean="0"/>
              <a:t>konsistensi</a:t>
            </a:r>
            <a:r>
              <a:rPr lang="en-US" sz="1800" dirty="0" smtClean="0"/>
              <a:t>.</a:t>
            </a:r>
          </a:p>
          <a:p>
            <a:pPr algn="l">
              <a:buFontTx/>
              <a:buChar char="-"/>
            </a:pPr>
            <a:r>
              <a:rPr lang="en-US" sz="1800" dirty="0" err="1" smtClean="0">
                <a:solidFill>
                  <a:schemeClr val="tx1"/>
                </a:solidFill>
              </a:rPr>
              <a:t>Komitmen</a:t>
            </a:r>
            <a:r>
              <a:rPr lang="en-US" sz="1800" dirty="0" smtClean="0">
                <a:solidFill>
                  <a:schemeClr val="tx1"/>
                </a:solidFill>
              </a:rPr>
              <a:t> </a:t>
            </a:r>
            <a:r>
              <a:rPr lang="en-US" sz="1800" dirty="0" err="1" smtClean="0">
                <a:solidFill>
                  <a:schemeClr val="tx1"/>
                </a:solidFill>
              </a:rPr>
              <a:t>kepada</a:t>
            </a:r>
            <a:r>
              <a:rPr lang="en-US" sz="1800" dirty="0" smtClean="0">
                <a:solidFill>
                  <a:schemeClr val="tx1"/>
                </a:solidFill>
              </a:rPr>
              <a:t> </a:t>
            </a:r>
            <a:r>
              <a:rPr lang="en-US" sz="1800" dirty="0" err="1" smtClean="0">
                <a:solidFill>
                  <a:schemeClr val="tx1"/>
                </a:solidFill>
              </a:rPr>
              <a:t>rasionalitas</a:t>
            </a:r>
            <a:r>
              <a:rPr lang="en-US" sz="1800" dirty="0" smtClean="0">
                <a:solidFill>
                  <a:schemeClr val="tx1"/>
                </a:solidFill>
              </a:rPr>
              <a:t>.</a:t>
            </a:r>
          </a:p>
          <a:p>
            <a:pPr algn="l">
              <a:buFontTx/>
              <a:buChar char="-"/>
            </a:pPr>
            <a:r>
              <a:rPr lang="en-US" sz="1800" dirty="0" smtClean="0"/>
              <a:t>Yang </a:t>
            </a:r>
            <a:r>
              <a:rPr lang="en-US" sz="1800" dirty="0" err="1" smtClean="0"/>
              <a:t>terpenting</a:t>
            </a:r>
            <a:r>
              <a:rPr lang="en-US" sz="1800" dirty="0" smtClean="0"/>
              <a:t> </a:t>
            </a:r>
            <a:r>
              <a:rPr lang="en-US" sz="1800" dirty="0" err="1" smtClean="0"/>
              <a:t>adalah</a:t>
            </a:r>
            <a:r>
              <a:rPr lang="en-US" sz="1800" dirty="0" smtClean="0"/>
              <a:t> </a:t>
            </a:r>
            <a:r>
              <a:rPr lang="en-US" sz="1800" dirty="0" err="1" smtClean="0"/>
              <a:t>memahami</a:t>
            </a:r>
            <a:r>
              <a:rPr lang="en-US" sz="1800" dirty="0" smtClean="0"/>
              <a:t> </a:t>
            </a:r>
            <a:r>
              <a:rPr lang="en-US" sz="1800" dirty="0" err="1" smtClean="0"/>
              <a:t>semua</a:t>
            </a:r>
            <a:r>
              <a:rPr lang="en-US" sz="1800" dirty="0" smtClean="0"/>
              <a:t> </a:t>
            </a:r>
            <a:r>
              <a:rPr lang="en-US" sz="1800" dirty="0" err="1" smtClean="0"/>
              <a:t>pemikiran</a:t>
            </a:r>
            <a:r>
              <a:rPr lang="en-US" sz="1800" dirty="0" smtClean="0"/>
              <a:t> </a:t>
            </a:r>
            <a:r>
              <a:rPr lang="en-US" sz="1800" dirty="0" err="1" smtClean="0"/>
              <a:t>dan</a:t>
            </a:r>
            <a:r>
              <a:rPr lang="en-US" sz="1800" dirty="0" smtClean="0"/>
              <a:t> </a:t>
            </a:r>
            <a:r>
              <a:rPr lang="en-US" sz="1800" dirty="0" err="1" smtClean="0"/>
              <a:t>tindakan</a:t>
            </a:r>
            <a:r>
              <a:rPr lang="en-US" sz="1800" dirty="0" smtClean="0"/>
              <a:t> </a:t>
            </a:r>
            <a:r>
              <a:rPr lang="en-US" sz="1800" dirty="0" err="1" smtClean="0"/>
              <a:t>memiliki</a:t>
            </a:r>
            <a:r>
              <a:rPr lang="en-US" sz="1800" dirty="0" smtClean="0"/>
              <a:t> </a:t>
            </a:r>
            <a:r>
              <a:rPr lang="en-US" sz="1800" dirty="0" err="1" smtClean="0"/>
              <a:t>sebuah</a:t>
            </a:r>
            <a:r>
              <a:rPr lang="en-US" sz="1800" dirty="0" smtClean="0"/>
              <a:t> </a:t>
            </a:r>
            <a:r>
              <a:rPr lang="en-US" sz="1800" dirty="0" err="1" smtClean="0"/>
              <a:t>konsekuensi</a:t>
            </a:r>
            <a:endParaRPr lang="en-US" sz="1800" dirty="0" smtClean="0">
              <a:solidFill>
                <a:schemeClr val="tx1"/>
              </a:solidFill>
            </a:endParaRPr>
          </a:p>
          <a:p>
            <a:pPr algn="l">
              <a:buFontTx/>
              <a:buChar char="-"/>
            </a:pPr>
            <a:endParaRPr lang="en-US" sz="2400" dirty="0">
              <a:solidFill>
                <a:schemeClr val="tx1"/>
              </a:solidFill>
            </a:endParaRPr>
          </a:p>
        </p:txBody>
      </p:sp>
      <p:pic>
        <p:nvPicPr>
          <p:cNvPr id="34817" name="Picture 1"/>
          <p:cNvPicPr>
            <a:picLocks noChangeAspect="1" noChangeArrowheads="1"/>
          </p:cNvPicPr>
          <p:nvPr/>
        </p:nvPicPr>
        <p:blipFill>
          <a:blip r:embed="rId2"/>
          <a:srcRect/>
          <a:stretch>
            <a:fillRect/>
          </a:stretch>
        </p:blipFill>
        <p:spPr bwMode="auto">
          <a:xfrm>
            <a:off x="214282" y="3571876"/>
            <a:ext cx="2381250" cy="1323975"/>
          </a:xfrm>
          <a:prstGeom prst="rect">
            <a:avLst/>
          </a:prstGeom>
          <a:noFill/>
          <a:ln w="9525">
            <a:noFill/>
            <a:miter lim="800000"/>
            <a:headEnd/>
            <a:tailEnd/>
          </a:ln>
          <a:effectLst/>
        </p:spPr>
      </p:pic>
      <p:pic>
        <p:nvPicPr>
          <p:cNvPr id="34818" name="Picture 2"/>
          <p:cNvPicPr>
            <a:picLocks noChangeAspect="1" noChangeArrowheads="1"/>
          </p:cNvPicPr>
          <p:nvPr/>
        </p:nvPicPr>
        <p:blipFill>
          <a:blip r:embed="rId3"/>
          <a:srcRect/>
          <a:stretch>
            <a:fillRect/>
          </a:stretch>
        </p:blipFill>
        <p:spPr bwMode="auto">
          <a:xfrm>
            <a:off x="3071802" y="3357562"/>
            <a:ext cx="2819400" cy="1619250"/>
          </a:xfrm>
          <a:prstGeom prst="rect">
            <a:avLst/>
          </a:prstGeom>
          <a:noFill/>
          <a:ln w="9525">
            <a:noFill/>
            <a:miter lim="800000"/>
            <a:headEnd/>
            <a:tailEnd/>
          </a:ln>
          <a:effectLst/>
        </p:spPr>
      </p:pic>
      <p:pic>
        <p:nvPicPr>
          <p:cNvPr id="34819" name="Picture 3"/>
          <p:cNvPicPr>
            <a:picLocks noChangeAspect="1" noChangeArrowheads="1"/>
          </p:cNvPicPr>
          <p:nvPr/>
        </p:nvPicPr>
        <p:blipFill>
          <a:blip r:embed="rId4"/>
          <a:srcRect/>
          <a:stretch>
            <a:fillRect/>
          </a:stretch>
        </p:blipFill>
        <p:spPr bwMode="auto">
          <a:xfrm>
            <a:off x="6429388" y="3357562"/>
            <a:ext cx="2105025" cy="2171700"/>
          </a:xfrm>
          <a:prstGeom prst="rect">
            <a:avLst/>
          </a:prstGeom>
          <a:noFill/>
          <a:ln w="9525">
            <a:noFill/>
            <a:miter lim="800000"/>
            <a:headEnd/>
            <a:tailEnd/>
          </a:ln>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TotalTime>
  <Words>1333</Words>
  <Application>Microsoft Office PowerPoint</Application>
  <PresentationFormat>On-screen Show (4:3)</PresentationFormat>
  <Paragraphs>231</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Flow</vt:lpstr>
      <vt:lpstr>ABC SnapGraphics</vt:lpstr>
      <vt:lpstr>Slide 1</vt:lpstr>
      <vt:lpstr>Slide 2</vt:lpstr>
      <vt:lpstr>Slide 3</vt:lpstr>
      <vt:lpstr>Slide 4</vt:lpstr>
      <vt:lpstr>Slide 5</vt:lpstr>
      <vt:lpstr>Slide 6</vt:lpstr>
      <vt:lpstr>Slide 7</vt:lpstr>
      <vt:lpstr>Slide 8</vt:lpstr>
      <vt:lpstr>Slide 9</vt:lpstr>
      <vt:lpstr>Core value UPJ  dan Visinya</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ILKOM</cp:lastModifiedBy>
  <cp:revision>13</cp:revision>
  <dcterms:created xsi:type="dcterms:W3CDTF">2013-08-26T02:20:46Z</dcterms:created>
  <dcterms:modified xsi:type="dcterms:W3CDTF">2015-09-22T03:24:21Z</dcterms:modified>
</cp:coreProperties>
</file>