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3"/>
  </p:notesMasterIdLst>
  <p:sldIdLst>
    <p:sldId id="256" r:id="rId2"/>
    <p:sldId id="262" r:id="rId3"/>
    <p:sldId id="290" r:id="rId4"/>
    <p:sldId id="284" r:id="rId5"/>
    <p:sldId id="285" r:id="rId6"/>
    <p:sldId id="286" r:id="rId7"/>
    <p:sldId id="287" r:id="rId8"/>
    <p:sldId id="288" r:id="rId9"/>
    <p:sldId id="289" r:id="rId10"/>
    <p:sldId id="270" r:id="rId11"/>
    <p:sldId id="291" r:id="rId12"/>
    <p:sldId id="292" r:id="rId13"/>
    <p:sldId id="293" r:id="rId14"/>
    <p:sldId id="294" r:id="rId15"/>
    <p:sldId id="295" r:id="rId16"/>
    <p:sldId id="296" r:id="rId17"/>
    <p:sldId id="303" r:id="rId18"/>
    <p:sldId id="304" r:id="rId19"/>
    <p:sldId id="305" r:id="rId20"/>
    <p:sldId id="306" r:id="rId21"/>
    <p:sldId id="297" r:id="rId22"/>
    <p:sldId id="298" r:id="rId23"/>
    <p:sldId id="299" r:id="rId24"/>
    <p:sldId id="300" r:id="rId25"/>
    <p:sldId id="301" r:id="rId26"/>
    <p:sldId id="302" r:id="rId27"/>
    <p:sldId id="271" r:id="rId28"/>
    <p:sldId id="273" r:id="rId29"/>
    <p:sldId id="274" r:id="rId30"/>
    <p:sldId id="275" r:id="rId31"/>
    <p:sldId id="269" r:id="rId32"/>
  </p:sldIdLst>
  <p:sldSz cx="9144000" cy="6858000" type="screen4x3"/>
  <p:notesSz cx="6858000" cy="9144000"/>
  <p:defaultTextStyle>
    <a:defPPr>
      <a:defRPr lang="id-ID"/>
    </a:defPPr>
    <a:lvl1pPr marL="0" algn="l" defTabSz="914107" rtl="0" eaLnBrk="1" latinLnBrk="0" hangingPunct="1">
      <a:defRPr sz="1800" kern="1200">
        <a:solidFill>
          <a:schemeClr val="tx1"/>
        </a:solidFill>
        <a:latin typeface="+mn-lt"/>
        <a:ea typeface="+mn-ea"/>
        <a:cs typeface="+mn-cs"/>
      </a:defRPr>
    </a:lvl1pPr>
    <a:lvl2pPr marL="457054" algn="l" defTabSz="914107" rtl="0" eaLnBrk="1" latinLnBrk="0" hangingPunct="1">
      <a:defRPr sz="1800" kern="1200">
        <a:solidFill>
          <a:schemeClr val="tx1"/>
        </a:solidFill>
        <a:latin typeface="+mn-lt"/>
        <a:ea typeface="+mn-ea"/>
        <a:cs typeface="+mn-cs"/>
      </a:defRPr>
    </a:lvl2pPr>
    <a:lvl3pPr marL="914107" algn="l" defTabSz="914107" rtl="0" eaLnBrk="1" latinLnBrk="0" hangingPunct="1">
      <a:defRPr sz="1800" kern="1200">
        <a:solidFill>
          <a:schemeClr val="tx1"/>
        </a:solidFill>
        <a:latin typeface="+mn-lt"/>
        <a:ea typeface="+mn-ea"/>
        <a:cs typeface="+mn-cs"/>
      </a:defRPr>
    </a:lvl3pPr>
    <a:lvl4pPr marL="1371161" algn="l" defTabSz="914107" rtl="0" eaLnBrk="1" latinLnBrk="0" hangingPunct="1">
      <a:defRPr sz="1800" kern="1200">
        <a:solidFill>
          <a:schemeClr val="tx1"/>
        </a:solidFill>
        <a:latin typeface="+mn-lt"/>
        <a:ea typeface="+mn-ea"/>
        <a:cs typeface="+mn-cs"/>
      </a:defRPr>
    </a:lvl4pPr>
    <a:lvl5pPr marL="1828215" algn="l" defTabSz="914107" rtl="0" eaLnBrk="1" latinLnBrk="0" hangingPunct="1">
      <a:defRPr sz="1800" kern="1200">
        <a:solidFill>
          <a:schemeClr val="tx1"/>
        </a:solidFill>
        <a:latin typeface="+mn-lt"/>
        <a:ea typeface="+mn-ea"/>
        <a:cs typeface="+mn-cs"/>
      </a:defRPr>
    </a:lvl5pPr>
    <a:lvl6pPr marL="2285268" algn="l" defTabSz="914107" rtl="0" eaLnBrk="1" latinLnBrk="0" hangingPunct="1">
      <a:defRPr sz="1800" kern="1200">
        <a:solidFill>
          <a:schemeClr val="tx1"/>
        </a:solidFill>
        <a:latin typeface="+mn-lt"/>
        <a:ea typeface="+mn-ea"/>
        <a:cs typeface="+mn-cs"/>
      </a:defRPr>
    </a:lvl6pPr>
    <a:lvl7pPr marL="2742322" algn="l" defTabSz="914107" rtl="0" eaLnBrk="1" latinLnBrk="0" hangingPunct="1">
      <a:defRPr sz="1800" kern="1200">
        <a:solidFill>
          <a:schemeClr val="tx1"/>
        </a:solidFill>
        <a:latin typeface="+mn-lt"/>
        <a:ea typeface="+mn-ea"/>
        <a:cs typeface="+mn-cs"/>
      </a:defRPr>
    </a:lvl7pPr>
    <a:lvl8pPr marL="3199376" algn="l" defTabSz="914107" rtl="0" eaLnBrk="1" latinLnBrk="0" hangingPunct="1">
      <a:defRPr sz="1800" kern="1200">
        <a:solidFill>
          <a:schemeClr val="tx1"/>
        </a:solidFill>
        <a:latin typeface="+mn-lt"/>
        <a:ea typeface="+mn-ea"/>
        <a:cs typeface="+mn-cs"/>
      </a:defRPr>
    </a:lvl8pPr>
    <a:lvl9pPr marL="3656430" algn="l" defTabSz="91410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9946" autoAdjust="0"/>
  </p:normalViewPr>
  <p:slideViewPr>
    <p:cSldViewPr>
      <p:cViewPr varScale="1">
        <p:scale>
          <a:sx n="63" d="100"/>
          <a:sy n="63" d="100"/>
        </p:scale>
        <p:origin x="154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12972-45E0-4A02-9098-D0EBB0199C4B}" type="datetimeFigureOut">
              <a:rPr lang="id-ID" smtClean="0"/>
              <a:t>21/09/2014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19FB5-3E22-4347-9D47-E764C09E46CC}" type="slidenum">
              <a:rPr lang="id-ID" smtClean="0"/>
              <a:t>‹#›</a:t>
            </a:fld>
            <a:endParaRPr lang="id-ID"/>
          </a:p>
        </p:txBody>
      </p:sp>
    </p:spTree>
    <p:extLst>
      <p:ext uri="{BB962C8B-B14F-4D97-AF65-F5344CB8AC3E}">
        <p14:creationId xmlns:p14="http://schemas.microsoft.com/office/powerpoint/2010/main" val="2308625026"/>
      </p:ext>
    </p:extLst>
  </p:cSld>
  <p:clrMap bg1="lt1" tx1="dk1" bg2="lt2" tx2="dk2" accent1="accent1" accent2="accent2" accent3="accent3" accent4="accent4" accent5="accent5" accent6="accent6" hlink="hlink" folHlink="folHlink"/>
  <p:notesStyle>
    <a:lvl1pPr marL="0" algn="l" defTabSz="914107" rtl="0" eaLnBrk="1" latinLnBrk="0" hangingPunct="1">
      <a:defRPr sz="1200" kern="1200">
        <a:solidFill>
          <a:schemeClr val="tx1"/>
        </a:solidFill>
        <a:latin typeface="+mn-lt"/>
        <a:ea typeface="+mn-ea"/>
        <a:cs typeface="+mn-cs"/>
      </a:defRPr>
    </a:lvl1pPr>
    <a:lvl2pPr marL="457054" algn="l" defTabSz="914107" rtl="0" eaLnBrk="1" latinLnBrk="0" hangingPunct="1">
      <a:defRPr sz="1200" kern="1200">
        <a:solidFill>
          <a:schemeClr val="tx1"/>
        </a:solidFill>
        <a:latin typeface="+mn-lt"/>
        <a:ea typeface="+mn-ea"/>
        <a:cs typeface="+mn-cs"/>
      </a:defRPr>
    </a:lvl2pPr>
    <a:lvl3pPr marL="914107" algn="l" defTabSz="914107" rtl="0" eaLnBrk="1" latinLnBrk="0" hangingPunct="1">
      <a:defRPr sz="1200" kern="1200">
        <a:solidFill>
          <a:schemeClr val="tx1"/>
        </a:solidFill>
        <a:latin typeface="+mn-lt"/>
        <a:ea typeface="+mn-ea"/>
        <a:cs typeface="+mn-cs"/>
      </a:defRPr>
    </a:lvl3pPr>
    <a:lvl4pPr marL="1371161" algn="l" defTabSz="914107" rtl="0" eaLnBrk="1" latinLnBrk="0" hangingPunct="1">
      <a:defRPr sz="1200" kern="1200">
        <a:solidFill>
          <a:schemeClr val="tx1"/>
        </a:solidFill>
        <a:latin typeface="+mn-lt"/>
        <a:ea typeface="+mn-ea"/>
        <a:cs typeface="+mn-cs"/>
      </a:defRPr>
    </a:lvl4pPr>
    <a:lvl5pPr marL="1828215" algn="l" defTabSz="914107" rtl="0" eaLnBrk="1" latinLnBrk="0" hangingPunct="1">
      <a:defRPr sz="1200" kern="1200">
        <a:solidFill>
          <a:schemeClr val="tx1"/>
        </a:solidFill>
        <a:latin typeface="+mn-lt"/>
        <a:ea typeface="+mn-ea"/>
        <a:cs typeface="+mn-cs"/>
      </a:defRPr>
    </a:lvl5pPr>
    <a:lvl6pPr marL="2285268" algn="l" defTabSz="914107" rtl="0" eaLnBrk="1" latinLnBrk="0" hangingPunct="1">
      <a:defRPr sz="1200" kern="1200">
        <a:solidFill>
          <a:schemeClr val="tx1"/>
        </a:solidFill>
        <a:latin typeface="+mn-lt"/>
        <a:ea typeface="+mn-ea"/>
        <a:cs typeface="+mn-cs"/>
      </a:defRPr>
    </a:lvl6pPr>
    <a:lvl7pPr marL="2742322" algn="l" defTabSz="914107" rtl="0" eaLnBrk="1" latinLnBrk="0" hangingPunct="1">
      <a:defRPr sz="1200" kern="1200">
        <a:solidFill>
          <a:schemeClr val="tx1"/>
        </a:solidFill>
        <a:latin typeface="+mn-lt"/>
        <a:ea typeface="+mn-ea"/>
        <a:cs typeface="+mn-cs"/>
      </a:defRPr>
    </a:lvl7pPr>
    <a:lvl8pPr marL="3199376" algn="l" defTabSz="914107" rtl="0" eaLnBrk="1" latinLnBrk="0" hangingPunct="1">
      <a:defRPr sz="1200" kern="1200">
        <a:solidFill>
          <a:schemeClr val="tx1"/>
        </a:solidFill>
        <a:latin typeface="+mn-lt"/>
        <a:ea typeface="+mn-ea"/>
        <a:cs typeface="+mn-cs"/>
      </a:defRPr>
    </a:lvl8pPr>
    <a:lvl9pPr marL="3656430" algn="l" defTabSz="9141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mtClean="0"/>
              <a:t>Math Requires a Special Brain</a:t>
            </a:r>
          </a:p>
          <a:p>
            <a:pPr marL="457054" lvl="1" indent="0">
              <a:buFont typeface="+mj-lt"/>
              <a:buNone/>
            </a:pPr>
            <a:r>
              <a:rPr lang="en-US" smtClean="0"/>
              <a:t>Ini tidak benar, secara realitas semua orang bisa matematika, yang diperlukan adalah percaya</a:t>
            </a:r>
            <a:r>
              <a:rPr lang="en-US" baseline="0" smtClean="0"/>
              <a:t> diri dan kerja keras (berupaya), demikian juga halnya dengan belajar membaca, belajar menguasai alat music, olah raga dan lain sebagainya. Dan tentunya setiap orang memiliki tingkatan dan cara yang berbeda dalam memahami sesuatu demikian pula halnya untuk memahami matematika.</a:t>
            </a:r>
          </a:p>
          <a:p>
            <a:pPr marL="457054" lvl="1" indent="0">
              <a:buFont typeface="+mj-lt"/>
              <a:buNone/>
            </a:pPr>
            <a:r>
              <a:rPr lang="en-US" baseline="0" smtClean="0"/>
              <a:t>Sebenarnya kesalahpahaman tersebut hanya terdapat di beberapa orang-orang elite yang aneh di amerika.</a:t>
            </a:r>
          </a:p>
          <a:p>
            <a:pPr marL="457054" lvl="1" indent="0">
              <a:buFont typeface="+mj-lt"/>
              <a:buNone/>
            </a:pPr>
            <a:endParaRPr lang="en-US" smtClean="0"/>
          </a:p>
          <a:p>
            <a:pPr marL="228600" indent="-228600">
              <a:buFont typeface="+mj-lt"/>
              <a:buAutoNum type="arabicPeriod"/>
            </a:pPr>
            <a:r>
              <a:rPr lang="en-US" smtClean="0"/>
              <a:t>The Math in Modern Issues Is Too Complex</a:t>
            </a:r>
          </a:p>
          <a:p>
            <a:pPr marL="457054" lvl="1" indent="0">
              <a:buFont typeface="+mj-lt"/>
              <a:buNone/>
            </a:pPr>
            <a:r>
              <a:rPr lang="en-US" smtClean="0"/>
              <a:t>Hal ini benar bagi beberapa</a:t>
            </a:r>
            <a:r>
              <a:rPr lang="en-US" baseline="0" smtClean="0"/>
              <a:t> orang yang tidak melatih nalar matematikanya. Demikian pula untuk hal lainnya, seperti; gadget di era modern ini akan terasa kompleks jika orang tersebut tidak melatih dan tidak menggunakannya.</a:t>
            </a:r>
          </a:p>
          <a:p>
            <a:pPr marL="457054" lvl="1" indent="0">
              <a:buFont typeface="+mj-lt"/>
              <a:buNone/>
            </a:pPr>
            <a:endParaRPr lang="en-US" smtClean="0"/>
          </a:p>
          <a:p>
            <a:pPr marL="228600" indent="-228600">
              <a:buFont typeface="+mj-lt"/>
              <a:buAutoNum type="arabicPeriod"/>
            </a:pPr>
            <a:r>
              <a:rPr lang="en-US" smtClean="0"/>
              <a:t>Math Makes You Less Sensitive</a:t>
            </a:r>
          </a:p>
          <a:p>
            <a:pPr marL="457054" lvl="1" indent="0">
              <a:buFont typeface="+mj-lt"/>
              <a:buNone/>
            </a:pPr>
            <a:r>
              <a:rPr lang="en-US" smtClean="0"/>
              <a:t>Hal ini tidak benar, kenyataannya dengan memahami matematika yang menjelaskan tentang warna atau geometri dalam pekerjaan seni justru lebih dapat meningkatkan estetika dan sensitifitas tentang keindahan.</a:t>
            </a:r>
          </a:p>
          <a:p>
            <a:pPr marL="457054" lvl="1" indent="0">
              <a:buFont typeface="+mj-lt"/>
              <a:buNone/>
            </a:pPr>
            <a:endParaRPr lang="en-US" smtClean="0"/>
          </a:p>
          <a:p>
            <a:pPr marL="228600" indent="-228600">
              <a:buFont typeface="+mj-lt"/>
              <a:buAutoNum type="arabicPeriod"/>
            </a:pPr>
            <a:r>
              <a:rPr lang="en-US" smtClean="0"/>
              <a:t>Math Makes No Allowance for Creativity</a:t>
            </a:r>
          </a:p>
          <a:p>
            <a:pPr marL="457054" lvl="1" indent="0">
              <a:buFont typeface="+mj-lt"/>
              <a:buNone/>
            </a:pPr>
            <a:r>
              <a:rPr lang="en-US" smtClean="0"/>
              <a:t>Hal ini tidak benar, justru dengan memanfaatkan pengetahuan matematika dan menggunakannya sebagai tools akan</a:t>
            </a:r>
            <a:r>
              <a:rPr lang="en-US" baseline="0" smtClean="0"/>
              <a:t> membantu kita untuk berkreasi berkreasi lebih optimal, Contohnya; creativitas dalam desain, pemasaran, manajemen, mempelajari perilaku manusia, dsb.</a:t>
            </a:r>
          </a:p>
          <a:p>
            <a:pPr marL="457054" lvl="1" indent="0">
              <a:buFont typeface="+mj-lt"/>
              <a:buNone/>
            </a:pPr>
            <a:endParaRPr lang="en-US" smtClean="0"/>
          </a:p>
          <a:p>
            <a:pPr marL="228600" indent="-228600">
              <a:buFont typeface="+mj-lt"/>
              <a:buAutoNum type="arabicPeriod"/>
            </a:pPr>
            <a:r>
              <a:rPr lang="en-US" smtClean="0"/>
              <a:t>Math Provides Exact Answers</a:t>
            </a:r>
          </a:p>
          <a:p>
            <a:pPr marL="457054" lvl="1" indent="0">
              <a:buFont typeface="+mj-lt"/>
              <a:buNone/>
            </a:pPr>
            <a:r>
              <a:rPr lang="en-US" smtClean="0"/>
              <a:t>Hal ini mungkin jika matematika untuk tingkat sekolah menengah</a:t>
            </a:r>
            <a:r>
              <a:rPr lang="en-US" baseline="0" smtClean="0"/>
              <a:t> ke bawah, namun matematika dalam kehidupan sehari-hari memiliki suatu jawaban yang tidak </a:t>
            </a:r>
            <a:r>
              <a:rPr lang="en-US" i="1" baseline="0" smtClean="0"/>
              <a:t>fixed</a:t>
            </a:r>
            <a:r>
              <a:rPr lang="en-US" baseline="0" smtClean="0"/>
              <a:t> atau </a:t>
            </a:r>
            <a:r>
              <a:rPr lang="en-US" i="1" baseline="0" smtClean="0"/>
              <a:t>exact</a:t>
            </a:r>
            <a:r>
              <a:rPr lang="en-US" i="0" baseline="0" smtClean="0"/>
              <a:t>. Selain itu dalam matematika juga ada yang namanya probabilitas yang justru sering digunakan dalam melakukan analisis (contohnya analisis kuantitatif).</a:t>
            </a:r>
          </a:p>
          <a:p>
            <a:pPr marL="457054" lvl="1" indent="0">
              <a:buFont typeface="+mj-lt"/>
              <a:buNone/>
            </a:pPr>
            <a:endParaRPr lang="en-US" i="1" smtClean="0"/>
          </a:p>
          <a:p>
            <a:pPr marL="228600" indent="-228600">
              <a:buFont typeface="+mj-lt"/>
              <a:buAutoNum type="arabicPeriod"/>
            </a:pPr>
            <a:r>
              <a:rPr lang="en-US" smtClean="0"/>
              <a:t>Math Is Irrelevant to My Life</a:t>
            </a:r>
          </a:p>
          <a:p>
            <a:pPr marL="457054" marR="0" lvl="1" indent="0" algn="l" defTabSz="914107" rtl="0" eaLnBrk="1" fontAlgn="auto" latinLnBrk="0" hangingPunct="1">
              <a:lnSpc>
                <a:spcPct val="100000"/>
              </a:lnSpc>
              <a:spcBef>
                <a:spcPts val="0"/>
              </a:spcBef>
              <a:spcAft>
                <a:spcPts val="0"/>
              </a:spcAft>
              <a:buClrTx/>
              <a:buSzTx/>
              <a:buFontTx/>
              <a:buNone/>
              <a:tabLst/>
              <a:defRPr/>
            </a:pPr>
            <a:r>
              <a:rPr lang="en-US" smtClean="0"/>
              <a:t>Untuk membuktikan ini mari nonton film: </a:t>
            </a:r>
            <a:r>
              <a:rPr lang="en-US" sz="1200" b="0" i="0" kern="1200" smtClean="0">
                <a:solidFill>
                  <a:schemeClr val="tx1"/>
                </a:solidFill>
                <a:effectLst/>
                <a:latin typeface="+mn-lt"/>
                <a:ea typeface="+mn-ea"/>
                <a:cs typeface="+mn-cs"/>
              </a:rPr>
              <a:t>Integration of Math and Life ( http://youtu.be/ZXq993ZLmg8 )</a:t>
            </a:r>
          </a:p>
        </p:txBody>
      </p:sp>
      <p:sp>
        <p:nvSpPr>
          <p:cNvPr id="4" name="Slide Number Placeholder 3"/>
          <p:cNvSpPr>
            <a:spLocks noGrp="1"/>
          </p:cNvSpPr>
          <p:nvPr>
            <p:ph type="sldNum" sz="quarter" idx="10"/>
          </p:nvPr>
        </p:nvSpPr>
        <p:spPr/>
        <p:txBody>
          <a:bodyPr/>
          <a:lstStyle/>
          <a:p>
            <a:fld id="{6BE19FB5-3E22-4347-9D47-E764C09E46CC}" type="slidenum">
              <a:rPr lang="id-ID" smtClean="0"/>
              <a:t>16</a:t>
            </a:fld>
            <a:endParaRPr lang="id-ID"/>
          </a:p>
        </p:txBody>
      </p:sp>
    </p:spTree>
    <p:extLst>
      <p:ext uri="{BB962C8B-B14F-4D97-AF65-F5344CB8AC3E}">
        <p14:creationId xmlns:p14="http://schemas.microsoft.com/office/powerpoint/2010/main" val="1274152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anose="05000000000000000000" pitchFamily="2" charset="2"/>
              <a:buChar char="§"/>
            </a:pPr>
            <a:r>
              <a:rPr lang="id-ID" smtClean="0">
                <a:solidFill>
                  <a:schemeClr val="tx2"/>
                </a:solidFill>
              </a:rPr>
              <a:t>Before:</a:t>
            </a:r>
          </a:p>
          <a:p>
            <a:pPr lvl="1" indent="-379413" algn="just" eaLnBrk="1" hangingPunct="1">
              <a:buFont typeface="Wingdings" panose="05000000000000000000" pitchFamily="2" charset="2"/>
              <a:buChar char="Ø"/>
            </a:pPr>
            <a:r>
              <a:rPr lang="id-ID" smtClean="0">
                <a:solidFill>
                  <a:schemeClr val="tx2"/>
                </a:solidFill>
              </a:rPr>
              <a:t>T</a:t>
            </a:r>
            <a:r>
              <a:rPr lang="en-US" smtClean="0">
                <a:solidFill>
                  <a:schemeClr val="tx2"/>
                </a:solidFill>
              </a:rPr>
              <a:t>he word mathematics is derived from the greek word mathematikos, which means </a:t>
            </a:r>
            <a:r>
              <a:rPr lang="en-US" b="1" smtClean="0">
                <a:solidFill>
                  <a:schemeClr val="tx2"/>
                </a:solidFill>
              </a:rPr>
              <a:t>"inclined to learn“</a:t>
            </a:r>
            <a:r>
              <a:rPr lang="id-ID" b="1" smtClean="0">
                <a:solidFill>
                  <a:schemeClr val="tx2"/>
                </a:solidFill>
              </a:rPr>
              <a:t> </a:t>
            </a:r>
            <a:r>
              <a:rPr lang="id-ID" smtClean="0">
                <a:solidFill>
                  <a:schemeClr val="tx2"/>
                </a:solidFill>
              </a:rPr>
              <a:t>(cenderung untuk belajar)</a:t>
            </a:r>
            <a:r>
              <a:rPr lang="en-US" smtClean="0">
                <a:solidFill>
                  <a:schemeClr val="tx2"/>
                </a:solidFill>
              </a:rPr>
              <a:t>. Literally speaking, to be mathematical is to be curious, open-minded and interested in always learning more. </a:t>
            </a:r>
            <a:endParaRPr lang="id-ID" smtClean="0">
              <a:solidFill>
                <a:schemeClr val="tx2"/>
              </a:solidFill>
            </a:endParaRPr>
          </a:p>
          <a:p>
            <a:pPr algn="just" eaLnBrk="1" hangingPunct="1">
              <a:buFont typeface="Wingdings" panose="05000000000000000000" pitchFamily="2" charset="2"/>
              <a:buChar char="§"/>
            </a:pPr>
            <a:r>
              <a:rPr lang="id-ID" smtClean="0">
                <a:solidFill>
                  <a:schemeClr val="tx2"/>
                </a:solidFill>
              </a:rPr>
              <a:t>After:</a:t>
            </a:r>
          </a:p>
          <a:p>
            <a:pPr lvl="1" indent="-379413" algn="just" eaLnBrk="1" hangingPunct="1">
              <a:buFont typeface="Wingdings" panose="05000000000000000000" pitchFamily="2" charset="2"/>
              <a:buChar char="Ø"/>
            </a:pPr>
            <a:r>
              <a:rPr lang="en-US" smtClean="0">
                <a:solidFill>
                  <a:schemeClr val="tx2"/>
                </a:solidFill>
              </a:rPr>
              <a:t>Today, we tend to look at mathematics in three different ways : </a:t>
            </a:r>
            <a:r>
              <a:rPr lang="en-US" b="1" smtClean="0">
                <a:solidFill>
                  <a:schemeClr val="tx2"/>
                </a:solidFill>
              </a:rPr>
              <a:t>as the sum of its branches</a:t>
            </a:r>
            <a:r>
              <a:rPr lang="en-US" smtClean="0">
                <a:solidFill>
                  <a:schemeClr val="tx2"/>
                </a:solidFill>
              </a:rPr>
              <a:t>, </a:t>
            </a:r>
            <a:r>
              <a:rPr lang="en-US" b="1" smtClean="0">
                <a:solidFill>
                  <a:schemeClr val="tx2"/>
                </a:solidFill>
              </a:rPr>
              <a:t>as a way to model the world</a:t>
            </a:r>
            <a:r>
              <a:rPr lang="en-US" smtClean="0">
                <a:solidFill>
                  <a:schemeClr val="tx2"/>
                </a:solidFill>
              </a:rPr>
              <a:t> and </a:t>
            </a:r>
            <a:r>
              <a:rPr lang="en-US" b="1" smtClean="0">
                <a:solidFill>
                  <a:schemeClr val="tx2"/>
                </a:solidFill>
              </a:rPr>
              <a:t>as a language. </a:t>
            </a:r>
            <a:endParaRPr lang="id-ID" b="1" smtClean="0">
              <a:solidFill>
                <a:schemeClr val="tx2"/>
              </a:solidFill>
            </a:endParaRP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17</a:t>
            </a:fld>
            <a:endParaRPr lang="id-ID"/>
          </a:p>
        </p:txBody>
      </p:sp>
    </p:spTree>
    <p:extLst>
      <p:ext uri="{BB962C8B-B14F-4D97-AF65-F5344CB8AC3E}">
        <p14:creationId xmlns:p14="http://schemas.microsoft.com/office/powerpoint/2010/main" val="294267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Catatan arkeologi menunjukkan bahwa matematika mungkin berasal dengan menghitung dan mengukur hal-hal dan merekam kuantitas.</a:t>
            </a:r>
          </a:p>
          <a:p>
            <a:endParaRPr lang="en-US" smtClean="0"/>
          </a:p>
          <a:p>
            <a:r>
              <a:rPr lang="en-US" smtClean="0"/>
              <a:t>Namun tak lama kemudian, orang-orang mulai mengajukan dan menjawab pertanyaan tentang kuantitas dibutuhkan untuk suatu kepentingan; yaitu, mereka mulai menalar tentang kuantitas dan untuk memecahkan masalah terkait kuantitas.</a:t>
            </a:r>
          </a:p>
          <a:p>
            <a:endParaRPr lang="en-US" smtClean="0"/>
          </a:p>
          <a:p>
            <a:r>
              <a:rPr lang="en-US" smtClean="0"/>
              <a:t>Pada awal sekitar 4000 tahun yang lalu, matematika termasuk studi angka geometris: khususnya, hubungan antara bagian-bagiannya dan antara ukuran numerik dari bagian mereka.</a:t>
            </a:r>
          </a:p>
          <a:p>
            <a:endParaRPr lang="en-US" smtClean="0"/>
          </a:p>
          <a:p>
            <a:r>
              <a:rPr lang="en-US" smtClean="0"/>
              <a:t>Kemudian, matematikawan mengalihkan perhatian mereka ke hal-hal yang lebih abstrak dan konsep, termasuk yang belum tentu bersifat numerik atau geometris</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solidFill>
                  <a:prstClr val="black"/>
                </a:solidFill>
              </a:rPr>
              <a:pPr/>
              <a:t>22</a:t>
            </a:fld>
            <a:endParaRPr lang="id-ID">
              <a:solidFill>
                <a:prstClr val="black"/>
              </a:solidFill>
            </a:endParaRPr>
          </a:p>
        </p:txBody>
      </p:sp>
    </p:spTree>
    <p:extLst>
      <p:ext uri="{BB962C8B-B14F-4D97-AF65-F5344CB8AC3E}">
        <p14:creationId xmlns:p14="http://schemas.microsoft.com/office/powerpoint/2010/main" val="69070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Literasi: Kemampuan</a:t>
            </a:r>
            <a:r>
              <a:rPr lang="en-US" baseline="0" smtClean="0"/>
              <a:t> untuk membaca dan menulis, dan kemampuan tersebut memiliki berbagai tingkatan.</a:t>
            </a:r>
          </a:p>
          <a:p>
            <a:r>
              <a:rPr lang="en-US" baseline="0" smtClean="0"/>
              <a:t>Beberapa orang hanya mampu mengenal beberapa kata dan menulis namanya sendiri, dan beberapa orang mampu membaca dan menulis dalam beberapa Bahasa.</a:t>
            </a:r>
          </a:p>
          <a:p>
            <a:r>
              <a:rPr lang="en-US" baseline="0" smtClean="0"/>
              <a:t>Tujuan dari sistem pendidikan adalah untuk menjadikan penduduk/masyarakat memiliki tingkatan literasi tertentu, sehingga mampu membaca dan menulis masalah-masalah atau isu-isu seiring perjalanan waktunya.</a:t>
            </a:r>
          </a:p>
          <a:p>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27</a:t>
            </a:fld>
            <a:endParaRPr lang="id-ID"/>
          </a:p>
        </p:txBody>
      </p:sp>
    </p:spTree>
    <p:extLst>
      <p:ext uri="{BB962C8B-B14F-4D97-AF65-F5344CB8AC3E}">
        <p14:creationId xmlns:p14="http://schemas.microsoft.com/office/powerpoint/2010/main" val="2211530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Contohnya:</a:t>
            </a:r>
          </a:p>
          <a:p>
            <a:pPr marL="171450" indent="-171450">
              <a:buFont typeface="Arial" panose="020B0604020202020204" pitchFamily="34" charset="0"/>
              <a:buChar char="•"/>
            </a:pPr>
            <a:r>
              <a:rPr lang="en-US" smtClean="0"/>
              <a:t>Sebelum</a:t>
            </a:r>
            <a:r>
              <a:rPr lang="en-US" baseline="0" smtClean="0"/>
              <a:t> bepergian akan lebih baik kalau kita mengetahui kira2 bagaimana kondisi cuaca.</a:t>
            </a:r>
          </a:p>
          <a:p>
            <a:pPr marL="171450" indent="-171450">
              <a:buFont typeface="Arial" panose="020B0604020202020204" pitchFamily="34" charset="0"/>
              <a:buChar char="•"/>
            </a:pPr>
            <a:r>
              <a:rPr lang="en-US" baseline="0" smtClean="0"/>
              <a:t>Sebelum membeli sesuatu akan lebih baik kalau kita mengetahui situasi keuangan.</a:t>
            </a:r>
          </a:p>
          <a:p>
            <a:pPr marL="171450" indent="-171450">
              <a:buFont typeface="Arial" panose="020B0604020202020204" pitchFamily="34" charset="0"/>
              <a:buChar char="•"/>
            </a:pPr>
            <a:r>
              <a:rPr lang="en-US" baseline="0" smtClean="0"/>
              <a:t>Sebelum kita membuat suatu event akan lebih tahu kalau kita mengetahui dan memprediksi kira2 event apa yang sedang trend</a:t>
            </a:r>
          </a:p>
          <a:p>
            <a:pPr marL="171450" indent="-171450">
              <a:buFont typeface="Arial" panose="020B0604020202020204" pitchFamily="34" charset="0"/>
              <a:buChar char="•"/>
            </a:pPr>
            <a:r>
              <a:rPr lang="en-US" baseline="0" smtClean="0"/>
              <a:t>Untuk mengetahui perilaku suatu generasi atau suatu populasi manusia kita tentunya perlu memprediksi perilakunya yang dibobotkan dalam prosentase-prosentase. </a:t>
            </a:r>
          </a:p>
          <a:p>
            <a:pPr marL="171450" indent="-171450">
              <a:buFont typeface="Arial" panose="020B0604020202020204" pitchFamily="34" charset="0"/>
              <a:buChar char="•"/>
            </a:pPr>
            <a:r>
              <a:rPr lang="en-US" baseline="0" smtClean="0"/>
              <a:t>Dsb.</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28</a:t>
            </a:fld>
            <a:endParaRPr lang="id-ID"/>
          </a:p>
        </p:txBody>
      </p:sp>
    </p:spTree>
    <p:extLst>
      <p:ext uri="{BB962C8B-B14F-4D97-AF65-F5344CB8AC3E}">
        <p14:creationId xmlns:p14="http://schemas.microsoft.com/office/powerpoint/2010/main" val="39669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Saat ini</a:t>
            </a:r>
            <a:r>
              <a:rPr lang="en-US" baseline="0" smtClean="0"/>
              <a:t> sudah memasuki era digital dan informasi sehingga diperlukan kemampuan untuk menalar informasi secara kuantitatif.</a:t>
            </a:r>
          </a:p>
          <a:p>
            <a:r>
              <a:rPr lang="en-US" baseline="0" smtClean="0"/>
              <a:t>Coba perhatikan dalam kehidupan sehari-hari, dimana-mana ada informasi, dimana-mana kita bisa mendapat informasi, namun kita perlu memastikan mana informasi yang benar dan mana informasi yang salah. </a:t>
            </a:r>
          </a:p>
          <a:p>
            <a:r>
              <a:rPr lang="en-US" baseline="0" smtClean="0"/>
              <a:t>Untuk mengetahui informasi mana yang lebih valid, maka kita perlu mengolahnya dalam bentuk informasi kuantitatif. Hal ini bias dilakukan melalui polling, kuesioner, pengumpulan data dan lain sebagainya.</a:t>
            </a:r>
          </a:p>
          <a:p>
            <a:r>
              <a:rPr lang="en-US" baseline="0" smtClean="0"/>
              <a:t>informasi kuantitatif merupakan informasi yang melibatkan matematika dan angka</a:t>
            </a:r>
            <a:endParaRPr lang="en-US"/>
          </a:p>
        </p:txBody>
      </p:sp>
      <p:sp>
        <p:nvSpPr>
          <p:cNvPr id="4" name="Slide Number Placeholder 3"/>
          <p:cNvSpPr>
            <a:spLocks noGrp="1"/>
          </p:cNvSpPr>
          <p:nvPr>
            <p:ph type="sldNum" sz="quarter" idx="10"/>
          </p:nvPr>
        </p:nvSpPr>
        <p:spPr/>
        <p:txBody>
          <a:bodyPr/>
          <a:lstStyle/>
          <a:p>
            <a:fld id="{6BE19FB5-3E22-4347-9D47-E764C09E46CC}" type="slidenum">
              <a:rPr lang="id-ID" smtClean="0"/>
              <a:t>29</a:t>
            </a:fld>
            <a:endParaRPr lang="id-ID"/>
          </a:p>
        </p:txBody>
      </p:sp>
    </p:spTree>
    <p:extLst>
      <p:ext uri="{BB962C8B-B14F-4D97-AF65-F5344CB8AC3E}">
        <p14:creationId xmlns:p14="http://schemas.microsoft.com/office/powerpoint/2010/main" val="3095815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Seperti yang sudah dibahas</a:t>
            </a:r>
            <a:r>
              <a:rPr lang="en-US" baseline="0" smtClean="0"/>
              <a:t> sebelumnya bahwa </a:t>
            </a:r>
            <a:r>
              <a:rPr lang="en-US" b="1" baseline="0" smtClean="0"/>
              <a:t>Literasi</a:t>
            </a:r>
            <a:r>
              <a:rPr lang="en-US" baseline="0" smtClean="0"/>
              <a:t> adalah </a:t>
            </a:r>
            <a:r>
              <a:rPr lang="en-US" i="1" baseline="0" smtClean="0"/>
              <a:t>suatu kemampuan untuk membaca dan menulis</a:t>
            </a:r>
            <a:r>
              <a:rPr lang="en-US" baseline="0" smtClean="0"/>
              <a:t>. Saat ini di era digital dan informasi dimana informasi sangat banyak dan mudah didapat, diperlukan kemampuan untuk meng-intepretasi dan penalaran terhadap informasi secara kuantitatif.</a:t>
            </a:r>
          </a:p>
          <a:p>
            <a:r>
              <a:rPr lang="en-US" baseline="0" smtClean="0"/>
              <a:t>Agar dapat melakukan interpretasi dan penalaran diperlukan kemampuan untuk membaca dan menulis, karena yang ingin diintepretasi dan ditalar adalah informasi secara kuantitatif maka kita harus mampu untuk membaca dan menulis secara kuantitatif. </a:t>
            </a:r>
          </a:p>
          <a:p>
            <a:r>
              <a:rPr lang="en-US" baseline="0" smtClean="0"/>
              <a:t>Kemampuan membaca dan menulis secara kuantitatif disebut </a:t>
            </a:r>
            <a:r>
              <a:rPr lang="en-US" b="1" baseline="0" smtClean="0"/>
              <a:t>Quantitatif literacy</a:t>
            </a:r>
            <a:r>
              <a:rPr lang="en-US" baseline="0" smtClean="0"/>
              <a:t>. </a:t>
            </a:r>
          </a:p>
          <a:p>
            <a:r>
              <a:rPr lang="en-US" baseline="0" smtClean="0"/>
              <a:t>Proses dalam intepretasi dan penalaran dengan informasi kuantitatif disebut </a:t>
            </a:r>
            <a:r>
              <a:rPr lang="en-US" b="1" baseline="0" smtClean="0"/>
              <a:t>Quantitatif literacy</a:t>
            </a:r>
            <a:r>
              <a:rPr lang="en-US" baseline="0" smtClean="0"/>
              <a:t>.</a:t>
            </a:r>
          </a:p>
          <a:p>
            <a:endParaRPr lang="en-US" baseline="0" smtClean="0"/>
          </a:p>
        </p:txBody>
      </p:sp>
      <p:sp>
        <p:nvSpPr>
          <p:cNvPr id="4" name="Slide Number Placeholder 3"/>
          <p:cNvSpPr>
            <a:spLocks noGrp="1"/>
          </p:cNvSpPr>
          <p:nvPr>
            <p:ph type="sldNum" sz="quarter" idx="10"/>
          </p:nvPr>
        </p:nvSpPr>
        <p:spPr/>
        <p:txBody>
          <a:bodyPr/>
          <a:lstStyle/>
          <a:p>
            <a:fld id="{6BE19FB5-3E22-4347-9D47-E764C09E46CC}" type="slidenum">
              <a:rPr lang="id-ID" smtClean="0"/>
              <a:t>30</a:t>
            </a:fld>
            <a:endParaRPr lang="id-ID"/>
          </a:p>
        </p:txBody>
      </p:sp>
    </p:spTree>
    <p:extLst>
      <p:ext uri="{BB962C8B-B14F-4D97-AF65-F5344CB8AC3E}">
        <p14:creationId xmlns:p14="http://schemas.microsoft.com/office/powerpoint/2010/main" val="3764410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1"/>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rgbClr val="0070C0">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0" name="Rectangle 9"/>
          <p:cNvSpPr/>
          <p:nvPr/>
        </p:nvSpPr>
        <p:spPr>
          <a:xfrm>
            <a:off x="1" y="3675528"/>
            <a:ext cx="9144001" cy="14067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8" name="Title 7"/>
          <p:cNvSpPr>
            <a:spLocks noGrp="1"/>
          </p:cNvSpPr>
          <p:nvPr>
            <p:ph type="ctrTitle"/>
          </p:nvPr>
        </p:nvSpPr>
        <p:spPr>
          <a:xfrm>
            <a:off x="457200" y="2401888"/>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901087"/>
            <a:ext cx="4953000" cy="1752600"/>
          </a:xfrm>
        </p:spPr>
        <p:txBody>
          <a:bodyPr/>
          <a:lstStyle>
            <a:lvl1pPr marL="63987" indent="0" algn="l">
              <a:buNone/>
              <a:defRPr sz="2400">
                <a:solidFill>
                  <a:schemeClr val="tx2"/>
                </a:solidFill>
              </a:defRPr>
            </a:lvl1pPr>
            <a:lvl2pPr marL="457054" indent="0" algn="ctr">
              <a:buNone/>
            </a:lvl2pPr>
            <a:lvl3pPr marL="914107" indent="0" algn="ctr">
              <a:buNone/>
            </a:lvl3pPr>
            <a:lvl4pPr marL="1371161" indent="0" algn="ctr">
              <a:buNone/>
            </a:lvl4pPr>
            <a:lvl5pPr marL="1828215" indent="0" algn="ctr">
              <a:buNone/>
            </a:lvl5pPr>
            <a:lvl6pPr marL="2285268" indent="0" algn="ctr">
              <a:buNone/>
            </a:lvl6pPr>
            <a:lvl7pPr marL="2742322" indent="0" algn="ctr">
              <a:buNone/>
            </a:lvl7pPr>
            <a:lvl8pPr marL="3199376" indent="0" algn="ctr">
              <a:buNone/>
            </a:lvl8pPr>
            <a:lvl9pPr marL="365643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6705600" y="4206240"/>
            <a:ext cx="960120" cy="457200"/>
          </a:xfrm>
        </p:spPr>
        <p:txBody>
          <a:bodyPr/>
          <a:lstStyle/>
          <a:p>
            <a:fld id="{C815B4FD-92E0-4978-907F-923BCA868FE5}" type="datetimeFigureOut">
              <a:rPr lang="id-ID" smtClean="0"/>
              <a:t>21/09/2014</a:t>
            </a:fld>
            <a:endParaRPr lang="id-ID"/>
          </a:p>
        </p:txBody>
      </p:sp>
      <p:sp>
        <p:nvSpPr>
          <p:cNvPr id="17" name="Footer Placeholder 16"/>
          <p:cNvSpPr>
            <a:spLocks noGrp="1"/>
          </p:cNvSpPr>
          <p:nvPr>
            <p:ph type="ftr" sz="quarter" idx="11"/>
          </p:nvPr>
        </p:nvSpPr>
        <p:spPr>
          <a:xfrm>
            <a:off x="5410200" y="4205288"/>
            <a:ext cx="1295400" cy="457200"/>
          </a:xfrm>
        </p:spPr>
        <p:txBody>
          <a:bodyPr/>
          <a:lstStyle/>
          <a:p>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71EAF9-DB67-464C-8987-984D7DE842F6}" type="slidenum">
              <a:rPr lang="id-ID" smtClean="0"/>
              <a:t>‹#›</a:t>
            </a:fld>
            <a:endParaRPr lang="id-ID"/>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62207" y="5038229"/>
            <a:ext cx="1828800" cy="18379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15B4FD-92E0-4978-907F-923BCA868FE5}" type="datetimeFigureOut">
              <a:rPr lang="id-ID" smtClean="0"/>
              <a:t>21/09/2014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
        <p:nvSpPr>
          <p:cNvPr id="7" name="Title 1"/>
          <p:cNvSpPr txBox="1">
            <a:spLocks/>
          </p:cNvSpPr>
          <p:nvPr userDrawn="1"/>
        </p:nvSpPr>
        <p:spPr>
          <a:xfrm>
            <a:off x="0" y="-23408"/>
            <a:ext cx="8121080" cy="356065"/>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endParaRPr lang="en-US" sz="1200" i="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05"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15B4FD-92E0-4978-907F-923BCA868FE5}" type="datetimeFigureOut">
              <a:rPr lang="id-ID" smtClean="0"/>
              <a:t>21/09/2014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21/09/2014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05"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815B4FD-92E0-4978-907F-923BCA868FE5}" type="datetimeFigureOut">
              <a:rPr lang="id-ID" smtClean="0"/>
              <a:t>21/09/2014</a:t>
            </a:fld>
            <a:endParaRPr lang="id-ID"/>
          </a:p>
        </p:txBody>
      </p:sp>
      <p:sp>
        <p:nvSpPr>
          <p:cNvPr id="27" name="Slide Number Placeholder 26"/>
          <p:cNvSpPr>
            <a:spLocks noGrp="1"/>
          </p:cNvSpPr>
          <p:nvPr>
            <p:ph type="sldNum" sz="quarter" idx="11"/>
          </p:nvPr>
        </p:nvSpPr>
        <p:spPr/>
        <p:txBody>
          <a:bodyPr rtlCol="0"/>
          <a:lstStyle/>
          <a:p>
            <a:fld id="{0D71EAF9-DB67-464C-8987-984D7DE842F6}" type="slidenum">
              <a:rPr lang="id-ID" smtClean="0"/>
              <a:t>‹#›</a:t>
            </a:fld>
            <a:endParaRPr lang="id-ID"/>
          </a:p>
        </p:txBody>
      </p:sp>
      <p:sp>
        <p:nvSpPr>
          <p:cNvPr id="28" name="Footer Placeholder 27"/>
          <p:cNvSpPr>
            <a:spLocks noGrp="1"/>
          </p:cNvSpPr>
          <p:nvPr>
            <p:ph type="ftr" sz="quarter" idx="12"/>
          </p:nvPr>
        </p:nvSpPr>
        <p:spPr/>
        <p:txBody>
          <a:bodyPr rtlCol="0"/>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815B4FD-92E0-4978-907F-923BCA868FE5}" type="datetimeFigureOut">
              <a:rPr lang="id-ID" smtClean="0"/>
              <a:t>21/09/2014</a:t>
            </a:fld>
            <a:endParaRPr lang="id-ID"/>
          </a:p>
        </p:txBody>
      </p:sp>
      <p:sp>
        <p:nvSpPr>
          <p:cNvPr id="4" name="Footer Placeholder 3"/>
          <p:cNvSpPr>
            <a:spLocks noGrp="1"/>
          </p:cNvSpPr>
          <p:nvPr>
            <p:ph type="ftr" sz="quarter" idx="11"/>
          </p:nvPr>
        </p:nvSpPr>
        <p:spPr>
          <a:xfrm>
            <a:off x="5257800" y="612648"/>
            <a:ext cx="1325880" cy="457200"/>
          </a:xfrm>
        </p:spPr>
        <p:txBody>
          <a:bodyPr/>
          <a:lstStyle/>
          <a:p>
            <a:endParaRPr lang="id-ID"/>
          </a:p>
        </p:txBody>
      </p:sp>
      <p:sp>
        <p:nvSpPr>
          <p:cNvPr id="5" name="Slide Number Placeholder 4"/>
          <p:cNvSpPr>
            <a:spLocks noGrp="1"/>
          </p:cNvSpPr>
          <p:nvPr>
            <p:ph type="sldNum" sz="quarter" idx="12"/>
          </p:nvPr>
        </p:nvSpPr>
        <p:spPr>
          <a:xfrm>
            <a:off x="8174736" y="2272"/>
            <a:ext cx="762000" cy="365760"/>
          </a:xfrm>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B4FD-92E0-4978-907F-923BCA868FE5}" type="datetimeFigureOut">
              <a:rPr lang="id-ID" smtClean="0"/>
              <a:t>21/09/2014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1"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15B4FD-92E0-4978-907F-923BCA868FE5}" type="datetimeFigureOut">
              <a:rPr lang="id-ID" smtClean="0"/>
              <a:t>21/09/2014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1"/>
            <a:ext cx="586803" cy="4681637"/>
          </a:xfrm>
        </p:spPr>
        <p:txBody>
          <a:bodyPr vert="vert270" lIns="45705" tIns="0" rIns="45705"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05"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815B4FD-92E0-4978-907F-923BCA868FE5}" type="datetimeFigureOut">
              <a:rPr lang="id-ID" smtClean="0"/>
              <a:t>21/09/2014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D71EAF9-DB67-464C-8987-984D7DE842F6}" type="slidenum">
              <a:rPr lang="id-ID" smtClean="0"/>
              <a:t>‹#›</a:t>
            </a:fld>
            <a:endParaRPr lang="id-ID"/>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9144000" cy="84407"/>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29" name="Rectangle 28"/>
          <p:cNvSpPr/>
          <p:nvPr/>
        </p:nvSpPr>
        <p:spPr>
          <a:xfrm>
            <a:off x="0" y="0"/>
            <a:ext cx="9144000" cy="310663"/>
          </a:xfrm>
          <a:prstGeom prst="rect">
            <a:avLst/>
          </a:prstGeom>
          <a:solidFill>
            <a:srgbClr val="C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0" name="Rectangle 29"/>
          <p:cNvSpPr/>
          <p:nvPr/>
        </p:nvSpPr>
        <p:spPr>
          <a:xfrm>
            <a:off x="1" y="308277"/>
            <a:ext cx="9144001" cy="91441"/>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1" name="Rectangle 30"/>
          <p:cNvSpPr/>
          <p:nvPr/>
        </p:nvSpPr>
        <p:spPr>
          <a:xfrm flipV="1">
            <a:off x="5410182" y="360247"/>
            <a:ext cx="3733819" cy="91087"/>
          </a:xfrm>
          <a:prstGeom prst="rect">
            <a:avLst/>
          </a:prstGeom>
          <a:solidFill>
            <a:srgbClr val="0070C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2" name="Rectangle 31"/>
          <p:cNvSpPr/>
          <p:nvPr/>
        </p:nvSpPr>
        <p:spPr>
          <a:xfrm flipV="1">
            <a:off x="5410201" y="440113"/>
            <a:ext cx="3733801" cy="180035"/>
          </a:xfrm>
          <a:prstGeom prst="rect">
            <a:avLst/>
          </a:prstGeom>
          <a:solidFill>
            <a:srgbClr val="00B050">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91411" tIns="45705" rIns="91411" bIns="45705" anchor="ctr"/>
          <a:lstStyle/>
          <a:p>
            <a:pPr algn="ctr" eaLnBrk="1" latinLnBrk="0" hangingPunct="1"/>
            <a:endParaRPr kumimoji="0" lang="en-US" dirty="0"/>
          </a:p>
        </p:txBody>
      </p:sp>
      <p:sp>
        <p:nvSpPr>
          <p:cNvPr id="22" name="Title Placeholder 21"/>
          <p:cNvSpPr>
            <a:spLocks noGrp="1"/>
          </p:cNvSpPr>
          <p:nvPr>
            <p:ph type="title"/>
          </p:nvPr>
        </p:nvSpPr>
        <p:spPr>
          <a:xfrm>
            <a:off x="457200" y="836712"/>
            <a:ext cx="8229600" cy="1066800"/>
          </a:xfrm>
          <a:prstGeom prst="rect">
            <a:avLst/>
          </a:prstGeom>
        </p:spPr>
        <p:txBody>
          <a:bodyPr vert="horz" lIns="91411" tIns="45705" rIns="91411" bIns="45705"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943136"/>
            <a:ext cx="8229600" cy="4325112"/>
          </a:xfrm>
          <a:prstGeom prst="rect">
            <a:avLst/>
          </a:prstGeom>
        </p:spPr>
        <p:txBody>
          <a:bodyPr vert="horz" lIns="91411" tIns="45705" rIns="91411" bIns="4570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lIns="91411" tIns="45705" rIns="91411" bIns="45705"/>
          <a:lstStyle>
            <a:lvl1pPr algn="l" eaLnBrk="1" latinLnBrk="0" hangingPunct="1">
              <a:defRPr kumimoji="0" sz="800">
                <a:solidFill>
                  <a:schemeClr val="accent2"/>
                </a:solidFill>
              </a:defRPr>
            </a:lvl1pPr>
          </a:lstStyle>
          <a:p>
            <a:fld id="{C815B4FD-92E0-4978-907F-923BCA868FE5}" type="datetimeFigureOut">
              <a:rPr lang="id-ID" smtClean="0"/>
              <a:t>21/09/2014</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lIns="91411" tIns="45705" rIns="91411" bIns="45705"/>
          <a:lstStyle>
            <a:lvl1pPr algn="r" eaLnBrk="1" latinLnBrk="0" hangingPunct="1">
              <a:defRPr kumimoji="0" sz="800">
                <a:solidFill>
                  <a:schemeClr val="accent2"/>
                </a:solidFill>
              </a:defRPr>
            </a:lvl1pPr>
          </a:lstStyle>
          <a:p>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lIns="91411" tIns="45705" rIns="91411" bIns="45705" anchor="b"/>
          <a:lstStyle>
            <a:lvl1pPr algn="r" eaLnBrk="1" latinLnBrk="0" hangingPunct="1">
              <a:defRPr kumimoji="0" sz="1800">
                <a:solidFill>
                  <a:srgbClr val="FFFFFF"/>
                </a:solidFill>
              </a:defRPr>
            </a:lvl1pPr>
          </a:lstStyle>
          <a:p>
            <a:fld id="{0D71EAF9-DB67-464C-8987-984D7DE842F6}" type="slidenum">
              <a:rPr lang="id-ID" smtClean="0"/>
              <a:t>‹#›</a:t>
            </a:fld>
            <a:endParaRPr lang="id-ID"/>
          </a:p>
        </p:txBody>
      </p:sp>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44408" y="5949280"/>
            <a:ext cx="914400" cy="918972"/>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4000" kern="1200">
          <a:solidFill>
            <a:srgbClr val="C00000"/>
          </a:solidFill>
          <a:latin typeface="+mj-lt"/>
          <a:ea typeface="+mj-ea"/>
          <a:cs typeface="+mj-cs"/>
        </a:defRPr>
      </a:lvl1pPr>
    </p:titleStyle>
    <p:body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054" algn="l" rtl="0" eaLnBrk="1" latinLnBrk="0" hangingPunct="1">
        <a:defRPr kumimoji="0" kern="1200">
          <a:solidFill>
            <a:schemeClr val="tx1"/>
          </a:solidFill>
          <a:latin typeface="+mn-lt"/>
          <a:ea typeface="+mn-ea"/>
          <a:cs typeface="+mn-cs"/>
        </a:defRPr>
      </a:lvl2pPr>
      <a:lvl3pPr marL="914107" algn="l" rtl="0" eaLnBrk="1" latinLnBrk="0" hangingPunct="1">
        <a:defRPr kumimoji="0" kern="1200">
          <a:solidFill>
            <a:schemeClr val="tx1"/>
          </a:solidFill>
          <a:latin typeface="+mn-lt"/>
          <a:ea typeface="+mn-ea"/>
          <a:cs typeface="+mn-cs"/>
        </a:defRPr>
      </a:lvl3pPr>
      <a:lvl4pPr marL="1371161" algn="l" rtl="0" eaLnBrk="1" latinLnBrk="0" hangingPunct="1">
        <a:defRPr kumimoji="0" kern="1200">
          <a:solidFill>
            <a:schemeClr val="tx1"/>
          </a:solidFill>
          <a:latin typeface="+mn-lt"/>
          <a:ea typeface="+mn-ea"/>
          <a:cs typeface="+mn-cs"/>
        </a:defRPr>
      </a:lvl4pPr>
      <a:lvl5pPr marL="1828215" algn="l" rtl="0" eaLnBrk="1" latinLnBrk="0" hangingPunct="1">
        <a:defRPr kumimoji="0" kern="1200">
          <a:solidFill>
            <a:schemeClr val="tx1"/>
          </a:solidFill>
          <a:latin typeface="+mn-lt"/>
          <a:ea typeface="+mn-ea"/>
          <a:cs typeface="+mn-cs"/>
        </a:defRPr>
      </a:lvl5pPr>
      <a:lvl6pPr marL="2285268" algn="l" rtl="0" eaLnBrk="1" latinLnBrk="0" hangingPunct="1">
        <a:defRPr kumimoji="0" kern="1200">
          <a:solidFill>
            <a:schemeClr val="tx1"/>
          </a:solidFill>
          <a:latin typeface="+mn-lt"/>
          <a:ea typeface="+mn-ea"/>
          <a:cs typeface="+mn-cs"/>
        </a:defRPr>
      </a:lvl6pPr>
      <a:lvl7pPr marL="2742322" algn="l" rtl="0" eaLnBrk="1" latinLnBrk="0" hangingPunct="1">
        <a:defRPr kumimoji="0" kern="1200">
          <a:solidFill>
            <a:schemeClr val="tx1"/>
          </a:solidFill>
          <a:latin typeface="+mn-lt"/>
          <a:ea typeface="+mn-ea"/>
          <a:cs typeface="+mn-cs"/>
        </a:defRPr>
      </a:lvl7pPr>
      <a:lvl8pPr marL="3199376" algn="l" rtl="0" eaLnBrk="1" latinLnBrk="0" hangingPunct="1">
        <a:defRPr kumimoji="0" kern="1200">
          <a:solidFill>
            <a:schemeClr val="tx1"/>
          </a:solidFill>
          <a:latin typeface="+mn-lt"/>
          <a:ea typeface="+mn-ea"/>
          <a:cs typeface="+mn-cs"/>
        </a:defRPr>
      </a:lvl8pPr>
      <a:lvl9pPr marL="36564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youtu.be/ZXq993ZLmg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hyperlink" Target="mailto:gury.mail@gmail.com" TargetMode="External"/><Relationship Id="rId3" Type="http://schemas.openxmlformats.org/officeDocument/2006/relationships/hyperlink" Target="mailto:suhendro.mail@gmail.com"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emf"/><Relationship Id="rId4" Type="http://schemas.openxmlformats.org/officeDocument/2006/relationships/hyperlink" Target="mailto:suhendro@upj.ac.id" TargetMode="External"/><Relationship Id="rId9" Type="http://schemas.openxmlformats.org/officeDocument/2006/relationships/hyperlink" Target="mailto:augury@upj.ac.i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Gury.mail@gmail.com" TargetMode="External"/><Relationship Id="rId2" Type="http://schemas.openxmlformats.org/officeDocument/2006/relationships/hyperlink" Target="mailto:augury@upj.ac.i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smtClean="0">
                <a:effectLst>
                  <a:outerShdw blurRad="38100" dist="38100" dir="2700000" algn="tl">
                    <a:srgbClr val="000000">
                      <a:alpha val="43137"/>
                    </a:srgbClr>
                  </a:outerShdw>
                </a:effectLst>
              </a:rPr>
              <a:t>Dasar Logika Matematika</a:t>
            </a:r>
            <a:endParaRPr lang="id-ID" sz="48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a:t>Kontrak Kelas </a:t>
            </a:r>
            <a:r>
              <a:rPr lang="en-US" smtClean="0"/>
              <a:t>&amp; Prolog</a:t>
            </a:r>
            <a:endParaRPr lang="id-ID" dirty="0"/>
          </a:p>
        </p:txBody>
      </p:sp>
      <p:sp>
        <p:nvSpPr>
          <p:cNvPr id="4" name="TextBox 3"/>
          <p:cNvSpPr txBox="1"/>
          <p:nvPr/>
        </p:nvSpPr>
        <p:spPr>
          <a:xfrm>
            <a:off x="457200" y="5085184"/>
            <a:ext cx="4270721" cy="369332"/>
          </a:xfrm>
          <a:prstGeom prst="rect">
            <a:avLst/>
          </a:prstGeom>
          <a:noFill/>
        </p:spPr>
        <p:txBody>
          <a:bodyPr wrap="none" rtlCol="0">
            <a:spAutoFit/>
          </a:bodyPr>
          <a:lstStyle/>
          <a:p>
            <a:r>
              <a:rPr lang="en-US" i="1" smtClean="0">
                <a:solidFill>
                  <a:schemeClr val="tx2"/>
                </a:solidFill>
              </a:rPr>
              <a:t>Oleh: </a:t>
            </a:r>
            <a:r>
              <a:rPr lang="en-US" i="1">
                <a:solidFill>
                  <a:schemeClr val="tx2"/>
                </a:solidFill>
              </a:rPr>
              <a:t>Augury El Rayeb, S.Kom</a:t>
            </a:r>
            <a:r>
              <a:rPr lang="en-US" i="1">
                <a:solidFill>
                  <a:schemeClr val="tx2"/>
                </a:solidFill>
              </a:rPr>
              <a:t>., </a:t>
            </a:r>
            <a:r>
              <a:rPr lang="en-US" i="1" smtClean="0">
                <a:solidFill>
                  <a:schemeClr val="tx2"/>
                </a:solidFill>
              </a:rPr>
              <a:t>MMSI.</a:t>
            </a:r>
            <a:endParaRPr lang="id-ID" i="1">
              <a:solidFill>
                <a:schemeClr val="tx2"/>
              </a:solidFill>
            </a:endParaRPr>
          </a:p>
        </p:txBody>
      </p:sp>
    </p:spTree>
    <p:extLst>
      <p:ext uri="{BB962C8B-B14F-4D97-AF65-F5344CB8AC3E}">
        <p14:creationId xmlns:p14="http://schemas.microsoft.com/office/powerpoint/2010/main" val="32745774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Daftar Isi</a:t>
            </a:r>
            <a:endParaRPr lang="en-US"/>
          </a:p>
        </p:txBody>
      </p:sp>
      <p:sp>
        <p:nvSpPr>
          <p:cNvPr id="3" name="Content Placeholder 2"/>
          <p:cNvSpPr>
            <a:spLocks noGrp="1"/>
          </p:cNvSpPr>
          <p:nvPr>
            <p:ph idx="1"/>
          </p:nvPr>
        </p:nvSpPr>
        <p:spPr/>
        <p:txBody>
          <a:bodyPr/>
          <a:lstStyle/>
          <a:p>
            <a:r>
              <a:rPr lang="en-US" i="1" smtClean="0"/>
              <a:t>Math, Jobs &amp; Life</a:t>
            </a:r>
          </a:p>
          <a:p>
            <a:r>
              <a:rPr lang="en-US"/>
              <a:t>Enam Kesalahpahaman tentang </a:t>
            </a:r>
            <a:r>
              <a:rPr lang="en-US" smtClean="0"/>
              <a:t>Matematika</a:t>
            </a:r>
            <a:endParaRPr lang="en-US"/>
          </a:p>
          <a:p>
            <a:r>
              <a:rPr lang="en-US"/>
              <a:t>Apa itu Matematika …?</a:t>
            </a:r>
          </a:p>
          <a:p>
            <a:r>
              <a:rPr lang="en-US" smtClean="0"/>
              <a:t>Bahasa Matematika</a:t>
            </a:r>
          </a:p>
          <a:p>
            <a:r>
              <a:rPr lang="en-US" smtClean="0"/>
              <a:t>Apa itu Literasi Kuantitatif (</a:t>
            </a:r>
            <a:r>
              <a:rPr lang="en-US" i="1" smtClean="0"/>
              <a:t>Quantitative Literacy</a:t>
            </a:r>
            <a:r>
              <a:rPr lang="en-US" smtClean="0"/>
              <a:t>) …?</a:t>
            </a:r>
          </a:p>
          <a:p>
            <a:endParaRPr lang="en-US" smtClean="0"/>
          </a:p>
          <a:p>
            <a:endParaRPr lang="en-US" smtClean="0"/>
          </a:p>
          <a:p>
            <a:endParaRPr lang="en-US"/>
          </a:p>
        </p:txBody>
      </p:sp>
    </p:spTree>
    <p:extLst>
      <p:ext uri="{BB962C8B-B14F-4D97-AF65-F5344CB8AC3E}">
        <p14:creationId xmlns:p14="http://schemas.microsoft.com/office/powerpoint/2010/main" val="1842228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normAutofit/>
          </a:bodyPr>
          <a:lstStyle/>
          <a:p>
            <a:r>
              <a:rPr lang="en-US" smtClean="0"/>
              <a:t>Math, Jobs &amp; Life</a:t>
            </a:r>
            <a:endParaRPr lang="en-US"/>
          </a:p>
        </p:txBody>
      </p:sp>
      <p:sp>
        <p:nvSpPr>
          <p:cNvPr id="3" name="Content Placeholder 2"/>
          <p:cNvSpPr>
            <a:spLocks noGrp="1"/>
          </p:cNvSpPr>
          <p:nvPr>
            <p:ph idx="1"/>
          </p:nvPr>
        </p:nvSpPr>
        <p:spPr>
          <a:xfrm>
            <a:off x="457200" y="1556792"/>
            <a:ext cx="8229600" cy="4711456"/>
          </a:xfrm>
        </p:spPr>
        <p:txBody>
          <a:bodyPr>
            <a:normAutofit fontScale="92500" lnSpcReduction="10000"/>
          </a:bodyPr>
          <a:lstStyle/>
          <a:p>
            <a:pPr marL="109693" indent="0">
              <a:buNone/>
            </a:pPr>
            <a:r>
              <a:rPr lang="en-US" sz="3000">
                <a:solidFill>
                  <a:srgbClr val="C00000"/>
                </a:solidFill>
              </a:rPr>
              <a:t>Job </a:t>
            </a:r>
            <a:r>
              <a:rPr lang="en-US" sz="3000" smtClean="0">
                <a:solidFill>
                  <a:srgbClr val="C00000"/>
                </a:solidFill>
              </a:rPr>
              <a:t>Satisfaction</a:t>
            </a:r>
          </a:p>
          <a:p>
            <a:pPr marL="109693" indent="0">
              <a:buNone/>
            </a:pPr>
            <a:endParaRPr lang="en-US" sz="3000" smtClean="0">
              <a:solidFill>
                <a:srgbClr val="C00000"/>
              </a:solidFill>
            </a:endParaRPr>
          </a:p>
          <a:p>
            <a:r>
              <a:rPr lang="en-US" smtClean="0"/>
              <a:t>JobsRated.com melakukan survey terhadap 200 pekerjaan berbeda dengan mengacu pada 5 kriteria:</a:t>
            </a:r>
          </a:p>
          <a:p>
            <a:pPr lvl="1"/>
            <a:r>
              <a:rPr lang="en-US" smtClean="0"/>
              <a:t>Salary </a:t>
            </a:r>
            <a:r>
              <a:rPr lang="en-US"/>
              <a:t>/ Gaji</a:t>
            </a:r>
          </a:p>
          <a:p>
            <a:pPr lvl="1"/>
            <a:r>
              <a:rPr lang="en-US"/>
              <a:t>Long-term Employment Out-look / Masa depan jangka panjang</a:t>
            </a:r>
          </a:p>
          <a:p>
            <a:pPr lvl="1"/>
            <a:r>
              <a:rPr lang="en-US"/>
              <a:t>Work Environment / Lingkungan kerja</a:t>
            </a:r>
          </a:p>
          <a:p>
            <a:pPr lvl="1"/>
            <a:r>
              <a:rPr lang="en-US"/>
              <a:t>Physical Demands / Tuntutan fisik</a:t>
            </a:r>
          </a:p>
          <a:p>
            <a:pPr lvl="1"/>
            <a:r>
              <a:rPr lang="en-US"/>
              <a:t>Stress / </a:t>
            </a:r>
            <a:r>
              <a:rPr lang="en-US" smtClean="0"/>
              <a:t>Stres</a:t>
            </a:r>
          </a:p>
          <a:p>
            <a:pPr marL="336550" indent="0">
              <a:buNone/>
            </a:pPr>
            <a:r>
              <a:rPr lang="en-US" smtClean="0"/>
              <a:t>Untuk mendapatkan top 20 job satisfaction seperti dapat dilihat pada slide selanjutnya.</a:t>
            </a:r>
            <a:endParaRPr lang="en-US"/>
          </a:p>
        </p:txBody>
      </p:sp>
    </p:spTree>
    <p:extLst>
      <p:ext uri="{BB962C8B-B14F-4D97-AF65-F5344CB8AC3E}">
        <p14:creationId xmlns:p14="http://schemas.microsoft.com/office/powerpoint/2010/main" val="1510773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0964"/>
            <a:ext cx="8229600" cy="812141"/>
          </a:xfrm>
        </p:spPr>
        <p:txBody>
          <a:bodyPr>
            <a:normAutofit/>
          </a:bodyPr>
          <a:lstStyle/>
          <a:p>
            <a:r>
              <a:rPr lang="en-US" sz="2800" smtClean="0"/>
              <a:t>Top 20 Job </a:t>
            </a:r>
            <a:r>
              <a:rPr lang="en-US" sz="2800"/>
              <a:t>Satisfaction</a:t>
            </a:r>
          </a:p>
        </p:txBody>
      </p:sp>
      <p:sp>
        <p:nvSpPr>
          <p:cNvPr id="5" name="Content Placeholder 2"/>
          <p:cNvSpPr>
            <a:spLocks noGrp="1"/>
          </p:cNvSpPr>
          <p:nvPr>
            <p:ph idx="1"/>
          </p:nvPr>
        </p:nvSpPr>
        <p:spPr>
          <a:xfrm>
            <a:off x="240432" y="2348879"/>
            <a:ext cx="3983360" cy="3816424"/>
          </a:xfrm>
        </p:spPr>
        <p:txBody>
          <a:bodyPr/>
          <a:lstStyle/>
          <a:p>
            <a:pPr marL="514350" indent="-514350">
              <a:buClr>
                <a:schemeClr val="accent1"/>
              </a:buClr>
              <a:buFont typeface="+mj-lt"/>
              <a:buAutoNum type="arabicPeriod"/>
            </a:pPr>
            <a:r>
              <a:rPr lang="id-ID" sz="2000" i="1" dirty="0" smtClean="0">
                <a:solidFill>
                  <a:schemeClr val="tx2"/>
                </a:solidFill>
              </a:rPr>
              <a:t>Mathematician</a:t>
            </a:r>
          </a:p>
          <a:p>
            <a:pPr marL="514350" indent="-514350">
              <a:buClr>
                <a:schemeClr val="accent1"/>
              </a:buClr>
              <a:buFont typeface="+mj-lt"/>
              <a:buAutoNum type="arabicPeriod"/>
            </a:pPr>
            <a:r>
              <a:rPr lang="id-ID" sz="2000" dirty="0" smtClean="0">
                <a:solidFill>
                  <a:schemeClr val="tx2"/>
                </a:solidFill>
              </a:rPr>
              <a:t>Actuary</a:t>
            </a:r>
          </a:p>
          <a:p>
            <a:pPr marL="514350" indent="-514350">
              <a:buClr>
                <a:schemeClr val="accent1"/>
              </a:buClr>
              <a:buFont typeface="+mj-lt"/>
              <a:buAutoNum type="arabicPeriod"/>
            </a:pPr>
            <a:r>
              <a:rPr lang="id-ID" sz="2000" dirty="0" smtClean="0">
                <a:solidFill>
                  <a:schemeClr val="tx2"/>
                </a:solidFill>
              </a:rPr>
              <a:t>Statistician</a:t>
            </a:r>
          </a:p>
          <a:p>
            <a:pPr marL="514350" indent="-514350">
              <a:buClr>
                <a:schemeClr val="accent1"/>
              </a:buClr>
              <a:buFont typeface="+mj-lt"/>
              <a:buAutoNum type="arabicPeriod"/>
            </a:pPr>
            <a:r>
              <a:rPr lang="id-ID" sz="2000" dirty="0" smtClean="0">
                <a:solidFill>
                  <a:schemeClr val="tx2"/>
                </a:solidFill>
              </a:rPr>
              <a:t>Biologist</a:t>
            </a:r>
          </a:p>
          <a:p>
            <a:pPr marL="514350" indent="-514350">
              <a:buClr>
                <a:schemeClr val="accent1"/>
              </a:buClr>
              <a:buFont typeface="+mj-lt"/>
              <a:buAutoNum type="arabicPeriod"/>
            </a:pPr>
            <a:r>
              <a:rPr lang="id-ID" sz="2000" dirty="0" smtClean="0">
                <a:solidFill>
                  <a:schemeClr val="tx2"/>
                </a:solidFill>
              </a:rPr>
              <a:t>Software Engineer</a:t>
            </a:r>
          </a:p>
          <a:p>
            <a:pPr marL="514350" indent="-514350">
              <a:buClr>
                <a:schemeClr val="accent1"/>
              </a:buClr>
              <a:buFont typeface="+mj-lt"/>
              <a:buAutoNum type="arabicPeriod"/>
            </a:pPr>
            <a:r>
              <a:rPr lang="id-ID" sz="2000" dirty="0" smtClean="0">
                <a:solidFill>
                  <a:schemeClr val="tx2"/>
                </a:solidFill>
              </a:rPr>
              <a:t>Computer Systems Analyst</a:t>
            </a:r>
          </a:p>
          <a:p>
            <a:pPr marL="514350" indent="-514350">
              <a:buClr>
                <a:schemeClr val="accent1"/>
              </a:buClr>
              <a:buFont typeface="+mj-lt"/>
              <a:buAutoNum type="arabicPeriod"/>
            </a:pPr>
            <a:r>
              <a:rPr lang="id-ID" sz="2000" dirty="0" smtClean="0">
                <a:solidFill>
                  <a:schemeClr val="tx2"/>
                </a:solidFill>
              </a:rPr>
              <a:t>Historian</a:t>
            </a:r>
          </a:p>
          <a:p>
            <a:pPr marL="514350" indent="-514350">
              <a:buClr>
                <a:schemeClr val="accent1"/>
              </a:buClr>
              <a:buFont typeface="+mj-lt"/>
              <a:buAutoNum type="arabicPeriod"/>
            </a:pPr>
            <a:r>
              <a:rPr lang="id-ID" sz="2000" dirty="0" smtClean="0">
                <a:solidFill>
                  <a:schemeClr val="tx2"/>
                </a:solidFill>
              </a:rPr>
              <a:t>Sociologist</a:t>
            </a:r>
          </a:p>
          <a:p>
            <a:pPr marL="514350" indent="-514350">
              <a:buClr>
                <a:schemeClr val="accent1"/>
              </a:buClr>
              <a:buFont typeface="+mj-lt"/>
              <a:buAutoNum type="arabicPeriod"/>
            </a:pPr>
            <a:r>
              <a:rPr lang="id-ID" sz="2000" dirty="0" smtClean="0">
                <a:solidFill>
                  <a:schemeClr val="tx2"/>
                </a:solidFill>
              </a:rPr>
              <a:t>Industrial Designer</a:t>
            </a:r>
          </a:p>
          <a:p>
            <a:pPr marL="514350" indent="-514350">
              <a:buClr>
                <a:schemeClr val="accent1"/>
              </a:buClr>
              <a:buFont typeface="+mj-lt"/>
              <a:buAutoNum type="arabicPeriod"/>
            </a:pPr>
            <a:r>
              <a:rPr lang="id-ID" sz="2000" dirty="0" smtClean="0">
                <a:solidFill>
                  <a:schemeClr val="tx2"/>
                </a:solidFill>
              </a:rPr>
              <a:t>Accountant</a:t>
            </a:r>
          </a:p>
          <a:p>
            <a:pPr marL="0" indent="0">
              <a:buNone/>
            </a:pPr>
            <a:endParaRPr lang="id-ID" dirty="0">
              <a:solidFill>
                <a:schemeClr val="tx2"/>
              </a:solidFill>
            </a:endParaRPr>
          </a:p>
        </p:txBody>
      </p:sp>
      <p:sp>
        <p:nvSpPr>
          <p:cNvPr id="6" name="Content Placeholder 2"/>
          <p:cNvSpPr txBox="1">
            <a:spLocks/>
          </p:cNvSpPr>
          <p:nvPr/>
        </p:nvSpPr>
        <p:spPr bwMode="auto">
          <a:xfrm>
            <a:off x="4644008" y="2348880"/>
            <a:ext cx="449999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514350" indent="-514350">
              <a:buClr>
                <a:schemeClr val="accent1"/>
              </a:buClr>
              <a:buFont typeface="+mj-lt"/>
              <a:buAutoNum type="arabicPeriod" startAt="11"/>
            </a:pPr>
            <a:r>
              <a:rPr lang="id-ID" sz="2000" b="0" kern="0" dirty="0" smtClean="0">
                <a:solidFill>
                  <a:schemeClr val="tx2"/>
                </a:solidFill>
              </a:rPr>
              <a:t>Economist</a:t>
            </a:r>
          </a:p>
          <a:p>
            <a:pPr marL="514350" indent="-514350">
              <a:buClr>
                <a:schemeClr val="accent1"/>
              </a:buClr>
              <a:buFont typeface="+mj-lt"/>
              <a:buAutoNum type="arabicPeriod" startAt="11"/>
            </a:pPr>
            <a:r>
              <a:rPr lang="id-ID" sz="2000" b="0" kern="0" dirty="0" smtClean="0">
                <a:solidFill>
                  <a:schemeClr val="tx2"/>
                </a:solidFill>
              </a:rPr>
              <a:t>Philosopher</a:t>
            </a:r>
          </a:p>
          <a:p>
            <a:pPr marL="514350" indent="-514350">
              <a:buClr>
                <a:schemeClr val="accent1"/>
              </a:buClr>
              <a:buFont typeface="+mj-lt"/>
              <a:buAutoNum type="arabicPeriod" startAt="11"/>
            </a:pPr>
            <a:r>
              <a:rPr lang="id-ID" sz="2000" b="0" kern="0" dirty="0" smtClean="0">
                <a:solidFill>
                  <a:schemeClr val="tx2"/>
                </a:solidFill>
              </a:rPr>
              <a:t>Physicist</a:t>
            </a:r>
          </a:p>
          <a:p>
            <a:pPr marL="514350" indent="-514350">
              <a:buClr>
                <a:schemeClr val="accent1"/>
              </a:buClr>
              <a:buFont typeface="+mj-lt"/>
              <a:buAutoNum type="arabicPeriod" startAt="11"/>
            </a:pPr>
            <a:r>
              <a:rPr lang="id-ID" sz="2000" b="0" kern="0" dirty="0" smtClean="0">
                <a:solidFill>
                  <a:schemeClr val="tx2"/>
                </a:solidFill>
              </a:rPr>
              <a:t>Parole Officer</a:t>
            </a:r>
          </a:p>
          <a:p>
            <a:pPr marL="514350" indent="-514350">
              <a:buClr>
                <a:schemeClr val="accent1"/>
              </a:buClr>
              <a:buFont typeface="+mj-lt"/>
              <a:buAutoNum type="arabicPeriod" startAt="11"/>
            </a:pPr>
            <a:r>
              <a:rPr lang="id-ID" sz="2000" b="0" kern="0" dirty="0" smtClean="0">
                <a:solidFill>
                  <a:schemeClr val="tx2"/>
                </a:solidFill>
              </a:rPr>
              <a:t>Meteorologist</a:t>
            </a:r>
          </a:p>
          <a:p>
            <a:pPr marL="514350" indent="-514350">
              <a:buClr>
                <a:schemeClr val="accent1"/>
              </a:buClr>
              <a:buFont typeface="+mj-lt"/>
              <a:buAutoNum type="arabicPeriod" startAt="11"/>
            </a:pPr>
            <a:r>
              <a:rPr lang="id-ID" sz="2000" b="0" kern="0" dirty="0" smtClean="0">
                <a:solidFill>
                  <a:schemeClr val="tx2"/>
                </a:solidFill>
              </a:rPr>
              <a:t>Medical Laboratory Technician</a:t>
            </a:r>
          </a:p>
          <a:p>
            <a:pPr marL="514350" indent="-514350">
              <a:buClr>
                <a:schemeClr val="accent1"/>
              </a:buClr>
              <a:buFont typeface="+mj-lt"/>
              <a:buAutoNum type="arabicPeriod" startAt="11"/>
            </a:pPr>
            <a:r>
              <a:rPr lang="id-ID" sz="2000" b="0" kern="0" dirty="0" smtClean="0">
                <a:solidFill>
                  <a:schemeClr val="tx2"/>
                </a:solidFill>
              </a:rPr>
              <a:t>Paralegal Assistant</a:t>
            </a:r>
          </a:p>
          <a:p>
            <a:pPr marL="514350" indent="-514350">
              <a:buClr>
                <a:schemeClr val="accent1"/>
              </a:buClr>
              <a:buFont typeface="+mj-lt"/>
              <a:buAutoNum type="arabicPeriod" startAt="11"/>
            </a:pPr>
            <a:r>
              <a:rPr lang="id-ID" sz="2000" b="0" kern="0" dirty="0" smtClean="0">
                <a:solidFill>
                  <a:schemeClr val="tx2"/>
                </a:solidFill>
              </a:rPr>
              <a:t>Computer Programmer</a:t>
            </a:r>
          </a:p>
          <a:p>
            <a:pPr marL="514350" indent="-514350">
              <a:buClr>
                <a:schemeClr val="accent1"/>
              </a:buClr>
              <a:buFont typeface="+mj-lt"/>
              <a:buAutoNum type="arabicPeriod" startAt="11"/>
            </a:pPr>
            <a:r>
              <a:rPr lang="id-ID" sz="2000" b="0" kern="0" dirty="0" smtClean="0">
                <a:solidFill>
                  <a:schemeClr val="tx2"/>
                </a:solidFill>
              </a:rPr>
              <a:t>Motion Picture Editor</a:t>
            </a:r>
          </a:p>
          <a:p>
            <a:pPr marL="514350" indent="-514350">
              <a:buClr>
                <a:schemeClr val="accent1"/>
              </a:buClr>
              <a:buFont typeface="+mj-lt"/>
              <a:buAutoNum type="arabicPeriod" startAt="11"/>
            </a:pPr>
            <a:r>
              <a:rPr lang="id-ID" sz="2000" b="0" kern="0" dirty="0" smtClean="0">
                <a:solidFill>
                  <a:schemeClr val="tx2"/>
                </a:solidFill>
              </a:rPr>
              <a:t>Astronomer</a:t>
            </a:r>
          </a:p>
          <a:p>
            <a:pPr marL="514350" indent="-514350">
              <a:buFont typeface="+mj-lt"/>
              <a:buAutoNum type="arabicPeriod" startAt="11"/>
            </a:pPr>
            <a:endParaRPr lang="id-ID" sz="2000" b="0" kern="0" dirty="0">
              <a:solidFill>
                <a:schemeClr val="tx2"/>
              </a:solidFill>
            </a:endParaRPr>
          </a:p>
        </p:txBody>
      </p:sp>
      <p:sp>
        <p:nvSpPr>
          <p:cNvPr id="7" name="TextBox 6"/>
          <p:cNvSpPr txBox="1"/>
          <p:nvPr/>
        </p:nvSpPr>
        <p:spPr>
          <a:xfrm>
            <a:off x="228600" y="6444044"/>
            <a:ext cx="4953000" cy="369332"/>
          </a:xfrm>
          <a:prstGeom prst="rect">
            <a:avLst/>
          </a:prstGeom>
          <a:noFill/>
        </p:spPr>
        <p:txBody>
          <a:bodyPr wrap="square" rtlCol="0">
            <a:spAutoFit/>
          </a:bodyPr>
          <a:lstStyle/>
          <a:p>
            <a:r>
              <a:rPr lang="id-ID" i="1" dirty="0" smtClean="0"/>
              <a:t>Source : JobsRated.com, 2009 survey at US </a:t>
            </a:r>
            <a:endParaRPr lang="id-ID" i="1" dirty="0"/>
          </a:p>
        </p:txBody>
      </p:sp>
      <p:sp>
        <p:nvSpPr>
          <p:cNvPr id="9" name="Title 1"/>
          <p:cNvSpPr txBox="1">
            <a:spLocks/>
          </p:cNvSpPr>
          <p:nvPr/>
        </p:nvSpPr>
        <p:spPr>
          <a:xfrm>
            <a:off x="457200" y="456619"/>
            <a:ext cx="8229600" cy="1066800"/>
          </a:xfrm>
          <a:prstGeom prst="rect">
            <a:avLst/>
          </a:prstGeom>
        </p:spPr>
        <p:txBody>
          <a:bodyPr vert="horz" lIns="91411" tIns="45705" rIns="91411" bIns="45705" anchor="ctr">
            <a:normAutofit/>
          </a:bodyPr>
          <a:lstStyle>
            <a:lvl1pPr algn="l" rtl="0" eaLnBrk="1" latinLnBrk="0" hangingPunct="1">
              <a:spcBef>
                <a:spcPct val="0"/>
              </a:spcBef>
              <a:buNone/>
              <a:defRPr kumimoji="0" sz="4000" kern="1200">
                <a:solidFill>
                  <a:srgbClr val="C00000"/>
                </a:solidFill>
                <a:latin typeface="+mj-lt"/>
                <a:ea typeface="+mj-ea"/>
                <a:cs typeface="+mj-cs"/>
              </a:defRPr>
            </a:lvl1pPr>
          </a:lstStyle>
          <a:p>
            <a:pPr defTabSz="914400"/>
            <a:r>
              <a:rPr lang="en-US"/>
              <a:t>Math, Jobs &amp; Life</a:t>
            </a:r>
          </a:p>
        </p:txBody>
      </p:sp>
    </p:spTree>
    <p:extLst>
      <p:ext uri="{BB962C8B-B14F-4D97-AF65-F5344CB8AC3E}">
        <p14:creationId xmlns:p14="http://schemas.microsoft.com/office/powerpoint/2010/main" val="20934918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normAutofit/>
          </a:bodyPr>
          <a:lstStyle/>
          <a:p>
            <a:pPr algn="ctr"/>
            <a:r>
              <a:rPr lang="en-US" sz="3200" smtClean="0"/>
              <a:t>Ilustrasi tentang Pekerjaan dan Math Skill</a:t>
            </a:r>
            <a:endParaRPr lang="en-US" sz="320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682" y="1340768"/>
            <a:ext cx="9196681" cy="4394428"/>
          </a:xfrm>
        </p:spPr>
      </p:pic>
      <p:sp>
        <p:nvSpPr>
          <p:cNvPr id="5" name="TextBox 4"/>
          <p:cNvSpPr txBox="1"/>
          <p:nvPr/>
        </p:nvSpPr>
        <p:spPr>
          <a:xfrm>
            <a:off x="611560" y="6021288"/>
            <a:ext cx="7351930" cy="646331"/>
          </a:xfrm>
          <a:prstGeom prst="rect">
            <a:avLst/>
          </a:prstGeom>
          <a:noFill/>
        </p:spPr>
        <p:txBody>
          <a:bodyPr wrap="square" rtlCol="0">
            <a:spAutoFit/>
          </a:bodyPr>
          <a:lstStyle/>
          <a:p>
            <a:pPr algn="ctr"/>
            <a:r>
              <a:rPr lang="en-US" b="1" smtClean="0">
                <a:solidFill>
                  <a:schemeClr val="tx2"/>
                </a:solidFill>
              </a:rPr>
              <a:t>Mari kita lihat skill level yang dibutuhkan oleh beberapa pekerjaan pada slide selanjutnya</a:t>
            </a:r>
            <a:endParaRPr lang="en-US" b="1">
              <a:solidFill>
                <a:schemeClr val="tx2"/>
              </a:solidFill>
            </a:endParaRPr>
          </a:p>
        </p:txBody>
      </p:sp>
    </p:spTree>
    <p:extLst>
      <p:ext uri="{BB962C8B-B14F-4D97-AF65-F5344CB8AC3E}">
        <p14:creationId xmlns:p14="http://schemas.microsoft.com/office/powerpoint/2010/main" val="12565554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5" y="345976"/>
            <a:ext cx="9018357" cy="1066800"/>
          </a:xfrm>
        </p:spPr>
        <p:txBody>
          <a:bodyPr>
            <a:normAutofit/>
          </a:bodyPr>
          <a:lstStyle/>
          <a:p>
            <a:pPr algn="ctr"/>
            <a:r>
              <a:rPr lang="en-US" sz="3600" smtClean="0"/>
              <a:t>Skill Level Requirements on The Jobs</a:t>
            </a:r>
            <a:endParaRPr lang="en-US" sz="3600"/>
          </a:p>
        </p:txBody>
      </p:sp>
      <p:pic>
        <p:nvPicPr>
          <p:cNvPr id="4"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47" y="1196752"/>
            <a:ext cx="9091726" cy="5181600"/>
          </a:xfrm>
        </p:spPr>
      </p:pic>
      <p:sp>
        <p:nvSpPr>
          <p:cNvPr id="5" name="TextBox 4"/>
          <p:cNvSpPr txBox="1"/>
          <p:nvPr/>
        </p:nvSpPr>
        <p:spPr>
          <a:xfrm>
            <a:off x="611560" y="6444044"/>
            <a:ext cx="7351930" cy="369332"/>
          </a:xfrm>
          <a:prstGeom prst="rect">
            <a:avLst/>
          </a:prstGeom>
          <a:noFill/>
        </p:spPr>
        <p:txBody>
          <a:bodyPr wrap="square" rtlCol="0">
            <a:spAutoFit/>
          </a:bodyPr>
          <a:lstStyle/>
          <a:p>
            <a:pPr algn="ctr"/>
            <a:r>
              <a:rPr lang="en-US" b="1" smtClean="0">
                <a:solidFill>
                  <a:schemeClr val="tx2"/>
                </a:solidFill>
              </a:rPr>
              <a:t>Penjelasan mengenai skill level ada pada slide selanjutnya</a:t>
            </a:r>
            <a:endParaRPr lang="en-US" b="1">
              <a:solidFill>
                <a:schemeClr val="tx2"/>
              </a:solidFill>
            </a:endParaRPr>
          </a:p>
        </p:txBody>
      </p:sp>
    </p:spTree>
    <p:extLst>
      <p:ext uri="{BB962C8B-B14F-4D97-AF65-F5344CB8AC3E}">
        <p14:creationId xmlns:p14="http://schemas.microsoft.com/office/powerpoint/2010/main" val="2773074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35" y="188640"/>
            <a:ext cx="5368861" cy="1066800"/>
          </a:xfrm>
        </p:spPr>
        <p:txBody>
          <a:bodyPr/>
          <a:lstStyle/>
          <a:p>
            <a:pPr algn="ctr"/>
            <a:r>
              <a:rPr lang="en-US" smtClean="0"/>
              <a:t>Skill Levels</a:t>
            </a:r>
            <a:endParaRPr lang="en-US"/>
          </a:p>
        </p:txBody>
      </p:sp>
      <p:pic>
        <p:nvPicPr>
          <p:cNvPr id="5"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35" y="1127720"/>
            <a:ext cx="9034585" cy="5181600"/>
          </a:xfrm>
        </p:spPr>
      </p:pic>
    </p:spTree>
    <p:extLst>
      <p:ext uri="{BB962C8B-B14F-4D97-AF65-F5344CB8AC3E}">
        <p14:creationId xmlns:p14="http://schemas.microsoft.com/office/powerpoint/2010/main" val="12640192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Enam Kesalahpahaman tentang Matematika</a:t>
            </a:r>
          </a:p>
        </p:txBody>
      </p:sp>
      <p:sp>
        <p:nvSpPr>
          <p:cNvPr id="4" name="Rounded Rectangular Callout 3"/>
          <p:cNvSpPr/>
          <p:nvPr/>
        </p:nvSpPr>
        <p:spPr>
          <a:xfrm>
            <a:off x="971600" y="3068960"/>
            <a:ext cx="5400600" cy="1729284"/>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u="sng" smtClean="0"/>
              <a:t>Secara </a:t>
            </a:r>
            <a:r>
              <a:rPr lang="en-US" u="sng"/>
              <a:t>realitas semua orang bisa </a:t>
            </a:r>
            <a:r>
              <a:rPr lang="en-US" u="sng" smtClean="0"/>
              <a:t>matematika</a:t>
            </a:r>
            <a:r>
              <a:rPr lang="en-US" smtClean="0"/>
              <a:t>.</a:t>
            </a:r>
          </a:p>
          <a:p>
            <a:r>
              <a:rPr lang="en-US"/>
              <a:t>Demikian juga halnya dengan belajar membaca, belajar menguasai alat music, olah </a:t>
            </a:r>
            <a:r>
              <a:rPr lang="en-US" smtClean="0"/>
              <a:t>raga, ..dsb yang memerlukan percaya diri dan upaya untuk bisa.</a:t>
            </a:r>
            <a:endParaRPr lang="en-US"/>
          </a:p>
        </p:txBody>
      </p:sp>
      <p:sp>
        <p:nvSpPr>
          <p:cNvPr id="3" name="Content Placeholder 2"/>
          <p:cNvSpPr>
            <a:spLocks noGrp="1"/>
          </p:cNvSpPr>
          <p:nvPr>
            <p:ph idx="1"/>
          </p:nvPr>
        </p:nvSpPr>
        <p:spPr/>
        <p:txBody>
          <a:bodyPr/>
          <a:lstStyle/>
          <a:p>
            <a:pPr marL="624043" indent="-514350">
              <a:buFont typeface="+mj-lt"/>
              <a:buAutoNum type="arabicPeriod"/>
            </a:pPr>
            <a:r>
              <a:rPr lang="en-US"/>
              <a:t>Math Requires a Special Brain</a:t>
            </a:r>
          </a:p>
          <a:p>
            <a:pPr marL="624043" indent="-514350">
              <a:buFont typeface="+mj-lt"/>
              <a:buAutoNum type="arabicPeriod"/>
            </a:pPr>
            <a:r>
              <a:rPr lang="en-US"/>
              <a:t>The Math in Modern Issues Is Too Complex</a:t>
            </a:r>
          </a:p>
          <a:p>
            <a:pPr marL="624043" indent="-514350">
              <a:buFont typeface="+mj-lt"/>
              <a:buAutoNum type="arabicPeriod"/>
            </a:pPr>
            <a:r>
              <a:rPr lang="en-US"/>
              <a:t>Math Makes You Less </a:t>
            </a:r>
            <a:r>
              <a:rPr lang="en-US" smtClean="0"/>
              <a:t>Sensitive to the romantic and aesthetic aspect of life</a:t>
            </a:r>
            <a:endParaRPr lang="en-US"/>
          </a:p>
          <a:p>
            <a:pPr marL="624043" indent="-514350">
              <a:buFont typeface="+mj-lt"/>
              <a:buAutoNum type="arabicPeriod"/>
            </a:pPr>
            <a:r>
              <a:rPr lang="en-US"/>
              <a:t>Math Makes No Allowance for Creativity</a:t>
            </a:r>
          </a:p>
          <a:p>
            <a:pPr marL="624043" indent="-514350">
              <a:buFont typeface="+mj-lt"/>
              <a:buAutoNum type="arabicPeriod"/>
            </a:pPr>
            <a:r>
              <a:rPr lang="en-US"/>
              <a:t>Math Provides Exact Answers</a:t>
            </a:r>
          </a:p>
          <a:p>
            <a:pPr marL="624043" indent="-514350">
              <a:buFont typeface="+mj-lt"/>
              <a:buAutoNum type="arabicPeriod"/>
            </a:pPr>
            <a:r>
              <a:rPr lang="en-US"/>
              <a:t>Math Is Irrelevant to My Life</a:t>
            </a:r>
          </a:p>
          <a:p>
            <a:endParaRPr lang="en-US"/>
          </a:p>
        </p:txBody>
      </p:sp>
      <p:sp>
        <p:nvSpPr>
          <p:cNvPr id="6" name="Rounded Rectangular Callout 5"/>
          <p:cNvSpPr/>
          <p:nvPr/>
        </p:nvSpPr>
        <p:spPr>
          <a:xfrm>
            <a:off x="1679244" y="3519840"/>
            <a:ext cx="5400600" cy="1800200"/>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Hal ini benar bagi beberapa orang yang tidak melatih nalar matematikanya. </a:t>
            </a:r>
            <a:endParaRPr lang="en-US" smtClean="0"/>
          </a:p>
          <a:p>
            <a:r>
              <a:rPr lang="en-US" smtClean="0"/>
              <a:t>Hal tsb juga berlaku untuk  yang </a:t>
            </a:r>
            <a:r>
              <a:rPr lang="en-US"/>
              <a:t>lainnya, seperti; gadget di era modern ini akan terasa kompleks jika orang tersebut tidak melatih dan tidak menggunakannya.</a:t>
            </a:r>
          </a:p>
        </p:txBody>
      </p:sp>
      <p:sp>
        <p:nvSpPr>
          <p:cNvPr id="7" name="Rounded Rectangular Callout 6"/>
          <p:cNvSpPr/>
          <p:nvPr/>
        </p:nvSpPr>
        <p:spPr>
          <a:xfrm>
            <a:off x="2425592" y="4041636"/>
            <a:ext cx="5400600" cy="1800200"/>
          </a:xfrm>
          <a:prstGeom prst="wedgeRoundRectCallout">
            <a:avLst>
              <a:gd name="adj1" fmla="val -45807"/>
              <a:gd name="adj2" fmla="val -9395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mtClean="0"/>
              <a:t>Kenyataannya </a:t>
            </a:r>
            <a:r>
              <a:rPr lang="en-US"/>
              <a:t>dengan memahami matematika yang menjelaskan tentang warna atau geometri dalam pekerjaan seni justru lebih dapat meningkatkan estetika dan sensitifitas tentang keindahan.</a:t>
            </a:r>
          </a:p>
        </p:txBody>
      </p:sp>
      <p:sp>
        <p:nvSpPr>
          <p:cNvPr id="8" name="Rounded Rectangular Callout 7"/>
          <p:cNvSpPr/>
          <p:nvPr/>
        </p:nvSpPr>
        <p:spPr>
          <a:xfrm>
            <a:off x="3135428" y="4507672"/>
            <a:ext cx="5400600" cy="1800200"/>
          </a:xfrm>
          <a:prstGeom prst="wedgeRoundRectCallout">
            <a:avLst>
              <a:gd name="adj1" fmla="val -39881"/>
              <a:gd name="adj2" fmla="val -76176"/>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mtClean="0"/>
              <a:t>Justru </a:t>
            </a:r>
            <a:r>
              <a:rPr lang="en-US"/>
              <a:t>dengan memanfaatkan pengetahuan matematika dan menggunakannya sebagai tools akan membantu kita untuk berkreasi </a:t>
            </a:r>
            <a:r>
              <a:rPr lang="en-US" smtClean="0"/>
              <a:t>lebih </a:t>
            </a:r>
            <a:r>
              <a:rPr lang="en-US"/>
              <a:t>optimal, </a:t>
            </a:r>
            <a:endParaRPr lang="en-US" smtClean="0"/>
          </a:p>
          <a:p>
            <a:r>
              <a:rPr lang="en-US" smtClean="0"/>
              <a:t>Contohnya</a:t>
            </a:r>
            <a:r>
              <a:rPr lang="en-US"/>
              <a:t>; </a:t>
            </a:r>
            <a:r>
              <a:rPr lang="en-US" smtClean="0"/>
              <a:t>kreativitas </a:t>
            </a:r>
            <a:r>
              <a:rPr lang="en-US"/>
              <a:t>dalam desain, pemasaran, manajemen, mempelajari perilaku manusia, dsb.</a:t>
            </a:r>
          </a:p>
        </p:txBody>
      </p:sp>
      <p:sp>
        <p:nvSpPr>
          <p:cNvPr id="9" name="Rounded Rectangular Callout 8"/>
          <p:cNvSpPr/>
          <p:nvPr/>
        </p:nvSpPr>
        <p:spPr>
          <a:xfrm>
            <a:off x="3641118" y="1340768"/>
            <a:ext cx="5400600" cy="2442966"/>
          </a:xfrm>
          <a:prstGeom prst="wedgeRoundRectCallout">
            <a:avLst>
              <a:gd name="adj1" fmla="val -56812"/>
              <a:gd name="adj2" fmla="val 74134"/>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t>Hal ini mungkin jika matematika untuk tingkat sekolah menengah ke bawah, namun matematika dalam kehidupan sehari-hari memiliki suatu jawaban yang tidak fixed atau exact. Selain itu dalam matematika juga ada yang namanya probabilitas yang justru sering digunakan dalam melakukan analisis (contohnya analisis kuantitatif).</a:t>
            </a:r>
          </a:p>
        </p:txBody>
      </p:sp>
      <p:sp>
        <p:nvSpPr>
          <p:cNvPr id="10" name="Rounded Rectangular Callout 9"/>
          <p:cNvSpPr/>
          <p:nvPr/>
        </p:nvSpPr>
        <p:spPr>
          <a:xfrm>
            <a:off x="3171940" y="3093428"/>
            <a:ext cx="5400600" cy="1215556"/>
          </a:xfrm>
          <a:prstGeom prst="wedgeRoundRectCallout">
            <a:avLst>
              <a:gd name="adj1" fmla="val -48346"/>
              <a:gd name="adj2" fmla="val 94821"/>
              <a:gd name="adj3" fmla="val 16667"/>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mtClean="0"/>
              <a:t>Mari </a:t>
            </a:r>
            <a:r>
              <a:rPr lang="en-US"/>
              <a:t>nonton film: Integration of Math and </a:t>
            </a:r>
            <a:r>
              <a:rPr lang="en-US" smtClean="0"/>
              <a:t>Life</a:t>
            </a:r>
          </a:p>
          <a:p>
            <a:r>
              <a:rPr lang="en-US" smtClean="0"/>
              <a:t> </a:t>
            </a:r>
            <a:r>
              <a:rPr lang="en-US"/>
              <a:t>( </a:t>
            </a:r>
            <a:r>
              <a:rPr lang="en-US">
                <a:ln>
                  <a:solidFill>
                    <a:schemeClr val="bg1"/>
                  </a:solidFill>
                </a:ln>
                <a:noFill/>
                <a:hlinkClick r:id="rId3"/>
              </a:rPr>
              <a:t>http://</a:t>
            </a:r>
            <a:r>
              <a:rPr lang="en-US" smtClean="0">
                <a:ln>
                  <a:solidFill>
                    <a:schemeClr val="bg1"/>
                  </a:solidFill>
                </a:ln>
                <a:noFill/>
                <a:hlinkClick r:id="rId3"/>
              </a:rPr>
              <a:t>youtu.be/ZXq993ZLmg8</a:t>
            </a:r>
            <a:r>
              <a:rPr lang="en-US" smtClean="0">
                <a:solidFill>
                  <a:schemeClr val="accent1">
                    <a:lumMod val="20000"/>
                    <a:lumOff val="80000"/>
                  </a:schemeClr>
                </a:solidFill>
              </a:rPr>
              <a:t>  </a:t>
            </a:r>
            <a:r>
              <a:rPr lang="en-US"/>
              <a:t>)</a:t>
            </a:r>
          </a:p>
        </p:txBody>
      </p:sp>
    </p:spTree>
    <p:extLst>
      <p:ext uri="{BB962C8B-B14F-4D97-AF65-F5344CB8AC3E}">
        <p14:creationId xmlns:p14="http://schemas.microsoft.com/office/powerpoint/2010/main" val="80478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1"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p:stCondLst>
                              <p:cond delay="500"/>
                            </p:stCondLst>
                            <p:childTnLst>
                              <p:par>
                                <p:cTn id="19" presetID="10" presetClass="exit" presetSubtype="0" fill="hold" grpId="2" nodeType="after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grpId="1" nodeType="click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childTnLst>
                          </p:cTn>
                        </p:par>
                        <p:par>
                          <p:cTn id="36" fill="hold">
                            <p:stCondLst>
                              <p:cond delay="500"/>
                            </p:stCondLst>
                            <p:childTnLst>
                              <p:par>
                                <p:cTn id="37" presetID="10" presetClass="exit" presetSubtype="0" fill="hold" grpId="2" nodeType="after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fade">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grpId="1" nodeType="click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par>
                          <p:cTn id="54" fill="hold">
                            <p:stCondLst>
                              <p:cond delay="500"/>
                            </p:stCondLst>
                            <p:childTnLst>
                              <p:par>
                                <p:cTn id="55" presetID="10" presetClass="exit" presetSubtype="0" fill="hold" grpId="2" nodeType="after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500"/>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up)">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mph" presetSubtype="0" fill="hold" grpId="1" nodeType="clickEffect">
                                  <p:stCondLst>
                                    <p:cond delay="0"/>
                                  </p:stCondLst>
                                  <p:childTnLst>
                                    <p:animEffect transition="out" filter="fade">
                                      <p:cBhvr>
                                        <p:cTn id="70" dur="500" tmFilter="0, 0; .2, .5; .8, .5; 1, 0"/>
                                        <p:tgtEl>
                                          <p:spTgt spid="8"/>
                                        </p:tgtEl>
                                      </p:cBhvr>
                                    </p:animEffect>
                                    <p:animScale>
                                      <p:cBhvr>
                                        <p:cTn id="71" dur="250" autoRev="1" fill="hold"/>
                                        <p:tgtEl>
                                          <p:spTgt spid="8"/>
                                        </p:tgtEl>
                                      </p:cBhvr>
                                      <p:by x="105000" y="105000"/>
                                    </p:animScale>
                                  </p:childTnLst>
                                </p:cTn>
                              </p:par>
                            </p:childTnLst>
                          </p:cTn>
                        </p:par>
                        <p:par>
                          <p:cTn id="72" fill="hold">
                            <p:stCondLst>
                              <p:cond delay="500"/>
                            </p:stCondLst>
                            <p:childTnLst>
                              <p:par>
                                <p:cTn id="73" presetID="10" presetClass="exit" presetSubtype="0" fill="hold" grpId="2" nodeType="after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fade">
                                      <p:cBhvr>
                                        <p:cTn id="79" dur="500"/>
                                        <p:tgtEl>
                                          <p:spTgt spid="3">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wipe(down)">
                                      <p:cBhvr>
                                        <p:cTn id="84" dur="500"/>
                                        <p:tgtEl>
                                          <p:spTgt spid="9"/>
                                        </p:tgtEl>
                                      </p:cBhvr>
                                    </p:animEffect>
                                  </p:childTnLst>
                                </p:cTn>
                              </p:par>
                            </p:childTnLst>
                          </p:cTn>
                        </p:par>
                      </p:childTnLst>
                    </p:cTn>
                  </p:par>
                  <p:par>
                    <p:cTn id="85" fill="hold">
                      <p:stCondLst>
                        <p:cond delay="indefinite"/>
                      </p:stCondLst>
                      <p:childTnLst>
                        <p:par>
                          <p:cTn id="86" fill="hold">
                            <p:stCondLst>
                              <p:cond delay="0"/>
                            </p:stCondLst>
                            <p:childTnLst>
                              <p:par>
                                <p:cTn id="87" presetID="26" presetClass="emph" presetSubtype="0" fill="hold" grpId="1" nodeType="clickEffect">
                                  <p:stCondLst>
                                    <p:cond delay="0"/>
                                  </p:stCondLst>
                                  <p:childTnLst>
                                    <p:animEffect transition="out" filter="fade">
                                      <p:cBhvr>
                                        <p:cTn id="88" dur="500" tmFilter="0, 0; .2, .5; .8, .5; 1, 0"/>
                                        <p:tgtEl>
                                          <p:spTgt spid="9"/>
                                        </p:tgtEl>
                                      </p:cBhvr>
                                    </p:animEffect>
                                    <p:animScale>
                                      <p:cBhvr>
                                        <p:cTn id="89" dur="250" autoRev="1" fill="hold"/>
                                        <p:tgtEl>
                                          <p:spTgt spid="9"/>
                                        </p:tgtEl>
                                      </p:cBhvr>
                                      <p:by x="105000" y="105000"/>
                                    </p:animScale>
                                  </p:childTnLst>
                                </p:cTn>
                              </p:par>
                            </p:childTnLst>
                          </p:cTn>
                        </p:par>
                        <p:par>
                          <p:cTn id="90" fill="hold">
                            <p:stCondLst>
                              <p:cond delay="500"/>
                            </p:stCondLst>
                            <p:childTnLst>
                              <p:par>
                                <p:cTn id="91" presetID="10" presetClass="exit" presetSubtype="0" fill="hold" grpId="2" nodeType="afterEffect">
                                  <p:stCondLst>
                                    <p:cond delay="0"/>
                                  </p:stCondLst>
                                  <p:childTnLst>
                                    <p:animEffect transition="out" filter="fade">
                                      <p:cBhvr>
                                        <p:cTn id="92" dur="500"/>
                                        <p:tgtEl>
                                          <p:spTgt spid="9"/>
                                        </p:tgtEl>
                                      </p:cBhvr>
                                    </p:animEffect>
                                    <p:set>
                                      <p:cBhvr>
                                        <p:cTn id="93" dur="1" fill="hold">
                                          <p:stCondLst>
                                            <p:cond delay="499"/>
                                          </p:stCondLst>
                                        </p:cTn>
                                        <p:tgtEl>
                                          <p:spTgt spid="9"/>
                                        </p:tgtEl>
                                        <p:attrNameLst>
                                          <p:attrName>style.visibility</p:attrName>
                                        </p:attrNameLst>
                                      </p:cBhvr>
                                      <p:to>
                                        <p:strVal val="hidden"/>
                                      </p:to>
                                    </p:set>
                                  </p:child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fade">
                                      <p:cBhvr>
                                        <p:cTn id="97" dur="500"/>
                                        <p:tgtEl>
                                          <p:spTgt spid="3">
                                            <p:txEl>
                                              <p:pRg st="5" end="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down)">
                                      <p:cBhvr>
                                        <p:cTn id="102" dur="500"/>
                                        <p:tgtEl>
                                          <p:spTgt spid="10"/>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fill="hold" grpId="1" nodeType="clickEffect">
                                  <p:stCondLst>
                                    <p:cond delay="0"/>
                                  </p:stCondLst>
                                  <p:childTnLst>
                                    <p:animEffect transition="out" filter="fade">
                                      <p:cBhvr>
                                        <p:cTn id="106" dur="500" tmFilter="0, 0; .2, .5; .8, .5; 1, 0"/>
                                        <p:tgtEl>
                                          <p:spTgt spid="10"/>
                                        </p:tgtEl>
                                      </p:cBhvr>
                                    </p:animEffect>
                                    <p:animScale>
                                      <p:cBhvr>
                                        <p:cTn id="107" dur="250" autoRev="1" fill="hold"/>
                                        <p:tgtEl>
                                          <p:spTgt spid="10"/>
                                        </p:tgtEl>
                                      </p:cBhvr>
                                      <p:by x="105000" y="105000"/>
                                    </p:animScale>
                                  </p:childTnLst>
                                </p:cTn>
                              </p:par>
                            </p:childTnLst>
                          </p:cTn>
                        </p:par>
                        <p:par>
                          <p:cTn id="108" fill="hold">
                            <p:stCondLst>
                              <p:cond delay="500"/>
                            </p:stCondLst>
                            <p:childTnLst>
                              <p:par>
                                <p:cTn id="109" presetID="10" presetClass="exit" presetSubtype="0" fill="hold" grpId="2" nodeType="afterEffect">
                                  <p:stCondLst>
                                    <p:cond delay="0"/>
                                  </p:stCondLst>
                                  <p:childTnLst>
                                    <p:animEffect transition="out" filter="fade">
                                      <p:cBhvr>
                                        <p:cTn id="110" dur="500"/>
                                        <p:tgtEl>
                                          <p:spTgt spid="10"/>
                                        </p:tgtEl>
                                      </p:cBhvr>
                                    </p:animEffect>
                                    <p:set>
                                      <p:cBhvr>
                                        <p:cTn id="11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lstStyle/>
          <a:p>
            <a:r>
              <a:rPr lang="en-US" smtClean="0"/>
              <a:t>Apa itu Matematika…?</a:t>
            </a:r>
            <a:endParaRPr lang="en-US"/>
          </a:p>
        </p:txBody>
      </p:sp>
      <p:sp>
        <p:nvSpPr>
          <p:cNvPr id="3" name="Content Placeholder 2"/>
          <p:cNvSpPr>
            <a:spLocks noGrp="1"/>
          </p:cNvSpPr>
          <p:nvPr>
            <p:ph idx="1"/>
          </p:nvPr>
        </p:nvSpPr>
        <p:spPr>
          <a:xfrm>
            <a:off x="457200" y="1511088"/>
            <a:ext cx="8229600" cy="5086264"/>
          </a:xfrm>
        </p:spPr>
        <p:txBody>
          <a:bodyPr>
            <a:normAutofit fontScale="92500" lnSpcReduction="10000"/>
          </a:bodyPr>
          <a:lstStyle/>
          <a:p>
            <a:r>
              <a:rPr lang="en-US" i="1" smtClean="0"/>
              <a:t>Before:</a:t>
            </a:r>
          </a:p>
          <a:p>
            <a:pPr marL="402207" lvl="1" indent="0">
              <a:buNone/>
            </a:pPr>
            <a:r>
              <a:rPr lang="en-US" sz="2400" i="1" smtClean="0">
                <a:solidFill>
                  <a:schemeClr val="accent1"/>
                </a:solidFill>
              </a:rPr>
              <a:t>Kata mathematics berasal dari kata mathematikos (in greek).</a:t>
            </a:r>
          </a:p>
          <a:p>
            <a:pPr marL="402207" lvl="1" indent="0">
              <a:buNone/>
            </a:pPr>
            <a:r>
              <a:rPr lang="en-US" sz="2400" i="1" smtClean="0">
                <a:solidFill>
                  <a:schemeClr val="accent1"/>
                </a:solidFill>
              </a:rPr>
              <a:t>Artinya: “inclined to learn” (cenderung untuk belajar)</a:t>
            </a:r>
          </a:p>
          <a:p>
            <a:pPr marL="402207" lvl="1" indent="0">
              <a:buNone/>
            </a:pPr>
            <a:r>
              <a:rPr lang="en-US" sz="2400" i="1">
                <a:solidFill>
                  <a:schemeClr val="accent1"/>
                </a:solidFill>
              </a:rPr>
              <a:t>Jadi dapat dikatakan: </a:t>
            </a:r>
            <a:r>
              <a:rPr lang="en-US" sz="2400" b="1" i="1" smtClean="0">
                <a:solidFill>
                  <a:schemeClr val="accent1"/>
                </a:solidFill>
              </a:rPr>
              <a:t>matematika </a:t>
            </a:r>
            <a:r>
              <a:rPr lang="en-US" sz="2400" b="1" i="1">
                <a:solidFill>
                  <a:schemeClr val="accent1"/>
                </a:solidFill>
              </a:rPr>
              <a:t>adalah menjadi penasaran, berpikiran terbuka dan tertarik </a:t>
            </a:r>
            <a:r>
              <a:rPr lang="en-US" sz="2400" b="1" i="1" smtClean="0">
                <a:solidFill>
                  <a:schemeClr val="accent1"/>
                </a:solidFill>
              </a:rPr>
              <a:t>untuk selalu </a:t>
            </a:r>
            <a:r>
              <a:rPr lang="en-US" sz="2400" b="1" i="1">
                <a:solidFill>
                  <a:schemeClr val="accent1"/>
                </a:solidFill>
              </a:rPr>
              <a:t>belajar lebih banyak</a:t>
            </a:r>
            <a:r>
              <a:rPr lang="en-US" sz="2400" i="1" smtClean="0">
                <a:solidFill>
                  <a:schemeClr val="accent1"/>
                </a:solidFill>
              </a:rPr>
              <a:t>.</a:t>
            </a:r>
          </a:p>
          <a:p>
            <a:pPr marL="402207" lvl="1" indent="0">
              <a:buNone/>
            </a:pPr>
            <a:endParaRPr lang="en-US" sz="2400" i="1">
              <a:solidFill>
                <a:schemeClr val="accent1"/>
              </a:solidFill>
            </a:endParaRPr>
          </a:p>
          <a:p>
            <a:r>
              <a:rPr lang="en-US" i="1" smtClean="0"/>
              <a:t>After:</a:t>
            </a:r>
          </a:p>
          <a:p>
            <a:pPr marL="402207" lvl="1" indent="0">
              <a:buNone/>
            </a:pPr>
            <a:r>
              <a:rPr lang="en-US" sz="2400" i="1" smtClean="0">
                <a:solidFill>
                  <a:schemeClr val="accent1"/>
                </a:solidFill>
              </a:rPr>
              <a:t>Sekarang ini</a:t>
            </a:r>
            <a:r>
              <a:rPr lang="en-US" sz="2400" i="1">
                <a:solidFill>
                  <a:schemeClr val="accent1"/>
                </a:solidFill>
              </a:rPr>
              <a:t>, kita cenderung melihat matematika dalam tiga cara yang </a:t>
            </a:r>
            <a:r>
              <a:rPr lang="en-US" sz="2400" i="1" smtClean="0">
                <a:solidFill>
                  <a:schemeClr val="accent1"/>
                </a:solidFill>
              </a:rPr>
              <a:t>berbeda; </a:t>
            </a:r>
          </a:p>
          <a:p>
            <a:pPr marL="745107" lvl="1" indent="-342900"/>
            <a:r>
              <a:rPr lang="en-US" sz="2400" i="1" smtClean="0">
                <a:solidFill>
                  <a:schemeClr val="accent1"/>
                </a:solidFill>
              </a:rPr>
              <a:t>sebagai </a:t>
            </a:r>
            <a:r>
              <a:rPr lang="en-US" sz="2400" b="1" i="1" smtClean="0">
                <a:solidFill>
                  <a:schemeClr val="accent1"/>
                </a:solidFill>
              </a:rPr>
              <a:t>gabungan/kumpulan </a:t>
            </a:r>
            <a:r>
              <a:rPr lang="en-US" sz="2400" i="1" smtClean="0">
                <a:solidFill>
                  <a:schemeClr val="accent1"/>
                </a:solidFill>
              </a:rPr>
              <a:t>dari percabangannya, </a:t>
            </a:r>
          </a:p>
          <a:p>
            <a:pPr marL="745107" lvl="1" indent="-342900"/>
            <a:r>
              <a:rPr lang="en-US" sz="2400" i="1" smtClean="0">
                <a:solidFill>
                  <a:schemeClr val="accent1"/>
                </a:solidFill>
              </a:rPr>
              <a:t>sebagai suatu cara </a:t>
            </a:r>
            <a:r>
              <a:rPr lang="en-US" sz="2400" i="1">
                <a:solidFill>
                  <a:schemeClr val="accent1"/>
                </a:solidFill>
              </a:rPr>
              <a:t>untuk </a:t>
            </a:r>
            <a:r>
              <a:rPr lang="en-US" sz="2400" i="1" smtClean="0">
                <a:solidFill>
                  <a:schemeClr val="accent1"/>
                </a:solidFill>
              </a:rPr>
              <a:t>membuat </a:t>
            </a:r>
            <a:r>
              <a:rPr lang="en-US" sz="2400" b="1" i="1" smtClean="0">
                <a:solidFill>
                  <a:schemeClr val="accent1"/>
                </a:solidFill>
              </a:rPr>
              <a:t>model</a:t>
            </a:r>
            <a:r>
              <a:rPr lang="en-US" sz="2400" i="1" smtClean="0">
                <a:solidFill>
                  <a:schemeClr val="accent1"/>
                </a:solidFill>
              </a:rPr>
              <a:t> dunia,</a:t>
            </a:r>
          </a:p>
          <a:p>
            <a:pPr marL="745107" lvl="1" indent="-342900"/>
            <a:r>
              <a:rPr lang="en-US" sz="2400" i="1" smtClean="0">
                <a:solidFill>
                  <a:schemeClr val="accent1"/>
                </a:solidFill>
              </a:rPr>
              <a:t>sebagai </a:t>
            </a:r>
            <a:r>
              <a:rPr lang="en-US" sz="2400" b="1" i="1">
                <a:solidFill>
                  <a:schemeClr val="accent1"/>
                </a:solidFill>
              </a:rPr>
              <a:t>bahasa</a:t>
            </a:r>
            <a:r>
              <a:rPr lang="en-US" sz="2400" i="1">
                <a:solidFill>
                  <a:schemeClr val="accent1"/>
                </a:solidFill>
              </a:rPr>
              <a:t>.</a:t>
            </a:r>
          </a:p>
        </p:txBody>
      </p:sp>
    </p:spTree>
    <p:extLst>
      <p:ext uri="{BB962C8B-B14F-4D97-AF65-F5344CB8AC3E}">
        <p14:creationId xmlns:p14="http://schemas.microsoft.com/office/powerpoint/2010/main" val="7745944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Matematika sebagai Gabungan/kumpulan </a:t>
            </a:r>
            <a:r>
              <a:rPr lang="en-US" sz="3200"/>
              <a:t>dari percabangannya</a:t>
            </a:r>
          </a:p>
        </p:txBody>
      </p:sp>
      <p:sp>
        <p:nvSpPr>
          <p:cNvPr id="3" name="Content Placeholder 2"/>
          <p:cNvSpPr>
            <a:spLocks noGrp="1"/>
          </p:cNvSpPr>
          <p:nvPr>
            <p:ph idx="1"/>
          </p:nvPr>
        </p:nvSpPr>
        <p:spPr/>
        <p:txBody>
          <a:bodyPr>
            <a:normAutofit fontScale="92500"/>
          </a:bodyPr>
          <a:lstStyle/>
          <a:p>
            <a:r>
              <a:rPr lang="en-US" b="1">
                <a:solidFill>
                  <a:schemeClr val="accent1"/>
                </a:solidFill>
              </a:rPr>
              <a:t>Logic</a:t>
            </a:r>
            <a:r>
              <a:rPr lang="en-US">
                <a:solidFill>
                  <a:schemeClr val="accent1"/>
                </a:solidFill>
              </a:rPr>
              <a:t> </a:t>
            </a:r>
            <a:r>
              <a:rPr lang="en-US" b="1"/>
              <a:t>– the study of principles of reasoning</a:t>
            </a:r>
          </a:p>
          <a:p>
            <a:r>
              <a:rPr lang="en-US">
                <a:solidFill>
                  <a:schemeClr val="accent1"/>
                </a:solidFill>
              </a:rPr>
              <a:t>Arithmetic</a:t>
            </a:r>
            <a:r>
              <a:rPr lang="en-US"/>
              <a:t> – methods for operating on numbers </a:t>
            </a:r>
          </a:p>
          <a:p>
            <a:r>
              <a:rPr lang="en-US">
                <a:solidFill>
                  <a:schemeClr val="accent1"/>
                </a:solidFill>
              </a:rPr>
              <a:t>Algebra</a:t>
            </a:r>
            <a:r>
              <a:rPr lang="en-US"/>
              <a:t> – methods for working with unknown quantities </a:t>
            </a:r>
          </a:p>
          <a:p>
            <a:r>
              <a:rPr lang="en-US">
                <a:solidFill>
                  <a:schemeClr val="accent1"/>
                </a:solidFill>
              </a:rPr>
              <a:t>Geometry</a:t>
            </a:r>
            <a:r>
              <a:rPr lang="en-US"/>
              <a:t> – the study of size and shape</a:t>
            </a:r>
          </a:p>
          <a:p>
            <a:r>
              <a:rPr lang="en-US">
                <a:solidFill>
                  <a:schemeClr val="accent1"/>
                </a:solidFill>
              </a:rPr>
              <a:t>Trigonometry</a:t>
            </a:r>
            <a:r>
              <a:rPr lang="en-US"/>
              <a:t> – the study of triangles and their uses</a:t>
            </a:r>
          </a:p>
          <a:p>
            <a:r>
              <a:rPr lang="en-US">
                <a:solidFill>
                  <a:schemeClr val="accent1"/>
                </a:solidFill>
              </a:rPr>
              <a:t>Probability</a:t>
            </a:r>
            <a:r>
              <a:rPr lang="en-US"/>
              <a:t> – the study of chance</a:t>
            </a:r>
          </a:p>
          <a:p>
            <a:r>
              <a:rPr lang="en-US">
                <a:solidFill>
                  <a:schemeClr val="accent1"/>
                </a:solidFill>
              </a:rPr>
              <a:t>Statistics</a:t>
            </a:r>
            <a:r>
              <a:rPr lang="en-US"/>
              <a:t> – methods for analyzing data</a:t>
            </a:r>
          </a:p>
          <a:p>
            <a:r>
              <a:rPr lang="en-US">
                <a:solidFill>
                  <a:schemeClr val="accent1"/>
                </a:solidFill>
              </a:rPr>
              <a:t>Calculus</a:t>
            </a:r>
            <a:r>
              <a:rPr lang="en-US"/>
              <a:t> – the study of quantities that </a:t>
            </a:r>
            <a:r>
              <a:rPr lang="en-US" smtClean="0"/>
              <a:t>change</a:t>
            </a:r>
            <a:endParaRPr lang="en-US"/>
          </a:p>
        </p:txBody>
      </p:sp>
    </p:spTree>
    <p:extLst>
      <p:ext uri="{BB962C8B-B14F-4D97-AF65-F5344CB8AC3E}">
        <p14:creationId xmlns:p14="http://schemas.microsoft.com/office/powerpoint/2010/main" val="2675966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1066800"/>
          </a:xfrm>
        </p:spPr>
        <p:txBody>
          <a:bodyPr>
            <a:normAutofit fontScale="90000"/>
          </a:bodyPr>
          <a:lstStyle/>
          <a:p>
            <a:r>
              <a:rPr lang="en-US" smtClean="0"/>
              <a:t>Matematika sebagai Suatu Cara </a:t>
            </a:r>
            <a:r>
              <a:rPr lang="en-US"/>
              <a:t>untuk </a:t>
            </a:r>
            <a:r>
              <a:rPr lang="en-US" smtClean="0"/>
              <a:t>Membuat Model Dunia</a:t>
            </a:r>
            <a:endParaRPr lang="en-US"/>
          </a:p>
        </p:txBody>
      </p:sp>
      <p:grpSp>
        <p:nvGrpSpPr>
          <p:cNvPr id="39" name="Group 38"/>
          <p:cNvGrpSpPr/>
          <p:nvPr/>
        </p:nvGrpSpPr>
        <p:grpSpPr>
          <a:xfrm>
            <a:off x="457200" y="1945532"/>
            <a:ext cx="8153400" cy="4795836"/>
            <a:chOff x="457200" y="1945532"/>
            <a:chExt cx="8153400" cy="4795836"/>
          </a:xfrm>
        </p:grpSpPr>
        <p:sp>
          <p:nvSpPr>
            <p:cNvPr id="21" name="Rounded Rectangle 20"/>
            <p:cNvSpPr/>
            <p:nvPr/>
          </p:nvSpPr>
          <p:spPr>
            <a:xfrm>
              <a:off x="3314700" y="3848150"/>
              <a:ext cx="2438400" cy="990600"/>
            </a:xfrm>
            <a:prstGeom prst="roundRect">
              <a:avLst/>
            </a:prstGeom>
            <a:solidFill>
              <a:srgbClr val="92D050"/>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smtClean="0">
                  <a:ln>
                    <a:noFill/>
                  </a:ln>
                  <a:solidFill>
                    <a:srgbClr val="000066"/>
                  </a:solidFill>
                  <a:effectLst/>
                  <a:uLnTx/>
                  <a:uFillTx/>
                  <a:latin typeface="Verdana"/>
                  <a:ea typeface="+mn-ea"/>
                  <a:cs typeface="+mn-cs"/>
                </a:rPr>
                <a:t>Mathematical Modeling</a:t>
              </a:r>
            </a:p>
          </p:txBody>
        </p:sp>
        <p:sp>
          <p:nvSpPr>
            <p:cNvPr id="22" name="Rounded Rectangle 21"/>
            <p:cNvSpPr/>
            <p:nvPr/>
          </p:nvSpPr>
          <p:spPr>
            <a:xfrm>
              <a:off x="3595407" y="19455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smtClean="0">
                  <a:ln>
                    <a:noFill/>
                  </a:ln>
                  <a:solidFill>
                    <a:srgbClr val="000066"/>
                  </a:solidFill>
                  <a:effectLst/>
                  <a:uLnTx/>
                  <a:uFillTx/>
                  <a:latin typeface="Verdana"/>
                  <a:ea typeface="+mn-ea"/>
                  <a:cs typeface="+mn-cs"/>
                </a:rPr>
                <a:t>Business Management</a:t>
              </a:r>
            </a:p>
          </p:txBody>
        </p:sp>
        <p:sp>
          <p:nvSpPr>
            <p:cNvPr id="23" name="Rounded Rectangle 22"/>
            <p:cNvSpPr/>
            <p:nvPr/>
          </p:nvSpPr>
          <p:spPr>
            <a:xfrm>
              <a:off x="6238314" y="24027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smtClean="0">
                  <a:ln>
                    <a:noFill/>
                  </a:ln>
                  <a:solidFill>
                    <a:srgbClr val="000066"/>
                  </a:solidFill>
                  <a:effectLst/>
                  <a:uLnTx/>
                  <a:uFillTx/>
                  <a:latin typeface="Verdana"/>
                  <a:ea typeface="+mn-ea"/>
                  <a:cs typeface="+mn-cs"/>
                </a:rPr>
                <a:t>Economics</a:t>
              </a:r>
            </a:p>
          </p:txBody>
        </p:sp>
        <p:sp>
          <p:nvSpPr>
            <p:cNvPr id="24" name="Rounded Rectangle 23"/>
            <p:cNvSpPr/>
            <p:nvPr/>
          </p:nvSpPr>
          <p:spPr>
            <a:xfrm>
              <a:off x="6705600" y="3924350"/>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smtClean="0">
                  <a:ln>
                    <a:noFill/>
                  </a:ln>
                  <a:solidFill>
                    <a:srgbClr val="000066"/>
                  </a:solidFill>
                  <a:effectLst/>
                  <a:uLnTx/>
                  <a:uFillTx/>
                  <a:latin typeface="Verdana"/>
                  <a:ea typeface="+mn-ea"/>
                  <a:cs typeface="+mn-cs"/>
                </a:rPr>
                <a:t>Engineering</a:t>
              </a:r>
            </a:p>
          </p:txBody>
        </p:sp>
        <p:sp>
          <p:nvSpPr>
            <p:cNvPr id="25" name="Rounded Rectangle 24"/>
            <p:cNvSpPr/>
            <p:nvPr/>
          </p:nvSpPr>
          <p:spPr>
            <a:xfrm>
              <a:off x="6266832" y="54459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smtClean="0">
                  <a:ln>
                    <a:noFill/>
                  </a:ln>
                  <a:solidFill>
                    <a:srgbClr val="000066"/>
                  </a:solidFill>
                  <a:effectLst/>
                  <a:uLnTx/>
                  <a:uFillTx/>
                  <a:latin typeface="Verdana"/>
                  <a:ea typeface="+mn-ea"/>
                  <a:cs typeface="+mn-cs"/>
                </a:rPr>
                <a:t>Biology Ecology</a:t>
              </a:r>
            </a:p>
          </p:txBody>
        </p:sp>
        <p:sp>
          <p:nvSpPr>
            <p:cNvPr id="26" name="Rounded Rectangle 25"/>
            <p:cNvSpPr/>
            <p:nvPr/>
          </p:nvSpPr>
          <p:spPr>
            <a:xfrm>
              <a:off x="3610535" y="59031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400" b="0" i="0" u="none" strike="noStrike" kern="0" cap="none" spc="0" normalizeH="0" baseline="0" noProof="0" dirty="0" smtClean="0">
                  <a:ln>
                    <a:noFill/>
                  </a:ln>
                  <a:solidFill>
                    <a:srgbClr val="000066"/>
                  </a:solidFill>
                  <a:effectLst/>
                  <a:uLnTx/>
                  <a:uFillTx/>
                  <a:latin typeface="Verdana"/>
                  <a:ea typeface="+mn-ea"/>
                  <a:cs typeface="+mn-cs"/>
                </a:rPr>
                <a:t>Computer Science Atificial Intelligence</a:t>
              </a:r>
            </a:p>
          </p:txBody>
        </p:sp>
        <p:sp>
          <p:nvSpPr>
            <p:cNvPr id="27" name="Rounded Rectangle 26"/>
            <p:cNvSpPr/>
            <p:nvPr/>
          </p:nvSpPr>
          <p:spPr>
            <a:xfrm>
              <a:off x="943477" y="5445968"/>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smtClean="0">
                  <a:ln>
                    <a:noFill/>
                  </a:ln>
                  <a:solidFill>
                    <a:srgbClr val="000066"/>
                  </a:solidFill>
                  <a:effectLst/>
                  <a:uLnTx/>
                  <a:uFillTx/>
                  <a:latin typeface="Verdana"/>
                  <a:ea typeface="+mn-ea"/>
                  <a:cs typeface="+mn-cs"/>
                </a:rPr>
                <a:t>Physics Chemistry</a:t>
              </a:r>
            </a:p>
          </p:txBody>
        </p:sp>
        <p:sp>
          <p:nvSpPr>
            <p:cNvPr id="28" name="Rounded Rectangle 27"/>
            <p:cNvSpPr/>
            <p:nvPr/>
          </p:nvSpPr>
          <p:spPr>
            <a:xfrm>
              <a:off x="457200" y="3924350"/>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smtClean="0">
                  <a:ln>
                    <a:noFill/>
                  </a:ln>
                  <a:solidFill>
                    <a:srgbClr val="000066"/>
                  </a:solidFill>
                  <a:effectLst/>
                  <a:uLnTx/>
                  <a:uFillTx/>
                  <a:latin typeface="Verdana"/>
                  <a:ea typeface="+mn-ea"/>
                  <a:cs typeface="+mn-cs"/>
                </a:rPr>
                <a:t>Medicine Physiology</a:t>
              </a:r>
            </a:p>
          </p:txBody>
        </p:sp>
        <p:sp>
          <p:nvSpPr>
            <p:cNvPr id="29" name="Rounded Rectangle 28"/>
            <p:cNvSpPr/>
            <p:nvPr/>
          </p:nvSpPr>
          <p:spPr>
            <a:xfrm>
              <a:off x="937894" y="2402732"/>
              <a:ext cx="1905000" cy="838200"/>
            </a:xfrm>
            <a:prstGeom prst="roundRect">
              <a:avLst/>
            </a:prstGeom>
            <a:solidFill>
              <a:srgbClr val="49CACD"/>
            </a:solidFill>
            <a:ln w="25400" cap="flat" cmpd="sng" algn="ctr">
              <a:solidFill>
                <a:srgbClr val="49CACD">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id-ID" sz="1800" b="0" i="0" u="none" strike="noStrike" kern="0" cap="none" spc="0" normalizeH="0" baseline="0" noProof="0" dirty="0" smtClean="0">
                  <a:ln>
                    <a:noFill/>
                  </a:ln>
                  <a:solidFill>
                    <a:srgbClr val="000066"/>
                  </a:solidFill>
                  <a:effectLst/>
                  <a:uLnTx/>
                  <a:uFillTx/>
                  <a:latin typeface="Verdana"/>
                  <a:ea typeface="+mn-ea"/>
                  <a:cs typeface="+mn-cs"/>
                </a:rPr>
                <a:t>Psychology Sociology</a:t>
              </a:r>
            </a:p>
          </p:txBody>
        </p:sp>
        <p:cxnSp>
          <p:nvCxnSpPr>
            <p:cNvPr id="30" name="Straight Connector 29"/>
            <p:cNvCxnSpPr>
              <a:stCxn id="22" idx="2"/>
              <a:endCxn id="21" idx="0"/>
            </p:cNvCxnSpPr>
            <p:nvPr/>
          </p:nvCxnSpPr>
          <p:spPr>
            <a:xfrm flipH="1">
              <a:off x="4533900" y="2783732"/>
              <a:ext cx="14007" cy="1064418"/>
            </a:xfrm>
            <a:prstGeom prst="line">
              <a:avLst/>
            </a:prstGeom>
            <a:noFill/>
            <a:ln w="28575" cap="flat" cmpd="sng" algn="ctr">
              <a:solidFill>
                <a:srgbClr val="49CACD">
                  <a:shade val="95000"/>
                  <a:satMod val="105000"/>
                </a:srgbClr>
              </a:solidFill>
              <a:prstDash val="solid"/>
            </a:ln>
            <a:effectLst/>
          </p:spPr>
        </p:cxnSp>
        <p:cxnSp>
          <p:nvCxnSpPr>
            <p:cNvPr id="31" name="Straight Connector 30"/>
            <p:cNvCxnSpPr/>
            <p:nvPr/>
          </p:nvCxnSpPr>
          <p:spPr>
            <a:xfrm flipH="1">
              <a:off x="5715502" y="3202832"/>
              <a:ext cx="551330" cy="684749"/>
            </a:xfrm>
            <a:prstGeom prst="line">
              <a:avLst/>
            </a:prstGeom>
            <a:noFill/>
            <a:ln w="28575" cap="flat" cmpd="sng" algn="ctr">
              <a:solidFill>
                <a:srgbClr val="49CACD">
                  <a:shade val="95000"/>
                  <a:satMod val="105000"/>
                </a:srgbClr>
              </a:solidFill>
              <a:prstDash val="solid"/>
            </a:ln>
            <a:effectLst/>
          </p:spPr>
        </p:cxnSp>
        <p:cxnSp>
          <p:nvCxnSpPr>
            <p:cNvPr id="32" name="Straight Connector 31"/>
            <p:cNvCxnSpPr/>
            <p:nvPr/>
          </p:nvCxnSpPr>
          <p:spPr>
            <a:xfrm flipH="1">
              <a:off x="4488796" y="4838750"/>
              <a:ext cx="14007" cy="1064418"/>
            </a:xfrm>
            <a:prstGeom prst="line">
              <a:avLst/>
            </a:prstGeom>
            <a:noFill/>
            <a:ln w="28575" cap="flat" cmpd="sng" algn="ctr">
              <a:solidFill>
                <a:srgbClr val="49CACD">
                  <a:shade val="95000"/>
                  <a:satMod val="105000"/>
                </a:srgbClr>
              </a:solidFill>
              <a:prstDash val="solid"/>
            </a:ln>
            <a:effectLst/>
          </p:spPr>
        </p:cxnSp>
        <p:cxnSp>
          <p:nvCxnSpPr>
            <p:cNvPr id="33" name="Straight Connector 32"/>
            <p:cNvCxnSpPr>
              <a:stCxn id="21" idx="1"/>
              <a:endCxn id="28" idx="3"/>
            </p:cNvCxnSpPr>
            <p:nvPr/>
          </p:nvCxnSpPr>
          <p:spPr>
            <a:xfrm flipH="1">
              <a:off x="2362200" y="4343450"/>
              <a:ext cx="952500" cy="0"/>
            </a:xfrm>
            <a:prstGeom prst="line">
              <a:avLst/>
            </a:prstGeom>
            <a:noFill/>
            <a:ln w="28575" cap="flat" cmpd="sng" algn="ctr">
              <a:solidFill>
                <a:srgbClr val="49CACD">
                  <a:shade val="95000"/>
                  <a:satMod val="105000"/>
                </a:srgbClr>
              </a:solidFill>
              <a:prstDash val="solid"/>
            </a:ln>
            <a:effectLst/>
          </p:spPr>
        </p:cxnSp>
        <p:cxnSp>
          <p:nvCxnSpPr>
            <p:cNvPr id="34" name="Straight Connector 33"/>
            <p:cNvCxnSpPr>
              <a:stCxn id="24" idx="1"/>
            </p:cNvCxnSpPr>
            <p:nvPr/>
          </p:nvCxnSpPr>
          <p:spPr>
            <a:xfrm flipH="1">
              <a:off x="5753100" y="4343450"/>
              <a:ext cx="952500" cy="0"/>
            </a:xfrm>
            <a:prstGeom prst="line">
              <a:avLst/>
            </a:prstGeom>
            <a:noFill/>
            <a:ln w="28575" cap="flat" cmpd="sng" algn="ctr">
              <a:solidFill>
                <a:srgbClr val="49CACD">
                  <a:shade val="95000"/>
                  <a:satMod val="105000"/>
                </a:srgbClr>
              </a:solidFill>
              <a:prstDash val="solid"/>
            </a:ln>
            <a:effectLst/>
          </p:spPr>
        </p:cxnSp>
        <p:cxnSp>
          <p:nvCxnSpPr>
            <p:cNvPr id="35" name="Straight Connector 34"/>
            <p:cNvCxnSpPr/>
            <p:nvPr/>
          </p:nvCxnSpPr>
          <p:spPr>
            <a:xfrm flipH="1">
              <a:off x="2823814" y="4804826"/>
              <a:ext cx="551330" cy="684749"/>
            </a:xfrm>
            <a:prstGeom prst="line">
              <a:avLst/>
            </a:prstGeom>
            <a:noFill/>
            <a:ln w="28575" cap="flat" cmpd="sng" algn="ctr">
              <a:solidFill>
                <a:srgbClr val="49CACD">
                  <a:shade val="95000"/>
                  <a:satMod val="105000"/>
                </a:srgbClr>
              </a:solidFill>
              <a:prstDash val="solid"/>
            </a:ln>
            <a:effectLst/>
          </p:spPr>
        </p:cxnSp>
        <p:cxnSp>
          <p:nvCxnSpPr>
            <p:cNvPr id="36" name="Straight Connector 35"/>
            <p:cNvCxnSpPr/>
            <p:nvPr/>
          </p:nvCxnSpPr>
          <p:spPr>
            <a:xfrm flipH="1" flipV="1">
              <a:off x="2800968" y="3221216"/>
              <a:ext cx="565222" cy="733819"/>
            </a:xfrm>
            <a:prstGeom prst="line">
              <a:avLst/>
            </a:prstGeom>
            <a:noFill/>
            <a:ln w="28575" cap="flat" cmpd="sng" algn="ctr">
              <a:solidFill>
                <a:srgbClr val="49CACD">
                  <a:shade val="95000"/>
                  <a:satMod val="105000"/>
                </a:srgbClr>
              </a:solidFill>
              <a:prstDash val="solid"/>
            </a:ln>
            <a:effectLst/>
          </p:spPr>
        </p:cxnSp>
        <p:cxnSp>
          <p:nvCxnSpPr>
            <p:cNvPr id="37" name="Straight Connector 36"/>
            <p:cNvCxnSpPr/>
            <p:nvPr/>
          </p:nvCxnSpPr>
          <p:spPr>
            <a:xfrm flipH="1" flipV="1">
              <a:off x="5740509" y="4780292"/>
              <a:ext cx="565222" cy="733819"/>
            </a:xfrm>
            <a:prstGeom prst="line">
              <a:avLst/>
            </a:prstGeom>
            <a:noFill/>
            <a:ln w="28575" cap="flat" cmpd="sng" algn="ctr">
              <a:solidFill>
                <a:srgbClr val="49CACD">
                  <a:shade val="95000"/>
                  <a:satMod val="105000"/>
                </a:srgbClr>
              </a:solidFill>
              <a:prstDash val="solid"/>
            </a:ln>
            <a:effectLst/>
          </p:spPr>
        </p:cxnSp>
      </p:grpSp>
    </p:spTree>
    <p:extLst>
      <p:ext uri="{BB962C8B-B14F-4D97-AF65-F5344CB8AC3E}">
        <p14:creationId xmlns:p14="http://schemas.microsoft.com/office/powerpoint/2010/main" val="9988584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0"/>
                                        <p:tgtEl>
                                          <p:spTgt spid="39"/>
                                        </p:tgtEl>
                                      </p:cBhvr>
                                    </p:animEffect>
                                    <p:anim calcmode="lin" valueType="num">
                                      <p:cBhvr>
                                        <p:cTn id="8" dur="2000" fill="hold"/>
                                        <p:tgtEl>
                                          <p:spTgt spid="39"/>
                                        </p:tgtEl>
                                        <p:attrNameLst>
                                          <p:attrName>ppt_w</p:attrName>
                                        </p:attrNameLst>
                                      </p:cBhvr>
                                      <p:tavLst>
                                        <p:tav tm="0" fmla="#ppt_w*sin(2.5*pi*$)">
                                          <p:val>
                                            <p:fltVal val="0"/>
                                          </p:val>
                                        </p:tav>
                                        <p:tav tm="100000">
                                          <p:val>
                                            <p:fltVal val="1"/>
                                          </p:val>
                                        </p:tav>
                                      </p:tavLst>
                                    </p:anim>
                                    <p:anim calcmode="lin" valueType="num">
                                      <p:cBhvr>
                                        <p:cTn id="9" dur="2000" fill="hold"/>
                                        <p:tgtEl>
                                          <p:spTgt spid="3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980728"/>
            <a:ext cx="4392488" cy="511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542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476672"/>
            <a:ext cx="8229600" cy="1066800"/>
          </a:xfrm>
        </p:spPr>
        <p:txBody>
          <a:bodyPr/>
          <a:lstStyle/>
          <a:p>
            <a:r>
              <a:rPr lang="en-US" smtClean="0"/>
              <a:t>Matematika sebagai Bahasa</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40768"/>
            <a:ext cx="9130232" cy="5400600"/>
          </a:xfrm>
        </p:spPr>
      </p:pic>
    </p:spTree>
    <p:extLst>
      <p:ext uri="{BB962C8B-B14F-4D97-AF65-F5344CB8AC3E}">
        <p14:creationId xmlns:p14="http://schemas.microsoft.com/office/powerpoint/2010/main" val="40246354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normAutofit fontScale="92500" lnSpcReduction="10000"/>
          </a:bodyPr>
          <a:lstStyle/>
          <a:p>
            <a:pPr marL="109693" indent="0">
              <a:buNone/>
            </a:pPr>
            <a:r>
              <a:rPr lang="en-US" b="1" smtClean="0"/>
              <a:t>Bahasa</a:t>
            </a:r>
            <a:r>
              <a:rPr lang="en-US" smtClean="0"/>
              <a:t> adalah suatu media untuk:</a:t>
            </a:r>
          </a:p>
          <a:p>
            <a:r>
              <a:rPr lang="en-US" smtClean="0"/>
              <a:t>Mengekpresikan atau Mengkomunikasikan;</a:t>
            </a:r>
            <a:endParaRPr lang="en-US"/>
          </a:p>
          <a:p>
            <a:pPr lvl="1"/>
            <a:r>
              <a:rPr lang="en-US" smtClean="0">
                <a:solidFill>
                  <a:schemeClr val="tx1"/>
                </a:solidFill>
              </a:rPr>
              <a:t>Secara Verbal atau Visual (contoh: bentuk tulisan)</a:t>
            </a:r>
            <a:endParaRPr lang="en-US">
              <a:solidFill>
                <a:schemeClr val="tx1"/>
              </a:solidFill>
            </a:endParaRPr>
          </a:p>
          <a:p>
            <a:pPr lvl="1"/>
            <a:r>
              <a:rPr lang="en-US" smtClean="0">
                <a:solidFill>
                  <a:schemeClr val="tx1"/>
                </a:solidFill>
              </a:rPr>
              <a:t>Fakta, opini, pemikiran, ide, perasaan, keinginan, perintah.</a:t>
            </a:r>
          </a:p>
          <a:p>
            <a:pPr lvl="1"/>
            <a:r>
              <a:rPr lang="en-US">
                <a:solidFill>
                  <a:schemeClr val="tx1"/>
                </a:solidFill>
              </a:rPr>
              <a:t>Pada suatu waktu atau dari satu waktu ke </a:t>
            </a:r>
            <a:r>
              <a:rPr lang="en-US" smtClean="0">
                <a:solidFill>
                  <a:schemeClr val="tx1"/>
                </a:solidFill>
              </a:rPr>
              <a:t>waktu lain </a:t>
            </a:r>
            <a:endParaRPr lang="en-US">
              <a:solidFill>
                <a:schemeClr val="tx1"/>
              </a:solidFill>
            </a:endParaRPr>
          </a:p>
          <a:p>
            <a:pPr lvl="1"/>
            <a:r>
              <a:rPr lang="en-US" smtClean="0">
                <a:solidFill>
                  <a:schemeClr val="tx1"/>
                </a:solidFill>
              </a:rPr>
              <a:t>Antara </a:t>
            </a:r>
            <a:r>
              <a:rPr lang="en-US">
                <a:solidFill>
                  <a:schemeClr val="tx1"/>
                </a:solidFill>
              </a:rPr>
              <a:t>orang yang berbeda atau dari satu orang ke orang </a:t>
            </a:r>
            <a:r>
              <a:rPr lang="en-US" smtClean="0">
                <a:solidFill>
                  <a:schemeClr val="tx1"/>
                </a:solidFill>
              </a:rPr>
              <a:t>lainnya </a:t>
            </a:r>
            <a:r>
              <a:rPr lang="en-US">
                <a:solidFill>
                  <a:schemeClr val="tx1"/>
                </a:solidFill>
              </a:rPr>
              <a:t>/ </a:t>
            </a:r>
            <a:r>
              <a:rPr lang="en-US" smtClean="0">
                <a:solidFill>
                  <a:schemeClr val="tx1"/>
                </a:solidFill>
              </a:rPr>
              <a:t>dirinya sendiri </a:t>
            </a:r>
            <a:r>
              <a:rPr lang="en-US">
                <a:solidFill>
                  <a:schemeClr val="tx1"/>
                </a:solidFill>
              </a:rPr>
              <a:t>pada waktu yang </a:t>
            </a:r>
            <a:r>
              <a:rPr lang="en-US" smtClean="0">
                <a:solidFill>
                  <a:schemeClr val="tx1"/>
                </a:solidFill>
              </a:rPr>
              <a:t>berbeda.</a:t>
            </a:r>
            <a:endParaRPr lang="en-US">
              <a:solidFill>
                <a:schemeClr val="tx1"/>
              </a:solidFill>
            </a:endParaRPr>
          </a:p>
          <a:p>
            <a:r>
              <a:rPr lang="en-US" smtClean="0"/>
              <a:t>Berpikir</a:t>
            </a:r>
          </a:p>
          <a:p>
            <a:r>
              <a:rPr lang="en-US" smtClean="0"/>
              <a:t>Melakukan analisa atau penalaran.</a:t>
            </a:r>
            <a:endParaRPr lang="en-US"/>
          </a:p>
        </p:txBody>
      </p:sp>
    </p:spTree>
    <p:extLst>
      <p:ext uri="{BB962C8B-B14F-4D97-AF65-F5344CB8AC3E}">
        <p14:creationId xmlns:p14="http://schemas.microsoft.com/office/powerpoint/2010/main" val="8134430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Bahasa Matematika</a:t>
            </a:r>
            <a:endParaRPr lang="en-US"/>
          </a:p>
        </p:txBody>
      </p:sp>
      <p:sp>
        <p:nvSpPr>
          <p:cNvPr id="3" name="Content Placeholder 2"/>
          <p:cNvSpPr>
            <a:spLocks noGrp="1"/>
          </p:cNvSpPr>
          <p:nvPr>
            <p:ph idx="1"/>
          </p:nvPr>
        </p:nvSpPr>
        <p:spPr>
          <a:xfrm>
            <a:off x="457200" y="1624168"/>
            <a:ext cx="8229600" cy="4325112"/>
          </a:xfrm>
        </p:spPr>
        <p:txBody>
          <a:bodyPr/>
          <a:lstStyle/>
          <a:p>
            <a:r>
              <a:rPr lang="en-US" smtClean="0"/>
              <a:t>Sejarah</a:t>
            </a:r>
            <a:endParaRPr lang="en-US"/>
          </a:p>
        </p:txBody>
      </p:sp>
      <p:pic>
        <p:nvPicPr>
          <p:cNvPr id="4" name="Picture 3"/>
          <p:cNvPicPr>
            <a:picLocks noChangeAspect="1"/>
          </p:cNvPicPr>
          <p:nvPr/>
        </p:nvPicPr>
        <p:blipFill>
          <a:blip r:embed="rId3"/>
          <a:stretch>
            <a:fillRect/>
          </a:stretch>
        </p:blipFill>
        <p:spPr>
          <a:xfrm>
            <a:off x="611560" y="2252729"/>
            <a:ext cx="1810544" cy="1698262"/>
          </a:xfrm>
          <a:prstGeom prst="rect">
            <a:avLst/>
          </a:prstGeom>
        </p:spPr>
      </p:pic>
      <p:pic>
        <p:nvPicPr>
          <p:cNvPr id="7" name="Picture 6"/>
          <p:cNvPicPr>
            <a:picLocks noChangeAspect="1"/>
          </p:cNvPicPr>
          <p:nvPr/>
        </p:nvPicPr>
        <p:blipFill>
          <a:blip r:embed="rId4"/>
          <a:stretch>
            <a:fillRect/>
          </a:stretch>
        </p:blipFill>
        <p:spPr>
          <a:xfrm>
            <a:off x="3354177" y="1988841"/>
            <a:ext cx="1466850" cy="1962150"/>
          </a:xfrm>
          <a:prstGeom prst="rect">
            <a:avLst/>
          </a:prstGeom>
        </p:spPr>
      </p:pic>
      <p:sp>
        <p:nvSpPr>
          <p:cNvPr id="8" name="Rectangle 7"/>
          <p:cNvSpPr/>
          <p:nvPr/>
        </p:nvSpPr>
        <p:spPr>
          <a:xfrm>
            <a:off x="457200" y="3990615"/>
            <a:ext cx="1964904" cy="584775"/>
          </a:xfrm>
          <a:prstGeom prst="rect">
            <a:avLst/>
          </a:prstGeom>
        </p:spPr>
        <p:txBody>
          <a:bodyPr wrap="square">
            <a:spAutoFit/>
          </a:bodyPr>
          <a:lstStyle/>
          <a:p>
            <a:r>
              <a:rPr lang="en-US" sz="1600" smtClean="0">
                <a:solidFill>
                  <a:prstClr val="black"/>
                </a:solidFill>
              </a:rPr>
              <a:t>Menghitung </a:t>
            </a:r>
            <a:r>
              <a:rPr lang="en-US" sz="1600">
                <a:solidFill>
                  <a:prstClr val="black"/>
                </a:solidFill>
              </a:rPr>
              <a:t>dan </a:t>
            </a:r>
            <a:endParaRPr lang="en-US" sz="1600" smtClean="0">
              <a:solidFill>
                <a:prstClr val="black"/>
              </a:solidFill>
            </a:endParaRPr>
          </a:p>
          <a:p>
            <a:r>
              <a:rPr lang="en-US" sz="1600" smtClean="0">
                <a:solidFill>
                  <a:prstClr val="black"/>
                </a:solidFill>
              </a:rPr>
              <a:t>merekam </a:t>
            </a:r>
            <a:r>
              <a:rPr lang="en-US" sz="1600">
                <a:solidFill>
                  <a:prstClr val="black"/>
                </a:solidFill>
              </a:rPr>
              <a:t>kuantitas</a:t>
            </a:r>
          </a:p>
        </p:txBody>
      </p:sp>
      <p:sp>
        <p:nvSpPr>
          <p:cNvPr id="9" name="Rectangle 8"/>
          <p:cNvSpPr/>
          <p:nvPr/>
        </p:nvSpPr>
        <p:spPr>
          <a:xfrm>
            <a:off x="3354177" y="3941645"/>
            <a:ext cx="1964904" cy="830997"/>
          </a:xfrm>
          <a:prstGeom prst="rect">
            <a:avLst/>
          </a:prstGeom>
        </p:spPr>
        <p:txBody>
          <a:bodyPr wrap="square">
            <a:spAutoFit/>
          </a:bodyPr>
          <a:lstStyle/>
          <a:p>
            <a:r>
              <a:rPr lang="en-US" sz="1600" smtClean="0">
                <a:solidFill>
                  <a:prstClr val="black"/>
                </a:solidFill>
              </a:rPr>
              <a:t>Menalar kuantitas utk pemecahan masalah</a:t>
            </a:r>
            <a:endParaRPr lang="en-US" sz="1600">
              <a:solidFill>
                <a:prstClr val="black"/>
              </a:solidFill>
            </a:endParaRPr>
          </a:p>
        </p:txBody>
      </p:sp>
      <p:pic>
        <p:nvPicPr>
          <p:cNvPr id="10" name="Picture 9"/>
          <p:cNvPicPr>
            <a:picLocks noChangeAspect="1"/>
          </p:cNvPicPr>
          <p:nvPr/>
        </p:nvPicPr>
        <p:blipFill>
          <a:blip r:embed="rId5"/>
          <a:stretch>
            <a:fillRect/>
          </a:stretch>
        </p:blipFill>
        <p:spPr>
          <a:xfrm>
            <a:off x="5580112" y="1995809"/>
            <a:ext cx="2952750" cy="1552575"/>
          </a:xfrm>
          <a:prstGeom prst="rect">
            <a:avLst/>
          </a:prstGeom>
          <a:effectLst>
            <a:outerShdw blurRad="50800" dist="38100" dir="2700000" algn="tl" rotWithShape="0">
              <a:prstClr val="black">
                <a:alpha val="40000"/>
              </a:prstClr>
            </a:outerShdw>
          </a:effectLst>
        </p:spPr>
      </p:pic>
      <p:sp>
        <p:nvSpPr>
          <p:cNvPr id="11" name="Rectangle 10"/>
          <p:cNvSpPr/>
          <p:nvPr/>
        </p:nvSpPr>
        <p:spPr>
          <a:xfrm>
            <a:off x="5580112" y="3605808"/>
            <a:ext cx="1964904" cy="584775"/>
          </a:xfrm>
          <a:prstGeom prst="rect">
            <a:avLst/>
          </a:prstGeom>
        </p:spPr>
        <p:txBody>
          <a:bodyPr wrap="square">
            <a:spAutoFit/>
          </a:bodyPr>
          <a:lstStyle/>
          <a:p>
            <a:r>
              <a:rPr lang="en-US" sz="1600" smtClean="0">
                <a:solidFill>
                  <a:prstClr val="black"/>
                </a:solidFill>
              </a:rPr>
              <a:t>Ukuran, bentuk dan geometry</a:t>
            </a:r>
            <a:endParaRPr lang="en-US" sz="1600">
              <a:solidFill>
                <a:prstClr val="black"/>
              </a:solidFill>
            </a:endParaRPr>
          </a:p>
        </p:txBody>
      </p:sp>
      <p:sp>
        <p:nvSpPr>
          <p:cNvPr id="12" name="Rectangle 11"/>
          <p:cNvSpPr/>
          <p:nvPr/>
        </p:nvSpPr>
        <p:spPr>
          <a:xfrm>
            <a:off x="5940152" y="5229200"/>
            <a:ext cx="1679528" cy="584775"/>
          </a:xfrm>
          <a:prstGeom prst="rect">
            <a:avLst/>
          </a:prstGeom>
        </p:spPr>
        <p:txBody>
          <a:bodyPr wrap="square">
            <a:spAutoFit/>
          </a:bodyPr>
          <a:lstStyle/>
          <a:p>
            <a:pPr algn="r"/>
            <a:r>
              <a:rPr lang="en-US" sz="1600" smtClean="0">
                <a:solidFill>
                  <a:prstClr val="black"/>
                </a:solidFill>
              </a:rPr>
              <a:t>Abstrak </a:t>
            </a:r>
            <a:r>
              <a:rPr lang="en-US" sz="1600">
                <a:solidFill>
                  <a:prstClr val="black"/>
                </a:solidFill>
              </a:rPr>
              <a:t>dan konsep</a:t>
            </a:r>
          </a:p>
        </p:txBody>
      </p:sp>
      <p:pic>
        <p:nvPicPr>
          <p:cNvPr id="15" name="Picture 14"/>
          <p:cNvPicPr>
            <a:picLocks noChangeAspect="1"/>
          </p:cNvPicPr>
          <p:nvPr/>
        </p:nvPicPr>
        <p:blipFill>
          <a:blip r:embed="rId6"/>
          <a:stretch>
            <a:fillRect/>
          </a:stretch>
        </p:blipFill>
        <p:spPr>
          <a:xfrm>
            <a:off x="4427984" y="5650185"/>
            <a:ext cx="2324100" cy="1019175"/>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7"/>
          <a:stretch>
            <a:fillRect/>
          </a:stretch>
        </p:blipFill>
        <p:spPr>
          <a:xfrm>
            <a:off x="557692" y="4811550"/>
            <a:ext cx="2667000" cy="1714500"/>
          </a:xfrm>
          <a:prstGeom prst="rect">
            <a:avLst/>
          </a:prstGeom>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8"/>
          <a:stretch>
            <a:fillRect/>
          </a:stretch>
        </p:blipFill>
        <p:spPr>
          <a:xfrm>
            <a:off x="2869655" y="5303129"/>
            <a:ext cx="1918369" cy="1333587"/>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9"/>
          <a:stretch>
            <a:fillRect/>
          </a:stretch>
        </p:blipFill>
        <p:spPr>
          <a:xfrm>
            <a:off x="4183330" y="4797152"/>
            <a:ext cx="1900838" cy="1111990"/>
          </a:xfrm>
          <a:prstGeom prst="rect">
            <a:avLst/>
          </a:prstGeom>
          <a:effectLst>
            <a:outerShdw blurRad="50800" dist="38100" dir="2700000" algn="tl" rotWithShape="0">
              <a:prstClr val="black">
                <a:alpha val="40000"/>
              </a:prstClr>
            </a:outerShdw>
          </a:effectLst>
        </p:spPr>
      </p:pic>
      <p:sp>
        <p:nvSpPr>
          <p:cNvPr id="18" name="Right Arrow 17"/>
          <p:cNvSpPr/>
          <p:nvPr/>
        </p:nvSpPr>
        <p:spPr>
          <a:xfrm>
            <a:off x="2676711" y="2772096"/>
            <a:ext cx="455129" cy="58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prstClr val="white"/>
                </a:solidFill>
              </a:rPr>
              <a:t>+</a:t>
            </a:r>
            <a:endParaRPr lang="en-US" b="1">
              <a:solidFill>
                <a:prstClr val="white"/>
              </a:solidFill>
            </a:endParaRPr>
          </a:p>
        </p:txBody>
      </p:sp>
      <p:sp>
        <p:nvSpPr>
          <p:cNvPr id="19" name="Right Arrow 18"/>
          <p:cNvSpPr/>
          <p:nvPr/>
        </p:nvSpPr>
        <p:spPr>
          <a:xfrm>
            <a:off x="4971045" y="2772096"/>
            <a:ext cx="455129" cy="5848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prstClr val="white"/>
                </a:solidFill>
              </a:rPr>
              <a:t>+</a:t>
            </a:r>
            <a:endParaRPr lang="en-US" b="1">
              <a:solidFill>
                <a:prstClr val="white"/>
              </a:solidFill>
            </a:endParaRPr>
          </a:p>
        </p:txBody>
      </p:sp>
      <p:sp>
        <p:nvSpPr>
          <p:cNvPr id="20" name="Curved Left Arrow 19"/>
          <p:cNvSpPr/>
          <p:nvPr/>
        </p:nvSpPr>
        <p:spPr>
          <a:xfrm>
            <a:off x="7745291" y="3717032"/>
            <a:ext cx="1043905" cy="19881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effectLst>
                  <a:outerShdw blurRad="38100" dist="38100" dir="2700000" algn="tl">
                    <a:srgbClr val="000000">
                      <a:alpha val="43137"/>
                    </a:srgbClr>
                  </a:outerShdw>
                </a:effectLst>
              </a:rPr>
              <a:t>+</a:t>
            </a:r>
            <a:endParaRPr lang="en-US" sz="2400" b="1">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7816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1500"/>
                            </p:stCondLst>
                            <p:childTnLst>
                              <p:par>
                                <p:cTn id="53" presetID="53" presetClass="entr" presetSubtype="16"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2000"/>
                            </p:stCondLst>
                            <p:childTnLst>
                              <p:par>
                                <p:cTn id="59" presetID="53" presetClass="entr" presetSubtype="16"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Effect transition="in" filter="fade">
                                      <p:cBhvr>
                                        <p:cTn id="63" dur="1000"/>
                                        <p:tgtEl>
                                          <p:spTgt spid="17"/>
                                        </p:tgtEl>
                                      </p:cBhvr>
                                    </p:animEffect>
                                  </p:childTnLst>
                                </p:cTn>
                              </p:par>
                            </p:childTnLst>
                          </p:cTn>
                        </p:par>
                        <p:par>
                          <p:cTn id="64" fill="hold">
                            <p:stCondLst>
                              <p:cond delay="3000"/>
                            </p:stCondLst>
                            <p:childTnLst>
                              <p:par>
                                <p:cTn id="65" presetID="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Bahasa Matematika</a:t>
            </a:r>
            <a:endParaRPr lang="en-US"/>
          </a:p>
        </p:txBody>
      </p:sp>
      <p:sp>
        <p:nvSpPr>
          <p:cNvPr id="3" name="Content Placeholder 2"/>
          <p:cNvSpPr>
            <a:spLocks noGrp="1"/>
          </p:cNvSpPr>
          <p:nvPr>
            <p:ph idx="1"/>
          </p:nvPr>
        </p:nvSpPr>
        <p:spPr/>
        <p:txBody>
          <a:bodyPr>
            <a:normAutofit/>
          </a:bodyPr>
          <a:lstStyle/>
          <a:p>
            <a:r>
              <a:rPr lang="en-US" smtClean="0"/>
              <a:t>Semua karakteristik Bahasa terdapat dalam Bahasa matematika, kecuali;</a:t>
            </a:r>
          </a:p>
          <a:p>
            <a:pPr lvl="1"/>
            <a:r>
              <a:rPr lang="en-US" smtClean="0"/>
              <a:t>Perasaan dan Emosi</a:t>
            </a:r>
          </a:p>
          <a:p>
            <a:pPr lvl="1"/>
            <a:r>
              <a:rPr lang="en-US" smtClean="0"/>
              <a:t>Kesamaran (dalam bentuk ungkapan)</a:t>
            </a:r>
          </a:p>
          <a:p>
            <a:endParaRPr lang="en-US"/>
          </a:p>
        </p:txBody>
      </p:sp>
    </p:spTree>
    <p:extLst>
      <p:ext uri="{BB962C8B-B14F-4D97-AF65-F5344CB8AC3E}">
        <p14:creationId xmlns:p14="http://schemas.microsoft.com/office/powerpoint/2010/main" val="37462348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Bahasa Matematika</a:t>
            </a:r>
            <a:endParaRPr lang="en-US"/>
          </a:p>
        </p:txBody>
      </p:sp>
      <p:sp>
        <p:nvSpPr>
          <p:cNvPr id="3" name="Content Placeholder 2"/>
          <p:cNvSpPr>
            <a:spLocks noGrp="1"/>
          </p:cNvSpPr>
          <p:nvPr>
            <p:ph idx="1"/>
          </p:nvPr>
        </p:nvSpPr>
        <p:spPr/>
        <p:txBody>
          <a:bodyPr/>
          <a:lstStyle/>
          <a:p>
            <a:r>
              <a:rPr lang="en-US"/>
              <a:t>Bahasa matematika adalah Bahasa sederhana, yang hanya memiliki sedikit  </a:t>
            </a:r>
            <a:r>
              <a:rPr lang="en-US" smtClean="0"/>
              <a:t>tata </a:t>
            </a:r>
            <a:r>
              <a:rPr lang="en-US"/>
              <a:t>bahasa </a:t>
            </a:r>
            <a:r>
              <a:rPr lang="en-US" smtClean="0"/>
              <a:t>(</a:t>
            </a:r>
            <a:r>
              <a:rPr lang="en-US" i="1" smtClean="0"/>
              <a:t>grammar</a:t>
            </a:r>
            <a:r>
              <a:rPr lang="en-US" smtClean="0"/>
              <a:t>) dan </a:t>
            </a:r>
            <a:r>
              <a:rPr lang="en-US"/>
              <a:t>kosa kata </a:t>
            </a:r>
            <a:r>
              <a:rPr lang="en-US" smtClean="0"/>
              <a:t>(</a:t>
            </a:r>
            <a:r>
              <a:rPr lang="en-US" i="1"/>
              <a:t>vocabulary</a:t>
            </a:r>
            <a:r>
              <a:rPr lang="en-US" smtClean="0"/>
              <a:t>) yang terbatas</a:t>
            </a:r>
            <a:r>
              <a:rPr lang="en-US"/>
              <a:t>.</a:t>
            </a:r>
            <a:endParaRPr lang="en-US" i="1"/>
          </a:p>
          <a:p>
            <a:r>
              <a:rPr lang="en-US"/>
              <a:t>Bahasa Matematika memungkinkan seseorang untuk membuat pernyataan yang tepat dan jelas tentang hal-hal </a:t>
            </a:r>
            <a:r>
              <a:rPr lang="en-US" smtClean="0"/>
              <a:t>samar-samar.</a:t>
            </a:r>
            <a:endParaRPr lang="en-US"/>
          </a:p>
        </p:txBody>
      </p:sp>
    </p:spTree>
    <p:extLst>
      <p:ext uri="{BB962C8B-B14F-4D97-AF65-F5344CB8AC3E}">
        <p14:creationId xmlns:p14="http://schemas.microsoft.com/office/powerpoint/2010/main" val="35064115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a:xfrm>
            <a:off x="457200" y="1903512"/>
            <a:ext cx="8229600" cy="4749814"/>
          </a:xfrm>
        </p:spPr>
        <p:txBody>
          <a:bodyPr/>
          <a:lstStyle/>
          <a:p>
            <a:endParaRPr lang="en-US" smtClean="0"/>
          </a:p>
          <a:p>
            <a:endParaRPr lang="en-US"/>
          </a:p>
        </p:txBody>
      </p:sp>
      <p:pic>
        <p:nvPicPr>
          <p:cNvPr id="4" name="Picture 3"/>
          <p:cNvPicPr>
            <a:picLocks noChangeAspect="1"/>
          </p:cNvPicPr>
          <p:nvPr/>
        </p:nvPicPr>
        <p:blipFill>
          <a:blip r:embed="rId2"/>
          <a:stretch>
            <a:fillRect/>
          </a:stretch>
        </p:blipFill>
        <p:spPr>
          <a:xfrm>
            <a:off x="611560" y="2636912"/>
            <a:ext cx="2481076" cy="266151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6138251" y="2636912"/>
            <a:ext cx="2473726" cy="2009048"/>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3293550" y="2636912"/>
            <a:ext cx="2608168" cy="13781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69139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ppt_w</p:attrName>
                                        </p:attrNameLst>
                                      </p:cBhvr>
                                      <p:tavLst>
                                        <p:tav tm="0" fmla="#ppt_w*sin(2.5*pi*$)">
                                          <p:val>
                                            <p:fltVal val="0"/>
                                          </p:val>
                                        </p:tav>
                                        <p:tav tm="100000">
                                          <p:val>
                                            <p:fltVal val="1"/>
                                          </p:val>
                                        </p:tav>
                                      </p:tavLst>
                                    </p:anim>
                                    <p:anim calcmode="lin" valueType="num">
                                      <p:cBhvr>
                                        <p:cTn id="9" dur="1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Bahasa Matematika</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457200" y="2786175"/>
            <a:ext cx="2608168" cy="263903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6085201" y="2723956"/>
            <a:ext cx="2608168" cy="28480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3269146" y="5119519"/>
            <a:ext cx="2608168" cy="90487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3269146" y="2723957"/>
            <a:ext cx="2612277" cy="19219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141607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ppt_w</p:attrName>
                                        </p:attrNameLst>
                                      </p:cBhvr>
                                      <p:tavLst>
                                        <p:tav tm="0" fmla="#ppt_w*sin(2.5*pi*$)">
                                          <p:val>
                                            <p:fltVal val="0"/>
                                          </p:val>
                                        </p:tav>
                                        <p:tav tm="100000">
                                          <p:val>
                                            <p:fltVal val="1"/>
                                          </p:val>
                                        </p:tav>
                                      </p:tavLst>
                                    </p:anim>
                                    <p:anim calcmode="lin" valueType="num">
                                      <p:cBhvr>
                                        <p:cTn id="9" dur="1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ppt_w</p:attrName>
                                        </p:attrNameLst>
                                      </p:cBhvr>
                                      <p:tavLst>
                                        <p:tav tm="0" fmla="#ppt_w*sin(2.5*pi*$)">
                                          <p:val>
                                            <p:fltVal val="0"/>
                                          </p:val>
                                        </p:tav>
                                        <p:tav tm="100000">
                                          <p:val>
                                            <p:fltVal val="1"/>
                                          </p:val>
                                        </p:tav>
                                      </p:tavLst>
                                    </p:anim>
                                    <p:anim calcmode="lin" valueType="num">
                                      <p:cBhvr>
                                        <p:cTn id="16" dur="2000" fill="hold"/>
                                        <p:tgtEl>
                                          <p:spTgt spid="10"/>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anim calcmode="lin" valueType="num">
                                      <p:cBhvr>
                                        <p:cTn id="27" dur="2000" fill="hold"/>
                                        <p:tgtEl>
                                          <p:spTgt spid="6"/>
                                        </p:tgtEl>
                                        <p:attrNameLst>
                                          <p:attrName>ppt_w</p:attrName>
                                        </p:attrNameLst>
                                      </p:cBhvr>
                                      <p:tavLst>
                                        <p:tav tm="0" fmla="#ppt_w*sin(2.5*pi*$)">
                                          <p:val>
                                            <p:fltVal val="0"/>
                                          </p:val>
                                        </p:tav>
                                        <p:tav tm="100000">
                                          <p:val>
                                            <p:fltVal val="1"/>
                                          </p:val>
                                        </p:tav>
                                      </p:tavLst>
                                    </p:anim>
                                    <p:anim calcmode="lin" valueType="num">
                                      <p:cBhvr>
                                        <p:cTn id="28"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Apa itu </a:t>
            </a:r>
            <a:r>
              <a:rPr lang="en-US"/>
              <a:t>Literasi Kuantitatif (Quantitative Literacy</a:t>
            </a:r>
            <a:r>
              <a:rPr lang="en-US" smtClean="0"/>
              <a:t>) ..?</a:t>
            </a:r>
            <a:endParaRPr lang="en-US"/>
          </a:p>
        </p:txBody>
      </p:sp>
      <p:sp>
        <p:nvSpPr>
          <p:cNvPr id="3" name="Content Placeholder 2"/>
          <p:cNvSpPr>
            <a:spLocks noGrp="1"/>
          </p:cNvSpPr>
          <p:nvPr>
            <p:ph idx="1"/>
          </p:nvPr>
        </p:nvSpPr>
        <p:spPr/>
        <p:txBody>
          <a:bodyPr/>
          <a:lstStyle/>
          <a:p>
            <a:r>
              <a:rPr lang="en-US" smtClean="0"/>
              <a:t>Literasi (Literacy) …?</a:t>
            </a:r>
          </a:p>
          <a:p>
            <a:pPr marL="109693" indent="0">
              <a:buNone/>
            </a:pPr>
            <a:r>
              <a:rPr lang="en-US"/>
              <a:t>	</a:t>
            </a:r>
            <a:r>
              <a:rPr lang="en-US" smtClean="0"/>
              <a:t>“</a:t>
            </a:r>
            <a:r>
              <a:rPr lang="en-US" i="1" smtClean="0">
                <a:effectLst>
                  <a:outerShdw blurRad="38100" dist="38100" dir="2700000" algn="tl">
                    <a:srgbClr val="000000">
                      <a:alpha val="43137"/>
                    </a:srgbClr>
                  </a:outerShdw>
                </a:effectLst>
              </a:rPr>
              <a:t>Kemampuan untuk membaca dan menulis</a:t>
            </a:r>
            <a:r>
              <a:rPr lang="en-US" smtClean="0"/>
              <a:t>”</a:t>
            </a:r>
          </a:p>
          <a:p>
            <a:endParaRPr lang="en-US"/>
          </a:p>
        </p:txBody>
      </p:sp>
      <p:pic>
        <p:nvPicPr>
          <p:cNvPr id="5" name="Picture 4"/>
          <p:cNvPicPr>
            <a:picLocks noChangeAspect="1"/>
          </p:cNvPicPr>
          <p:nvPr/>
        </p:nvPicPr>
        <p:blipFill>
          <a:blip r:embed="rId3"/>
          <a:stretch>
            <a:fillRect/>
          </a:stretch>
        </p:blipFill>
        <p:spPr>
          <a:xfrm>
            <a:off x="1619673" y="2996952"/>
            <a:ext cx="2808312" cy="2106234"/>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5106265" y="2996952"/>
            <a:ext cx="3048497" cy="2106234"/>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0" y="5606193"/>
            <a:ext cx="2627784" cy="1251806"/>
          </a:xfrm>
          <a:prstGeom prst="rect">
            <a:avLst/>
          </a:prstGeom>
        </p:spPr>
      </p:pic>
      <p:pic>
        <p:nvPicPr>
          <p:cNvPr id="7" name="Picture 6"/>
          <p:cNvPicPr>
            <a:picLocks noChangeAspect="1"/>
          </p:cNvPicPr>
          <p:nvPr/>
        </p:nvPicPr>
        <p:blipFill>
          <a:blip r:embed="rId6"/>
          <a:stretch>
            <a:fillRect/>
          </a:stretch>
        </p:blipFill>
        <p:spPr>
          <a:xfrm>
            <a:off x="1835696" y="4290323"/>
            <a:ext cx="1933575" cy="23622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stretch>
            <a:fillRect/>
          </a:stretch>
        </p:blipFill>
        <p:spPr>
          <a:xfrm>
            <a:off x="6602044" y="4663776"/>
            <a:ext cx="2100750" cy="157353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8"/>
          <a:stretch>
            <a:fillRect/>
          </a:stretch>
        </p:blipFill>
        <p:spPr>
          <a:xfrm>
            <a:off x="3233034" y="5279173"/>
            <a:ext cx="1986873" cy="1501706"/>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9"/>
          <a:stretch>
            <a:fillRect/>
          </a:stretch>
        </p:blipFill>
        <p:spPr>
          <a:xfrm>
            <a:off x="5442368" y="5723604"/>
            <a:ext cx="2266950" cy="1057275"/>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0"/>
          <a:stretch>
            <a:fillRect/>
          </a:stretch>
        </p:blipFill>
        <p:spPr>
          <a:xfrm>
            <a:off x="3991732" y="4663777"/>
            <a:ext cx="2271949" cy="1573535"/>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11"/>
          <a:stretch>
            <a:fillRect/>
          </a:stretch>
        </p:blipFill>
        <p:spPr>
          <a:xfrm>
            <a:off x="89220" y="3641132"/>
            <a:ext cx="2428875" cy="1885950"/>
          </a:xfrm>
          <a:prstGeom prst="rect">
            <a:avLst/>
          </a:prstGeom>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12"/>
          <a:stretch>
            <a:fillRect/>
          </a:stretch>
        </p:blipFill>
        <p:spPr>
          <a:xfrm>
            <a:off x="1635656" y="4592137"/>
            <a:ext cx="2209800" cy="20669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8862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2000"/>
                            </p:stCondLst>
                            <p:childTnLst>
                              <p:par>
                                <p:cTn id="37" presetID="53" presetClass="entr" presetSubtype="16"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3000"/>
                            </p:stCondLst>
                            <p:childTnLst>
                              <p:par>
                                <p:cTn id="49" presetID="53" presetClass="entr" presetSubtype="16"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0" y="5606193"/>
            <a:ext cx="2627784" cy="1251806"/>
          </a:xfrm>
          <a:prstGeom prst="rect">
            <a:avLst/>
          </a:prstGeom>
        </p:spPr>
      </p:pic>
      <p:pic>
        <p:nvPicPr>
          <p:cNvPr id="7" name="Picture 6"/>
          <p:cNvPicPr>
            <a:picLocks noChangeAspect="1"/>
          </p:cNvPicPr>
          <p:nvPr/>
        </p:nvPicPr>
        <p:blipFill>
          <a:blip r:embed="rId4"/>
          <a:stretch>
            <a:fillRect/>
          </a:stretch>
        </p:blipFill>
        <p:spPr>
          <a:xfrm>
            <a:off x="5095293" y="4254226"/>
            <a:ext cx="3810000" cy="222885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p:txBody>
          <a:bodyPr/>
          <a:lstStyle/>
          <a:p>
            <a:r>
              <a:rPr lang="en-US" smtClean="0"/>
              <a:t>Literasi (Kemampuan Membaca dan Menulis) sangat diperlukan oleh Manusia, kemampuan tersebut bukan hanya terkait huruf, kata dan kalimat, melainkan juga kemampuan untuk membaca dan menuliskan kondisi, situasi, dan prediksi.</a:t>
            </a:r>
            <a:endParaRPr lang="en-US"/>
          </a:p>
        </p:txBody>
      </p:sp>
      <p:pic>
        <p:nvPicPr>
          <p:cNvPr id="4" name="Picture 3"/>
          <p:cNvPicPr>
            <a:picLocks noChangeAspect="1"/>
          </p:cNvPicPr>
          <p:nvPr/>
        </p:nvPicPr>
        <p:blipFill>
          <a:blip r:embed="rId5"/>
          <a:stretch>
            <a:fillRect/>
          </a:stretch>
        </p:blipFill>
        <p:spPr>
          <a:xfrm>
            <a:off x="107504" y="4635227"/>
            <a:ext cx="2324100" cy="101917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stretch>
            <a:fillRect/>
          </a:stretch>
        </p:blipFill>
        <p:spPr>
          <a:xfrm>
            <a:off x="2265040" y="4797152"/>
            <a:ext cx="2667000" cy="17145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7"/>
          <a:stretch>
            <a:fillRect/>
          </a:stretch>
        </p:blipFill>
        <p:spPr>
          <a:xfrm>
            <a:off x="4333293" y="4254226"/>
            <a:ext cx="2562225" cy="17811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140813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606193"/>
            <a:ext cx="2627784" cy="1251806"/>
          </a:xfrm>
          <a:prstGeom prst="rect">
            <a:avLst/>
          </a:prstGeom>
        </p:spPr>
      </p:pic>
      <p:sp>
        <p:nvSpPr>
          <p:cNvPr id="2" name="Title 1"/>
          <p:cNvSpPr>
            <a:spLocks noGrp="1"/>
          </p:cNvSpPr>
          <p:nvPr>
            <p:ph type="title"/>
          </p:nvPr>
        </p:nvSpPr>
        <p:spPr>
          <a:xfrm>
            <a:off x="457200" y="476672"/>
            <a:ext cx="8229600" cy="1066800"/>
          </a:xfrm>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a:xfrm>
            <a:off x="457200" y="1583096"/>
            <a:ext cx="8229600" cy="4325112"/>
          </a:xfrm>
        </p:spPr>
        <p:txBody>
          <a:bodyPr>
            <a:normAutofit/>
          </a:bodyPr>
          <a:lstStyle/>
          <a:p>
            <a:r>
              <a:rPr lang="en-US" sz="2400" smtClean="0"/>
              <a:t>Saat ini (era </a:t>
            </a:r>
            <a:r>
              <a:rPr lang="en-US" sz="2400" smtClean="0">
                <a:solidFill>
                  <a:schemeClr val="tx2"/>
                </a:solidFill>
              </a:rPr>
              <a:t>digital</a:t>
            </a:r>
            <a:r>
              <a:rPr lang="en-US" sz="2400" smtClean="0"/>
              <a:t> dan </a:t>
            </a:r>
            <a:r>
              <a:rPr lang="en-US" sz="2400" smtClean="0">
                <a:solidFill>
                  <a:schemeClr val="tx2"/>
                </a:solidFill>
              </a:rPr>
              <a:t>informasi</a:t>
            </a:r>
            <a:r>
              <a:rPr lang="en-US" sz="2400" smtClean="0"/>
              <a:t>) kemampuan untuk menginterpretasi dan melakukan penalaran terhadap informasi kuantitatif merupakan aspek penting dalam literasi. </a:t>
            </a:r>
          </a:p>
          <a:p>
            <a:r>
              <a:rPr lang="en-US" sz="2400" smtClean="0">
                <a:solidFill>
                  <a:schemeClr val="tx2"/>
                </a:solidFill>
              </a:rPr>
              <a:t>Informasi kuantitatif </a:t>
            </a:r>
            <a:r>
              <a:rPr lang="en-US" sz="2400" smtClean="0">
                <a:sym typeface="Wingdings" panose="05000000000000000000" pitchFamily="2" charset="2"/>
              </a:rPr>
              <a:t> informasi yang melibatkan matematika dan angka</a:t>
            </a:r>
            <a:endParaRPr lang="en-US" sz="2400"/>
          </a:p>
        </p:txBody>
      </p:sp>
      <p:pic>
        <p:nvPicPr>
          <p:cNvPr id="4" name="Picture 3"/>
          <p:cNvPicPr>
            <a:picLocks noChangeAspect="1"/>
          </p:cNvPicPr>
          <p:nvPr/>
        </p:nvPicPr>
        <p:blipFill>
          <a:blip r:embed="rId4"/>
          <a:stretch>
            <a:fillRect/>
          </a:stretch>
        </p:blipFill>
        <p:spPr>
          <a:xfrm>
            <a:off x="5095293" y="3936454"/>
            <a:ext cx="3810000" cy="222885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107504" y="4170041"/>
            <a:ext cx="2324100" cy="1019175"/>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6"/>
          <a:stretch>
            <a:fillRect/>
          </a:stretch>
        </p:blipFill>
        <p:spPr>
          <a:xfrm>
            <a:off x="2244910" y="3946748"/>
            <a:ext cx="2667000" cy="1714500"/>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7"/>
          <a:stretch>
            <a:fillRect/>
          </a:stretch>
        </p:blipFill>
        <p:spPr>
          <a:xfrm>
            <a:off x="3089895" y="5076825"/>
            <a:ext cx="2562225" cy="1781175"/>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8"/>
          <a:stretch>
            <a:fillRect/>
          </a:stretch>
        </p:blipFill>
        <p:spPr>
          <a:xfrm>
            <a:off x="0" y="5314394"/>
            <a:ext cx="3000375" cy="1524000"/>
          </a:xfrm>
          <a:prstGeom prst="rect">
            <a:avLst/>
          </a:prstGeom>
        </p:spPr>
      </p:pic>
    </p:spTree>
    <p:extLst>
      <p:ext uri="{BB962C8B-B14F-4D97-AF65-F5344CB8AC3E}">
        <p14:creationId xmlns:p14="http://schemas.microsoft.com/office/powerpoint/2010/main" val="343905364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66800"/>
          </a:xfrm>
        </p:spPr>
        <p:txBody>
          <a:bodyPr/>
          <a:lstStyle/>
          <a:p>
            <a:r>
              <a:rPr lang="en-US"/>
              <a:t>Lecturer Team</a:t>
            </a:r>
          </a:p>
        </p:txBody>
      </p:sp>
      <p:cxnSp>
        <p:nvCxnSpPr>
          <p:cNvPr id="26" name="Shape 55"/>
          <p:cNvCxnSpPr>
            <a:stCxn id="38" idx="2"/>
            <a:endCxn id="25" idx="2"/>
          </p:cNvCxnSpPr>
          <p:nvPr/>
        </p:nvCxnSpPr>
        <p:spPr>
          <a:xfrm flipV="1">
            <a:off x="3772380" y="3179622"/>
            <a:ext cx="708284" cy="3241058"/>
          </a:xfrm>
          <a:prstGeom prst="straightConnector1">
            <a:avLst/>
          </a:prstGeom>
          <a:noFill/>
          <a:ln w="19050" cap="flat">
            <a:solidFill>
              <a:schemeClr val="dk2"/>
            </a:solidFill>
            <a:prstDash val="solid"/>
            <a:round/>
            <a:headEnd type="none" w="lg" len="lg"/>
            <a:tailEnd type="none" w="lg" len="lg"/>
          </a:ln>
        </p:spPr>
      </p:cxnSp>
      <p:cxnSp>
        <p:nvCxnSpPr>
          <p:cNvPr id="27" name="Shape 57"/>
          <p:cNvCxnSpPr>
            <a:stCxn id="25" idx="3"/>
            <a:endCxn id="35" idx="1"/>
          </p:cNvCxnSpPr>
          <p:nvPr/>
        </p:nvCxnSpPr>
        <p:spPr>
          <a:xfrm>
            <a:off x="5076055" y="2584231"/>
            <a:ext cx="432049" cy="5674"/>
          </a:xfrm>
          <a:prstGeom prst="straightConnector1">
            <a:avLst/>
          </a:prstGeom>
          <a:noFill/>
          <a:ln w="19050" cap="flat">
            <a:solidFill>
              <a:schemeClr val="dk2"/>
            </a:solidFill>
            <a:prstDash val="solid"/>
            <a:round/>
            <a:headEnd type="none" w="lg" len="lg"/>
            <a:tailEnd type="none" w="lg" len="lg"/>
          </a:ln>
        </p:spPr>
      </p:cxnSp>
      <p:cxnSp>
        <p:nvCxnSpPr>
          <p:cNvPr id="28" name="Shape 59"/>
          <p:cNvCxnSpPr>
            <a:stCxn id="46" idx="1"/>
            <a:endCxn id="25" idx="1"/>
          </p:cNvCxnSpPr>
          <p:nvPr/>
        </p:nvCxnSpPr>
        <p:spPr>
          <a:xfrm>
            <a:off x="3386211" y="2580220"/>
            <a:ext cx="499061" cy="4011"/>
          </a:xfrm>
          <a:prstGeom prst="straightConnector1">
            <a:avLst/>
          </a:prstGeom>
          <a:noFill/>
          <a:ln w="19050" cap="flat">
            <a:solidFill>
              <a:schemeClr val="dk2"/>
            </a:solidFill>
            <a:prstDash val="solid"/>
            <a:round/>
            <a:headEnd type="none" w="lg" len="lg"/>
            <a:tailEnd type="none" w="lg" len="lg"/>
          </a:ln>
        </p:spPr>
      </p:cxnSp>
      <p:cxnSp>
        <p:nvCxnSpPr>
          <p:cNvPr id="29" name="Shape 61"/>
          <p:cNvCxnSpPr>
            <a:stCxn id="44" idx="0"/>
            <a:endCxn id="25" idx="2"/>
          </p:cNvCxnSpPr>
          <p:nvPr/>
        </p:nvCxnSpPr>
        <p:spPr>
          <a:xfrm flipV="1">
            <a:off x="2405314" y="3179622"/>
            <a:ext cx="2075350" cy="779861"/>
          </a:xfrm>
          <a:prstGeom prst="straightConnector1">
            <a:avLst/>
          </a:prstGeom>
          <a:noFill/>
          <a:ln w="19050" cap="flat">
            <a:solidFill>
              <a:schemeClr val="dk2"/>
            </a:solidFill>
            <a:prstDash val="solid"/>
            <a:round/>
            <a:headEnd type="none" w="lg" len="lg"/>
            <a:tailEnd type="none" w="lg" len="lg"/>
          </a:ln>
        </p:spPr>
      </p:cxnSp>
      <p:cxnSp>
        <p:nvCxnSpPr>
          <p:cNvPr id="30" name="Shape 63"/>
          <p:cNvCxnSpPr>
            <a:stCxn id="25" idx="2"/>
            <a:endCxn id="32" idx="1"/>
          </p:cNvCxnSpPr>
          <p:nvPr/>
        </p:nvCxnSpPr>
        <p:spPr>
          <a:xfrm>
            <a:off x="4480664" y="3179622"/>
            <a:ext cx="745232" cy="1193823"/>
          </a:xfrm>
          <a:prstGeom prst="straightConnector1">
            <a:avLst/>
          </a:prstGeom>
          <a:noFill/>
          <a:ln w="19050" cap="flat">
            <a:solidFill>
              <a:schemeClr val="dk2"/>
            </a:solidFill>
            <a:prstDash val="solid"/>
            <a:round/>
            <a:headEnd type="none" w="lg" len="lg"/>
            <a:tailEnd type="none" w="lg" len="lg"/>
          </a:ln>
        </p:spPr>
      </p:cxnSp>
      <p:grpSp>
        <p:nvGrpSpPr>
          <p:cNvPr id="31" name="Shape 65"/>
          <p:cNvGrpSpPr/>
          <p:nvPr/>
        </p:nvGrpSpPr>
        <p:grpSpPr>
          <a:xfrm>
            <a:off x="5225896" y="3669442"/>
            <a:ext cx="3918104" cy="1415742"/>
            <a:chOff x="5104697" y="3566323"/>
            <a:chExt cx="3918104" cy="1415742"/>
          </a:xfrm>
        </p:grpSpPr>
        <p:pic>
          <p:nvPicPr>
            <p:cNvPr id="32" name="Shape 64"/>
            <p:cNvPicPr preferRelativeResize="0"/>
            <p:nvPr/>
          </p:nvPicPr>
          <p:blipFill>
            <a:blip r:embed="rId2">
              <a:alphaModFix/>
            </a:blip>
            <a:stretch>
              <a:fillRect/>
            </a:stretch>
          </p:blipFill>
          <p:spPr>
            <a:xfrm>
              <a:off x="5104697" y="3620999"/>
              <a:ext cx="1298653" cy="1298653"/>
            </a:xfrm>
            <a:prstGeom prst="rect">
              <a:avLst/>
            </a:prstGeom>
            <a:noFill/>
            <a:ln>
              <a:noFill/>
            </a:ln>
            <a:effectLst>
              <a:outerShdw blurRad="50800" dist="38100" dir="2700000" algn="tl" rotWithShape="0">
                <a:prstClr val="black">
                  <a:alpha val="40000"/>
                </a:prstClr>
              </a:outerShdw>
            </a:effectLst>
          </p:spPr>
        </p:pic>
        <p:sp>
          <p:nvSpPr>
            <p:cNvPr id="33" name="Shape 66"/>
            <p:cNvSpPr txBox="1"/>
            <p:nvPr/>
          </p:nvSpPr>
          <p:spPr>
            <a:xfrm>
              <a:off x="6400627" y="3566323"/>
              <a:ext cx="2622174" cy="1415742"/>
            </a:xfrm>
            <a:prstGeom prst="rect">
              <a:avLst/>
            </a:prstGeom>
            <a:noFill/>
            <a:ln>
              <a:noFill/>
            </a:ln>
          </p:spPr>
          <p:txBody>
            <a:bodyPr wrap="square" lIns="91425" tIns="91425" rIns="91425" bIns="91425" anchor="t" anchorCtr="0">
              <a:spAutoFit/>
            </a:bodyPr>
            <a:lstStyle/>
            <a:p>
              <a:r>
                <a:rPr lang="en" sz="1600" b="1" u="sng">
                  <a:solidFill>
                    <a:srgbClr val="C00000"/>
                  </a:solidFill>
                  <a:latin typeface="Arial" panose="020B0604020202020204" pitchFamily="34" charset="0"/>
                  <a:cs typeface="Arial" panose="020B0604020202020204" pitchFamily="34" charset="0"/>
                </a:rPr>
                <a:t>Class </a:t>
              </a:r>
              <a:r>
                <a:rPr lang="en" sz="1600" b="1" u="sng" smtClean="0">
                  <a:solidFill>
                    <a:srgbClr val="C00000"/>
                  </a:solidFill>
                  <a:latin typeface="Arial" panose="020B0604020202020204" pitchFamily="34" charset="0"/>
                  <a:cs typeface="Arial" panose="020B0604020202020204" pitchFamily="34" charset="0"/>
                </a:rPr>
                <a:t>B</a:t>
              </a:r>
              <a:r>
                <a:rPr lang="en" sz="1600" b="1" smtClean="0">
                  <a:solidFill>
                    <a:srgbClr val="C00000"/>
                  </a:solidFill>
                  <a:latin typeface="Arial" panose="020B0604020202020204" pitchFamily="34" charset="0"/>
                  <a:cs typeface="Arial" panose="020B0604020202020204" pitchFamily="34" charset="0"/>
                </a:rPr>
                <a:t>: </a:t>
              </a:r>
            </a:p>
            <a:p>
              <a:r>
                <a:rPr lang="en" sz="1600" b="1" smtClean="0">
                  <a:latin typeface="Arial" panose="020B0604020202020204" pitchFamily="34" charset="0"/>
                  <a:cs typeface="Arial" panose="020B0604020202020204" pitchFamily="34" charset="0"/>
                </a:rPr>
                <a:t>Suhendro</a:t>
              </a:r>
              <a:r>
                <a:rPr lang="en" sz="1600" b="1">
                  <a:latin typeface="Arial" panose="020B0604020202020204" pitchFamily="34" charset="0"/>
                  <a:cs typeface="Arial" panose="020B0604020202020204" pitchFamily="34" charset="0"/>
                </a:rPr>
                <a:t>, M.T.I</a:t>
              </a:r>
            </a:p>
            <a:p>
              <a:pPr rtl="0">
                <a:spcBef>
                  <a:spcPts val="0"/>
                </a:spcBef>
                <a:buNone/>
              </a:pPr>
              <a:r>
                <a:rPr lang="en" sz="1600">
                  <a:latin typeface="Arial" panose="020B0604020202020204" pitchFamily="34" charset="0"/>
                  <a:cs typeface="Arial" panose="020B0604020202020204" pitchFamily="34" charset="0"/>
                </a:rPr>
                <a:t>08159397462</a:t>
              </a:r>
            </a:p>
            <a:p>
              <a:pPr>
                <a:spcBef>
                  <a:spcPts val="0"/>
                </a:spcBef>
                <a:buNone/>
              </a:pPr>
              <a:r>
                <a:rPr lang="en" sz="1600" u="sng">
                  <a:solidFill>
                    <a:schemeClr val="hlink"/>
                  </a:solidFill>
                  <a:latin typeface="Arial" panose="020B0604020202020204" pitchFamily="34" charset="0"/>
                  <a:cs typeface="Arial" panose="020B0604020202020204" pitchFamily="34" charset="0"/>
                  <a:hlinkClick r:id="rId3"/>
                </a:rPr>
                <a:t>suhendro.mail@gmail.com</a:t>
              </a:r>
              <a:r>
                <a:rPr lang="en" sz="1600">
                  <a:latin typeface="Arial" panose="020B0604020202020204" pitchFamily="34" charset="0"/>
                  <a:cs typeface="Arial" panose="020B0604020202020204" pitchFamily="34" charset="0"/>
                </a:rPr>
                <a:t> </a:t>
              </a:r>
              <a:r>
                <a:rPr lang="en" sz="1600" smtClean="0">
                  <a:latin typeface="Arial" panose="020B0604020202020204" pitchFamily="34" charset="0"/>
                  <a:cs typeface="Arial" panose="020B0604020202020204" pitchFamily="34" charset="0"/>
                </a:rPr>
                <a:t> </a:t>
              </a:r>
              <a:r>
                <a:rPr lang="en" sz="1600" u="sng">
                  <a:solidFill>
                    <a:schemeClr val="hlink"/>
                  </a:solidFill>
                  <a:latin typeface="Arial" panose="020B0604020202020204" pitchFamily="34" charset="0"/>
                  <a:cs typeface="Arial" panose="020B0604020202020204" pitchFamily="34" charset="0"/>
                  <a:hlinkClick r:id="rId4"/>
                </a:rPr>
                <a:t>suhendro@upj.ac.id</a:t>
              </a:r>
            </a:p>
          </p:txBody>
        </p:sp>
      </p:grpSp>
      <p:grpSp>
        <p:nvGrpSpPr>
          <p:cNvPr id="34" name="Shape 67"/>
          <p:cNvGrpSpPr/>
          <p:nvPr/>
        </p:nvGrpSpPr>
        <p:grpSpPr>
          <a:xfrm>
            <a:off x="5508104" y="1988840"/>
            <a:ext cx="3678195" cy="1142927"/>
            <a:chOff x="5806824" y="2197297"/>
            <a:chExt cx="3678195" cy="1142927"/>
          </a:xfrm>
        </p:grpSpPr>
        <p:pic>
          <p:nvPicPr>
            <p:cNvPr id="35" name="Shape 58"/>
            <p:cNvPicPr preferRelativeResize="0"/>
            <p:nvPr/>
          </p:nvPicPr>
          <p:blipFill>
            <a:blip r:embed="rId5">
              <a:alphaModFix/>
            </a:blip>
            <a:stretch>
              <a:fillRect/>
            </a:stretch>
          </p:blipFill>
          <p:spPr>
            <a:xfrm>
              <a:off x="5806824" y="2256499"/>
              <a:ext cx="1083725" cy="1083725"/>
            </a:xfrm>
            <a:prstGeom prst="rect">
              <a:avLst/>
            </a:prstGeom>
            <a:noFill/>
            <a:ln>
              <a:noFill/>
            </a:ln>
            <a:effectLst>
              <a:outerShdw blurRad="50800" dist="38100" dir="2700000" algn="tl" rotWithShape="0">
                <a:prstClr val="black">
                  <a:alpha val="40000"/>
                </a:prstClr>
              </a:outerShdw>
            </a:effectLst>
          </p:spPr>
        </p:pic>
        <p:sp>
          <p:nvSpPr>
            <p:cNvPr id="36" name="Shape 68"/>
            <p:cNvSpPr txBox="1"/>
            <p:nvPr/>
          </p:nvSpPr>
          <p:spPr>
            <a:xfrm>
              <a:off x="6861959" y="2197297"/>
              <a:ext cx="2623060" cy="923299"/>
            </a:xfrm>
            <a:prstGeom prst="rect">
              <a:avLst/>
            </a:prstGeom>
            <a:noFill/>
            <a:ln>
              <a:noFill/>
            </a:ln>
          </p:spPr>
          <p:txBody>
            <a:bodyPr wrap="square" lIns="91425" tIns="91425" rIns="91425" bIns="91425" anchor="t" anchorCtr="0">
              <a:spAutoFit/>
            </a:bodyPr>
            <a:lstStyle/>
            <a:p>
              <a:pPr lvl="0"/>
              <a:r>
                <a:rPr lang="en" sz="1600" b="1" u="sng">
                  <a:solidFill>
                    <a:srgbClr val="C00000"/>
                  </a:solidFill>
                  <a:latin typeface="Arial" panose="020B0604020202020204" pitchFamily="34" charset="0"/>
                  <a:cs typeface="Arial" panose="020B0604020202020204" pitchFamily="34" charset="0"/>
                </a:rPr>
                <a:t>Class A</a:t>
              </a:r>
              <a:r>
                <a:rPr lang="en" sz="1600" b="1">
                  <a:solidFill>
                    <a:srgbClr val="C00000"/>
                  </a:solidFill>
                  <a:latin typeface="Arial" panose="020B0604020202020204" pitchFamily="34" charset="0"/>
                  <a:cs typeface="Arial" panose="020B0604020202020204" pitchFamily="34" charset="0"/>
                </a:rPr>
                <a:t>:</a:t>
              </a:r>
              <a:endParaRPr lang="en" sz="1600" b="1" smtClean="0">
                <a:solidFill>
                  <a:srgbClr val="C00000"/>
                </a:solidFill>
                <a:latin typeface="Arial" panose="020B0604020202020204" pitchFamily="34" charset="0"/>
                <a:cs typeface="Arial" panose="020B0604020202020204" pitchFamily="34" charset="0"/>
              </a:endParaRPr>
            </a:p>
            <a:p>
              <a:pPr lvl="0" rtl="0">
                <a:spcBef>
                  <a:spcPts val="0"/>
                </a:spcBef>
                <a:buNone/>
              </a:pPr>
              <a:r>
                <a:rPr lang="en" sz="1600" b="1" smtClean="0">
                  <a:latin typeface="Arial" panose="020B0604020202020204" pitchFamily="34" charset="0"/>
                  <a:cs typeface="Arial" panose="020B0604020202020204" pitchFamily="34" charset="0"/>
                </a:rPr>
                <a:t>Denny </a:t>
              </a:r>
              <a:r>
                <a:rPr lang="en" sz="1600" b="1">
                  <a:latin typeface="Arial" panose="020B0604020202020204" pitchFamily="34" charset="0"/>
                  <a:cs typeface="Arial" panose="020B0604020202020204" pitchFamily="34" charset="0"/>
                </a:rPr>
                <a:t>Ganjar Purnama, S.Si., MTI, MM</a:t>
              </a:r>
            </a:p>
          </p:txBody>
        </p:sp>
      </p:grpSp>
      <p:grpSp>
        <p:nvGrpSpPr>
          <p:cNvPr id="37" name="Shape 69"/>
          <p:cNvGrpSpPr/>
          <p:nvPr/>
        </p:nvGrpSpPr>
        <p:grpSpPr>
          <a:xfrm>
            <a:off x="3186450" y="5248821"/>
            <a:ext cx="3604396" cy="1171859"/>
            <a:chOff x="3806891" y="949849"/>
            <a:chExt cx="3604396" cy="1171859"/>
          </a:xfrm>
        </p:grpSpPr>
        <p:pic>
          <p:nvPicPr>
            <p:cNvPr id="38" name="Shape 56"/>
            <p:cNvPicPr preferRelativeResize="0"/>
            <p:nvPr/>
          </p:nvPicPr>
          <p:blipFill>
            <a:blip r:embed="rId6">
              <a:alphaModFix/>
            </a:blip>
            <a:stretch>
              <a:fillRect/>
            </a:stretch>
          </p:blipFill>
          <p:spPr>
            <a:xfrm>
              <a:off x="3806891" y="949849"/>
              <a:ext cx="1171859" cy="1171859"/>
            </a:xfrm>
            <a:prstGeom prst="rect">
              <a:avLst/>
            </a:prstGeom>
            <a:noFill/>
            <a:ln>
              <a:noFill/>
            </a:ln>
            <a:effectLst>
              <a:outerShdw blurRad="50800" dist="38100" dir="2700000" algn="tl" rotWithShape="0">
                <a:prstClr val="black">
                  <a:alpha val="40000"/>
                </a:prstClr>
              </a:outerShdw>
            </a:effectLst>
          </p:spPr>
        </p:pic>
        <p:sp>
          <p:nvSpPr>
            <p:cNvPr id="39" name="Shape 70"/>
            <p:cNvSpPr txBox="1"/>
            <p:nvPr/>
          </p:nvSpPr>
          <p:spPr>
            <a:xfrm>
              <a:off x="4981588" y="1073883"/>
              <a:ext cx="2429699" cy="923299"/>
            </a:xfrm>
            <a:prstGeom prst="rect">
              <a:avLst/>
            </a:prstGeom>
            <a:noFill/>
            <a:ln>
              <a:noFill/>
            </a:ln>
          </p:spPr>
          <p:txBody>
            <a:bodyPr lIns="91425" tIns="91425" rIns="91425" bIns="91425" anchor="t" anchorCtr="0">
              <a:spAutoFit/>
            </a:bodyPr>
            <a:lstStyle/>
            <a:p>
              <a:pPr lvl="0" rtl="0">
                <a:spcBef>
                  <a:spcPts val="0"/>
                </a:spcBef>
                <a:buNone/>
              </a:pPr>
              <a:r>
                <a:rPr lang="en" sz="1600" b="1" u="sng" smtClean="0">
                  <a:solidFill>
                    <a:srgbClr val="C00000"/>
                  </a:solidFill>
                  <a:latin typeface="Arial" panose="020B0604020202020204" pitchFamily="34" charset="0"/>
                  <a:cs typeface="Arial" panose="020B0604020202020204" pitchFamily="34" charset="0"/>
                </a:rPr>
                <a:t>Class C</a:t>
              </a:r>
              <a:r>
                <a:rPr lang="en" sz="1600" b="1" smtClean="0">
                  <a:solidFill>
                    <a:srgbClr val="C00000"/>
                  </a:solidFill>
                  <a:latin typeface="Arial" panose="020B0604020202020204" pitchFamily="34" charset="0"/>
                  <a:cs typeface="Arial" panose="020B0604020202020204" pitchFamily="34" charset="0"/>
                </a:rPr>
                <a:t>:</a:t>
              </a:r>
            </a:p>
            <a:p>
              <a:pPr lvl="0" rtl="0">
                <a:spcBef>
                  <a:spcPts val="0"/>
                </a:spcBef>
                <a:buNone/>
              </a:pPr>
              <a:r>
                <a:rPr lang="en" sz="1600" b="1" smtClean="0">
                  <a:latin typeface="Arial" panose="020B0604020202020204" pitchFamily="34" charset="0"/>
                  <a:cs typeface="Arial" panose="020B0604020202020204" pitchFamily="34" charset="0"/>
                </a:rPr>
                <a:t>Chaerul </a:t>
              </a:r>
              <a:r>
                <a:rPr lang="en" sz="1600" b="1">
                  <a:latin typeface="Arial" panose="020B0604020202020204" pitchFamily="34" charset="0"/>
                  <a:cs typeface="Arial" panose="020B0604020202020204" pitchFamily="34" charset="0"/>
                </a:rPr>
                <a:t>Anwar, S.Kom., MTI</a:t>
              </a:r>
            </a:p>
          </p:txBody>
        </p:sp>
      </p:grpSp>
      <p:grpSp>
        <p:nvGrpSpPr>
          <p:cNvPr id="43" name="Shape 73"/>
          <p:cNvGrpSpPr/>
          <p:nvPr/>
        </p:nvGrpSpPr>
        <p:grpSpPr>
          <a:xfrm>
            <a:off x="-334459" y="3959483"/>
            <a:ext cx="3361607" cy="1243669"/>
            <a:chOff x="887592" y="2874840"/>
            <a:chExt cx="3361607" cy="1243669"/>
          </a:xfrm>
        </p:grpSpPr>
        <p:pic>
          <p:nvPicPr>
            <p:cNvPr id="44" name="Shape 62"/>
            <p:cNvPicPr preferRelativeResize="0"/>
            <p:nvPr/>
          </p:nvPicPr>
          <p:blipFill>
            <a:blip r:embed="rId7">
              <a:alphaModFix/>
            </a:blip>
            <a:stretch>
              <a:fillRect/>
            </a:stretch>
          </p:blipFill>
          <p:spPr>
            <a:xfrm>
              <a:off x="3005530" y="2874840"/>
              <a:ext cx="1243669" cy="1243669"/>
            </a:xfrm>
            <a:prstGeom prst="rect">
              <a:avLst/>
            </a:prstGeom>
            <a:noFill/>
            <a:ln>
              <a:noFill/>
            </a:ln>
            <a:effectLst>
              <a:outerShdw blurRad="50800" dist="38100" dir="2700000" algn="tl" rotWithShape="0">
                <a:prstClr val="black">
                  <a:alpha val="40000"/>
                </a:prstClr>
              </a:outerShdw>
            </a:effectLst>
          </p:spPr>
        </p:pic>
        <p:sp>
          <p:nvSpPr>
            <p:cNvPr id="45" name="Shape 74"/>
            <p:cNvSpPr txBox="1"/>
            <p:nvPr/>
          </p:nvSpPr>
          <p:spPr>
            <a:xfrm>
              <a:off x="887592" y="2961391"/>
              <a:ext cx="2077048" cy="923299"/>
            </a:xfrm>
            <a:prstGeom prst="rect">
              <a:avLst/>
            </a:prstGeom>
            <a:noFill/>
            <a:ln>
              <a:noFill/>
            </a:ln>
          </p:spPr>
          <p:txBody>
            <a:bodyPr wrap="square" lIns="91425" tIns="91425" rIns="91425" bIns="91425" anchor="t" anchorCtr="0">
              <a:spAutoFit/>
            </a:bodyPr>
            <a:lstStyle/>
            <a:p>
              <a:pPr lvl="0" algn="r" rtl="0">
                <a:spcBef>
                  <a:spcPts val="0"/>
                </a:spcBef>
                <a:buNone/>
              </a:pPr>
              <a:r>
                <a:rPr lang="en" sz="1600" b="1" u="sng" smtClean="0">
                  <a:solidFill>
                    <a:srgbClr val="C00000"/>
                  </a:solidFill>
                  <a:latin typeface="Arial" panose="020B0604020202020204" pitchFamily="34" charset="0"/>
                  <a:cs typeface="Arial" panose="020B0604020202020204" pitchFamily="34" charset="0"/>
                </a:rPr>
                <a:t>Class D</a:t>
              </a:r>
              <a:r>
                <a:rPr lang="en" sz="1600" b="1" smtClean="0">
                  <a:solidFill>
                    <a:srgbClr val="C00000"/>
                  </a:solidFill>
                  <a:latin typeface="Arial" panose="020B0604020202020204" pitchFamily="34" charset="0"/>
                  <a:cs typeface="Arial" panose="020B0604020202020204" pitchFamily="34" charset="0"/>
                </a:rPr>
                <a:t>:</a:t>
              </a:r>
            </a:p>
            <a:p>
              <a:pPr lvl="0" algn="r" rtl="0">
                <a:spcBef>
                  <a:spcPts val="0"/>
                </a:spcBef>
                <a:buNone/>
              </a:pPr>
              <a:r>
                <a:rPr lang="en" sz="1600" b="1" smtClean="0">
                  <a:latin typeface="Arial" panose="020B0604020202020204" pitchFamily="34" charset="0"/>
                  <a:cs typeface="Arial" panose="020B0604020202020204" pitchFamily="34" charset="0"/>
                </a:rPr>
                <a:t>Marcello Singaji</a:t>
              </a:r>
              <a:r>
                <a:rPr lang="en" sz="1600" b="1">
                  <a:latin typeface="Arial" panose="020B0604020202020204" pitchFamily="34" charset="0"/>
                  <a:cs typeface="Arial" panose="020B0604020202020204" pitchFamily="34" charset="0"/>
                </a:rPr>
                <a:t>, S.Kom., MT</a:t>
              </a:r>
            </a:p>
          </p:txBody>
        </p:sp>
      </p:grpSp>
      <p:grpSp>
        <p:nvGrpSpPr>
          <p:cNvPr id="57" name="Group 56"/>
          <p:cNvGrpSpPr/>
          <p:nvPr/>
        </p:nvGrpSpPr>
        <p:grpSpPr>
          <a:xfrm>
            <a:off x="-36512" y="1869242"/>
            <a:ext cx="3422723" cy="1415742"/>
            <a:chOff x="179512" y="2976215"/>
            <a:chExt cx="3422723" cy="1415742"/>
          </a:xfrm>
        </p:grpSpPr>
        <p:sp>
          <p:nvSpPr>
            <p:cNvPr id="42" name="Shape 72"/>
            <p:cNvSpPr txBox="1"/>
            <p:nvPr/>
          </p:nvSpPr>
          <p:spPr>
            <a:xfrm>
              <a:off x="179512" y="2976215"/>
              <a:ext cx="2180439" cy="1415742"/>
            </a:xfrm>
            <a:prstGeom prst="rect">
              <a:avLst/>
            </a:prstGeom>
            <a:noFill/>
            <a:ln>
              <a:noFill/>
            </a:ln>
          </p:spPr>
          <p:txBody>
            <a:bodyPr wrap="square" lIns="91425" tIns="91425" rIns="91425" bIns="91425" anchor="t" anchorCtr="0">
              <a:spAutoFit/>
            </a:bodyPr>
            <a:lstStyle/>
            <a:p>
              <a:pPr lvl="0" algn="r" rtl="0">
                <a:spcBef>
                  <a:spcPts val="0"/>
                </a:spcBef>
                <a:buNone/>
              </a:pPr>
              <a:r>
                <a:rPr lang="en" sz="1600" b="1" u="sng" smtClean="0">
                  <a:solidFill>
                    <a:srgbClr val="C00000"/>
                  </a:solidFill>
                  <a:latin typeface="Arial" panose="020B0604020202020204" pitchFamily="34" charset="0"/>
                  <a:cs typeface="Arial" panose="020B0604020202020204" pitchFamily="34" charset="0"/>
                </a:rPr>
                <a:t>Class E</a:t>
              </a:r>
              <a:r>
                <a:rPr lang="en" sz="1600" b="1" smtClean="0">
                  <a:solidFill>
                    <a:srgbClr val="C00000"/>
                  </a:solidFill>
                  <a:latin typeface="Arial" panose="020B0604020202020204" pitchFamily="34" charset="0"/>
                  <a:cs typeface="Arial" panose="020B0604020202020204" pitchFamily="34" charset="0"/>
                </a:rPr>
                <a:t>:</a:t>
              </a:r>
            </a:p>
            <a:p>
              <a:pPr lvl="0" algn="r" rtl="0">
                <a:spcBef>
                  <a:spcPts val="0"/>
                </a:spcBef>
                <a:buNone/>
              </a:pPr>
              <a:r>
                <a:rPr lang="en" sz="1600" b="1" smtClean="0">
                  <a:latin typeface="Arial" panose="020B0604020202020204" pitchFamily="34" charset="0"/>
                  <a:cs typeface="Arial" panose="020B0604020202020204" pitchFamily="34" charset="0"/>
                </a:rPr>
                <a:t>Augury </a:t>
              </a:r>
              <a:r>
                <a:rPr lang="en" sz="1600" b="1">
                  <a:latin typeface="Arial" panose="020B0604020202020204" pitchFamily="34" charset="0"/>
                  <a:cs typeface="Arial" panose="020B0604020202020204" pitchFamily="34" charset="0"/>
                </a:rPr>
                <a:t>El Rayeb, S.Kom., </a:t>
              </a:r>
              <a:r>
                <a:rPr lang="en" sz="1600" b="1" smtClean="0">
                  <a:latin typeface="Arial" panose="020B0604020202020204" pitchFamily="34" charset="0"/>
                  <a:cs typeface="Arial" panose="020B0604020202020204" pitchFamily="34" charset="0"/>
                </a:rPr>
                <a:t>MMSI.</a:t>
              </a:r>
            </a:p>
            <a:p>
              <a:pPr lvl="0" algn="r" rtl="0">
                <a:spcBef>
                  <a:spcPts val="0"/>
                </a:spcBef>
                <a:buNone/>
              </a:pPr>
              <a:r>
                <a:rPr lang="en-US" sz="1600">
                  <a:latin typeface="Arial" panose="020B0604020202020204" pitchFamily="34" charset="0"/>
                  <a:cs typeface="Arial" panose="020B0604020202020204" pitchFamily="34" charset="0"/>
                  <a:hlinkClick r:id="rId8"/>
                </a:rPr>
                <a:t>g</a:t>
              </a:r>
              <a:r>
                <a:rPr lang="en" sz="1600" smtClean="0">
                  <a:latin typeface="Arial" panose="020B0604020202020204" pitchFamily="34" charset="0"/>
                  <a:cs typeface="Arial" panose="020B0604020202020204" pitchFamily="34" charset="0"/>
                  <a:hlinkClick r:id="rId8"/>
                </a:rPr>
                <a:t>ury.mail@gmail.com</a:t>
              </a:r>
              <a:endParaRPr lang="en" sz="1600" smtClean="0">
                <a:latin typeface="Arial" panose="020B0604020202020204" pitchFamily="34" charset="0"/>
                <a:cs typeface="Arial" panose="020B0604020202020204" pitchFamily="34" charset="0"/>
              </a:endParaRPr>
            </a:p>
            <a:p>
              <a:pPr lvl="0" algn="r" rtl="0">
                <a:spcBef>
                  <a:spcPts val="0"/>
                </a:spcBef>
                <a:buNone/>
              </a:pPr>
              <a:r>
                <a:rPr lang="en" sz="1600" smtClean="0">
                  <a:latin typeface="Arial" panose="020B0604020202020204" pitchFamily="34" charset="0"/>
                  <a:cs typeface="Arial" panose="020B0604020202020204" pitchFamily="34" charset="0"/>
                  <a:hlinkClick r:id="rId9"/>
                </a:rPr>
                <a:t>augury@upj.ac.id</a:t>
              </a:r>
              <a:endParaRPr lang="en" sz="1600" smtClean="0">
                <a:latin typeface="Arial" panose="020B0604020202020204" pitchFamily="34" charset="0"/>
                <a:cs typeface="Arial" panose="020B0604020202020204" pitchFamily="34" charset="0"/>
              </a:endParaRPr>
            </a:p>
          </p:txBody>
        </p:sp>
        <p:pic>
          <p:nvPicPr>
            <p:cNvPr id="46" name="Picture 45"/>
            <p:cNvPicPr>
              <a:picLocks noChangeAspect="1"/>
            </p:cNvPicPr>
            <p:nvPr/>
          </p:nvPicPr>
          <p:blipFill>
            <a:blip r:embed="rId10"/>
            <a:stretch>
              <a:fillRect/>
            </a:stretch>
          </p:blipFill>
          <p:spPr>
            <a:xfrm flipH="1">
              <a:off x="2431437" y="2982428"/>
              <a:ext cx="1170798" cy="1409529"/>
            </a:xfrm>
            <a:prstGeom prst="rect">
              <a:avLst/>
            </a:prstGeom>
            <a:effectLst>
              <a:outerShdw blurRad="50800" dist="38100" dir="2700000" algn="tl" rotWithShape="0">
                <a:prstClr val="black">
                  <a:alpha val="40000"/>
                </a:prstClr>
              </a:outerShdw>
            </a:effectLst>
          </p:spPr>
        </p:pic>
      </p:grpSp>
      <p:pic>
        <p:nvPicPr>
          <p:cNvPr id="25" name="Shape 54"/>
          <p:cNvPicPr preferRelativeResize="0"/>
          <p:nvPr/>
        </p:nvPicPr>
        <p:blipFill>
          <a:blip r:embed="rId11">
            <a:alphaModFix/>
          </a:blip>
          <a:stretch>
            <a:fillRect/>
          </a:stretch>
        </p:blipFill>
        <p:spPr>
          <a:xfrm>
            <a:off x="3885272" y="1988839"/>
            <a:ext cx="1190783" cy="1190783"/>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9021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par>
                                <p:cTn id="17" presetID="3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par>
                                <p:cTn id="41" presetID="3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fltVal val="0"/>
                                          </p:val>
                                        </p:tav>
                                        <p:tav tm="100000">
                                          <p:val>
                                            <p:strVal val="#ppt_w"/>
                                          </p:val>
                                        </p:tav>
                                      </p:tavLst>
                                    </p:anim>
                                    <p:anim calcmode="lin" valueType="num">
                                      <p:cBhvr>
                                        <p:cTn id="44" dur="1000" fill="hold"/>
                                        <p:tgtEl>
                                          <p:spTgt spid="34"/>
                                        </p:tgtEl>
                                        <p:attrNameLst>
                                          <p:attrName>ppt_h</p:attrName>
                                        </p:attrNameLst>
                                      </p:cBhvr>
                                      <p:tavLst>
                                        <p:tav tm="0">
                                          <p:val>
                                            <p:fltVal val="0"/>
                                          </p:val>
                                        </p:tav>
                                        <p:tav tm="100000">
                                          <p:val>
                                            <p:strVal val="#ppt_h"/>
                                          </p:val>
                                        </p:tav>
                                      </p:tavLst>
                                    </p:anim>
                                    <p:anim calcmode="lin" valueType="num">
                                      <p:cBhvr>
                                        <p:cTn id="45" dur="1000" fill="hold"/>
                                        <p:tgtEl>
                                          <p:spTgt spid="34"/>
                                        </p:tgtEl>
                                        <p:attrNameLst>
                                          <p:attrName>style.rotation</p:attrName>
                                        </p:attrNameLst>
                                      </p:cBhvr>
                                      <p:tavLst>
                                        <p:tav tm="0">
                                          <p:val>
                                            <p:fltVal val="90"/>
                                          </p:val>
                                        </p:tav>
                                        <p:tav tm="100000">
                                          <p:val>
                                            <p:fltVal val="0"/>
                                          </p:val>
                                        </p:tav>
                                      </p:tavLst>
                                    </p:anim>
                                    <p:animEffect transition="in" filter="fade">
                                      <p:cBhvr>
                                        <p:cTn id="46" dur="1000"/>
                                        <p:tgtEl>
                                          <p:spTgt spid="34"/>
                                        </p:tgtEl>
                                      </p:cBhvr>
                                    </p:animEffect>
                                  </p:childTnLst>
                                </p:cTn>
                              </p:par>
                              <p:par>
                                <p:cTn id="47" presetID="3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1000" fill="hold"/>
                                        <p:tgtEl>
                                          <p:spTgt spid="37"/>
                                        </p:tgtEl>
                                        <p:attrNameLst>
                                          <p:attrName>ppt_w</p:attrName>
                                        </p:attrNameLst>
                                      </p:cBhvr>
                                      <p:tavLst>
                                        <p:tav tm="0">
                                          <p:val>
                                            <p:fltVal val="0"/>
                                          </p:val>
                                        </p:tav>
                                        <p:tav tm="100000">
                                          <p:val>
                                            <p:strVal val="#ppt_w"/>
                                          </p:val>
                                        </p:tav>
                                      </p:tavLst>
                                    </p:anim>
                                    <p:anim calcmode="lin" valueType="num">
                                      <p:cBhvr>
                                        <p:cTn id="50" dur="1000" fill="hold"/>
                                        <p:tgtEl>
                                          <p:spTgt spid="37"/>
                                        </p:tgtEl>
                                        <p:attrNameLst>
                                          <p:attrName>ppt_h</p:attrName>
                                        </p:attrNameLst>
                                      </p:cBhvr>
                                      <p:tavLst>
                                        <p:tav tm="0">
                                          <p:val>
                                            <p:fltVal val="0"/>
                                          </p:val>
                                        </p:tav>
                                        <p:tav tm="100000">
                                          <p:val>
                                            <p:strVal val="#ppt_h"/>
                                          </p:val>
                                        </p:tav>
                                      </p:tavLst>
                                    </p:anim>
                                    <p:anim calcmode="lin" valueType="num">
                                      <p:cBhvr>
                                        <p:cTn id="51" dur="1000" fill="hold"/>
                                        <p:tgtEl>
                                          <p:spTgt spid="37"/>
                                        </p:tgtEl>
                                        <p:attrNameLst>
                                          <p:attrName>style.rotation</p:attrName>
                                        </p:attrNameLst>
                                      </p:cBhvr>
                                      <p:tavLst>
                                        <p:tav tm="0">
                                          <p:val>
                                            <p:fltVal val="90"/>
                                          </p:val>
                                        </p:tav>
                                        <p:tav tm="100000">
                                          <p:val>
                                            <p:fltVal val="0"/>
                                          </p:val>
                                        </p:tav>
                                      </p:tavLst>
                                    </p:anim>
                                    <p:animEffect transition="in" filter="fade">
                                      <p:cBhvr>
                                        <p:cTn id="52" dur="1000"/>
                                        <p:tgtEl>
                                          <p:spTgt spid="37"/>
                                        </p:tgtEl>
                                      </p:cBhvr>
                                    </p:animEffect>
                                  </p:childTnLst>
                                </p:cTn>
                              </p:par>
                              <p:par>
                                <p:cTn id="53" presetID="3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1000" fill="hold"/>
                                        <p:tgtEl>
                                          <p:spTgt spid="43"/>
                                        </p:tgtEl>
                                        <p:attrNameLst>
                                          <p:attrName>ppt_w</p:attrName>
                                        </p:attrNameLst>
                                      </p:cBhvr>
                                      <p:tavLst>
                                        <p:tav tm="0">
                                          <p:val>
                                            <p:fltVal val="0"/>
                                          </p:val>
                                        </p:tav>
                                        <p:tav tm="100000">
                                          <p:val>
                                            <p:strVal val="#ppt_w"/>
                                          </p:val>
                                        </p:tav>
                                      </p:tavLst>
                                    </p:anim>
                                    <p:anim calcmode="lin" valueType="num">
                                      <p:cBhvr>
                                        <p:cTn id="56" dur="1000" fill="hold"/>
                                        <p:tgtEl>
                                          <p:spTgt spid="43"/>
                                        </p:tgtEl>
                                        <p:attrNameLst>
                                          <p:attrName>ppt_h</p:attrName>
                                        </p:attrNameLst>
                                      </p:cBhvr>
                                      <p:tavLst>
                                        <p:tav tm="0">
                                          <p:val>
                                            <p:fltVal val="0"/>
                                          </p:val>
                                        </p:tav>
                                        <p:tav tm="100000">
                                          <p:val>
                                            <p:strVal val="#ppt_h"/>
                                          </p:val>
                                        </p:tav>
                                      </p:tavLst>
                                    </p:anim>
                                    <p:anim calcmode="lin" valueType="num">
                                      <p:cBhvr>
                                        <p:cTn id="57" dur="1000" fill="hold"/>
                                        <p:tgtEl>
                                          <p:spTgt spid="43"/>
                                        </p:tgtEl>
                                        <p:attrNameLst>
                                          <p:attrName>style.rotation</p:attrName>
                                        </p:attrNameLst>
                                      </p:cBhvr>
                                      <p:tavLst>
                                        <p:tav tm="0">
                                          <p:val>
                                            <p:fltVal val="90"/>
                                          </p:val>
                                        </p:tav>
                                        <p:tav tm="100000">
                                          <p:val>
                                            <p:fltVal val="0"/>
                                          </p:val>
                                        </p:tav>
                                      </p:tavLst>
                                    </p:anim>
                                    <p:animEffect transition="in" filter="fade">
                                      <p:cBhvr>
                                        <p:cTn id="58" dur="1000"/>
                                        <p:tgtEl>
                                          <p:spTgt spid="43"/>
                                        </p:tgtEl>
                                      </p:cBhvr>
                                    </p:animEffect>
                                  </p:childTnLst>
                                </p:cTn>
                              </p:par>
                              <p:par>
                                <p:cTn id="59" presetID="31"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1000" fill="hold"/>
                                        <p:tgtEl>
                                          <p:spTgt spid="57"/>
                                        </p:tgtEl>
                                        <p:attrNameLst>
                                          <p:attrName>ppt_w</p:attrName>
                                        </p:attrNameLst>
                                      </p:cBhvr>
                                      <p:tavLst>
                                        <p:tav tm="0">
                                          <p:val>
                                            <p:fltVal val="0"/>
                                          </p:val>
                                        </p:tav>
                                        <p:tav tm="100000">
                                          <p:val>
                                            <p:strVal val="#ppt_w"/>
                                          </p:val>
                                        </p:tav>
                                      </p:tavLst>
                                    </p:anim>
                                    <p:anim calcmode="lin" valueType="num">
                                      <p:cBhvr>
                                        <p:cTn id="62" dur="1000" fill="hold"/>
                                        <p:tgtEl>
                                          <p:spTgt spid="57"/>
                                        </p:tgtEl>
                                        <p:attrNameLst>
                                          <p:attrName>ppt_h</p:attrName>
                                        </p:attrNameLst>
                                      </p:cBhvr>
                                      <p:tavLst>
                                        <p:tav tm="0">
                                          <p:val>
                                            <p:fltVal val="0"/>
                                          </p:val>
                                        </p:tav>
                                        <p:tav tm="100000">
                                          <p:val>
                                            <p:strVal val="#ppt_h"/>
                                          </p:val>
                                        </p:tav>
                                      </p:tavLst>
                                    </p:anim>
                                    <p:anim calcmode="lin" valueType="num">
                                      <p:cBhvr>
                                        <p:cTn id="63" dur="1000" fill="hold"/>
                                        <p:tgtEl>
                                          <p:spTgt spid="57"/>
                                        </p:tgtEl>
                                        <p:attrNameLst>
                                          <p:attrName>style.rotation</p:attrName>
                                        </p:attrNameLst>
                                      </p:cBhvr>
                                      <p:tavLst>
                                        <p:tav tm="0">
                                          <p:val>
                                            <p:fltVal val="90"/>
                                          </p:val>
                                        </p:tav>
                                        <p:tav tm="100000">
                                          <p:val>
                                            <p:fltVal val="0"/>
                                          </p:val>
                                        </p:tav>
                                      </p:tavLst>
                                    </p:anim>
                                    <p:animEffect transition="in" filter="fade">
                                      <p:cBhvr>
                                        <p:cTn id="64" dur="1000"/>
                                        <p:tgtEl>
                                          <p:spTgt spid="57"/>
                                        </p:tgtEl>
                                      </p:cBhvr>
                                    </p:animEffect>
                                  </p:childTnLst>
                                </p:cTn>
                              </p:par>
                              <p:par>
                                <p:cTn id="65" presetID="3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Apa itu Literasi Kuantitatif (Quantitative Literacy) ..?</a:t>
            </a:r>
          </a:p>
        </p:txBody>
      </p:sp>
      <p:sp>
        <p:nvSpPr>
          <p:cNvPr id="3" name="Content Placeholder 2"/>
          <p:cNvSpPr>
            <a:spLocks noGrp="1"/>
          </p:cNvSpPr>
          <p:nvPr>
            <p:ph idx="1"/>
          </p:nvPr>
        </p:nvSpPr>
        <p:spPr/>
        <p:txBody>
          <a:bodyPr>
            <a:normAutofit fontScale="77500" lnSpcReduction="20000"/>
          </a:bodyPr>
          <a:lstStyle/>
          <a:p>
            <a:r>
              <a:rPr lang="en-US" b="1" smtClean="0"/>
              <a:t>Literasi</a:t>
            </a:r>
            <a:r>
              <a:rPr lang="en-US" smtClean="0"/>
              <a:t> </a:t>
            </a:r>
            <a:r>
              <a:rPr lang="en-US" smtClean="0">
                <a:sym typeface="Wingdings" panose="05000000000000000000" pitchFamily="2" charset="2"/>
              </a:rPr>
              <a:t> </a:t>
            </a:r>
            <a:r>
              <a:rPr lang="en-US" i="1" smtClean="0">
                <a:solidFill>
                  <a:schemeClr val="tx2"/>
                </a:solidFill>
                <a:sym typeface="Wingdings" panose="05000000000000000000" pitchFamily="2" charset="2"/>
              </a:rPr>
              <a:t>Kemampuan untuk membaca dan menulis</a:t>
            </a:r>
          </a:p>
          <a:p>
            <a:r>
              <a:rPr lang="en-US" smtClean="0"/>
              <a:t>Pada Era digital dan informasi diperlukan kemampuan untuk mengintepretasi </a:t>
            </a:r>
            <a:r>
              <a:rPr lang="en-US"/>
              <a:t>dan </a:t>
            </a:r>
            <a:r>
              <a:rPr lang="en-US" smtClean="0"/>
              <a:t>melakukan </a:t>
            </a:r>
            <a:r>
              <a:rPr lang="en-US"/>
              <a:t>penalaran terhadap informasi kuantitatif </a:t>
            </a:r>
            <a:r>
              <a:rPr lang="en-US" smtClean="0"/>
              <a:t>(informasi yang melibatkan matematika dan angka)</a:t>
            </a:r>
          </a:p>
          <a:p>
            <a:pPr marL="109693" indent="0">
              <a:buNone/>
            </a:pPr>
            <a:r>
              <a:rPr lang="en-US" smtClean="0"/>
              <a:t>Dengan demikian maka sangat diperlukan suatu </a:t>
            </a:r>
            <a:r>
              <a:rPr lang="en-US" smtClean="0">
                <a:solidFill>
                  <a:schemeClr val="tx2"/>
                </a:solidFill>
              </a:rPr>
              <a:t>kemampuan untuk membaca dan menulis secara kuantitatif </a:t>
            </a:r>
            <a:r>
              <a:rPr lang="en-US" smtClean="0"/>
              <a:t>untuk dapat memahami masalah-masalah atau isu-isu yang berkembang setiap hari.</a:t>
            </a:r>
          </a:p>
          <a:p>
            <a:pPr marL="109693" indent="0">
              <a:buNone/>
            </a:pPr>
            <a:endParaRPr lang="en-US" smtClean="0"/>
          </a:p>
          <a:p>
            <a:r>
              <a:rPr lang="en-US" i="1" smtClean="0">
                <a:solidFill>
                  <a:schemeClr val="tx2"/>
                </a:solidFill>
              </a:rPr>
              <a:t>Kemampuan </a:t>
            </a:r>
            <a:r>
              <a:rPr lang="en-US" i="1">
                <a:solidFill>
                  <a:schemeClr val="tx2"/>
                </a:solidFill>
              </a:rPr>
              <a:t>untuk membaca dan menulis secara kuantitatif</a:t>
            </a:r>
            <a:r>
              <a:rPr lang="en-US"/>
              <a:t> </a:t>
            </a:r>
            <a:r>
              <a:rPr lang="en-US" smtClean="0"/>
              <a:t>disebut: </a:t>
            </a:r>
            <a:r>
              <a:rPr lang="en-US" b="1" smtClean="0"/>
              <a:t>Quantitative Literacy</a:t>
            </a:r>
            <a:r>
              <a:rPr lang="en-US" smtClean="0"/>
              <a:t> (Literasi Kuantitatif)</a:t>
            </a:r>
            <a:endParaRPr lang="en-US" b="1" smtClean="0"/>
          </a:p>
          <a:p>
            <a:r>
              <a:rPr lang="en-US" i="1" smtClean="0">
                <a:solidFill>
                  <a:schemeClr val="tx2"/>
                </a:solidFill>
              </a:rPr>
              <a:t>Proses dalam intepretasi dan penalaran dengan informasi kuantitatif </a:t>
            </a:r>
            <a:r>
              <a:rPr lang="en-US" smtClean="0"/>
              <a:t>disebut: </a:t>
            </a:r>
            <a:r>
              <a:rPr lang="en-US" b="1" smtClean="0"/>
              <a:t>Quantitative Reasoning</a:t>
            </a:r>
            <a:r>
              <a:rPr lang="en-US" smtClean="0"/>
              <a:t> (Penalaran Kuantitatif)</a:t>
            </a:r>
          </a:p>
        </p:txBody>
      </p:sp>
    </p:spTree>
    <p:extLst>
      <p:ext uri="{BB962C8B-B14F-4D97-AF65-F5344CB8AC3E}">
        <p14:creationId xmlns:p14="http://schemas.microsoft.com/office/powerpoint/2010/main" val="36345476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500"/>
                                        <p:tgtEl>
                                          <p:spTgt spid="3">
                                            <p:txEl>
                                              <p:pRg st="2" end="2"/>
                                            </p:txEl>
                                          </p:spTgt>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2500"/>
                                        <p:tgtEl>
                                          <p:spTgt spid="3">
                                            <p:txEl>
                                              <p:pRg st="4" end="4"/>
                                            </p:txEl>
                                          </p:spTgt>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effectLst>
                  <a:outerShdw blurRad="38100" dist="38100" dir="2700000" algn="tl">
                    <a:srgbClr val="000000">
                      <a:alpha val="43137"/>
                    </a:srgbClr>
                  </a:outerShdw>
                </a:effectLst>
                <a:latin typeface="Baskerville Old Face" panose="02020602080505020303" pitchFamily="18" charset="0"/>
              </a:rPr>
              <a:t>Terima Kasih</a:t>
            </a:r>
            <a:endParaRPr lang="en-US" b="1">
              <a:effectLst>
                <a:outerShdw blurRad="38100" dist="38100" dir="2700000" algn="tl">
                  <a:srgbClr val="000000">
                    <a:alpha val="43137"/>
                  </a:srgbClr>
                </a:outerShdw>
              </a:effectLst>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97" y="1772815"/>
            <a:ext cx="7220006" cy="4515723"/>
          </a:xfrm>
          <a:prstGeom prst="rect">
            <a:avLst/>
          </a:prstGeom>
        </p:spPr>
      </p:pic>
    </p:spTree>
    <p:extLst>
      <p:ext uri="{BB962C8B-B14F-4D97-AF65-F5344CB8AC3E}">
        <p14:creationId xmlns:p14="http://schemas.microsoft.com/office/powerpoint/2010/main" val="549117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mtClean="0"/>
              <a:t>PIC Class E: Augury El Rayeb, S.Kom., MMSI.</a:t>
            </a:r>
            <a:endParaRPr lang="en-US" sz="3200"/>
          </a:p>
        </p:txBody>
      </p:sp>
      <p:sp>
        <p:nvSpPr>
          <p:cNvPr id="3" name="Content Placeholder 2"/>
          <p:cNvSpPr>
            <a:spLocks noGrp="1"/>
          </p:cNvSpPr>
          <p:nvPr>
            <p:ph idx="1"/>
          </p:nvPr>
        </p:nvSpPr>
        <p:spPr/>
        <p:txBody>
          <a:bodyPr>
            <a:normAutofit fontScale="77500" lnSpcReduction="20000"/>
          </a:bodyPr>
          <a:lstStyle/>
          <a:p>
            <a:r>
              <a:rPr lang="en-US" smtClean="0"/>
              <a:t>Expertise:</a:t>
            </a:r>
          </a:p>
          <a:p>
            <a:pPr lvl="1"/>
            <a:r>
              <a:rPr lang="en-US" smtClean="0">
                <a:solidFill>
                  <a:schemeClr val="tx2"/>
                </a:solidFill>
              </a:rPr>
              <a:t>Engineer &amp; Information System Specialist for +/- 20 years</a:t>
            </a:r>
          </a:p>
          <a:p>
            <a:pPr lvl="1"/>
            <a:r>
              <a:rPr lang="en-US" smtClean="0">
                <a:solidFill>
                  <a:schemeClr val="tx2"/>
                </a:solidFill>
              </a:rPr>
              <a:t>Lecture for +/- 13 years in many campus </a:t>
            </a:r>
          </a:p>
          <a:p>
            <a:pPr marL="676440" lvl="2" indent="0">
              <a:buNone/>
            </a:pPr>
            <a:r>
              <a:rPr lang="en-US" smtClean="0">
                <a:solidFill>
                  <a:schemeClr val="tx2"/>
                </a:solidFill>
              </a:rPr>
              <a:t>(Universitas Borobudur, STMIK Mercusuar, STMIK Raharja, STMIK </a:t>
            </a:r>
            <a:r>
              <a:rPr lang="en-US">
                <a:solidFill>
                  <a:schemeClr val="tx2"/>
                </a:solidFill>
              </a:rPr>
              <a:t>Indonesia, Universitas Pembangunan Jaya)</a:t>
            </a:r>
            <a:endParaRPr lang="en-US" smtClean="0">
              <a:solidFill>
                <a:schemeClr val="tx2"/>
              </a:solidFill>
            </a:endParaRPr>
          </a:p>
          <a:p>
            <a:pPr marL="685800" lvl="1" indent="-274638"/>
            <a:r>
              <a:rPr lang="en-US" smtClean="0">
                <a:solidFill>
                  <a:schemeClr val="tx2"/>
                </a:solidFill>
              </a:rPr>
              <a:t>Current: Lecture @ Universitas Pembangunan Jaya</a:t>
            </a:r>
          </a:p>
          <a:p>
            <a:pPr marL="685800" lvl="1" indent="-274638"/>
            <a:endParaRPr lang="en-US" smtClean="0">
              <a:solidFill>
                <a:schemeClr val="tx2"/>
              </a:solidFill>
            </a:endParaRPr>
          </a:p>
          <a:p>
            <a:r>
              <a:rPr lang="en-US" smtClean="0"/>
              <a:t>Education Background:</a:t>
            </a:r>
          </a:p>
          <a:p>
            <a:pPr lvl="1"/>
            <a:r>
              <a:rPr lang="en-US" smtClean="0">
                <a:solidFill>
                  <a:schemeClr val="tx2"/>
                </a:solidFill>
              </a:rPr>
              <a:t>S.Kom. - Universitas Gunadarma</a:t>
            </a:r>
          </a:p>
          <a:p>
            <a:pPr lvl="1"/>
            <a:r>
              <a:rPr lang="en-US">
                <a:solidFill>
                  <a:schemeClr val="tx2"/>
                </a:solidFill>
              </a:rPr>
              <a:t>MMSI. -Universitas </a:t>
            </a:r>
            <a:r>
              <a:rPr lang="en-US" smtClean="0">
                <a:solidFill>
                  <a:schemeClr val="tx2"/>
                </a:solidFill>
              </a:rPr>
              <a:t>Gunadarma</a:t>
            </a:r>
          </a:p>
          <a:p>
            <a:pPr lvl="1"/>
            <a:endParaRPr lang="en-US"/>
          </a:p>
          <a:p>
            <a:r>
              <a:rPr lang="en-US" smtClean="0"/>
              <a:t>Personal Contact:</a:t>
            </a:r>
          </a:p>
          <a:p>
            <a:pPr lvl="1"/>
            <a:r>
              <a:rPr lang="en-US" smtClean="0"/>
              <a:t>Email: </a:t>
            </a:r>
            <a:r>
              <a:rPr lang="en-US" smtClean="0">
                <a:hlinkClick r:id="rId2"/>
              </a:rPr>
              <a:t>augury@upj.ac.id</a:t>
            </a:r>
            <a:endParaRPr lang="en-US" smtClean="0"/>
          </a:p>
          <a:p>
            <a:pPr marL="1423988" lvl="1" indent="0">
              <a:buNone/>
            </a:pPr>
            <a:r>
              <a:rPr lang="en-US" smtClean="0">
                <a:hlinkClick r:id="rId3"/>
              </a:rPr>
              <a:t>gury.mail@gmail.com</a:t>
            </a:r>
            <a:endParaRPr lang="en-US" smtClean="0"/>
          </a:p>
          <a:p>
            <a:pPr lvl="1"/>
            <a:r>
              <a:rPr lang="en-US" smtClean="0"/>
              <a:t>Mobile phone: +62 817 6682 091</a:t>
            </a:r>
            <a:endParaRPr lang="en-US"/>
          </a:p>
        </p:txBody>
      </p:sp>
    </p:spTree>
    <p:extLst>
      <p:ext uri="{BB962C8B-B14F-4D97-AF65-F5344CB8AC3E}">
        <p14:creationId xmlns:p14="http://schemas.microsoft.com/office/powerpoint/2010/main" val="101751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Text Books</a:t>
            </a:r>
            <a:endParaRPr lang="en-US"/>
          </a:p>
        </p:txBody>
      </p:sp>
      <p:sp>
        <p:nvSpPr>
          <p:cNvPr id="3" name="Content Placeholder 2"/>
          <p:cNvSpPr>
            <a:spLocks noGrp="1"/>
          </p:cNvSpPr>
          <p:nvPr>
            <p:ph idx="1"/>
          </p:nvPr>
        </p:nvSpPr>
        <p:spPr/>
        <p:txBody>
          <a:bodyPr>
            <a:normAutofit fontScale="92500" lnSpcReduction="10000"/>
          </a:bodyPr>
          <a:lstStyle/>
          <a:p>
            <a:r>
              <a:rPr lang="en-US"/>
              <a:t>Main : </a:t>
            </a:r>
          </a:p>
          <a:p>
            <a:pPr lvl="1"/>
            <a:r>
              <a:rPr lang="en-US">
                <a:solidFill>
                  <a:schemeClr val="tx2"/>
                </a:solidFill>
              </a:rPr>
              <a:t>Using and Understanding Mathematics : A Quantitative Reasoning Approach, Jeffrey O. Bennett &amp; William L. Briggs, Fifth Edition, Pearson, 2011</a:t>
            </a:r>
          </a:p>
          <a:p>
            <a:endParaRPr lang="en-US"/>
          </a:p>
          <a:p>
            <a:r>
              <a:rPr lang="en-US"/>
              <a:t>Supplementary :</a:t>
            </a:r>
          </a:p>
          <a:p>
            <a:pPr lvl="1"/>
            <a:r>
              <a:rPr lang="en-US">
                <a:solidFill>
                  <a:schemeClr val="tx2"/>
                </a:solidFill>
              </a:rPr>
              <a:t>Mathematical Idea, Charles D. Miller, Vern E. Heeren, John Hornsby, 12th Edition, Pearson, 2012</a:t>
            </a:r>
          </a:p>
          <a:p>
            <a:pPr lvl="1"/>
            <a:r>
              <a:rPr lang="en-US">
                <a:solidFill>
                  <a:schemeClr val="tx2"/>
                </a:solidFill>
              </a:rPr>
              <a:t>Mathematics For Liberal Arts Majors, Christopher Thomas, Schaum's Outlines Series, McGraw-Hill, 2008</a:t>
            </a:r>
          </a:p>
        </p:txBody>
      </p:sp>
    </p:spTree>
    <p:extLst>
      <p:ext uri="{BB962C8B-B14F-4D97-AF65-F5344CB8AC3E}">
        <p14:creationId xmlns:p14="http://schemas.microsoft.com/office/powerpoint/2010/main" val="23299486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188640"/>
            <a:ext cx="8229600" cy="1066800"/>
          </a:xfrm>
        </p:spPr>
        <p:txBody>
          <a:bodyPr/>
          <a:lstStyle/>
          <a:p>
            <a:r>
              <a:rPr lang="en-US" smtClean="0"/>
              <a:t>Session &amp; Sylabus</a:t>
            </a:r>
            <a:endParaRPr lang="en-US"/>
          </a:p>
        </p:txBody>
      </p:sp>
      <p:sp>
        <p:nvSpPr>
          <p:cNvPr id="3" name="Content Placeholder 2"/>
          <p:cNvSpPr>
            <a:spLocks noGrp="1"/>
          </p:cNvSpPr>
          <p:nvPr>
            <p:ph idx="1"/>
          </p:nvPr>
        </p:nvSpPr>
        <p:spPr/>
        <p:txBody>
          <a:bodyPr/>
          <a:lstStyle/>
          <a:p>
            <a:endParaRPr lang="en-US"/>
          </a:p>
        </p:txBody>
      </p:sp>
      <p:graphicFrame>
        <p:nvGraphicFramePr>
          <p:cNvPr id="8" name="Content Placeholder 1"/>
          <p:cNvGraphicFramePr>
            <a:graphicFrameLocks/>
          </p:cNvGraphicFramePr>
          <p:nvPr>
            <p:extLst>
              <p:ext uri="{D42A27DB-BD31-4B8C-83A1-F6EECF244321}">
                <p14:modId xmlns:p14="http://schemas.microsoft.com/office/powerpoint/2010/main" val="532883844"/>
              </p:ext>
            </p:extLst>
          </p:nvPr>
        </p:nvGraphicFramePr>
        <p:xfrm>
          <a:off x="242047" y="1039416"/>
          <a:ext cx="8686800" cy="5541645"/>
        </p:xfrm>
        <a:graphic>
          <a:graphicData uri="http://schemas.openxmlformats.org/drawingml/2006/table">
            <a:tbl>
              <a:tblPr firstRow="1" bandRow="1">
                <a:gradFill rotWithShape="1">
                  <a:gsLst>
                    <a:gs pos="0">
                      <a:srgbClr val="3F70D2">
                        <a:shade val="51000"/>
                        <a:satMod val="130000"/>
                      </a:srgbClr>
                    </a:gs>
                    <a:gs pos="80000">
                      <a:srgbClr val="3F70D2">
                        <a:shade val="93000"/>
                        <a:satMod val="130000"/>
                      </a:srgbClr>
                    </a:gs>
                    <a:gs pos="100000">
                      <a:srgbClr val="3F70D2">
                        <a:shade val="94000"/>
                        <a:satMod val="135000"/>
                      </a:srgbClr>
                    </a:gs>
                  </a:gsLst>
                  <a:lin ang="16200000" scaled="0"/>
                </a:gradFill>
                <a:effectLst>
                  <a:outerShdw blurRad="40000" dist="23000" dir="5400000" rotWithShape="0">
                    <a:srgbClr val="000000">
                      <a:alpha val="35000"/>
                    </a:srgbClr>
                  </a:outerShdw>
                </a:effectLst>
              </a:tblPr>
              <a:tblGrid>
                <a:gridCol w="468231"/>
                <a:gridCol w="1391416"/>
                <a:gridCol w="2311377"/>
                <a:gridCol w="3416794"/>
                <a:gridCol w="1098982"/>
              </a:tblGrid>
              <a:tr h="248488">
                <a:tc gridSpan="2">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smtClean="0"/>
                        <a:t>Session</a:t>
                      </a:r>
                      <a:endParaRPr lang="id-ID" sz="1400" dirty="0"/>
                    </a:p>
                  </a:txBody>
                  <a:tcPr>
                    <a:lnL w="9525" cap="flat" cmpd="sng" algn="ctr">
                      <a:solidFill>
                        <a:srgbClr val="3F70D2">
                          <a:tint val="50000"/>
                          <a:shade val="95000"/>
                          <a:satMod val="105000"/>
                        </a:srgbClr>
                      </a:solidFill>
                      <a:prstDash val="solid"/>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hMerge="1">
                  <a:txBody>
                    <a:bodyPr/>
                    <a:lstStyle/>
                    <a:p>
                      <a:pPr algn="ctr"/>
                      <a:endParaRPr lang="id-ID" dirty="0"/>
                    </a:p>
                  </a:txBody>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smtClean="0"/>
                        <a:t>Topics</a:t>
                      </a:r>
                      <a:endParaRPr lang="id-ID" sz="1400" dirty="0"/>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smtClean="0"/>
                        <a:t>Descriptions</a:t>
                      </a:r>
                      <a:endParaRPr lang="id-ID" sz="1400" dirty="0"/>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smtClean="0"/>
                        <a:t>Lecturer</a:t>
                      </a:r>
                      <a:endParaRPr lang="id-ID" sz="1400" dirty="0"/>
                    </a:p>
                  </a:txBody>
                  <a:tcPr>
                    <a:lnL>
                      <a:noFill/>
                    </a:lnL>
                    <a:lnR w="9525" cap="flat" cmpd="sng" algn="ctr">
                      <a:solidFill>
                        <a:srgbClr val="3F70D2">
                          <a:tint val="50000"/>
                          <a:shade val="95000"/>
                          <a:satMod val="105000"/>
                        </a:srgbClr>
                      </a:solidFill>
                      <a:prstDash val="solid"/>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r>
              <a:tr h="26646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rgbClr val="FFFF00"/>
                          </a:solidFill>
                        </a:rPr>
                        <a:t>1</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rPr>
                        <a:t>4 Sep 2014</a:t>
                      </a:r>
                      <a:endParaRPr lang="id-ID" sz="1400" b="0" dirty="0" smtClean="0">
                        <a:solidFill>
                          <a:srgbClr val="FFFF00"/>
                        </a:solidFill>
                      </a:endParaRPr>
                    </a:p>
                  </a:txBody>
                  <a:tcPr>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rPr>
                        <a:t>Introduction</a:t>
                      </a:r>
                      <a:r>
                        <a:rPr lang="id-ID" sz="1400" baseline="0" dirty="0" smtClean="0">
                          <a:solidFill>
                            <a:srgbClr val="FFFF00"/>
                          </a:solidFill>
                        </a:rPr>
                        <a:t> &amp; Prologue</a:t>
                      </a:r>
                      <a:endParaRPr lang="id-ID" sz="1400" b="0" dirty="0">
                        <a:solidFill>
                          <a:srgbClr val="FFFF00"/>
                        </a:solidFill>
                      </a:endParaRPr>
                    </a:p>
                  </a:txBody>
                  <a:tcPr>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b="0" dirty="0">
                        <a:solidFill>
                          <a:srgbClr val="FFFF00"/>
                        </a:solidFill>
                      </a:endParaRPr>
                    </a:p>
                  </a:txBody>
                  <a:tcPr>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en-US" sz="1400" smtClean="0">
                          <a:solidFill>
                            <a:srgbClr val="FFFF00"/>
                          </a:solidFill>
                        </a:rPr>
                        <a:t>AER</a:t>
                      </a:r>
                      <a:endParaRPr lang="id-ID" sz="1400" b="0" dirty="0">
                        <a:solidFill>
                          <a:srgbClr val="FFFF00"/>
                        </a:solidFill>
                      </a:endParaRPr>
                    </a:p>
                  </a:txBody>
                  <a:tcPr>
                    <a:lnL>
                      <a:noFill/>
                    </a:lnL>
                    <a:lnR w="9525" cap="flat" cmpd="sng" algn="ctr">
                      <a:solidFill>
                        <a:srgbClr val="3F70D2">
                          <a:tint val="50000"/>
                          <a:shade val="95000"/>
                          <a:satMod val="105000"/>
                        </a:srgbClr>
                      </a:solidFill>
                      <a:prstDash val="solid"/>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r>
              <a:tr h="4224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2</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t>11 Sep</a:t>
                      </a:r>
                      <a:r>
                        <a:rPr lang="id-ID" sz="1400" baseline="0" dirty="0" smtClean="0"/>
                        <a:t> </a:t>
                      </a:r>
                      <a:r>
                        <a:rPr lang="id-ID" sz="1400" dirty="0" smtClean="0"/>
                        <a:t>2014</a:t>
                      </a:r>
                      <a:endParaRPr lang="id-ID" sz="1400" b="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kern="1200" dirty="0" smtClean="0">
                          <a:effectLst/>
                        </a:rPr>
                        <a:t>Recognizing Fallacies</a:t>
                      </a:r>
                      <a:endParaRPr lang="id-ID" sz="1400" b="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Looking at deceptive arguments, or fallacies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CAN</a:t>
                      </a:r>
                      <a:endParaRPr lang="id-ID" sz="1400" b="0" dirty="0">
                        <a:solidFill>
                          <a:schemeClr val="tx1"/>
                        </a:solidFill>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noFill/>
                  </a:tcPr>
                </a:tc>
              </a:tr>
              <a:tr h="640806">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3</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t>18 Sep 2014</a:t>
                      </a:r>
                      <a:endParaRPr lang="id-ID" sz="1400" b="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 </a:t>
                      </a:r>
                    </a:p>
                    <a:p>
                      <a:pPr>
                        <a:lnSpc>
                          <a:spcPct val="107000"/>
                        </a:lnSpc>
                        <a:spcAft>
                          <a:spcPts val="0"/>
                        </a:spcAft>
                      </a:pPr>
                      <a:r>
                        <a:rPr lang="id-ID" sz="1400" dirty="0">
                          <a:effectLst/>
                        </a:rPr>
                        <a:t>Negation, </a:t>
                      </a:r>
                    </a:p>
                    <a:p>
                      <a:pPr>
                        <a:lnSpc>
                          <a:spcPct val="107000"/>
                        </a:lnSpc>
                        <a:spcAft>
                          <a:spcPts val="0"/>
                        </a:spcAft>
                      </a:pPr>
                      <a:r>
                        <a:rPr lang="id-ID" sz="1400" dirty="0">
                          <a:effectLst/>
                        </a:rPr>
                        <a:t>Logical Connector (And, Or, If … then</a:t>
                      </a:r>
                      <a:r>
                        <a:rPr lang="id-ID" sz="1400" dirty="0" smtClean="0">
                          <a:effectLst/>
                        </a:rPr>
                        <a:t>)</a:t>
                      </a:r>
                      <a:endParaRPr lang="id-ID" sz="1400" dirty="0">
                        <a:effectLst/>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AER</a:t>
                      </a:r>
                      <a:endParaRPr lang="id-ID" sz="1400" b="0" dirty="0">
                        <a:solidFill>
                          <a:schemeClr val="tx1"/>
                        </a:solidFill>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tr>
              <a:tr h="859055">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4</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t>25 Sep 2014</a:t>
                      </a:r>
                      <a:endParaRPr lang="id-ID" sz="1400" b="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Propositions and Truth Values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Alternative Phrasing of Conditional, </a:t>
                      </a:r>
                    </a:p>
                    <a:p>
                      <a:pPr>
                        <a:lnSpc>
                          <a:spcPct val="107000"/>
                        </a:lnSpc>
                        <a:spcAft>
                          <a:spcPts val="0"/>
                        </a:spcAft>
                      </a:pPr>
                      <a:r>
                        <a:rPr lang="id-ID" sz="1400" dirty="0">
                          <a:effectLst/>
                        </a:rPr>
                        <a:t>Converse, </a:t>
                      </a:r>
                    </a:p>
                    <a:p>
                      <a:pPr>
                        <a:lnSpc>
                          <a:spcPct val="107000"/>
                        </a:lnSpc>
                        <a:spcAft>
                          <a:spcPts val="0"/>
                        </a:spcAft>
                      </a:pPr>
                      <a:r>
                        <a:rPr lang="id-ID" sz="1400" dirty="0">
                          <a:effectLst/>
                        </a:rPr>
                        <a:t>Inverse, </a:t>
                      </a:r>
                    </a:p>
                    <a:p>
                      <a:pPr>
                        <a:lnSpc>
                          <a:spcPct val="107000"/>
                        </a:lnSpc>
                        <a:spcAft>
                          <a:spcPts val="0"/>
                        </a:spcAft>
                      </a:pPr>
                      <a:r>
                        <a:rPr lang="id-ID" sz="1400" dirty="0">
                          <a:effectLst/>
                        </a:rPr>
                        <a:t>Contra </a:t>
                      </a:r>
                      <a:r>
                        <a:rPr lang="id-ID" sz="1400" dirty="0" smtClean="0">
                          <a:effectLst/>
                        </a:rPr>
                        <a:t>Positive</a:t>
                      </a:r>
                      <a:endParaRPr lang="id-ID" sz="1400" dirty="0">
                        <a:effectLst/>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AER</a:t>
                      </a:r>
                      <a:endParaRPr lang="id-ID" sz="1400" b="0" dirty="0">
                        <a:solidFill>
                          <a:schemeClr val="tx1"/>
                        </a:solidFill>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noFill/>
                  </a:tcPr>
                </a:tc>
              </a:tr>
              <a:tr h="744427">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5</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t>2 Okt 2014</a:t>
                      </a:r>
                      <a:endParaRPr lang="id-ID" sz="1400" b="0" dirty="0">
                        <a:solidFill>
                          <a:schemeClr val="tx1"/>
                        </a:solidFill>
                      </a:endParaRPr>
                    </a:p>
                  </a:txBody>
                  <a:tcP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Sets and Venn Diagrams </a:t>
                      </a:r>
                    </a:p>
                    <a:p>
                      <a:pPr>
                        <a:lnSpc>
                          <a:spcPct val="107000"/>
                        </a:lnSpc>
                        <a:spcAft>
                          <a:spcPts val="0"/>
                        </a:spcAft>
                      </a:pPr>
                      <a:r>
                        <a:rPr lang="id-ID" sz="1400" dirty="0">
                          <a:effectLst/>
                        </a:rPr>
                        <a:t>A Brief Review: Sets of Numbers</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Relationship Among Sets, Categorical Propositions, Diagram </a:t>
                      </a:r>
                      <a:r>
                        <a:rPr lang="id-ID" sz="1400" dirty="0" smtClean="0">
                          <a:effectLst/>
                        </a:rPr>
                        <a:t>Venn</a:t>
                      </a:r>
                      <a:endParaRPr lang="id-ID" sz="1400" dirty="0">
                        <a:effectLst/>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CAN</a:t>
                      </a:r>
                      <a:endParaRPr lang="id-ID" sz="1400" b="0" dirty="0">
                        <a:solidFill>
                          <a:schemeClr val="tx1"/>
                        </a:solidFill>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tr>
              <a:tr h="606318">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6</a:t>
                      </a:r>
                      <a:endParaRPr lang="id-ID" sz="1400" b="0" dirty="0">
                        <a:solidFill>
                          <a:schemeClr val="tx1"/>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t>9 Okt 2014</a:t>
                      </a:r>
                      <a:endParaRPr lang="id-ID" sz="1400" b="0" dirty="0">
                        <a:solidFill>
                          <a:schemeClr val="tx1"/>
                        </a:solidFill>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Analyzing Arguments</a:t>
                      </a:r>
                    </a:p>
                    <a:p>
                      <a:pPr>
                        <a:lnSpc>
                          <a:spcPct val="107000"/>
                        </a:lnSpc>
                        <a:spcAft>
                          <a:spcPts val="0"/>
                        </a:spcAft>
                      </a:pPr>
                      <a:r>
                        <a:rPr lang="id-ID" sz="1400" dirty="0">
                          <a:effectLst/>
                        </a:rPr>
                        <a:t> </a:t>
                      </a:r>
                      <a:endParaRPr lang="id-ID"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rPr>
                        <a:t>2 Types of Arguments (Inductive and Deductive), Test of Validity, Intro: Induction and Deduction in Mathematics</a:t>
                      </a:r>
                      <a:r>
                        <a:rPr lang="id-ID" sz="1400" dirty="0" smtClean="0">
                          <a:effectLst/>
                        </a:rPr>
                        <a:t>.</a:t>
                      </a:r>
                      <a:endParaRPr lang="id-ID" sz="1400" dirty="0">
                        <a:effectLst/>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t>MSI</a:t>
                      </a:r>
                      <a:endParaRPr lang="id-ID" sz="1400" b="0" dirty="0">
                        <a:solidFill>
                          <a:schemeClr val="tx1"/>
                        </a:solidFill>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noFill/>
                  </a:tcPr>
                </a:tc>
              </a:tr>
              <a:tr h="248488">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rgbClr val="FFFF00"/>
                          </a:solidFill>
                        </a:rPr>
                        <a:t>7</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rPr>
                        <a:t>16 Okt 2014</a:t>
                      </a:r>
                      <a:endParaRPr lang="id-ID" sz="1400" b="0" dirty="0">
                        <a:solidFill>
                          <a:srgbClr val="FFFF00"/>
                        </a:solidFill>
                      </a:endParaRPr>
                    </a:p>
                  </a:txBody>
                  <a:tcPr>
                    <a:lnL>
                      <a:noFill/>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smtClean="0">
                          <a:solidFill>
                            <a:srgbClr val="FFFF00"/>
                          </a:solidFill>
                          <a:effectLst/>
                        </a:rPr>
                        <a:t>Case Study</a:t>
                      </a:r>
                      <a:endParaRPr lang="id-ID" sz="1400" b="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smtClean="0">
                          <a:solidFill>
                            <a:srgbClr val="FFFF00"/>
                          </a:solidFill>
                          <a:effectLst/>
                        </a:rPr>
                        <a:t>Critical </a:t>
                      </a:r>
                      <a:r>
                        <a:rPr lang="id-ID" sz="1400" dirty="0">
                          <a:solidFill>
                            <a:srgbClr val="FFFF00"/>
                          </a:solidFill>
                          <a:effectLst/>
                        </a:rPr>
                        <a:t>Thinking in Everyday Life</a:t>
                      </a:r>
                      <a:endParaRPr lang="id-ID" sz="1400" b="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en-US" sz="1400" smtClean="0">
                          <a:solidFill>
                            <a:srgbClr val="FFFF00"/>
                          </a:solidFill>
                        </a:rPr>
                        <a:t>AER</a:t>
                      </a:r>
                      <a:endParaRPr lang="id-ID" sz="1400" b="0" dirty="0">
                        <a:solidFill>
                          <a:srgbClr val="FFFF00"/>
                        </a:solidFill>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solidFill>
                      <a:schemeClr val="accent5">
                        <a:lumMod val="20000"/>
                        <a:lumOff val="80000"/>
                        <a:alpha val="20000"/>
                      </a:schemeClr>
                    </a:solidFill>
                  </a:tcPr>
                </a:tc>
              </a:tr>
              <a:tr h="304800">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rgbClr val="FFFF00"/>
                          </a:solidFill>
                        </a:rPr>
                        <a:t>8</a:t>
                      </a:r>
                      <a:endParaRPr lang="id-ID" sz="1400" b="0" dirty="0">
                        <a:solidFill>
                          <a:srgbClr val="FFFF00"/>
                        </a:solidFill>
                      </a:endParaRPr>
                    </a:p>
                  </a:txBody>
                  <a:tcPr>
                    <a:lnL w="9525" cap="flat" cmpd="sng" algn="ctr">
                      <a:solidFill>
                        <a:srgbClr val="3F70D2">
                          <a:tint val="50000"/>
                          <a:shade val="95000"/>
                          <a:satMod val="105000"/>
                        </a:srgbClr>
                      </a:solidFill>
                      <a:prstDash val="solid"/>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rPr>
                        <a:t>23 Okt 2014</a:t>
                      </a:r>
                      <a:endParaRPr lang="id-ID" sz="1400" b="0" dirty="0">
                        <a:solidFill>
                          <a:srgbClr val="FFFF00"/>
                        </a:solidFill>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rPr>
                        <a:t>Ujian Tengah Semester</a:t>
                      </a:r>
                      <a:endParaRPr lang="id-ID" sz="1400" b="0" dirty="0">
                        <a:solidFill>
                          <a:srgbClr val="FFFF00"/>
                        </a:solidFill>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b="0" dirty="0">
                        <a:solidFill>
                          <a:srgbClr val="FFFF00"/>
                        </a:solidFill>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en-US" sz="1400" smtClean="0">
                          <a:solidFill>
                            <a:srgbClr val="FFFF00"/>
                          </a:solidFill>
                        </a:rPr>
                        <a:t>AER</a:t>
                      </a:r>
                      <a:endParaRPr lang="id-ID" sz="1400" b="0" dirty="0">
                        <a:solidFill>
                          <a:srgbClr val="FFFF00"/>
                        </a:solidFill>
                      </a:endParaRPr>
                    </a:p>
                  </a:txBody>
                  <a:tcPr>
                    <a:lnL>
                      <a:noFill/>
                    </a:lnL>
                    <a:lnR w="9525" cap="flat" cmpd="sng" algn="ctr">
                      <a:solidFill>
                        <a:srgbClr val="3F70D2">
                          <a:tint val="50000"/>
                          <a:shade val="95000"/>
                          <a:satMod val="105000"/>
                        </a:srgbClr>
                      </a:solidFill>
                      <a:prstDash val="solid"/>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76683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32" y="188640"/>
            <a:ext cx="8229600" cy="1066800"/>
          </a:xfrm>
        </p:spPr>
        <p:txBody>
          <a:bodyPr/>
          <a:lstStyle/>
          <a:p>
            <a:r>
              <a:rPr lang="en-US" smtClean="0"/>
              <a:t>Session &amp; Sylabus</a:t>
            </a:r>
            <a:endParaRPr lang="en-US"/>
          </a:p>
        </p:txBody>
      </p:sp>
      <p:sp>
        <p:nvSpPr>
          <p:cNvPr id="3" name="Content Placeholder 2"/>
          <p:cNvSpPr>
            <a:spLocks noGrp="1"/>
          </p:cNvSpPr>
          <p:nvPr>
            <p:ph idx="1"/>
          </p:nvPr>
        </p:nvSpPr>
        <p:spPr>
          <a:xfrm>
            <a:off x="230832" y="5805264"/>
            <a:ext cx="2901008" cy="864096"/>
          </a:xfrm>
        </p:spPr>
        <p:txBody>
          <a:bodyPr>
            <a:normAutofit fontScale="92500" lnSpcReduction="20000"/>
          </a:bodyPr>
          <a:lstStyle/>
          <a:p>
            <a:pPr marL="109693" indent="0">
              <a:buNone/>
            </a:pPr>
            <a:r>
              <a:rPr lang="en-US" sz="1400" u="sng" smtClean="0"/>
              <a:t>Legend</a:t>
            </a:r>
            <a:r>
              <a:rPr lang="en-US" sz="1400" smtClean="0"/>
              <a:t>:</a:t>
            </a:r>
          </a:p>
          <a:p>
            <a:r>
              <a:rPr lang="en-US" sz="1400" smtClean="0"/>
              <a:t>AER: Augury EL Rayeb</a:t>
            </a:r>
          </a:p>
          <a:p>
            <a:r>
              <a:rPr lang="en-US" sz="1400" smtClean="0"/>
              <a:t>CAN: Chaerul Anwar</a:t>
            </a:r>
          </a:p>
          <a:p>
            <a:r>
              <a:rPr lang="en-US" sz="1400" smtClean="0"/>
              <a:t>DGP: Denny Ganjar Purnama</a:t>
            </a:r>
            <a:endParaRPr lang="en-US" sz="1400"/>
          </a:p>
        </p:txBody>
      </p:sp>
      <p:graphicFrame>
        <p:nvGraphicFramePr>
          <p:cNvPr id="6" name="Content Placeholder 1"/>
          <p:cNvGraphicFramePr>
            <a:graphicFrameLocks/>
          </p:cNvGraphicFramePr>
          <p:nvPr>
            <p:extLst>
              <p:ext uri="{D42A27DB-BD31-4B8C-83A1-F6EECF244321}">
                <p14:modId xmlns:p14="http://schemas.microsoft.com/office/powerpoint/2010/main" val="3826104199"/>
              </p:ext>
            </p:extLst>
          </p:nvPr>
        </p:nvGraphicFramePr>
        <p:xfrm>
          <a:off x="228600" y="1084040"/>
          <a:ext cx="8718781" cy="4647980"/>
        </p:xfrm>
        <a:graphic>
          <a:graphicData uri="http://schemas.openxmlformats.org/drawingml/2006/table">
            <a:tbl>
              <a:tblPr firstRow="1" bandRow="1">
                <a:gradFill rotWithShape="1">
                  <a:gsLst>
                    <a:gs pos="0">
                      <a:srgbClr val="3F70D2">
                        <a:shade val="51000"/>
                        <a:satMod val="130000"/>
                      </a:srgbClr>
                    </a:gs>
                    <a:gs pos="80000">
                      <a:srgbClr val="3F70D2">
                        <a:shade val="93000"/>
                        <a:satMod val="130000"/>
                      </a:srgbClr>
                    </a:gs>
                    <a:gs pos="100000">
                      <a:srgbClr val="3F70D2">
                        <a:shade val="94000"/>
                        <a:satMod val="135000"/>
                      </a:srgbClr>
                    </a:gs>
                  </a:gsLst>
                  <a:lin ang="16200000" scaled="0"/>
                </a:gradFill>
                <a:effectLst>
                  <a:outerShdw blurRad="40000" dist="23000" dir="5400000" rotWithShape="0">
                    <a:srgbClr val="000000">
                      <a:alpha val="35000"/>
                    </a:srgbClr>
                  </a:outerShdw>
                </a:effectLst>
              </a:tblPr>
              <a:tblGrid>
                <a:gridCol w="469954"/>
                <a:gridCol w="1396539"/>
                <a:gridCol w="2319886"/>
                <a:gridCol w="3429373"/>
                <a:gridCol w="1103029"/>
              </a:tblGrid>
              <a:tr h="331134">
                <a:tc gridSpan="2">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smtClean="0">
                          <a:latin typeface="+mn-lt"/>
                        </a:rPr>
                        <a:t>Session</a:t>
                      </a:r>
                      <a:endParaRPr lang="id-ID" sz="1400" dirty="0">
                        <a:latin typeface="+mn-lt"/>
                      </a:endParaRPr>
                    </a:p>
                  </a:txBody>
                  <a:tcPr>
                    <a:lnL w="9525" cap="flat" cmpd="sng" algn="ctr">
                      <a:solidFill>
                        <a:srgbClr val="3F70D2">
                          <a:tint val="50000"/>
                          <a:shade val="95000"/>
                          <a:satMod val="105000"/>
                        </a:srgbClr>
                      </a:solidFill>
                      <a:prstDash val="solid"/>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hMerge="1">
                  <a:txBody>
                    <a:bodyPr/>
                    <a:lstStyle/>
                    <a:p>
                      <a:pPr algn="ctr"/>
                      <a:endParaRPr lang="id-ID" dirty="0"/>
                    </a:p>
                  </a:txBody>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smtClean="0">
                          <a:latin typeface="+mn-lt"/>
                        </a:rPr>
                        <a:t>Topics</a:t>
                      </a:r>
                      <a:endParaRPr lang="id-ID" sz="1400" dirty="0">
                        <a:latin typeface="+mn-lt"/>
                      </a:endParaRP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smtClean="0">
                          <a:latin typeface="+mn-lt"/>
                        </a:rPr>
                        <a:t>Descriptions</a:t>
                      </a:r>
                      <a:endParaRPr lang="id-ID" sz="1400" dirty="0">
                        <a:latin typeface="+mn-lt"/>
                      </a:endParaRPr>
                    </a:p>
                  </a:txBody>
                  <a:tcPr>
                    <a:lnL>
                      <a:noFill/>
                    </a:lnL>
                    <a:lnR>
                      <a:noFill/>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b="1" kern="1200">
                          <a:solidFill>
                            <a:schemeClr val="lt1"/>
                          </a:solidFill>
                          <a:latin typeface="Verdana"/>
                        </a:defRPr>
                      </a:lvl1pPr>
                      <a:lvl2pPr marL="457054" algn="l" rtl="0" eaLnBrk="1" latinLnBrk="0" hangingPunct="1">
                        <a:defRPr kumimoji="0" b="1" kern="1200">
                          <a:solidFill>
                            <a:schemeClr val="lt1"/>
                          </a:solidFill>
                          <a:latin typeface="Verdana"/>
                        </a:defRPr>
                      </a:lvl2pPr>
                      <a:lvl3pPr marL="914107" algn="l" rtl="0" eaLnBrk="1" latinLnBrk="0" hangingPunct="1">
                        <a:defRPr kumimoji="0" b="1" kern="1200">
                          <a:solidFill>
                            <a:schemeClr val="lt1"/>
                          </a:solidFill>
                          <a:latin typeface="Verdana"/>
                        </a:defRPr>
                      </a:lvl3pPr>
                      <a:lvl4pPr marL="1371161" algn="l" rtl="0" eaLnBrk="1" latinLnBrk="0" hangingPunct="1">
                        <a:defRPr kumimoji="0" b="1" kern="1200">
                          <a:solidFill>
                            <a:schemeClr val="lt1"/>
                          </a:solidFill>
                          <a:latin typeface="Verdana"/>
                        </a:defRPr>
                      </a:lvl4pPr>
                      <a:lvl5pPr marL="1828215" algn="l" rtl="0" eaLnBrk="1" latinLnBrk="0" hangingPunct="1">
                        <a:defRPr kumimoji="0" b="1" kern="1200">
                          <a:solidFill>
                            <a:schemeClr val="lt1"/>
                          </a:solidFill>
                          <a:latin typeface="Verdana"/>
                        </a:defRPr>
                      </a:lvl5pPr>
                      <a:lvl6pPr marL="2285268" algn="l" rtl="0" eaLnBrk="1" latinLnBrk="0" hangingPunct="1">
                        <a:defRPr kumimoji="0" b="1" kern="1200">
                          <a:solidFill>
                            <a:schemeClr val="lt1"/>
                          </a:solidFill>
                          <a:latin typeface="Verdana"/>
                        </a:defRPr>
                      </a:lvl6pPr>
                      <a:lvl7pPr marL="2742322" algn="l" rtl="0" eaLnBrk="1" latinLnBrk="0" hangingPunct="1">
                        <a:defRPr kumimoji="0" b="1" kern="1200">
                          <a:solidFill>
                            <a:schemeClr val="lt1"/>
                          </a:solidFill>
                          <a:latin typeface="Verdana"/>
                        </a:defRPr>
                      </a:lvl7pPr>
                      <a:lvl8pPr marL="3199376" algn="l" rtl="0" eaLnBrk="1" latinLnBrk="0" hangingPunct="1">
                        <a:defRPr kumimoji="0" b="1" kern="1200">
                          <a:solidFill>
                            <a:schemeClr val="lt1"/>
                          </a:solidFill>
                          <a:latin typeface="Verdana"/>
                        </a:defRPr>
                      </a:lvl8pPr>
                      <a:lvl9pPr marL="3656430" algn="l" rtl="0" eaLnBrk="1" latinLnBrk="0" hangingPunct="1">
                        <a:defRPr kumimoji="0" b="1" kern="1200">
                          <a:solidFill>
                            <a:schemeClr val="lt1"/>
                          </a:solidFill>
                          <a:latin typeface="Verdana"/>
                        </a:defRPr>
                      </a:lvl9pPr>
                    </a:lstStyle>
                    <a:p>
                      <a:pPr algn="ctr"/>
                      <a:r>
                        <a:rPr lang="id-ID" sz="1400" dirty="0" smtClean="0">
                          <a:latin typeface="+mn-lt"/>
                        </a:rPr>
                        <a:t>Lecturer</a:t>
                      </a:r>
                      <a:endParaRPr lang="id-ID" sz="1400" dirty="0">
                        <a:latin typeface="+mn-lt"/>
                      </a:endParaRPr>
                    </a:p>
                  </a:txBody>
                  <a:tcPr>
                    <a:lnL>
                      <a:noFill/>
                    </a:lnL>
                    <a:lnR w="9525" cap="flat" cmpd="sng" algn="ctr">
                      <a:solidFill>
                        <a:srgbClr val="3F70D2">
                          <a:tint val="50000"/>
                          <a:shade val="95000"/>
                          <a:satMod val="105000"/>
                        </a:srgbClr>
                      </a:solidFill>
                      <a:prstDash val="solid"/>
                    </a:lnR>
                    <a:lnT w="9525" cap="flat" cmpd="sng" algn="ctr">
                      <a:solidFill>
                        <a:srgbClr val="3F70D2">
                          <a:tint val="50000"/>
                          <a:shade val="95000"/>
                          <a:satMod val="105000"/>
                        </a:srgbClr>
                      </a:solidFill>
                      <a:prstDash val="solid"/>
                    </a:lnT>
                    <a:lnB w="38100" cap="flat" cmpd="sng" algn="ctr">
                      <a:solidFill>
                        <a:srgbClr val="FFFFFF"/>
                      </a:solidFill>
                      <a:prstDash val="solid"/>
                    </a:lnB>
                    <a:lnTlToBr w="12700" cmpd="sng">
                      <a:noFill/>
                      <a:prstDash val="solid"/>
                    </a:lnTlToBr>
                    <a:lnBlToTr w="12700" cmpd="sng">
                      <a:noFill/>
                      <a:prstDash val="solid"/>
                    </a:lnBlToTr>
                    <a:noFill/>
                  </a:tcPr>
                </a:tc>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latin typeface="+mn-lt"/>
                        </a:rPr>
                        <a:t>9</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latin typeface="+mn-lt"/>
                        </a:rPr>
                        <a:t>30 Okt 2014</a:t>
                      </a:r>
                      <a:endParaRPr lang="id-ID" sz="1400" dirty="0">
                        <a:solidFill>
                          <a:schemeClr val="tx1"/>
                        </a:solidFill>
                        <a:latin typeface="+mn-lt"/>
                      </a:endParaRPr>
                    </a:p>
                  </a:txBody>
                  <a:tcPr>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The Problem-Solving Power of </a:t>
                      </a:r>
                      <a:r>
                        <a:rPr lang="id-ID" sz="1400" dirty="0" smtClean="0">
                          <a:effectLst/>
                          <a:latin typeface="+mn-lt"/>
                          <a:ea typeface="Calibri" panose="020F0502020204030204" pitchFamily="34" charset="0"/>
                          <a:cs typeface="Times New Roman" panose="02020603050405020304" pitchFamily="18" charset="0"/>
                        </a:rPr>
                        <a:t>Units</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Working with Fractions</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Currency Exchange </a:t>
                      </a:r>
                      <a:r>
                        <a:rPr lang="id-ID" sz="1400" dirty="0" smtClean="0">
                          <a:effectLst/>
                          <a:latin typeface="+mn-lt"/>
                          <a:ea typeface="Calibri" panose="020F0502020204030204" pitchFamily="34" charset="0"/>
                          <a:cs typeface="Times New Roman" panose="02020603050405020304" pitchFamily="18" charset="0"/>
                        </a:rPr>
                        <a:t>Rate</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chemeClr val="bg1"/>
                          </a:solidFill>
                          <a:latin typeface="+mn-lt"/>
                        </a:rPr>
                        <a:t>DGP</a:t>
                      </a:r>
                      <a:endParaRPr lang="id-ID" sz="1400" dirty="0">
                        <a:solidFill>
                          <a:schemeClr val="bg1"/>
                        </a:solidFill>
                        <a:latin typeface="+mn-lt"/>
                      </a:endParaRPr>
                    </a:p>
                  </a:txBody>
                  <a:tcPr>
                    <a:lnL>
                      <a:noFill/>
                    </a:lnL>
                    <a:lnR w="9525" cap="flat" cmpd="sng" algn="ctr">
                      <a:solidFill>
                        <a:srgbClr val="3F70D2">
                          <a:tint val="50000"/>
                          <a:shade val="95000"/>
                          <a:satMod val="105000"/>
                        </a:srgbClr>
                      </a:solidFill>
                      <a:prstDash val="solid"/>
                    </a:lnR>
                    <a:lnT w="38100" cap="flat" cmpd="sng" algn="ctr">
                      <a:solidFill>
                        <a:srgbClr val="FFFFFF"/>
                      </a:solidFill>
                      <a:prstDash val="solid"/>
                    </a:lnT>
                    <a:lnB>
                      <a:noFill/>
                    </a:lnB>
                    <a:lnTlToBr w="12700" cmpd="sng">
                      <a:noFill/>
                      <a:prstDash val="solid"/>
                    </a:lnTlToBr>
                    <a:lnBlToTr w="12700" cmpd="sng">
                      <a:noFill/>
                      <a:prstDash val="solid"/>
                    </a:lnBlToTr>
                    <a:solidFill>
                      <a:srgbClr val="FFFFFF">
                        <a:alpha val="20000"/>
                      </a:srgbClr>
                    </a:solidFill>
                  </a:tcPr>
                </a:tc>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latin typeface="+mn-lt"/>
                        </a:rPr>
                        <a:t>10</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latin typeface="+mn-lt"/>
                        </a:rPr>
                        <a:t>6 Nop 2014</a:t>
                      </a:r>
                      <a:endParaRPr lang="id-ID" sz="14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Standardized Units: More Problem Solving </a:t>
                      </a:r>
                      <a:r>
                        <a:rPr lang="id-ID" sz="1400" dirty="0" smtClean="0">
                          <a:effectLst/>
                          <a:latin typeface="+mn-lt"/>
                          <a:ea typeface="Calibri" panose="020F0502020204030204" pitchFamily="34" charset="0"/>
                          <a:cs typeface="Times New Roman" panose="02020603050405020304" pitchFamily="18" charset="0"/>
                        </a:rPr>
                        <a:t>Power</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Powers of 10</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Metric </a:t>
                      </a:r>
                      <a:r>
                        <a:rPr lang="id-ID" sz="1400" dirty="0" smtClean="0">
                          <a:effectLst/>
                          <a:latin typeface="+mn-lt"/>
                          <a:ea typeface="Calibri" panose="020F0502020204030204" pitchFamily="34" charset="0"/>
                          <a:cs typeface="Times New Roman" panose="02020603050405020304" pitchFamily="18" charset="0"/>
                        </a:rPr>
                        <a:t>Conversions</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chemeClr val="bg1"/>
                          </a:solidFill>
                          <a:latin typeface="+mn-lt"/>
                        </a:rPr>
                        <a:t>DGP</a:t>
                      </a:r>
                      <a:endParaRPr lang="id-ID" sz="1400" dirty="0">
                        <a:solidFill>
                          <a:schemeClr val="bg1"/>
                        </a:solidFill>
                        <a:latin typeface="+mn-lt"/>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noFill/>
                  </a:tcPr>
                </a:tc>
              </a:tr>
              <a:tr h="33113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rgbClr val="FFFF00"/>
                          </a:solidFill>
                          <a:latin typeface="+mn-lt"/>
                        </a:rPr>
                        <a:t>11</a:t>
                      </a:r>
                      <a:endParaRPr lang="id-ID" sz="1400" dirty="0">
                        <a:solidFill>
                          <a:srgbClr val="FFFF00"/>
                        </a:solidFill>
                        <a:latin typeface="+mn-lt"/>
                      </a:endParaRPr>
                    </a:p>
                  </a:txBody>
                  <a:tcPr anchor="ct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latin typeface="+mn-lt"/>
                        </a:rPr>
                        <a:t>13 Nop 2014</a:t>
                      </a:r>
                      <a:endParaRPr lang="id-ID" sz="1400" dirty="0">
                        <a:solidFill>
                          <a:srgbClr val="FFFF00"/>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b="0" dirty="0" smtClean="0">
                          <a:solidFill>
                            <a:srgbClr val="FFFF00"/>
                          </a:solidFill>
                          <a:effectLst/>
                          <a:latin typeface="+mn-lt"/>
                          <a:ea typeface="Calibri" panose="020F0502020204030204" pitchFamily="34" charset="0"/>
                          <a:cs typeface="Times New Roman" panose="02020603050405020304" pitchFamily="18" charset="0"/>
                        </a:rPr>
                        <a:t>Case Study</a:t>
                      </a:r>
                      <a:endParaRPr lang="id-ID" sz="1400" b="0" dirty="0">
                        <a:solidFill>
                          <a:srgbClr val="FFFF00"/>
                        </a:solidFill>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latin typeface="+mn-lt"/>
                          <a:ea typeface="Calibri" panose="020F0502020204030204" pitchFamily="34" charset="0"/>
                          <a:cs typeface="Times New Roman" panose="02020603050405020304" pitchFamily="18" charset="0"/>
                        </a:rPr>
                        <a:t>Problem-Solving Guidelines and Hints</a:t>
                      </a:r>
                    </a:p>
                  </a:txBody>
                  <a:tcPr marL="68580" marR="68580" marT="0" marB="0" anchor="ct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en-US" sz="1400" smtClean="0">
                          <a:solidFill>
                            <a:srgbClr val="FFFF00"/>
                          </a:solidFill>
                          <a:latin typeface="+mn-lt"/>
                        </a:rPr>
                        <a:t>AER</a:t>
                      </a:r>
                      <a:endParaRPr lang="id-ID" sz="1400" dirty="0">
                        <a:solidFill>
                          <a:srgbClr val="FFFF00"/>
                        </a:solidFill>
                        <a:latin typeface="+mn-lt"/>
                      </a:endParaRPr>
                    </a:p>
                  </a:txBody>
                  <a:tcPr anchor="ct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latin typeface="+mn-lt"/>
                        </a:rPr>
                        <a:t>12</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latin typeface="+mn-lt"/>
                        </a:rPr>
                        <a:t>20 Nop 2014</a:t>
                      </a:r>
                      <a:endParaRPr lang="id-ID" sz="14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Uses and Abuses of </a:t>
                      </a:r>
                      <a:r>
                        <a:rPr lang="id-ID" sz="1400" dirty="0" smtClean="0">
                          <a:effectLst/>
                          <a:latin typeface="+mn-lt"/>
                          <a:ea typeface="Calibri" panose="020F0502020204030204" pitchFamily="34" charset="0"/>
                          <a:cs typeface="Times New Roman" panose="02020603050405020304" pitchFamily="18" charset="0"/>
                        </a:rPr>
                        <a:t>Percentages</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Percentages</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What Is a </a:t>
                      </a:r>
                      <a:r>
                        <a:rPr lang="id-ID" sz="1400" dirty="0" smtClean="0">
                          <a:effectLst/>
                          <a:latin typeface="+mn-lt"/>
                          <a:ea typeface="Calibri" panose="020F0502020204030204" pitchFamily="34" charset="0"/>
                          <a:cs typeface="Times New Roman" panose="02020603050405020304" pitchFamily="18" charset="0"/>
                        </a:rPr>
                        <a:t>Ratio</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chemeClr val="bg1"/>
                          </a:solidFill>
                          <a:latin typeface="+mn-lt"/>
                        </a:rPr>
                        <a:t>MSI</a:t>
                      </a:r>
                      <a:endParaRPr lang="id-ID" sz="1400" dirty="0">
                        <a:solidFill>
                          <a:schemeClr val="bg1"/>
                        </a:solidFill>
                        <a:latin typeface="+mn-lt"/>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noFill/>
                  </a:tcPr>
                </a:tc>
              </a:tr>
              <a:tr h="688141">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latin typeface="+mn-lt"/>
                        </a:rPr>
                        <a:t>13</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latin typeface="+mn-lt"/>
                        </a:rPr>
                        <a:t>27 Nop 2014</a:t>
                      </a:r>
                      <a:endParaRPr lang="id-ID" sz="14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Putting Numbers in </a:t>
                      </a:r>
                      <a:r>
                        <a:rPr lang="id-ID" sz="1400" dirty="0" smtClean="0">
                          <a:effectLst/>
                          <a:latin typeface="+mn-lt"/>
                          <a:ea typeface="Calibri" panose="020F0502020204030204" pitchFamily="34" charset="0"/>
                          <a:cs typeface="Times New Roman" panose="02020603050405020304" pitchFamily="18" charset="0"/>
                        </a:rPr>
                        <a:t>Perspective</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Working with Scientific Notation</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Scientific </a:t>
                      </a:r>
                      <a:r>
                        <a:rPr lang="id-ID" sz="1400" dirty="0" smtClean="0">
                          <a:effectLst/>
                          <a:latin typeface="+mn-lt"/>
                          <a:ea typeface="Calibri" panose="020F0502020204030204" pitchFamily="34" charset="0"/>
                          <a:cs typeface="Times New Roman" panose="02020603050405020304" pitchFamily="18" charset="0"/>
                        </a:rPr>
                        <a:t>Notation</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chemeClr val="bg1"/>
                          </a:solidFill>
                          <a:latin typeface="+mn-lt"/>
                        </a:rPr>
                        <a:t>SHD</a:t>
                      </a:r>
                      <a:endParaRPr lang="id-ID" sz="1400" dirty="0">
                        <a:solidFill>
                          <a:schemeClr val="bg1"/>
                        </a:solidFill>
                        <a:latin typeface="+mn-lt"/>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tr>
              <a:tr h="688141">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latin typeface="+mn-lt"/>
                        </a:rPr>
                        <a:t>14</a:t>
                      </a:r>
                      <a:endParaRPr lang="id-ID" sz="1400" dirty="0">
                        <a:solidFill>
                          <a:schemeClr val="tx1"/>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latin typeface="+mn-lt"/>
                        </a:rPr>
                        <a:t>4 Des 2014</a:t>
                      </a:r>
                      <a:endParaRPr lang="id-ID" sz="14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Dealing with </a:t>
                      </a:r>
                      <a:r>
                        <a:rPr lang="id-ID" sz="1400" dirty="0" smtClean="0">
                          <a:effectLst/>
                          <a:latin typeface="+mn-lt"/>
                          <a:ea typeface="Calibri" panose="020F0502020204030204" pitchFamily="34" charset="0"/>
                          <a:cs typeface="Times New Roman" panose="02020603050405020304" pitchFamily="18" charset="0"/>
                        </a:rPr>
                        <a:t>Uncertainty</a:t>
                      </a:r>
                      <a:endParaRPr lang="id-ID"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Index Numbers: The CPI and </a:t>
                      </a:r>
                      <a:r>
                        <a:rPr lang="id-ID" sz="1400" dirty="0" smtClean="0">
                          <a:effectLst/>
                          <a:latin typeface="+mn-lt"/>
                          <a:ea typeface="Calibri" panose="020F0502020204030204" pitchFamily="34" charset="0"/>
                          <a:cs typeface="Times New Roman" panose="02020603050405020304" pitchFamily="18" charset="0"/>
                        </a:rPr>
                        <a:t>Beyond</a:t>
                      </a:r>
                      <a:endParaRPr lang="id-ID" sz="14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A Brief Review: Rounding</a:t>
                      </a: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Rounding in </a:t>
                      </a:r>
                      <a:r>
                        <a:rPr lang="id-ID" sz="1400" dirty="0" smtClean="0">
                          <a:effectLst/>
                          <a:latin typeface="+mn-lt"/>
                          <a:ea typeface="Calibri" panose="020F0502020204030204" pitchFamily="34" charset="0"/>
                          <a:cs typeface="Times New Roman" panose="02020603050405020304" pitchFamily="18" charset="0"/>
                        </a:rPr>
                        <a:t>Excel</a:t>
                      </a:r>
                      <a:endParaRPr lang="id-ID"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id-ID" sz="1400" dirty="0">
                          <a:effectLst/>
                          <a:latin typeface="+mn-lt"/>
                          <a:ea typeface="Calibri" panose="020F0502020204030204" pitchFamily="34" charset="0"/>
                          <a:cs typeface="Times New Roman" panose="02020603050405020304" pitchFamily="18" charset="0"/>
                        </a:rPr>
                        <a:t>Using Technology: The Inflation Calculator</a:t>
                      </a: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chemeClr val="bg1"/>
                          </a:solidFill>
                          <a:latin typeface="+mn-lt"/>
                        </a:rPr>
                        <a:t>SHD</a:t>
                      </a:r>
                      <a:endParaRPr lang="id-ID" sz="1400" dirty="0">
                        <a:solidFill>
                          <a:schemeClr val="bg1"/>
                        </a:solidFill>
                        <a:latin typeface="+mn-lt"/>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noFill/>
                  </a:tcPr>
                </a:tc>
              </a:tr>
              <a:tr h="455329">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rgbClr val="FFFF00"/>
                          </a:solidFill>
                          <a:latin typeface="+mn-lt"/>
                        </a:rPr>
                        <a:t>15</a:t>
                      </a:r>
                      <a:endParaRPr lang="id-ID" sz="1400" dirty="0">
                        <a:solidFill>
                          <a:srgbClr val="FFFF00"/>
                        </a:solidFill>
                        <a:latin typeface="+mn-lt"/>
                      </a:endParaRPr>
                    </a:p>
                  </a:txBody>
                  <a:tcPr>
                    <a:lnL w="9525" cap="flat" cmpd="sng" algn="ctr">
                      <a:solidFill>
                        <a:srgbClr val="3F70D2">
                          <a:tint val="50000"/>
                          <a:shade val="95000"/>
                          <a:satMod val="105000"/>
                        </a:srgbClr>
                      </a:solidFill>
                      <a:prstDash val="solid"/>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latin typeface="+mn-lt"/>
                        </a:rPr>
                        <a:t>11 Des 2014</a:t>
                      </a:r>
                      <a:endParaRPr lang="id-ID" sz="1400" dirty="0">
                        <a:solidFill>
                          <a:srgbClr val="FFFF00"/>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0" dirty="0" smtClean="0">
                          <a:solidFill>
                            <a:srgbClr val="FFFF00"/>
                          </a:solidFill>
                          <a:effectLst/>
                          <a:latin typeface="+mn-lt"/>
                          <a:ea typeface="Calibri" panose="020F0502020204030204" pitchFamily="34" charset="0"/>
                          <a:cs typeface="Times New Roman" panose="02020603050405020304" pitchFamily="18" charset="0"/>
                        </a:rPr>
                        <a:t>Case Study</a:t>
                      </a:r>
                    </a:p>
                  </a:txBody>
                  <a:tcPr>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nSpc>
                          <a:spcPct val="107000"/>
                        </a:lnSpc>
                        <a:spcAft>
                          <a:spcPts val="0"/>
                        </a:spcAft>
                      </a:pPr>
                      <a:r>
                        <a:rPr lang="id-ID" sz="1400" dirty="0">
                          <a:solidFill>
                            <a:srgbClr val="FFFF00"/>
                          </a:solidFill>
                          <a:effectLst/>
                          <a:latin typeface="+mn-lt"/>
                          <a:ea typeface="Calibri" panose="020F0502020204030204" pitchFamily="34" charset="0"/>
                          <a:cs typeface="Times New Roman" panose="02020603050405020304" pitchFamily="18" charset="0"/>
                        </a:rPr>
                        <a:t>How </a:t>
                      </a:r>
                      <a:r>
                        <a:rPr lang="id-ID" sz="1400" dirty="0" smtClean="0">
                          <a:solidFill>
                            <a:srgbClr val="FFFF00"/>
                          </a:solidFill>
                          <a:effectLst/>
                          <a:latin typeface="+mn-lt"/>
                          <a:ea typeface="Calibri" panose="020F0502020204030204" pitchFamily="34" charset="0"/>
                          <a:cs typeface="Times New Roman" panose="02020603050405020304" pitchFamily="18" charset="0"/>
                        </a:rPr>
                        <a:t>Numbers </a:t>
                      </a:r>
                      <a:r>
                        <a:rPr lang="id-ID" sz="1400" dirty="0">
                          <a:solidFill>
                            <a:srgbClr val="FFFF00"/>
                          </a:solidFill>
                          <a:effectLst/>
                          <a:latin typeface="+mn-lt"/>
                          <a:ea typeface="Calibri" panose="020F0502020204030204" pitchFamily="34" charset="0"/>
                          <a:cs typeface="Times New Roman" panose="02020603050405020304" pitchFamily="18" charset="0"/>
                        </a:rPr>
                        <a:t>Deceive: Polugraph, Mammograms, and More</a:t>
                      </a:r>
                    </a:p>
                  </a:txBody>
                  <a:tcPr marL="68580" marR="68580" marT="0" marB="0">
                    <a:lnL>
                      <a:noFill/>
                    </a:lnL>
                    <a:lnR>
                      <a:noFill/>
                    </a:lnR>
                    <a:lnT>
                      <a:noFill/>
                    </a:lnT>
                    <a:lnB>
                      <a:noFill/>
                    </a:lnB>
                    <a:lnTlToBr w="12700" cmpd="sng">
                      <a:noFill/>
                      <a:prstDash val="solid"/>
                    </a:lnTlToBr>
                    <a:lnBlToTr w="12700" cmpd="sng">
                      <a:noFill/>
                      <a:prstDash val="solid"/>
                    </a:lnBlToTr>
                    <a:solidFill>
                      <a:srgbClr val="FFFFFF">
                        <a:alpha val="20000"/>
                      </a:srgbClr>
                    </a:solid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en-US" sz="1400" smtClean="0">
                          <a:solidFill>
                            <a:srgbClr val="FFFF00"/>
                          </a:solidFill>
                          <a:latin typeface="+mn-lt"/>
                        </a:rPr>
                        <a:t>AER</a:t>
                      </a:r>
                      <a:endParaRPr lang="id-ID" sz="1400" dirty="0">
                        <a:solidFill>
                          <a:srgbClr val="FFFF00"/>
                        </a:solidFill>
                        <a:latin typeface="+mn-lt"/>
                      </a:endParaRPr>
                    </a:p>
                  </a:txBody>
                  <a:tcPr>
                    <a:lnL>
                      <a:noFill/>
                    </a:lnL>
                    <a:lnR w="9525" cap="flat" cmpd="sng" algn="ctr">
                      <a:solidFill>
                        <a:srgbClr val="3F70D2">
                          <a:tint val="50000"/>
                          <a:shade val="95000"/>
                          <a:satMod val="105000"/>
                        </a:srgbClr>
                      </a:solidFill>
                      <a:prstDash val="solid"/>
                    </a:lnR>
                    <a:lnT>
                      <a:noFill/>
                    </a:lnT>
                    <a:lnB>
                      <a:noFill/>
                    </a:lnB>
                    <a:lnTlToBr w="12700" cmpd="sng">
                      <a:noFill/>
                      <a:prstDash val="solid"/>
                    </a:lnTlToBr>
                    <a:lnBlToTr w="12700" cmpd="sng">
                      <a:noFill/>
                      <a:prstDash val="solid"/>
                    </a:lnBlToTr>
                    <a:solidFill>
                      <a:srgbClr val="FFFFFF">
                        <a:alpha val="20000"/>
                      </a:srgbClr>
                    </a:solidFill>
                  </a:tcPr>
                </a:tc>
              </a:tr>
              <a:tr h="331134">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id-ID" sz="1400" dirty="0" smtClean="0">
                          <a:solidFill>
                            <a:srgbClr val="FFFF00"/>
                          </a:solidFill>
                          <a:latin typeface="+mn-lt"/>
                        </a:rPr>
                        <a:t>16</a:t>
                      </a:r>
                      <a:endParaRPr lang="id-ID" sz="1400" dirty="0">
                        <a:solidFill>
                          <a:srgbClr val="FFFF00"/>
                        </a:solidFill>
                        <a:latin typeface="+mn-lt"/>
                      </a:endParaRPr>
                    </a:p>
                  </a:txBody>
                  <a:tcPr>
                    <a:lnL w="9525" cap="flat" cmpd="sng" algn="ctr">
                      <a:solidFill>
                        <a:srgbClr val="3F70D2">
                          <a:tint val="50000"/>
                          <a:shade val="95000"/>
                          <a:satMod val="105000"/>
                        </a:srgbClr>
                      </a:solidFill>
                      <a:prstDash val="solid"/>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latin typeface="+mn-lt"/>
                        </a:rPr>
                        <a:t>18 Des 2014</a:t>
                      </a:r>
                      <a:endParaRPr lang="id-ID" sz="1400" dirty="0">
                        <a:solidFill>
                          <a:srgbClr val="FFFF00"/>
                        </a:solidFill>
                        <a:latin typeface="+mn-lt"/>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r>
                        <a:rPr lang="id-ID" sz="1400" dirty="0" smtClean="0">
                          <a:solidFill>
                            <a:srgbClr val="FFFF00"/>
                          </a:solidFill>
                          <a:latin typeface="+mn-lt"/>
                        </a:rPr>
                        <a:t>Ujian Akhir Semester</a:t>
                      </a:r>
                      <a:endParaRPr lang="id-ID" sz="1400" dirty="0">
                        <a:solidFill>
                          <a:srgbClr val="FFFF00"/>
                        </a:solidFill>
                        <a:latin typeface="+mn-lt"/>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endParaRPr lang="id-ID" sz="1400" dirty="0">
                        <a:solidFill>
                          <a:srgbClr val="FFFF00"/>
                        </a:solidFill>
                        <a:latin typeface="+mn-lt"/>
                      </a:endParaRPr>
                    </a:p>
                  </a:txBody>
                  <a:tcPr>
                    <a:lnL>
                      <a:noFill/>
                    </a:lnL>
                    <a:lnR>
                      <a:noFill/>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c>
                  <a:txBody>
                    <a:bodyPr/>
                    <a:lstStyle>
                      <a:lvl1pPr marL="0" algn="l" rtl="0" eaLnBrk="1" latinLnBrk="0" hangingPunct="1">
                        <a:defRPr kumimoji="0" kern="1200">
                          <a:solidFill>
                            <a:schemeClr val="lt1"/>
                          </a:solidFill>
                          <a:latin typeface="Verdana"/>
                        </a:defRPr>
                      </a:lvl1pPr>
                      <a:lvl2pPr marL="457054" algn="l" rtl="0" eaLnBrk="1" latinLnBrk="0" hangingPunct="1">
                        <a:defRPr kumimoji="0" kern="1200">
                          <a:solidFill>
                            <a:schemeClr val="lt1"/>
                          </a:solidFill>
                          <a:latin typeface="Verdana"/>
                        </a:defRPr>
                      </a:lvl2pPr>
                      <a:lvl3pPr marL="914107" algn="l" rtl="0" eaLnBrk="1" latinLnBrk="0" hangingPunct="1">
                        <a:defRPr kumimoji="0" kern="1200">
                          <a:solidFill>
                            <a:schemeClr val="lt1"/>
                          </a:solidFill>
                          <a:latin typeface="Verdana"/>
                        </a:defRPr>
                      </a:lvl3pPr>
                      <a:lvl4pPr marL="1371161" algn="l" rtl="0" eaLnBrk="1" latinLnBrk="0" hangingPunct="1">
                        <a:defRPr kumimoji="0" kern="1200">
                          <a:solidFill>
                            <a:schemeClr val="lt1"/>
                          </a:solidFill>
                          <a:latin typeface="Verdana"/>
                        </a:defRPr>
                      </a:lvl4pPr>
                      <a:lvl5pPr marL="1828215" algn="l" rtl="0" eaLnBrk="1" latinLnBrk="0" hangingPunct="1">
                        <a:defRPr kumimoji="0" kern="1200">
                          <a:solidFill>
                            <a:schemeClr val="lt1"/>
                          </a:solidFill>
                          <a:latin typeface="Verdana"/>
                        </a:defRPr>
                      </a:lvl5pPr>
                      <a:lvl6pPr marL="2285268" algn="l" rtl="0" eaLnBrk="1" latinLnBrk="0" hangingPunct="1">
                        <a:defRPr kumimoji="0" kern="1200">
                          <a:solidFill>
                            <a:schemeClr val="lt1"/>
                          </a:solidFill>
                          <a:latin typeface="Verdana"/>
                        </a:defRPr>
                      </a:lvl6pPr>
                      <a:lvl7pPr marL="2742322" algn="l" rtl="0" eaLnBrk="1" latinLnBrk="0" hangingPunct="1">
                        <a:defRPr kumimoji="0" kern="1200">
                          <a:solidFill>
                            <a:schemeClr val="lt1"/>
                          </a:solidFill>
                          <a:latin typeface="Verdana"/>
                        </a:defRPr>
                      </a:lvl7pPr>
                      <a:lvl8pPr marL="3199376" algn="l" rtl="0" eaLnBrk="1" latinLnBrk="0" hangingPunct="1">
                        <a:defRPr kumimoji="0" kern="1200">
                          <a:solidFill>
                            <a:schemeClr val="lt1"/>
                          </a:solidFill>
                          <a:latin typeface="Verdana"/>
                        </a:defRPr>
                      </a:lvl8pPr>
                      <a:lvl9pPr marL="3656430" algn="l" rtl="0" eaLnBrk="1" latinLnBrk="0" hangingPunct="1">
                        <a:defRPr kumimoji="0" kern="1200">
                          <a:solidFill>
                            <a:schemeClr val="lt1"/>
                          </a:solidFill>
                          <a:latin typeface="Verdana"/>
                        </a:defRPr>
                      </a:lvl9pPr>
                    </a:lstStyle>
                    <a:p>
                      <a:pPr algn="ctr"/>
                      <a:r>
                        <a:rPr lang="en-US" sz="1400" smtClean="0">
                          <a:solidFill>
                            <a:srgbClr val="FFFF00"/>
                          </a:solidFill>
                          <a:latin typeface="+mn-lt"/>
                        </a:rPr>
                        <a:t>AER</a:t>
                      </a:r>
                      <a:endParaRPr lang="id-ID" sz="1400" dirty="0">
                        <a:solidFill>
                          <a:srgbClr val="FFFF00"/>
                        </a:solidFill>
                        <a:latin typeface="+mn-lt"/>
                      </a:endParaRPr>
                    </a:p>
                  </a:txBody>
                  <a:tcPr>
                    <a:lnL>
                      <a:noFill/>
                    </a:lnL>
                    <a:lnR w="9525" cap="flat" cmpd="sng" algn="ctr">
                      <a:solidFill>
                        <a:srgbClr val="3F70D2">
                          <a:tint val="50000"/>
                          <a:shade val="95000"/>
                          <a:satMod val="105000"/>
                        </a:srgbClr>
                      </a:solidFill>
                      <a:prstDash val="solid"/>
                    </a:lnR>
                    <a:lnT>
                      <a:noFill/>
                    </a:lnT>
                    <a:lnB w="9525" cap="flat" cmpd="sng" algn="ctr">
                      <a:solidFill>
                        <a:srgbClr val="3F70D2">
                          <a:tint val="50000"/>
                          <a:shade val="95000"/>
                          <a:satMod val="105000"/>
                        </a:srgbClr>
                      </a:solidFill>
                      <a:prstDash val="solid"/>
                    </a:lnB>
                    <a:lnTlToBr w="12700" cmpd="sng">
                      <a:noFill/>
                      <a:prstDash val="solid"/>
                    </a:lnTlToBr>
                    <a:lnBlToTr w="12700" cmpd="sng">
                      <a:noFill/>
                      <a:prstDash val="solid"/>
                    </a:lnBlToTr>
                    <a:noFill/>
                  </a:tcPr>
                </a:tc>
              </a:tr>
            </a:tbl>
          </a:graphicData>
        </a:graphic>
      </p:graphicFrame>
      <p:sp>
        <p:nvSpPr>
          <p:cNvPr id="5" name="Content Placeholder 2"/>
          <p:cNvSpPr txBox="1">
            <a:spLocks/>
          </p:cNvSpPr>
          <p:nvPr/>
        </p:nvSpPr>
        <p:spPr>
          <a:xfrm>
            <a:off x="2895128" y="5949280"/>
            <a:ext cx="2901008" cy="864096"/>
          </a:xfrm>
          <a:prstGeom prst="rect">
            <a:avLst/>
          </a:prstGeom>
        </p:spPr>
        <p:txBody>
          <a:bodyPr vert="horz" lIns="91411" tIns="45705" rIns="91411" bIns="45705">
            <a:normAutofit/>
          </a:bodyPr>
          <a:lstStyle>
            <a:lvl1pPr marL="365643" indent="-255950"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157" indent="-246809"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249" indent="-21938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198" indent="-201104"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443" indent="-182821"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8829" indent="-182821"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215" indent="-182821"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318" indent="-182821"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39563" indent="-182821"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defTabSz="914400"/>
            <a:r>
              <a:rPr lang="en-US" sz="1300" smtClean="0"/>
              <a:t>MSI: Marcello Singaji</a:t>
            </a:r>
          </a:p>
          <a:p>
            <a:pPr defTabSz="914400"/>
            <a:r>
              <a:rPr lang="en-US" sz="1300" smtClean="0"/>
              <a:t>SHD: Suhendro</a:t>
            </a:r>
          </a:p>
        </p:txBody>
      </p:sp>
    </p:spTree>
    <p:extLst>
      <p:ext uri="{BB962C8B-B14F-4D97-AF65-F5344CB8AC3E}">
        <p14:creationId xmlns:p14="http://schemas.microsoft.com/office/powerpoint/2010/main" val="164033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 Rules</a:t>
            </a:r>
            <a:endParaRPr lang="en-US"/>
          </a:p>
        </p:txBody>
      </p:sp>
      <p:sp>
        <p:nvSpPr>
          <p:cNvPr id="3" name="Content Placeholder 2"/>
          <p:cNvSpPr>
            <a:spLocks noGrp="1"/>
          </p:cNvSpPr>
          <p:nvPr>
            <p:ph idx="1"/>
          </p:nvPr>
        </p:nvSpPr>
        <p:spPr>
          <a:xfrm>
            <a:off x="457200" y="1943136"/>
            <a:ext cx="8229600" cy="4654216"/>
          </a:xfrm>
        </p:spPr>
        <p:txBody>
          <a:bodyPr>
            <a:normAutofit fontScale="92500" lnSpcReduction="20000"/>
          </a:bodyPr>
          <a:lstStyle/>
          <a:p>
            <a:r>
              <a:rPr lang="en-US"/>
              <a:t>No laptop turn on</a:t>
            </a:r>
          </a:p>
          <a:p>
            <a:r>
              <a:rPr lang="en-US"/>
              <a:t>Silent all gadget</a:t>
            </a:r>
          </a:p>
          <a:p>
            <a:r>
              <a:rPr lang="en-US"/>
              <a:t>No Cheating </a:t>
            </a:r>
            <a:r>
              <a:rPr lang="en-US" smtClean="0">
                <a:sym typeface="Wingdings" panose="05000000000000000000" pitchFamily="2" charset="2"/>
              </a:rPr>
              <a:t></a:t>
            </a:r>
            <a:r>
              <a:rPr lang="en-US" smtClean="0"/>
              <a:t> </a:t>
            </a:r>
            <a:r>
              <a:rPr lang="en-US"/>
              <a:t>Final Mark = E</a:t>
            </a:r>
          </a:p>
          <a:p>
            <a:r>
              <a:rPr lang="en-US"/>
              <a:t>Grading (Tentative)</a:t>
            </a:r>
          </a:p>
          <a:p>
            <a:pPr lvl="1"/>
            <a:r>
              <a:rPr lang="en-US">
                <a:solidFill>
                  <a:schemeClr val="tx2"/>
                </a:solidFill>
              </a:rPr>
              <a:t>Attendance	</a:t>
            </a:r>
            <a:r>
              <a:rPr lang="en-US" smtClean="0">
                <a:solidFill>
                  <a:schemeClr val="tx2"/>
                </a:solidFill>
              </a:rPr>
              <a:t>	: </a:t>
            </a:r>
            <a:r>
              <a:rPr lang="en-US">
                <a:solidFill>
                  <a:schemeClr val="tx2"/>
                </a:solidFill>
              </a:rPr>
              <a:t>10 %	    </a:t>
            </a:r>
          </a:p>
          <a:p>
            <a:pPr lvl="1"/>
            <a:r>
              <a:rPr lang="en-US">
                <a:solidFill>
                  <a:schemeClr val="tx2"/>
                </a:solidFill>
              </a:rPr>
              <a:t>Assignment 1st	</a:t>
            </a:r>
            <a:r>
              <a:rPr lang="en-US" smtClean="0">
                <a:solidFill>
                  <a:schemeClr val="tx2"/>
                </a:solidFill>
              </a:rPr>
              <a:t>	: 15 </a:t>
            </a:r>
            <a:r>
              <a:rPr lang="en-US">
                <a:solidFill>
                  <a:schemeClr val="tx2"/>
                </a:solidFill>
              </a:rPr>
              <a:t>%</a:t>
            </a:r>
          </a:p>
          <a:p>
            <a:pPr lvl="1"/>
            <a:r>
              <a:rPr lang="en-US">
                <a:solidFill>
                  <a:schemeClr val="tx2"/>
                </a:solidFill>
              </a:rPr>
              <a:t>Assignment 2nd	: </a:t>
            </a:r>
            <a:r>
              <a:rPr lang="en-US" smtClean="0">
                <a:solidFill>
                  <a:schemeClr val="tx2"/>
                </a:solidFill>
              </a:rPr>
              <a:t>15 </a:t>
            </a:r>
            <a:r>
              <a:rPr lang="en-US">
                <a:solidFill>
                  <a:schemeClr val="tx2"/>
                </a:solidFill>
              </a:rPr>
              <a:t>%</a:t>
            </a:r>
          </a:p>
          <a:p>
            <a:pPr lvl="1"/>
            <a:r>
              <a:rPr lang="en-US">
                <a:solidFill>
                  <a:schemeClr val="tx2"/>
                </a:solidFill>
              </a:rPr>
              <a:t>Assignment 3rd	: </a:t>
            </a:r>
            <a:r>
              <a:rPr lang="en-US" smtClean="0">
                <a:solidFill>
                  <a:schemeClr val="tx2"/>
                </a:solidFill>
              </a:rPr>
              <a:t>15 </a:t>
            </a:r>
            <a:r>
              <a:rPr lang="en-US">
                <a:solidFill>
                  <a:schemeClr val="tx2"/>
                </a:solidFill>
              </a:rPr>
              <a:t>%  </a:t>
            </a:r>
          </a:p>
          <a:p>
            <a:pPr lvl="1"/>
            <a:r>
              <a:rPr lang="en-US">
                <a:solidFill>
                  <a:schemeClr val="tx2"/>
                </a:solidFill>
              </a:rPr>
              <a:t>MidTerm Test	</a:t>
            </a:r>
            <a:r>
              <a:rPr lang="en-US" smtClean="0">
                <a:solidFill>
                  <a:schemeClr val="tx2"/>
                </a:solidFill>
              </a:rPr>
              <a:t>	: </a:t>
            </a:r>
            <a:r>
              <a:rPr lang="en-US">
                <a:solidFill>
                  <a:schemeClr val="tx2"/>
                </a:solidFill>
              </a:rPr>
              <a:t>20 %       </a:t>
            </a:r>
          </a:p>
          <a:p>
            <a:pPr lvl="1"/>
            <a:r>
              <a:rPr lang="en-US">
                <a:solidFill>
                  <a:schemeClr val="tx2"/>
                </a:solidFill>
              </a:rPr>
              <a:t>Final Test	</a:t>
            </a:r>
            <a:r>
              <a:rPr lang="en-US" smtClean="0">
                <a:solidFill>
                  <a:schemeClr val="tx2"/>
                </a:solidFill>
              </a:rPr>
              <a:t>	: </a:t>
            </a:r>
            <a:r>
              <a:rPr lang="en-US">
                <a:solidFill>
                  <a:schemeClr val="tx2"/>
                </a:solidFill>
              </a:rPr>
              <a:t>25 %            </a:t>
            </a:r>
          </a:p>
          <a:p>
            <a:r>
              <a:rPr lang="en-US"/>
              <a:t>Class assignment for recovery your course result</a:t>
            </a:r>
          </a:p>
          <a:p>
            <a:r>
              <a:rPr lang="en-US"/>
              <a:t>Dispensation delay class 15 </a:t>
            </a:r>
            <a:r>
              <a:rPr lang="en-US" smtClean="0"/>
              <a:t>minutes</a:t>
            </a:r>
          </a:p>
          <a:p>
            <a:r>
              <a:rPr lang="en-US" smtClean="0"/>
              <a:t>Class relocate is not allowed.</a:t>
            </a:r>
            <a:endParaRPr lang="en-US"/>
          </a:p>
          <a:p>
            <a:endParaRPr lang="en-US"/>
          </a:p>
        </p:txBody>
      </p:sp>
      <p:sp>
        <p:nvSpPr>
          <p:cNvPr id="4" name="Right Brace 3"/>
          <p:cNvSpPr/>
          <p:nvPr/>
        </p:nvSpPr>
        <p:spPr>
          <a:xfrm>
            <a:off x="5148064" y="3429000"/>
            <a:ext cx="936104"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084168" y="4149080"/>
            <a:ext cx="1999265" cy="461665"/>
          </a:xfrm>
          <a:prstGeom prst="rect">
            <a:avLst/>
          </a:prstGeom>
          <a:noFill/>
        </p:spPr>
        <p:txBody>
          <a:bodyPr wrap="none" rtlCol="0">
            <a:spAutoFit/>
          </a:bodyPr>
          <a:lstStyle/>
          <a:p>
            <a:r>
              <a:rPr lang="en-US" sz="2400" smtClean="0">
                <a:solidFill>
                  <a:schemeClr val="tx2"/>
                </a:solidFill>
              </a:rPr>
              <a:t>Total = 100%</a:t>
            </a:r>
            <a:endParaRPr lang="en-US" sz="2400">
              <a:solidFill>
                <a:schemeClr val="tx2"/>
              </a:solidFill>
            </a:endParaRPr>
          </a:p>
        </p:txBody>
      </p:sp>
    </p:spTree>
    <p:extLst>
      <p:ext uri="{BB962C8B-B14F-4D97-AF65-F5344CB8AC3E}">
        <p14:creationId xmlns:p14="http://schemas.microsoft.com/office/powerpoint/2010/main" val="2963341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 &amp; Prologue</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8167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6691</TotalTime>
  <Words>2295</Words>
  <Application>Microsoft Office PowerPoint</Application>
  <PresentationFormat>On-screen Show (4:3)</PresentationFormat>
  <Paragraphs>353</Paragraphs>
  <Slides>31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Baskerville Old Face</vt:lpstr>
      <vt:lpstr>Calibri</vt:lpstr>
      <vt:lpstr>Georgia</vt:lpstr>
      <vt:lpstr>Times New Roman</vt:lpstr>
      <vt:lpstr>Trebuchet MS</vt:lpstr>
      <vt:lpstr>Verdana</vt:lpstr>
      <vt:lpstr>Wingdings</vt:lpstr>
      <vt:lpstr>Wingdings 2</vt:lpstr>
      <vt:lpstr>Urban</vt:lpstr>
      <vt:lpstr>Dasar Logika Matematika</vt:lpstr>
      <vt:lpstr>PowerPoint Presentation</vt:lpstr>
      <vt:lpstr>Lecturer Team</vt:lpstr>
      <vt:lpstr>PIC Class E: Augury El Rayeb, S.Kom., MMSI.</vt:lpstr>
      <vt:lpstr>Text Books</vt:lpstr>
      <vt:lpstr>Session &amp; Sylabus</vt:lpstr>
      <vt:lpstr>Session &amp; Sylabus</vt:lpstr>
      <vt:lpstr>Main Rules</vt:lpstr>
      <vt:lpstr>Intro &amp; Prologue</vt:lpstr>
      <vt:lpstr>Daftar Isi</vt:lpstr>
      <vt:lpstr>Math, Jobs &amp; Life</vt:lpstr>
      <vt:lpstr>Top 20 Job Satisfaction</vt:lpstr>
      <vt:lpstr>Ilustrasi tentang Pekerjaan dan Math Skill</vt:lpstr>
      <vt:lpstr>Skill Level Requirements on The Jobs</vt:lpstr>
      <vt:lpstr>Skill Levels</vt:lpstr>
      <vt:lpstr>Enam Kesalahpahaman tentang Matematika</vt:lpstr>
      <vt:lpstr>Apa itu Matematika…?</vt:lpstr>
      <vt:lpstr>Matematika sebagai Gabungan/kumpulan dari percabangannya</vt:lpstr>
      <vt:lpstr>Matematika sebagai Suatu Cara untuk Membuat Model Dunia</vt:lpstr>
      <vt:lpstr>Matematika sebagai Bahasa</vt:lpstr>
      <vt:lpstr>Bahasa Matematika</vt:lpstr>
      <vt:lpstr>Bahasa Matematika</vt:lpstr>
      <vt:lpstr>Bahasa Matematika</vt:lpstr>
      <vt:lpstr>Bahasa Matematika</vt:lpstr>
      <vt:lpstr>Bahasa Matematika</vt:lpstr>
      <vt:lpstr>Bahasa Matematika</vt:lpstr>
      <vt:lpstr>Apa itu Literasi Kuantitatif (Quantitative Literacy) ..?</vt:lpstr>
      <vt:lpstr>Apa itu Literasi Kuantitatif (Quantitative Literacy) ..?</vt:lpstr>
      <vt:lpstr>Apa itu Literasi Kuantitatif (Quantitative Literacy) ..?</vt:lpstr>
      <vt:lpstr>Apa itu Literasi Kuantitatif (Quantitative Literacy) ..?</vt:lpstr>
      <vt:lpstr>Terima Kasih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Pengantar Sistem Informasi</dc:title>
  <dc:creator>Marcello Singadji</dc:creator>
  <cp:lastModifiedBy>Augury El Rayeb</cp:lastModifiedBy>
  <cp:revision>476</cp:revision>
  <dcterms:created xsi:type="dcterms:W3CDTF">2011-09-16T02:11:44Z</dcterms:created>
  <dcterms:modified xsi:type="dcterms:W3CDTF">2014-09-21T15:32:34Z</dcterms:modified>
</cp:coreProperties>
</file>