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sldIdLst>
    <p:sldId id="257" r:id="rId2"/>
    <p:sldId id="258" r:id="rId3"/>
    <p:sldId id="259" r:id="rId4"/>
    <p:sldId id="260" r:id="rId5"/>
    <p:sldId id="261" r:id="rId6"/>
    <p:sldId id="262" r:id="rId7"/>
    <p:sldId id="263" r:id="rId8"/>
    <p:sldId id="265" r:id="rId9"/>
    <p:sldId id="266" r:id="rId10"/>
    <p:sldId id="267" r:id="rId11"/>
    <p:sldId id="268" r:id="rId12"/>
    <p:sldId id="269" r:id="rId13"/>
    <p:sldId id="270" r:id="rId14"/>
    <p:sldId id="271" r:id="rId15"/>
    <p:sldId id="272" r:id="rId16"/>
    <p:sldId id="277" r:id="rId17"/>
    <p:sldId id="280" r:id="rId18"/>
    <p:sldId id="279"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059" autoAdjust="0"/>
    <p:restoredTop sz="94660"/>
  </p:normalViewPr>
  <p:slideViewPr>
    <p:cSldViewPr snapToGrid="0">
      <p:cViewPr varScale="1">
        <p:scale>
          <a:sx n="71" d="100"/>
          <a:sy n="71" d="100"/>
        </p:scale>
        <p:origin x="162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Droplets-S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313259" y="1300786"/>
            <a:ext cx="6517482"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313259" y="3886201"/>
            <a:ext cx="6517482"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90651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46" y="4289374"/>
            <a:ext cx="7773324"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88558" y="698261"/>
            <a:ext cx="7366899"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331" y="5108728"/>
            <a:ext cx="7773339"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9/2/2014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75739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7773339"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31" y="4204821"/>
            <a:ext cx="7773339"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9/2/2014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359256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3" name="Picture 12"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084659" y="872588"/>
            <a:ext cx="6977064" cy="2729915"/>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290484" y="3610032"/>
            <a:ext cx="6564224"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5331" y="4372797"/>
            <a:ext cx="7773339"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9/2/2014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11" name="TextBox 10"/>
          <p:cNvSpPr txBox="1"/>
          <p:nvPr/>
        </p:nvSpPr>
        <p:spPr>
          <a:xfrm>
            <a:off x="737626" y="887859"/>
            <a:ext cx="546888"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850130" y="3120015"/>
            <a:ext cx="553641"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2881024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2138722"/>
            <a:ext cx="7773339"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331" y="4662335"/>
            <a:ext cx="777333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9/2/2014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720732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4" name="Picture 13"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Title 1"/>
          <p:cNvSpPr>
            <a:spLocks noGrp="1"/>
          </p:cNvSpPr>
          <p:nvPr>
            <p:ph type="title"/>
          </p:nvPr>
        </p:nvSpPr>
        <p:spPr>
          <a:xfrm>
            <a:off x="685331" y="609600"/>
            <a:ext cx="7773339"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331" y="2367093"/>
            <a:ext cx="2474232"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331" y="2943356"/>
            <a:ext cx="2474232"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339292" y="2367093"/>
            <a:ext cx="2468641"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331012" y="2943356"/>
            <a:ext cx="2477513"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5979974" y="2367093"/>
            <a:ext cx="2478696"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5979974" y="2943356"/>
            <a:ext cx="247869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9/2/2014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133314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7" name="Picture 1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0" name="Title 1"/>
          <p:cNvSpPr>
            <a:spLocks noGrp="1"/>
          </p:cNvSpPr>
          <p:nvPr>
            <p:ph type="title"/>
          </p:nvPr>
        </p:nvSpPr>
        <p:spPr>
          <a:xfrm>
            <a:off x="685331" y="610772"/>
            <a:ext cx="7773339"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5331" y="4204820"/>
            <a:ext cx="2472307"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5331" y="2367093"/>
            <a:ext cx="2472307"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5331" y="4781082"/>
            <a:ext cx="2472307"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332069" y="4204820"/>
            <a:ext cx="247637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331011" y="2367093"/>
            <a:ext cx="2477514"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331011" y="4781081"/>
            <a:ext cx="2477514"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5979974" y="4204820"/>
            <a:ext cx="247551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5979974" y="2367093"/>
            <a:ext cx="2478696"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979880" y="4781079"/>
            <a:ext cx="2478790"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9/2/2014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45095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685331" y="2367094"/>
            <a:ext cx="7773339"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697562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10" name="Picture 9"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543675" y="609602"/>
            <a:ext cx="1914995"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685331" y="609602"/>
            <a:ext cx="5744043"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354337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685330" y="2367093"/>
            <a:ext cx="777287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04456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828564"/>
            <a:ext cx="7763814"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685331" y="3657458"/>
            <a:ext cx="7763814"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9/2/2014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522724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685330" y="2367093"/>
            <a:ext cx="382952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4629150" y="2367093"/>
            <a:ext cx="382905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9/2/2014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878622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1" name="Picture 10"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59746" y="2371018"/>
            <a:ext cx="3655106"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685331" y="3051013"/>
            <a:ext cx="3829520"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97317" y="2371018"/>
            <a:ext cx="3661353"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4629150" y="3051013"/>
            <a:ext cx="382905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9/2/2014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3369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9/2/2014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96419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6" name="Picture 5"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smtClean="0"/>
              <a:t>9/2/2014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83407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2951766"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3808547" y="609601"/>
            <a:ext cx="4650122"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331" y="2632852"/>
            <a:ext cx="2951767"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9/2/2014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71613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2" y="609600"/>
            <a:ext cx="4129618"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004270" y="609601"/>
            <a:ext cx="3005851"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346" y="2632853"/>
            <a:ext cx="4129604"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9/2/2014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300182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685332" y="618518"/>
            <a:ext cx="7773338"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331" y="2367094"/>
            <a:ext cx="7773339"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759053" y="5883276"/>
            <a:ext cx="20574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smtClean="0"/>
              <a:pPr/>
              <a:t>9/2/2014</a:t>
            </a:fld>
            <a:endParaRPr lang="en-US" dirty="0"/>
          </a:p>
        </p:txBody>
      </p:sp>
      <p:sp>
        <p:nvSpPr>
          <p:cNvPr id="5" name="Footer Placeholder 4"/>
          <p:cNvSpPr>
            <a:spLocks noGrp="1"/>
          </p:cNvSpPr>
          <p:nvPr>
            <p:ph type="ftr" sz="quarter" idx="3"/>
          </p:nvPr>
        </p:nvSpPr>
        <p:spPr>
          <a:xfrm>
            <a:off x="685331" y="5883276"/>
            <a:ext cx="5004665"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7885509" y="5883276"/>
            <a:ext cx="573161"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978666918"/>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ri_andi@yahoo.c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ctrTitle"/>
          </p:nvPr>
        </p:nvSpPr>
        <p:spPr>
          <a:xfrm rot="21240000">
            <a:off x="432650" y="1186291"/>
            <a:ext cx="7534275" cy="2242525"/>
          </a:xfrm>
        </p:spPr>
        <p:txBody>
          <a:bodyPr anchor="ctr">
            <a:normAutofit/>
          </a:bodyPr>
          <a:lstStyle/>
          <a:p>
            <a:pPr>
              <a:defRPr/>
            </a:pPr>
            <a:r>
              <a:rPr lang="en-US" altLang="en-US" sz="8800" b="1" dirty="0" smtClean="0"/>
              <a:t>English 1</a:t>
            </a:r>
          </a:p>
        </p:txBody>
      </p:sp>
      <p:sp>
        <p:nvSpPr>
          <p:cNvPr id="8195" name="Subtitle 2"/>
          <p:cNvSpPr>
            <a:spLocks noGrp="1"/>
          </p:cNvSpPr>
          <p:nvPr>
            <p:ph type="subTitle" idx="1"/>
          </p:nvPr>
        </p:nvSpPr>
        <p:spPr>
          <a:xfrm rot="21600000">
            <a:off x="951877" y="3322649"/>
            <a:ext cx="7512050" cy="1495009"/>
          </a:xfrm>
        </p:spPr>
        <p:txBody>
          <a:bodyPr anchor="ctr">
            <a:noAutofit/>
          </a:bodyPr>
          <a:lstStyle/>
          <a:p>
            <a:pPr>
              <a:defRPr/>
            </a:pPr>
            <a:r>
              <a:rPr lang="en-US" altLang="en-US" sz="4000" dirty="0" smtClean="0"/>
              <a:t>Introduction</a:t>
            </a:r>
          </a:p>
          <a:p>
            <a:pPr>
              <a:defRPr/>
            </a:pPr>
            <a:r>
              <a:rPr lang="en-US" altLang="en-US" sz="4000" dirty="0" smtClean="0"/>
              <a:t>(Learning contract)</a:t>
            </a:r>
          </a:p>
        </p:txBody>
      </p:sp>
    </p:spTree>
    <p:extLst>
      <p:ext uri="{BB962C8B-B14F-4D97-AF65-F5344CB8AC3E}">
        <p14:creationId xmlns:p14="http://schemas.microsoft.com/office/powerpoint/2010/main" val="16261800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6250" y="442915"/>
            <a:ext cx="7797800" cy="852487"/>
          </a:xfrm>
        </p:spPr>
        <p:txBody>
          <a:bodyPr>
            <a:normAutofit/>
          </a:bodyPr>
          <a:lstStyle/>
          <a:p>
            <a:pPr>
              <a:defRPr/>
            </a:pPr>
            <a:r>
              <a:rPr lang="en-US" sz="4000" b="1" dirty="0" smtClean="0"/>
              <a:t>PLAGIARISM</a:t>
            </a:r>
            <a:endParaRPr lang="en-US" sz="4000" b="1" dirty="0"/>
          </a:p>
        </p:txBody>
      </p:sp>
      <p:sp>
        <p:nvSpPr>
          <p:cNvPr id="3" name="Content Placeholder 2"/>
          <p:cNvSpPr>
            <a:spLocks noGrp="1"/>
          </p:cNvSpPr>
          <p:nvPr>
            <p:ph sz="quarter" idx="13"/>
          </p:nvPr>
        </p:nvSpPr>
        <p:spPr bwMode="auto">
          <a:xfrm>
            <a:off x="304800" y="1600202"/>
            <a:ext cx="8382000"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normAutofit lnSpcReduction="10000"/>
          </a:bodyPr>
          <a:lstStyle/>
          <a:p>
            <a:pPr eaLnBrk="1" hangingPunct="1"/>
            <a:r>
              <a:rPr lang="en-US" altLang="en-US" sz="2600" cap="none" dirty="0"/>
              <a:t>Plagiarism is the act of copying another person’s ideas, words, or work and pretend that they are your own.</a:t>
            </a:r>
          </a:p>
          <a:p>
            <a:pPr eaLnBrk="1" hangingPunct="1"/>
            <a:r>
              <a:rPr lang="en-US" altLang="en-US" sz="2600" cap="none" dirty="0"/>
              <a:t>Plagiarism is an academic crime, thus is seriously given penalties in academic life.</a:t>
            </a:r>
          </a:p>
          <a:p>
            <a:pPr eaLnBrk="1" hangingPunct="1"/>
            <a:r>
              <a:rPr lang="en-US" altLang="en-US" sz="2600" cap="none" dirty="0"/>
              <a:t>Any attempts of plagiarism, such as copy-pasting other’s work in any level will be given penalties (score 0 on particular assignment to considered dropping the course).</a:t>
            </a:r>
          </a:p>
          <a:p>
            <a:pPr eaLnBrk="1" hangingPunct="1">
              <a:buFont typeface="Arial" panose="020B0604020202020204" pitchFamily="34" charset="0"/>
              <a:buNone/>
            </a:pPr>
            <a:endParaRPr lang="en-US" altLang="en-US" sz="2600" cap="none" dirty="0"/>
          </a:p>
        </p:txBody>
      </p:sp>
    </p:spTree>
    <p:extLst>
      <p:ext uri="{BB962C8B-B14F-4D97-AF65-F5344CB8AC3E}">
        <p14:creationId xmlns:p14="http://schemas.microsoft.com/office/powerpoint/2010/main" val="169714348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1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10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32" y="309283"/>
            <a:ext cx="7773338" cy="1290920"/>
          </a:xfrm>
        </p:spPr>
        <p:txBody>
          <a:bodyPr>
            <a:normAutofit/>
          </a:bodyPr>
          <a:lstStyle/>
          <a:p>
            <a:pPr>
              <a:defRPr/>
            </a:pPr>
            <a:r>
              <a:rPr lang="en-US" sz="4000" b="1" dirty="0" smtClean="0"/>
              <a:t>CONTACTS</a:t>
            </a:r>
            <a:endParaRPr lang="en-US" sz="4000" b="1" dirty="0"/>
          </a:p>
        </p:txBody>
      </p:sp>
      <p:sp>
        <p:nvSpPr>
          <p:cNvPr id="3" name="Content Placeholder 2"/>
          <p:cNvSpPr>
            <a:spLocks noGrp="1"/>
          </p:cNvSpPr>
          <p:nvPr>
            <p:ph sz="quarter" idx="13"/>
          </p:nvPr>
        </p:nvSpPr>
        <p:spPr>
          <a:xfrm>
            <a:off x="457200" y="1600202"/>
            <a:ext cx="8229600" cy="4525963"/>
          </a:xfrm>
        </p:spPr>
        <p:txBody>
          <a:bodyPr/>
          <a:lstStyle/>
          <a:p>
            <a:pPr>
              <a:defRPr/>
            </a:pPr>
            <a:r>
              <a:rPr lang="en-US" sz="2500" cap="none" dirty="0"/>
              <a:t>When communication is needed outside class time, facilitator may be contacted at :</a:t>
            </a:r>
          </a:p>
          <a:p>
            <a:pPr>
              <a:buNone/>
              <a:defRPr/>
            </a:pPr>
            <a:r>
              <a:rPr lang="en-US" sz="2500" cap="none" dirty="0"/>
              <a:t>		</a:t>
            </a:r>
            <a:r>
              <a:rPr lang="en-US" sz="2500" b="1" cap="none" dirty="0"/>
              <a:t>Andi Dagmarbumi </a:t>
            </a:r>
            <a:r>
              <a:rPr lang="en-US" sz="2500" b="1" cap="none" dirty="0" err="1"/>
              <a:t>Batarisuri</a:t>
            </a:r>
            <a:r>
              <a:rPr lang="en-US" sz="2500" b="1" cap="none" dirty="0"/>
              <a:t> (Riri)</a:t>
            </a:r>
          </a:p>
          <a:p>
            <a:pPr marL="1492250" indent="-465138">
              <a:defRPr/>
            </a:pPr>
            <a:r>
              <a:rPr lang="en-US" sz="2500" cap="none" dirty="0"/>
              <a:t>Phone 	: 0821 6666 5810 </a:t>
            </a:r>
          </a:p>
          <a:p>
            <a:pPr marL="1492250" indent="-465138">
              <a:buNone/>
              <a:defRPr/>
            </a:pPr>
            <a:r>
              <a:rPr lang="en-US" sz="2500" cap="none" dirty="0"/>
              <a:t>			  (SMS /</a:t>
            </a:r>
            <a:r>
              <a:rPr lang="en-US" sz="2500" cap="none" dirty="0" err="1"/>
              <a:t>whatsapp</a:t>
            </a:r>
            <a:r>
              <a:rPr lang="en-US" sz="2500" cap="none" dirty="0"/>
              <a:t>)</a:t>
            </a:r>
          </a:p>
          <a:p>
            <a:pPr marL="1492250" indent="-465138">
              <a:defRPr/>
            </a:pPr>
            <a:r>
              <a:rPr lang="en-US" sz="2500" cap="none" dirty="0"/>
              <a:t>Email 	: </a:t>
            </a:r>
            <a:r>
              <a:rPr lang="en-US" sz="2500" u="sng" cap="none" dirty="0" err="1">
                <a:hlinkClick r:id="rId2"/>
              </a:rPr>
              <a:t>ri_andi@yahoo.Com</a:t>
            </a:r>
            <a:endParaRPr lang="en-US" sz="2500" cap="none" dirty="0"/>
          </a:p>
          <a:p>
            <a:pPr>
              <a:defRPr/>
            </a:pPr>
            <a:r>
              <a:rPr lang="en-US" sz="2500" cap="none" dirty="0"/>
              <a:t>Each class should have 2 students as contact persons. </a:t>
            </a:r>
          </a:p>
        </p:txBody>
      </p:sp>
    </p:spTree>
    <p:extLst>
      <p:ext uri="{BB962C8B-B14F-4D97-AF65-F5344CB8AC3E}">
        <p14:creationId xmlns:p14="http://schemas.microsoft.com/office/powerpoint/2010/main" val="29857794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rot="-480000">
            <a:off x="703663" y="2816916"/>
            <a:ext cx="6088071" cy="1107996"/>
          </a:xfrm>
          <a:prstGeom prst="rect">
            <a:avLst/>
          </a:prstGeom>
          <a:noFill/>
        </p:spPr>
        <p:txBody>
          <a:bodyPr wrap="square" rtlCol="0">
            <a:spAutoFit/>
          </a:bodyPr>
          <a:lstStyle/>
          <a:p>
            <a:pPr algn="ctr"/>
            <a:r>
              <a:rPr lang="en-US" sz="6600" b="1" dirty="0" smtClean="0"/>
              <a:t>GOOD</a:t>
            </a:r>
            <a:r>
              <a:rPr lang="en-US" sz="6600" b="1" dirty="0"/>
              <a:t> </a:t>
            </a:r>
            <a:r>
              <a:rPr lang="en-US" sz="6600" b="1" dirty="0" smtClean="0"/>
              <a:t>LUCK !! </a:t>
            </a:r>
          </a:p>
        </p:txBody>
      </p:sp>
      <p:pic>
        <p:nvPicPr>
          <p:cNvPr id="6" name="Picture 5"/>
          <p:cNvPicPr>
            <a:picLocks noChangeAspect="1"/>
          </p:cNvPicPr>
          <p:nvPr/>
        </p:nvPicPr>
        <p:blipFill>
          <a:blip r:embed="rId2"/>
          <a:stretch>
            <a:fillRect/>
          </a:stretch>
        </p:blipFill>
        <p:spPr>
          <a:xfrm rot="-420000">
            <a:off x="6889361" y="2320456"/>
            <a:ext cx="856193" cy="875366"/>
          </a:xfrm>
          <a:prstGeom prst="rect">
            <a:avLst/>
          </a:prstGeom>
        </p:spPr>
      </p:pic>
    </p:spTree>
    <p:extLst>
      <p:ext uri="{BB962C8B-B14F-4D97-AF65-F5344CB8AC3E}">
        <p14:creationId xmlns:p14="http://schemas.microsoft.com/office/powerpoint/2010/main" val="1567456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360000">
            <a:off x="1313258" y="1600200"/>
            <a:ext cx="6795317" cy="2209799"/>
          </a:xfrm>
        </p:spPr>
        <p:txBody>
          <a:bodyPr>
            <a:normAutofit/>
          </a:bodyPr>
          <a:lstStyle/>
          <a:p>
            <a:pPr>
              <a:defRPr/>
            </a:pPr>
            <a:r>
              <a:rPr lang="en-US" sz="6000" b="1" dirty="0" smtClean="0"/>
              <a:t>University Life</a:t>
            </a:r>
            <a:endParaRPr lang="en-US" sz="6000" b="1" dirty="0"/>
          </a:p>
        </p:txBody>
      </p:sp>
      <p:sp>
        <p:nvSpPr>
          <p:cNvPr id="3" name="Subtitle 2"/>
          <p:cNvSpPr>
            <a:spLocks noGrp="1"/>
          </p:cNvSpPr>
          <p:nvPr>
            <p:ph type="subTitle" idx="1"/>
          </p:nvPr>
        </p:nvSpPr>
        <p:spPr/>
        <p:txBody>
          <a:bodyPr/>
          <a:lstStyle/>
          <a:p>
            <a:pPr>
              <a:defRPr/>
            </a:pPr>
            <a:endParaRPr lang="en-US"/>
          </a:p>
        </p:txBody>
      </p:sp>
    </p:spTree>
    <p:extLst>
      <p:ext uri="{BB962C8B-B14F-4D97-AF65-F5344CB8AC3E}">
        <p14:creationId xmlns:p14="http://schemas.microsoft.com/office/powerpoint/2010/main" val="25928235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32" y="282389"/>
            <a:ext cx="7773338" cy="1317812"/>
          </a:xfrm>
        </p:spPr>
        <p:txBody>
          <a:bodyPr>
            <a:normAutofit/>
          </a:bodyPr>
          <a:lstStyle/>
          <a:p>
            <a:pPr>
              <a:defRPr/>
            </a:pPr>
            <a:r>
              <a:rPr lang="id-ID" sz="4000" b="1" dirty="0" smtClean="0"/>
              <a:t>School vs. University  </a:t>
            </a:r>
            <a:endParaRPr lang="en-US" sz="4000" b="1" dirty="0"/>
          </a:p>
        </p:txBody>
      </p:sp>
      <p:sp>
        <p:nvSpPr>
          <p:cNvPr id="3" name="Content Placeholder 2"/>
          <p:cNvSpPr>
            <a:spLocks noGrp="1"/>
          </p:cNvSpPr>
          <p:nvPr>
            <p:ph sz="quarter" idx="13"/>
          </p:nvPr>
        </p:nvSpPr>
        <p:spPr>
          <a:xfrm>
            <a:off x="457200" y="1600200"/>
            <a:ext cx="8229600" cy="4525963"/>
          </a:xfrm>
          <a:prstGeom prst="rect">
            <a:avLst/>
          </a:prstGeom>
        </p:spPr>
        <p:txBody>
          <a:bodyPr/>
          <a:lstStyle/>
          <a:p>
            <a:pPr marL="0" indent="0">
              <a:buNone/>
              <a:defRPr/>
            </a:pPr>
            <a:r>
              <a:rPr lang="en-US" sz="2400" cap="none" dirty="0" smtClean="0"/>
              <a:t>What make school life &amp; university life feel different?</a:t>
            </a:r>
          </a:p>
          <a:p>
            <a:pPr>
              <a:defRPr/>
            </a:pPr>
            <a:r>
              <a:rPr lang="en-US" sz="2400" cap="none" dirty="0" smtClean="0"/>
              <a:t>Discuss with you friends and find at least 5 differences.</a:t>
            </a:r>
          </a:p>
          <a:p>
            <a:pPr>
              <a:defRPr/>
            </a:pPr>
            <a:r>
              <a:rPr lang="en-US" sz="2400" cap="none" dirty="0" smtClean="0"/>
              <a:t>At which points do you think university life is easier than </a:t>
            </a:r>
            <a:r>
              <a:rPr lang="en-US" sz="2400" cap="none" dirty="0" err="1" smtClean="0"/>
              <a:t>highschool</a:t>
            </a:r>
            <a:r>
              <a:rPr lang="en-US" sz="2400" cap="none" dirty="0" smtClean="0"/>
              <a:t>? And at which points do you think it is harder? Why?</a:t>
            </a:r>
          </a:p>
          <a:p>
            <a:pPr marL="0" indent="0">
              <a:buNone/>
              <a:defRPr/>
            </a:pPr>
            <a:endParaRPr lang="en-US" sz="2400" cap="none" dirty="0" smtClean="0"/>
          </a:p>
          <a:p>
            <a:pPr marL="0" indent="0">
              <a:buNone/>
              <a:defRPr/>
            </a:pPr>
            <a:endParaRPr lang="en-US" sz="2400" cap="none" dirty="0"/>
          </a:p>
        </p:txBody>
      </p:sp>
    </p:spTree>
    <p:extLst>
      <p:ext uri="{BB962C8B-B14F-4D97-AF65-F5344CB8AC3E}">
        <p14:creationId xmlns:p14="http://schemas.microsoft.com/office/powerpoint/2010/main" val="42374279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360000">
            <a:off x="709932" y="905480"/>
            <a:ext cx="7773338" cy="878069"/>
          </a:xfrm>
        </p:spPr>
        <p:txBody>
          <a:bodyPr>
            <a:noAutofit/>
          </a:bodyPr>
          <a:lstStyle/>
          <a:p>
            <a:pPr>
              <a:defRPr/>
            </a:pPr>
            <a:r>
              <a:rPr lang="id-ID" sz="5400" b="1" dirty="0" smtClean="0"/>
              <a:t>Learning Styles</a:t>
            </a:r>
            <a:endParaRPr lang="en-US" sz="5400" b="1" dirty="0"/>
          </a:p>
        </p:txBody>
      </p:sp>
      <p:sp>
        <p:nvSpPr>
          <p:cNvPr id="3" name="Content Placeholder 2"/>
          <p:cNvSpPr>
            <a:spLocks noGrp="1"/>
          </p:cNvSpPr>
          <p:nvPr>
            <p:ph sz="quarter" idx="13"/>
          </p:nvPr>
        </p:nvSpPr>
        <p:spPr>
          <a:xfrm>
            <a:off x="685332" y="2187413"/>
            <a:ext cx="8001467" cy="3298988"/>
          </a:xfrm>
          <a:prstGeom prst="rect">
            <a:avLst/>
          </a:prstGeom>
        </p:spPr>
        <p:txBody>
          <a:bodyPr/>
          <a:lstStyle/>
          <a:p>
            <a:pPr marL="0" indent="0" algn="ctr">
              <a:buNone/>
              <a:defRPr/>
            </a:pPr>
            <a:r>
              <a:rPr lang="id-ID" sz="2800" dirty="0" smtClean="0"/>
              <a:t>Auditory</a:t>
            </a:r>
          </a:p>
          <a:p>
            <a:pPr marL="0" indent="0" algn="ctr">
              <a:buNone/>
              <a:defRPr/>
            </a:pPr>
            <a:r>
              <a:rPr lang="id-ID" sz="2800" dirty="0" smtClean="0"/>
              <a:t>Visual</a:t>
            </a:r>
          </a:p>
          <a:p>
            <a:pPr marL="0" indent="0" algn="ctr">
              <a:buNone/>
              <a:defRPr/>
            </a:pPr>
            <a:r>
              <a:rPr lang="id-ID" sz="2800" dirty="0" smtClean="0"/>
              <a:t>Kinesthetic</a:t>
            </a:r>
            <a:endParaRPr lang="en-US" sz="2800" dirty="0" smtClean="0"/>
          </a:p>
          <a:p>
            <a:pPr marL="0" indent="0" algn="ctr">
              <a:buNone/>
              <a:defRPr/>
            </a:pPr>
            <a:endParaRPr lang="en-US" sz="2800" dirty="0"/>
          </a:p>
          <a:p>
            <a:pPr marL="0" indent="0" algn="ctr">
              <a:buNone/>
              <a:defRPr/>
            </a:pPr>
            <a:r>
              <a:rPr lang="en-US" sz="2800" b="1" cap="none" dirty="0" smtClean="0"/>
              <a:t>Which one are you ??</a:t>
            </a:r>
            <a:endParaRPr lang="id-ID" sz="2800" b="1" cap="none" dirty="0" smtClean="0"/>
          </a:p>
        </p:txBody>
      </p:sp>
    </p:spTree>
    <p:extLst>
      <p:ext uri="{BB962C8B-B14F-4D97-AF65-F5344CB8AC3E}">
        <p14:creationId xmlns:p14="http://schemas.microsoft.com/office/powerpoint/2010/main" val="20726069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par>
                          <p:cTn id="11" fill="hold">
                            <p:stCondLst>
                              <p:cond delay="1000"/>
                            </p:stCondLst>
                            <p:childTnLst>
                              <p:par>
                                <p:cTn id="12" presetID="31" presetClass="entr" presetSubtype="0" fill="hold" grpId="0"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7" dur="1000"/>
                                        <p:tgtEl>
                                          <p:spTgt spid="3">
                                            <p:txEl>
                                              <p:pRg st="1" end="1"/>
                                            </p:txEl>
                                          </p:spTgt>
                                        </p:tgtEl>
                                      </p:cBhvr>
                                    </p:animEffect>
                                  </p:childTnLst>
                                </p:cTn>
                              </p:par>
                            </p:childTnLst>
                          </p:cTn>
                        </p:par>
                        <p:par>
                          <p:cTn id="18" fill="hold">
                            <p:stCondLst>
                              <p:cond delay="2000"/>
                            </p:stCondLst>
                            <p:childTnLst>
                              <p:par>
                                <p:cTn id="19" presetID="31" presetClass="entr" presetSubtype="0" fill="hold" grpId="0"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2" end="2"/>
                                            </p:txEl>
                                          </p:spTgt>
                                        </p:tgtEl>
                                      </p:cBhvr>
                                    </p:animEffect>
                                  </p:childTnLst>
                                </p:cTn>
                              </p:par>
                            </p:childTnLst>
                          </p:cTn>
                        </p:par>
                        <p:par>
                          <p:cTn id="25" fill="hold">
                            <p:stCondLst>
                              <p:cond delay="3000"/>
                            </p:stCondLst>
                            <p:childTnLst>
                              <p:par>
                                <p:cTn id="26" presetID="31" presetClass="entr" presetSubtype="0" fill="hold" grpId="0" nodeType="after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0"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1"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770" y="416812"/>
            <a:ext cx="8646459" cy="887553"/>
          </a:xfrm>
        </p:spPr>
        <p:txBody>
          <a:bodyPr>
            <a:normAutofit fontScale="90000"/>
          </a:bodyPr>
          <a:lstStyle/>
          <a:p>
            <a:pPr>
              <a:defRPr/>
            </a:pPr>
            <a:r>
              <a:rPr lang="id-ID" sz="4400" b="1" dirty="0" smtClean="0"/>
              <a:t>Let’s Find Your Learning Style</a:t>
            </a:r>
            <a:endParaRPr lang="en-US" dirty="0"/>
          </a:p>
        </p:txBody>
      </p:sp>
      <p:sp>
        <p:nvSpPr>
          <p:cNvPr id="3" name="Content Placeholder 2"/>
          <p:cNvSpPr>
            <a:spLocks noGrp="1"/>
          </p:cNvSpPr>
          <p:nvPr>
            <p:ph sz="quarter" idx="13"/>
          </p:nvPr>
        </p:nvSpPr>
        <p:spPr>
          <a:xfrm>
            <a:off x="457200" y="1481328"/>
            <a:ext cx="8229600" cy="4644835"/>
          </a:xfrm>
          <a:prstGeom prst="rect">
            <a:avLst/>
          </a:prstGeom>
        </p:spPr>
        <p:txBody>
          <a:bodyPr/>
          <a:lstStyle/>
          <a:p>
            <a:pPr marL="0" lvl="0" indent="0">
              <a:lnSpc>
                <a:spcPct val="100000"/>
              </a:lnSpc>
              <a:buNone/>
            </a:pPr>
            <a:r>
              <a:rPr lang="en-US" sz="2000" cap="none" dirty="0" smtClean="0"/>
              <a:t>(Handout E1-1-1)</a:t>
            </a:r>
            <a:endParaRPr lang="id-ID" sz="2000" cap="none" dirty="0" smtClean="0"/>
          </a:p>
        </p:txBody>
      </p:sp>
    </p:spTree>
    <p:extLst>
      <p:ext uri="{BB962C8B-B14F-4D97-AF65-F5344CB8AC3E}">
        <p14:creationId xmlns:p14="http://schemas.microsoft.com/office/powerpoint/2010/main" val="39731458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5672" y="430260"/>
            <a:ext cx="7773338" cy="779976"/>
          </a:xfrm>
        </p:spPr>
        <p:txBody>
          <a:bodyPr>
            <a:normAutofit/>
          </a:bodyPr>
          <a:lstStyle/>
          <a:p>
            <a:r>
              <a:rPr lang="en-US" sz="4000" b="1" cap="none" dirty="0" smtClean="0"/>
              <a:t>WHICH LEARNERS….</a:t>
            </a:r>
            <a:endParaRPr lang="en-US" sz="4000" b="1" cap="none" dirty="0"/>
          </a:p>
        </p:txBody>
      </p:sp>
      <p:sp>
        <p:nvSpPr>
          <p:cNvPr id="3" name="Content Placeholder 2"/>
          <p:cNvSpPr>
            <a:spLocks noGrp="1"/>
          </p:cNvSpPr>
          <p:nvPr>
            <p:ph sz="quarter" idx="13"/>
          </p:nvPr>
        </p:nvSpPr>
        <p:spPr>
          <a:xfrm>
            <a:off x="470647" y="1398496"/>
            <a:ext cx="8673353" cy="4652680"/>
          </a:xfrm>
        </p:spPr>
        <p:txBody>
          <a:bodyPr>
            <a:normAutofit/>
          </a:bodyPr>
          <a:lstStyle/>
          <a:p>
            <a:r>
              <a:rPr lang="en-US" cap="none" dirty="0" smtClean="0"/>
              <a:t>are good in reading maps?</a:t>
            </a:r>
          </a:p>
          <a:p>
            <a:r>
              <a:rPr lang="en-US" cap="none" dirty="0" smtClean="0"/>
              <a:t>can easily follow directions that people say?</a:t>
            </a:r>
          </a:p>
          <a:p>
            <a:r>
              <a:rPr lang="en-US" cap="none" dirty="0" smtClean="0"/>
              <a:t>remember directions to every place where they have been?</a:t>
            </a:r>
          </a:p>
          <a:p>
            <a:r>
              <a:rPr lang="en-US" cap="none" dirty="0" smtClean="0"/>
              <a:t>don’t need manuals or explanation to be able to use a new device?</a:t>
            </a:r>
          </a:p>
          <a:p>
            <a:r>
              <a:rPr lang="en-US" cap="none" dirty="0" smtClean="0"/>
              <a:t>remember everything that teachers say.</a:t>
            </a:r>
          </a:p>
          <a:p>
            <a:r>
              <a:rPr lang="en-US" cap="none" dirty="0" smtClean="0"/>
              <a:t>are usually good in writing stories.</a:t>
            </a:r>
          </a:p>
          <a:p>
            <a:r>
              <a:rPr lang="en-US" cap="none" dirty="0" smtClean="0"/>
              <a:t>remember people’s faces but not names?</a:t>
            </a:r>
          </a:p>
          <a:p>
            <a:r>
              <a:rPr lang="en-US" cap="none" dirty="0" smtClean="0"/>
              <a:t>remember people’s names but not faces?</a:t>
            </a:r>
          </a:p>
          <a:p>
            <a:r>
              <a:rPr lang="en-US" cap="none" dirty="0" smtClean="0"/>
              <a:t>remember only people who they interact with?</a:t>
            </a:r>
          </a:p>
          <a:p>
            <a:endParaRPr lang="en-US" cap="none" dirty="0" smtClean="0"/>
          </a:p>
        </p:txBody>
      </p:sp>
    </p:spTree>
    <p:extLst>
      <p:ext uri="{BB962C8B-B14F-4D97-AF65-F5344CB8AC3E}">
        <p14:creationId xmlns:p14="http://schemas.microsoft.com/office/powerpoint/2010/main" val="34957323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330" y="345563"/>
            <a:ext cx="7773338" cy="814497"/>
          </a:xfrm>
        </p:spPr>
        <p:txBody>
          <a:bodyPr>
            <a:normAutofit/>
          </a:bodyPr>
          <a:lstStyle/>
          <a:p>
            <a:r>
              <a:rPr lang="en-US" sz="4000" b="1" dirty="0" smtClean="0"/>
              <a:t>Free writing</a:t>
            </a:r>
            <a:endParaRPr lang="en-US" sz="4000" b="1" dirty="0"/>
          </a:p>
        </p:txBody>
      </p:sp>
      <p:sp>
        <p:nvSpPr>
          <p:cNvPr id="3" name="Content Placeholder 2"/>
          <p:cNvSpPr>
            <a:spLocks noGrp="1"/>
          </p:cNvSpPr>
          <p:nvPr>
            <p:ph sz="quarter" idx="13"/>
          </p:nvPr>
        </p:nvSpPr>
        <p:spPr>
          <a:xfrm>
            <a:off x="177421" y="1009934"/>
            <a:ext cx="8761863" cy="4781267"/>
          </a:xfrm>
        </p:spPr>
        <p:txBody>
          <a:bodyPr>
            <a:noAutofit/>
          </a:bodyPr>
          <a:lstStyle/>
          <a:p>
            <a:pPr marL="0" indent="0">
              <a:lnSpc>
                <a:spcPct val="100000"/>
              </a:lnSpc>
              <a:buNone/>
            </a:pPr>
            <a:r>
              <a:rPr lang="en-US" sz="2400" b="1" cap="none" dirty="0" smtClean="0">
                <a:latin typeface="Arial" panose="020B0604020202020204" pitchFamily="34" charset="0"/>
                <a:cs typeface="Arial" panose="020B0604020202020204" pitchFamily="34" charset="0"/>
              </a:rPr>
              <a:t>Write a letter to Ms. Riri about : </a:t>
            </a:r>
          </a:p>
          <a:p>
            <a:pPr marL="457200" indent="-457200">
              <a:lnSpc>
                <a:spcPct val="100000"/>
              </a:lnSpc>
              <a:buFont typeface="+mj-lt"/>
              <a:buAutoNum type="arabicParenR"/>
            </a:pPr>
            <a:r>
              <a:rPr lang="en-US" cap="none" dirty="0" smtClean="0">
                <a:latin typeface="Arial" panose="020B0604020202020204" pitchFamily="34" charset="0"/>
                <a:cs typeface="Arial" panose="020B0604020202020204" pitchFamily="34" charset="0"/>
              </a:rPr>
              <a:t>Yourself. (Name, age, former school, family, hobby, </a:t>
            </a:r>
            <a:r>
              <a:rPr lang="en-US" cap="none" dirty="0" err="1" smtClean="0">
                <a:latin typeface="Arial" panose="020B0604020202020204" pitchFamily="34" charset="0"/>
                <a:cs typeface="Arial" panose="020B0604020202020204" pitchFamily="34" charset="0"/>
              </a:rPr>
              <a:t>etc</a:t>
            </a:r>
            <a:r>
              <a:rPr lang="en-US" cap="none" dirty="0" smtClean="0">
                <a:latin typeface="Arial" panose="020B0604020202020204" pitchFamily="34" charset="0"/>
                <a:cs typeface="Arial" panose="020B0604020202020204" pitchFamily="34" charset="0"/>
              </a:rPr>
              <a:t>)</a:t>
            </a:r>
          </a:p>
          <a:p>
            <a:pPr marL="457200" indent="-457200">
              <a:lnSpc>
                <a:spcPct val="100000"/>
              </a:lnSpc>
              <a:buFont typeface="+mj-lt"/>
              <a:buAutoNum type="arabicParenR"/>
            </a:pPr>
            <a:r>
              <a:rPr lang="en-US" cap="none" dirty="0" smtClean="0">
                <a:latin typeface="Arial" panose="020B0604020202020204" pitchFamily="34" charset="0"/>
                <a:cs typeface="Arial" panose="020B0604020202020204" pitchFamily="34" charset="0"/>
              </a:rPr>
              <a:t>Your English experience.</a:t>
            </a:r>
          </a:p>
          <a:p>
            <a:pPr lvl="1">
              <a:lnSpc>
                <a:spcPct val="100000"/>
              </a:lnSpc>
              <a:defRPr/>
            </a:pPr>
            <a:r>
              <a:rPr lang="en-US" sz="2000" cap="none" dirty="0" smtClean="0">
                <a:latin typeface="Arial" panose="020B0604020202020204" pitchFamily="34" charset="0"/>
                <a:cs typeface="Arial" panose="020B0604020202020204" pitchFamily="34" charset="0"/>
              </a:rPr>
              <a:t>of the 4 skills (reading, writing, listening, speaking) which one is easy? Why?</a:t>
            </a:r>
          </a:p>
          <a:p>
            <a:pPr lvl="1">
              <a:lnSpc>
                <a:spcPct val="100000"/>
              </a:lnSpc>
              <a:defRPr/>
            </a:pPr>
            <a:r>
              <a:rPr lang="en-US" sz="2000" cap="none" dirty="0" smtClean="0">
                <a:latin typeface="Arial" panose="020B0604020202020204" pitchFamily="34" charset="0"/>
                <a:cs typeface="Arial" panose="020B0604020202020204" pitchFamily="34" charset="0"/>
              </a:rPr>
              <a:t>Which one is difficult? Why? How do you overcome the difficulty? </a:t>
            </a:r>
          </a:p>
          <a:p>
            <a:pPr lvl="1">
              <a:lnSpc>
                <a:spcPct val="100000"/>
              </a:lnSpc>
              <a:defRPr/>
            </a:pPr>
            <a:r>
              <a:rPr lang="en-US" sz="2000" cap="none" dirty="0" smtClean="0">
                <a:latin typeface="Arial" panose="020B0604020202020204" pitchFamily="34" charset="0"/>
                <a:cs typeface="Arial" panose="020B0604020202020204" pitchFamily="34" charset="0"/>
              </a:rPr>
              <a:t>How did you learn English? How much did/do you use English in life?</a:t>
            </a:r>
          </a:p>
          <a:p>
            <a:pPr marL="457200" indent="-457200">
              <a:lnSpc>
                <a:spcPct val="100000"/>
              </a:lnSpc>
              <a:buFont typeface="+mj-lt"/>
              <a:buAutoNum type="arabicParenR"/>
              <a:defRPr/>
            </a:pPr>
            <a:r>
              <a:rPr lang="en-US" cap="none" dirty="0" smtClean="0">
                <a:latin typeface="Arial" panose="020B0604020202020204" pitchFamily="34" charset="0"/>
                <a:cs typeface="Arial" panose="020B0604020202020204" pitchFamily="34" charset="0"/>
              </a:rPr>
              <a:t>Your current study.</a:t>
            </a:r>
          </a:p>
          <a:p>
            <a:pPr lvl="1">
              <a:lnSpc>
                <a:spcPct val="100000"/>
              </a:lnSpc>
              <a:defRPr/>
            </a:pPr>
            <a:r>
              <a:rPr lang="en-US" sz="2000" cap="none" dirty="0">
                <a:latin typeface="Arial" panose="020B0604020202020204" pitchFamily="34" charset="0"/>
                <a:cs typeface="Arial" panose="020B0604020202020204" pitchFamily="34" charset="0"/>
              </a:rPr>
              <a:t>What major / study program are you taking at UPJ?</a:t>
            </a:r>
          </a:p>
          <a:p>
            <a:pPr lvl="1">
              <a:lnSpc>
                <a:spcPct val="100000"/>
              </a:lnSpc>
              <a:defRPr/>
            </a:pPr>
            <a:r>
              <a:rPr lang="en-US" sz="2000" cap="none" dirty="0">
                <a:latin typeface="Arial" panose="020B0604020202020204" pitchFamily="34" charset="0"/>
                <a:cs typeface="Arial" panose="020B0604020202020204" pitchFamily="34" charset="0"/>
              </a:rPr>
              <a:t>Why did you choose to study </a:t>
            </a:r>
            <a:r>
              <a:rPr lang="id-ID" sz="2000" cap="none" dirty="0">
                <a:latin typeface="Arial" panose="020B0604020202020204" pitchFamily="34" charset="0"/>
                <a:cs typeface="Arial" panose="020B0604020202020204" pitchFamily="34" charset="0"/>
              </a:rPr>
              <a:t>at upj?</a:t>
            </a:r>
            <a:endParaRPr lang="en-US" sz="2000" cap="none" dirty="0">
              <a:latin typeface="Arial" panose="020B0604020202020204" pitchFamily="34" charset="0"/>
              <a:cs typeface="Arial" panose="020B0604020202020204" pitchFamily="34" charset="0"/>
            </a:endParaRPr>
          </a:p>
          <a:p>
            <a:pPr lvl="1">
              <a:lnSpc>
                <a:spcPct val="100000"/>
              </a:lnSpc>
              <a:defRPr/>
            </a:pPr>
            <a:r>
              <a:rPr lang="id-ID" sz="2000" cap="none" dirty="0">
                <a:latin typeface="Arial" panose="020B0604020202020204" pitchFamily="34" charset="0"/>
                <a:cs typeface="Arial" panose="020B0604020202020204" pitchFamily="34" charset="0"/>
              </a:rPr>
              <a:t>Why did you choose to </a:t>
            </a:r>
            <a:r>
              <a:rPr lang="en-US" sz="2000" cap="none" dirty="0">
                <a:latin typeface="Arial" panose="020B0604020202020204" pitchFamily="34" charset="0"/>
                <a:cs typeface="Arial" panose="020B0604020202020204" pitchFamily="34" charset="0"/>
              </a:rPr>
              <a:t>take that major?</a:t>
            </a:r>
          </a:p>
          <a:p>
            <a:pPr marL="457200" lvl="1" indent="-457200">
              <a:lnSpc>
                <a:spcPct val="100000"/>
              </a:lnSpc>
              <a:spcBef>
                <a:spcPts val="1000"/>
              </a:spcBef>
              <a:buFont typeface="+mj-lt"/>
              <a:buAutoNum type="arabicParenR" startAt="4"/>
              <a:defRPr/>
            </a:pPr>
            <a:r>
              <a:rPr lang="en-US" sz="2000" cap="none" dirty="0" smtClean="0">
                <a:latin typeface="Arial" panose="020B0604020202020204" pitchFamily="34" charset="0"/>
                <a:cs typeface="Arial" panose="020B0604020202020204" pitchFamily="34" charset="0"/>
              </a:rPr>
              <a:t>What </a:t>
            </a:r>
            <a:r>
              <a:rPr lang="en-US" sz="2000" cap="none" dirty="0">
                <a:latin typeface="Arial" panose="020B0604020202020204" pitchFamily="34" charset="0"/>
                <a:cs typeface="Arial" panose="020B0604020202020204" pitchFamily="34" charset="0"/>
              </a:rPr>
              <a:t>kind of occupation do you wish to have in the future? Why</a:t>
            </a:r>
            <a:r>
              <a:rPr lang="en-US" sz="2000" cap="none" dirty="0" smtClean="0">
                <a:latin typeface="Arial" panose="020B0604020202020204" pitchFamily="34" charset="0"/>
                <a:cs typeface="Arial" panose="020B0604020202020204" pitchFamily="34" charset="0"/>
              </a:rPr>
              <a:t>?</a:t>
            </a:r>
          </a:p>
          <a:p>
            <a:pPr marL="457200" lvl="1" indent="-457200">
              <a:lnSpc>
                <a:spcPct val="100000"/>
              </a:lnSpc>
              <a:spcBef>
                <a:spcPts val="1000"/>
              </a:spcBef>
              <a:buFont typeface="+mj-lt"/>
              <a:buAutoNum type="arabicParenR" startAt="5"/>
              <a:defRPr/>
            </a:pPr>
            <a:r>
              <a:rPr lang="en-US" sz="2000" cap="none" dirty="0" smtClean="0">
                <a:latin typeface="Arial" panose="020B0604020202020204" pitchFamily="34" charset="0"/>
                <a:cs typeface="Arial" panose="020B0604020202020204" pitchFamily="34" charset="0"/>
              </a:rPr>
              <a:t>Other things you would like to share.</a:t>
            </a:r>
            <a:endParaRPr lang="en-US" sz="2000" cap="none" dirty="0">
              <a:latin typeface="Arial" panose="020B0604020202020204" pitchFamily="34" charset="0"/>
              <a:cs typeface="Arial" panose="020B0604020202020204" pitchFamily="34" charset="0"/>
            </a:endParaRPr>
          </a:p>
          <a:p>
            <a:pPr marL="0" indent="0">
              <a:lnSpc>
                <a:spcPct val="100000"/>
              </a:lnSpc>
              <a:buNone/>
              <a:defRPr/>
            </a:pPr>
            <a:endParaRPr lang="en-US" cap="none" dirty="0" smtClean="0">
              <a:latin typeface="Arial" panose="020B0604020202020204" pitchFamily="34" charset="0"/>
              <a:cs typeface="Arial" panose="020B0604020202020204" pitchFamily="34" charset="0"/>
            </a:endParaRPr>
          </a:p>
          <a:p>
            <a:pPr marL="457200" lvl="1" indent="0">
              <a:lnSpc>
                <a:spcPct val="100000"/>
              </a:lnSpc>
              <a:buNone/>
              <a:defRPr/>
            </a:pPr>
            <a:endParaRPr lang="en-US" sz="2000" cap="none"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583680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4350" y="457200"/>
            <a:ext cx="7797800" cy="914400"/>
          </a:xfrm>
        </p:spPr>
        <p:txBody>
          <a:bodyPr>
            <a:normAutofit/>
          </a:bodyPr>
          <a:lstStyle/>
          <a:p>
            <a:pPr>
              <a:defRPr/>
            </a:pPr>
            <a:r>
              <a:rPr lang="en-US" sz="4000" b="1" dirty="0" smtClean="0"/>
              <a:t>Semester </a:t>
            </a:r>
            <a:r>
              <a:rPr lang="en-US" sz="4000" b="1" dirty="0" err="1" smtClean="0"/>
              <a:t>sCHEDULE</a:t>
            </a:r>
            <a:endParaRPr lang="en-US" sz="4000" b="1" dirty="0"/>
          </a:p>
        </p:txBody>
      </p:sp>
      <p:sp>
        <p:nvSpPr>
          <p:cNvPr id="6147" name="Content Placeholder 2"/>
          <p:cNvSpPr>
            <a:spLocks noGrp="1"/>
          </p:cNvSpPr>
          <p:nvPr>
            <p:ph sz="quarter" idx="13"/>
          </p:nvPr>
        </p:nvSpPr>
        <p:spPr bwMode="auto">
          <a:xfrm>
            <a:off x="228600" y="1752602"/>
            <a:ext cx="8686800" cy="4373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normAutofit/>
          </a:bodyPr>
          <a:lstStyle/>
          <a:p>
            <a:pPr eaLnBrk="1" hangingPunct="1"/>
            <a:r>
              <a:rPr lang="en-US" altLang="en-US" sz="2600" cap="none" dirty="0"/>
              <a:t>Week 1-5		: </a:t>
            </a:r>
            <a:r>
              <a:rPr lang="en-US" altLang="en-US" sz="2600" cap="none" dirty="0" smtClean="0"/>
              <a:t> Regular </a:t>
            </a:r>
            <a:r>
              <a:rPr lang="en-US" altLang="en-US" sz="2600" cap="none" dirty="0"/>
              <a:t>class (lesson 1-5)</a:t>
            </a:r>
          </a:p>
          <a:p>
            <a:pPr eaLnBrk="1" hangingPunct="1"/>
            <a:r>
              <a:rPr lang="en-US" altLang="en-US" sz="2600" cap="none" dirty="0"/>
              <a:t>Week 6-7		: </a:t>
            </a:r>
            <a:r>
              <a:rPr lang="en-US" altLang="en-US" sz="2600" cap="none" dirty="0" smtClean="0"/>
              <a:t> No </a:t>
            </a:r>
            <a:r>
              <a:rPr lang="en-US" altLang="en-US" sz="2600" cap="none" dirty="0"/>
              <a:t>class (spare for </a:t>
            </a:r>
            <a:r>
              <a:rPr lang="en-US" altLang="en-US" sz="2600" cap="none" dirty="0" smtClean="0"/>
              <a:t>substitution)</a:t>
            </a:r>
            <a:endParaRPr lang="en-US" altLang="en-US" sz="2600" cap="none" dirty="0"/>
          </a:p>
          <a:p>
            <a:pPr eaLnBrk="1" hangingPunct="1"/>
            <a:r>
              <a:rPr lang="en-US" altLang="en-US" sz="2600" cap="none" dirty="0"/>
              <a:t>Week 8		: </a:t>
            </a:r>
            <a:r>
              <a:rPr lang="en-US" altLang="en-US" sz="2600" cap="none" dirty="0" smtClean="0"/>
              <a:t> Mid-term </a:t>
            </a:r>
            <a:r>
              <a:rPr lang="en-US" altLang="en-US" sz="2600" cap="none" dirty="0"/>
              <a:t>test (UTS)</a:t>
            </a:r>
          </a:p>
          <a:p>
            <a:pPr eaLnBrk="1" hangingPunct="1"/>
            <a:r>
              <a:rPr lang="en-US" altLang="en-US" sz="2600" cap="none" dirty="0"/>
              <a:t>Week 9-13	</a:t>
            </a:r>
            <a:r>
              <a:rPr lang="en-US" altLang="en-US" sz="2600" cap="none" dirty="0" smtClean="0"/>
              <a:t>:  Regular </a:t>
            </a:r>
            <a:r>
              <a:rPr lang="en-US" altLang="en-US" sz="2600" cap="none" dirty="0"/>
              <a:t>class (lesson 6-10)</a:t>
            </a:r>
          </a:p>
          <a:p>
            <a:pPr eaLnBrk="1" hangingPunct="1"/>
            <a:r>
              <a:rPr lang="en-US" altLang="en-US" sz="2600" cap="none" dirty="0"/>
              <a:t>Week 14-15	</a:t>
            </a:r>
            <a:r>
              <a:rPr lang="en-US" altLang="en-US" sz="2600" cap="none" dirty="0" smtClean="0"/>
              <a:t>:  No </a:t>
            </a:r>
            <a:r>
              <a:rPr lang="en-US" altLang="en-US" sz="2600" cap="none" dirty="0"/>
              <a:t>class (spare for </a:t>
            </a:r>
            <a:r>
              <a:rPr lang="en-US" altLang="en-US" sz="2600" cap="none" dirty="0" smtClean="0"/>
              <a:t>substitution)</a:t>
            </a:r>
            <a:endParaRPr lang="en-US" altLang="en-US" sz="2600" cap="none" dirty="0"/>
          </a:p>
          <a:p>
            <a:pPr eaLnBrk="1" hangingPunct="1"/>
            <a:r>
              <a:rPr lang="en-US" altLang="en-US" sz="2600" cap="none" dirty="0"/>
              <a:t>Week 16		: </a:t>
            </a:r>
            <a:r>
              <a:rPr lang="en-US" altLang="en-US" sz="2600" cap="none" dirty="0" smtClean="0"/>
              <a:t> Final </a:t>
            </a:r>
            <a:r>
              <a:rPr lang="en-US" altLang="en-US" sz="2600" cap="none" dirty="0"/>
              <a:t>test (UAS)</a:t>
            </a:r>
          </a:p>
          <a:p>
            <a:pPr marL="0" indent="0" eaLnBrk="1" hangingPunct="1">
              <a:buNone/>
            </a:pPr>
            <a:endParaRPr lang="en-US" altLang="en-US" sz="2600" cap="none" dirty="0"/>
          </a:p>
          <a:p>
            <a:pPr eaLnBrk="1" hangingPunct="1"/>
            <a:endParaRPr lang="en-US" altLang="en-US" sz="2600" cap="none" dirty="0"/>
          </a:p>
        </p:txBody>
      </p:sp>
    </p:spTree>
    <p:extLst>
      <p:ext uri="{BB962C8B-B14F-4D97-AF65-F5344CB8AC3E}">
        <p14:creationId xmlns:p14="http://schemas.microsoft.com/office/powerpoint/2010/main" val="4252854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4350" y="457202"/>
            <a:ext cx="7797800" cy="1152525"/>
          </a:xfrm>
        </p:spPr>
        <p:txBody>
          <a:bodyPr>
            <a:normAutofit/>
          </a:bodyPr>
          <a:lstStyle/>
          <a:p>
            <a:pPr>
              <a:defRPr/>
            </a:pPr>
            <a:r>
              <a:rPr lang="en-US" sz="4000" b="1" dirty="0" smtClean="0"/>
              <a:t>Class schedule</a:t>
            </a:r>
            <a:endParaRPr lang="en-US" sz="4000" b="1" dirty="0"/>
          </a:p>
        </p:txBody>
      </p:sp>
      <p:sp>
        <p:nvSpPr>
          <p:cNvPr id="3" name="Content Placeholder 2"/>
          <p:cNvSpPr>
            <a:spLocks noGrp="1"/>
          </p:cNvSpPr>
          <p:nvPr>
            <p:ph sz="quarter" idx="13"/>
          </p:nvPr>
        </p:nvSpPr>
        <p:spPr>
          <a:xfrm>
            <a:off x="514352" y="1761565"/>
            <a:ext cx="7796213" cy="3613710"/>
          </a:xfrm>
        </p:spPr>
        <p:txBody>
          <a:bodyPr/>
          <a:lstStyle/>
          <a:p>
            <a:pPr>
              <a:defRPr/>
            </a:pPr>
            <a:r>
              <a:rPr lang="en-US" sz="2600" cap="none" dirty="0" smtClean="0"/>
              <a:t>Day		: Tuesday</a:t>
            </a:r>
          </a:p>
          <a:p>
            <a:pPr>
              <a:defRPr/>
            </a:pPr>
            <a:r>
              <a:rPr lang="en-US" sz="2600" cap="none" dirty="0" smtClean="0"/>
              <a:t>Time	: 11.00 – 13.30 (Class D)</a:t>
            </a:r>
          </a:p>
          <a:p>
            <a:pPr marL="0" indent="0">
              <a:buNone/>
              <a:defRPr/>
            </a:pPr>
            <a:r>
              <a:rPr lang="en-US" sz="2600" cap="none" dirty="0"/>
              <a:t>	</a:t>
            </a:r>
            <a:r>
              <a:rPr lang="en-US" sz="2600" cap="none" dirty="0" smtClean="0"/>
              <a:t>	  14.00 – 16.30 (Class E)</a:t>
            </a:r>
            <a:endParaRPr lang="en-US" sz="2600" cap="none" dirty="0"/>
          </a:p>
          <a:p>
            <a:pPr>
              <a:defRPr/>
            </a:pPr>
            <a:r>
              <a:rPr lang="en-US" sz="2600" cap="none" dirty="0" smtClean="0"/>
              <a:t>Room 	: B 203</a:t>
            </a:r>
            <a:endParaRPr lang="en-US" sz="2600" cap="none" dirty="0"/>
          </a:p>
        </p:txBody>
      </p:sp>
    </p:spTree>
    <p:extLst>
      <p:ext uri="{BB962C8B-B14F-4D97-AF65-F5344CB8AC3E}">
        <p14:creationId xmlns:p14="http://schemas.microsoft.com/office/powerpoint/2010/main" val="39492858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rrowheads="1"/>
          </p:cNvSpPr>
          <p:nvPr>
            <p:ph type="title"/>
          </p:nvPr>
        </p:nvSpPr>
        <p:spPr>
          <a:xfrm>
            <a:off x="685802" y="228600"/>
            <a:ext cx="7381875" cy="990600"/>
          </a:xfrm>
        </p:spPr>
        <p:txBody>
          <a:bodyPr>
            <a:normAutofit/>
          </a:bodyPr>
          <a:lstStyle/>
          <a:p>
            <a:pPr>
              <a:defRPr/>
            </a:pPr>
            <a:r>
              <a:rPr lang="en-US" sz="4000" b="1" dirty="0" smtClean="0"/>
              <a:t>Objective</a:t>
            </a:r>
          </a:p>
        </p:txBody>
      </p:sp>
      <p:sp>
        <p:nvSpPr>
          <p:cNvPr id="23555" name="Rectangle 3"/>
          <p:cNvSpPr>
            <a:spLocks noGrp="1" noChangeArrowheads="1"/>
          </p:cNvSpPr>
          <p:nvPr>
            <p:ph sz="quarter" idx="13"/>
          </p:nvPr>
        </p:nvSpPr>
        <p:spPr>
          <a:xfrm>
            <a:off x="457199" y="1219202"/>
            <a:ext cx="8323729" cy="4613275"/>
          </a:xfrm>
        </p:spPr>
        <p:txBody>
          <a:bodyPr>
            <a:normAutofit fontScale="77500" lnSpcReduction="20000"/>
          </a:bodyPr>
          <a:lstStyle/>
          <a:p>
            <a:r>
              <a:rPr lang="en-US" sz="2800" b="1" cap="none" dirty="0" smtClean="0"/>
              <a:t>Critical</a:t>
            </a:r>
            <a:r>
              <a:rPr lang="en-US" sz="2800" cap="none" dirty="0" smtClean="0"/>
              <a:t> and </a:t>
            </a:r>
            <a:r>
              <a:rPr lang="en-US" sz="2800" b="1" cap="none" dirty="0" smtClean="0"/>
              <a:t>logical</a:t>
            </a:r>
            <a:r>
              <a:rPr lang="en-US" sz="2800" cap="none" dirty="0" smtClean="0"/>
              <a:t> thinking.</a:t>
            </a:r>
          </a:p>
          <a:p>
            <a:pPr lvl="0"/>
            <a:r>
              <a:rPr lang="en-US" sz="2800" b="1" cap="none" dirty="0" smtClean="0"/>
              <a:t>General knowledge</a:t>
            </a:r>
            <a:r>
              <a:rPr lang="en-US" sz="2800" cap="none" dirty="0" smtClean="0"/>
              <a:t>, especially in the topic of lifestyle &amp; multicultural issues.</a:t>
            </a:r>
          </a:p>
          <a:p>
            <a:pPr lvl="0"/>
            <a:r>
              <a:rPr lang="en-US" sz="2800" b="1" cap="none" dirty="0" smtClean="0"/>
              <a:t>Communication</a:t>
            </a:r>
            <a:r>
              <a:rPr lang="en-US" sz="2800" cap="none" dirty="0" smtClean="0"/>
              <a:t> ability in </a:t>
            </a:r>
            <a:r>
              <a:rPr lang="en-US" sz="2800" cap="none" dirty="0"/>
              <a:t>E</a:t>
            </a:r>
            <a:r>
              <a:rPr lang="en-US" sz="2800" cap="none" dirty="0" smtClean="0"/>
              <a:t>nglish (spoken and written).</a:t>
            </a:r>
          </a:p>
          <a:p>
            <a:pPr lvl="0"/>
            <a:r>
              <a:rPr lang="en-US" sz="2800" b="1" cap="none" dirty="0" smtClean="0"/>
              <a:t>Confidence</a:t>
            </a:r>
            <a:r>
              <a:rPr lang="en-US" sz="2800" cap="none" dirty="0" smtClean="0"/>
              <a:t> in expressing opinion (in </a:t>
            </a:r>
            <a:r>
              <a:rPr lang="en-US" sz="2800" cap="none" dirty="0"/>
              <a:t>E</a:t>
            </a:r>
            <a:r>
              <a:rPr lang="en-US" sz="2800" cap="none" dirty="0" smtClean="0"/>
              <a:t>nglish).</a:t>
            </a:r>
          </a:p>
          <a:p>
            <a:r>
              <a:rPr lang="en-US" sz="2800" cap="none" dirty="0" smtClean="0"/>
              <a:t>The four language </a:t>
            </a:r>
            <a:r>
              <a:rPr lang="en-US" sz="2800" b="1" cap="none" dirty="0" smtClean="0"/>
              <a:t>skills</a:t>
            </a:r>
            <a:r>
              <a:rPr lang="en-US" sz="2800" cap="none" dirty="0" smtClean="0"/>
              <a:t> (reading, listening, writing and speaking).</a:t>
            </a:r>
            <a:r>
              <a:rPr lang="en-US" sz="2800" cap="none" dirty="0"/>
              <a:t> </a:t>
            </a:r>
            <a:endParaRPr lang="en-US" sz="2800" cap="none" dirty="0" smtClean="0"/>
          </a:p>
          <a:p>
            <a:r>
              <a:rPr lang="en-US" sz="2800" cap="none" dirty="0" smtClean="0"/>
              <a:t>Structure </a:t>
            </a:r>
            <a:r>
              <a:rPr lang="en-US" sz="2800" cap="none" dirty="0"/>
              <a:t>(grammar) is given as a review, assuming that it has been taught in secondary school</a:t>
            </a:r>
            <a:r>
              <a:rPr lang="en-US" sz="2800" cap="none" dirty="0" smtClean="0"/>
              <a:t>.</a:t>
            </a:r>
          </a:p>
          <a:p>
            <a:r>
              <a:rPr lang="en-US" sz="2800" cap="none" dirty="0" smtClean="0"/>
              <a:t>Vocabulary is given in reading activities.</a:t>
            </a:r>
          </a:p>
          <a:p>
            <a:pPr marL="0" indent="0">
              <a:buNone/>
              <a:defRPr/>
            </a:pPr>
            <a:endParaRPr lang="en-US" sz="2600" cap="none" dirty="0"/>
          </a:p>
        </p:txBody>
      </p:sp>
    </p:spTree>
    <p:extLst>
      <p:ext uri="{BB962C8B-B14F-4D97-AF65-F5344CB8AC3E}">
        <p14:creationId xmlns:p14="http://schemas.microsoft.com/office/powerpoint/2010/main" val="2656471911"/>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rrowheads="1"/>
          </p:cNvSpPr>
          <p:nvPr>
            <p:ph type="title"/>
          </p:nvPr>
        </p:nvSpPr>
        <p:spPr>
          <a:xfrm>
            <a:off x="381000" y="304800"/>
            <a:ext cx="8229600" cy="685800"/>
          </a:xfrm>
        </p:spPr>
        <p:txBody>
          <a:bodyPr>
            <a:normAutofit/>
          </a:bodyPr>
          <a:lstStyle/>
          <a:p>
            <a:pPr>
              <a:defRPr/>
            </a:pPr>
            <a:r>
              <a:rPr lang="en-US" sz="4000" b="1" dirty="0"/>
              <a:t>Scoring System</a:t>
            </a:r>
          </a:p>
        </p:txBody>
      </p:sp>
      <p:sp>
        <p:nvSpPr>
          <p:cNvPr id="78851" name="Rectangle 3"/>
          <p:cNvSpPr>
            <a:spLocks noGrp="1" noChangeArrowheads="1"/>
          </p:cNvSpPr>
          <p:nvPr>
            <p:ph sz="quarter" idx="13"/>
          </p:nvPr>
        </p:nvSpPr>
        <p:spPr>
          <a:xfrm>
            <a:off x="152400" y="1600200"/>
            <a:ext cx="8915400" cy="5181600"/>
          </a:xfrm>
        </p:spPr>
        <p:txBody>
          <a:bodyPr>
            <a:normAutofit lnSpcReduction="10000"/>
          </a:bodyPr>
          <a:lstStyle/>
          <a:p>
            <a:pPr marL="0" indent="0">
              <a:buNone/>
              <a:defRPr/>
            </a:pPr>
            <a:r>
              <a:rPr lang="id-ID" sz="2600" cap="none" dirty="0"/>
              <a:t>1. </a:t>
            </a:r>
            <a:r>
              <a:rPr lang="id-ID" sz="2600" cap="none" dirty="0">
                <a:solidFill>
                  <a:srgbClr val="CC0099"/>
                </a:solidFill>
              </a:rPr>
              <a:t>Daily performance</a:t>
            </a:r>
            <a:r>
              <a:rPr lang="id-ID" sz="2600" cap="none" dirty="0"/>
              <a:t>	</a:t>
            </a:r>
            <a:r>
              <a:rPr lang="id-ID" sz="2600" cap="none" dirty="0" smtClean="0"/>
              <a:t>20</a:t>
            </a:r>
            <a:r>
              <a:rPr lang="id-ID" sz="2600" cap="none" dirty="0"/>
              <a:t>%</a:t>
            </a:r>
          </a:p>
          <a:p>
            <a:pPr marL="0" indent="0">
              <a:buNone/>
              <a:defRPr/>
            </a:pPr>
            <a:r>
              <a:rPr lang="id-ID" sz="2600" cap="none" dirty="0"/>
              <a:t>2. </a:t>
            </a:r>
            <a:r>
              <a:rPr lang="id-ID" sz="2600" cap="none" dirty="0">
                <a:solidFill>
                  <a:srgbClr val="CC0099"/>
                </a:solidFill>
              </a:rPr>
              <a:t>Assignmen</a:t>
            </a:r>
            <a:r>
              <a:rPr lang="en-US" sz="2600" cap="none" dirty="0">
                <a:solidFill>
                  <a:srgbClr val="CC0099"/>
                </a:solidFill>
              </a:rPr>
              <a:t>t	</a:t>
            </a:r>
            <a:r>
              <a:rPr lang="id-ID" sz="2600" cap="none" dirty="0"/>
              <a:t>	</a:t>
            </a:r>
            <a:r>
              <a:rPr lang="id-ID" sz="2600" cap="none" dirty="0" smtClean="0"/>
              <a:t>20</a:t>
            </a:r>
            <a:r>
              <a:rPr lang="id-ID" sz="2600" cap="none" dirty="0"/>
              <a:t>%</a:t>
            </a:r>
          </a:p>
          <a:p>
            <a:pPr marL="0" indent="0">
              <a:buNone/>
              <a:defRPr/>
            </a:pPr>
            <a:r>
              <a:rPr lang="id-ID" sz="2600" cap="none" dirty="0"/>
              <a:t>3. </a:t>
            </a:r>
            <a:r>
              <a:rPr lang="en-US" sz="2600" cap="none" dirty="0">
                <a:solidFill>
                  <a:srgbClr val="CC0099"/>
                </a:solidFill>
              </a:rPr>
              <a:t>Group project</a:t>
            </a:r>
            <a:r>
              <a:rPr lang="id-ID" sz="2600" cap="none" dirty="0"/>
              <a:t>		</a:t>
            </a:r>
            <a:r>
              <a:rPr lang="id-ID" sz="2600" cap="none" dirty="0" smtClean="0"/>
              <a:t>20</a:t>
            </a:r>
            <a:r>
              <a:rPr lang="id-ID" sz="2600" cap="none" dirty="0"/>
              <a:t>%</a:t>
            </a:r>
          </a:p>
          <a:p>
            <a:pPr marL="0" indent="0">
              <a:buNone/>
              <a:defRPr/>
            </a:pPr>
            <a:r>
              <a:rPr lang="id-ID" sz="2600" cap="none" dirty="0"/>
              <a:t>4. </a:t>
            </a:r>
            <a:r>
              <a:rPr lang="id-ID" sz="2600" cap="none" dirty="0">
                <a:solidFill>
                  <a:srgbClr val="CC0099"/>
                </a:solidFill>
              </a:rPr>
              <a:t>Mid-term test</a:t>
            </a:r>
            <a:r>
              <a:rPr lang="id-ID" sz="2600" cap="none" dirty="0"/>
              <a:t>		</a:t>
            </a:r>
            <a:r>
              <a:rPr lang="id-ID" sz="2600" cap="none" dirty="0" smtClean="0"/>
              <a:t>20</a:t>
            </a:r>
            <a:r>
              <a:rPr lang="id-ID" sz="2600" cap="none" dirty="0"/>
              <a:t>%</a:t>
            </a:r>
            <a:endParaRPr lang="en-US" sz="2600" cap="none" dirty="0"/>
          </a:p>
          <a:p>
            <a:pPr marL="0" indent="0">
              <a:buNone/>
              <a:defRPr/>
            </a:pPr>
            <a:r>
              <a:rPr lang="id-ID" sz="2600" cap="none" dirty="0"/>
              <a:t>5. </a:t>
            </a:r>
            <a:r>
              <a:rPr lang="id-ID" sz="2600" cap="none" dirty="0">
                <a:solidFill>
                  <a:srgbClr val="CC0099"/>
                </a:solidFill>
              </a:rPr>
              <a:t>Final test</a:t>
            </a:r>
            <a:r>
              <a:rPr lang="id-ID" sz="2600" cap="none" dirty="0"/>
              <a:t>		</a:t>
            </a:r>
            <a:r>
              <a:rPr lang="id-ID" sz="2600" cap="none" dirty="0" smtClean="0"/>
              <a:t>20</a:t>
            </a:r>
            <a:r>
              <a:rPr lang="id-ID" sz="2600" cap="none" dirty="0"/>
              <a:t>%</a:t>
            </a:r>
            <a:endParaRPr lang="en-US" sz="2600" cap="none" dirty="0"/>
          </a:p>
          <a:p>
            <a:pPr indent="-274320">
              <a:lnSpc>
                <a:spcPct val="80000"/>
              </a:lnSpc>
              <a:buNone/>
              <a:defRPr/>
            </a:pPr>
            <a:r>
              <a:rPr lang="id-ID" sz="2600" cap="none" dirty="0"/>
              <a:t>		</a:t>
            </a:r>
          </a:p>
          <a:p>
            <a:pPr indent="-274320">
              <a:lnSpc>
                <a:spcPct val="80000"/>
              </a:lnSpc>
              <a:buNone/>
              <a:defRPr/>
            </a:pPr>
            <a:r>
              <a:rPr lang="id-ID" sz="2600" cap="none" dirty="0"/>
              <a:t>		Total		      </a:t>
            </a:r>
            <a:r>
              <a:rPr lang="id-ID" sz="2600" cap="none" dirty="0" smtClean="0"/>
              <a:t> </a:t>
            </a:r>
            <a:r>
              <a:rPr lang="id-ID" sz="2600" cap="none" dirty="0"/>
              <a:t>	</a:t>
            </a:r>
            <a:r>
              <a:rPr lang="id-ID" sz="2600" cap="none" dirty="0" smtClean="0"/>
              <a:t>100</a:t>
            </a:r>
            <a:r>
              <a:rPr lang="id-ID" sz="2600" cap="none" dirty="0"/>
              <a:t>%</a:t>
            </a:r>
          </a:p>
          <a:p>
            <a:pPr indent="-274320" algn="r">
              <a:buNone/>
              <a:defRPr/>
            </a:pPr>
            <a:endParaRPr lang="id-ID" sz="2600" cap="none" dirty="0">
              <a:hlinkClick r:id="" action="ppaction://hlinkfile"/>
            </a:endParaRPr>
          </a:p>
          <a:p>
            <a:pPr indent="-274320" algn="r">
              <a:lnSpc>
                <a:spcPct val="80000"/>
              </a:lnSpc>
              <a:buNone/>
              <a:defRPr/>
            </a:pPr>
            <a:endParaRPr lang="id-ID" sz="2600" cap="none" dirty="0">
              <a:hlinkClick r:id="" action="ppaction://hlinkfile"/>
            </a:endParaRPr>
          </a:p>
          <a:p>
            <a:pPr indent="-274320" algn="r">
              <a:lnSpc>
                <a:spcPct val="80000"/>
              </a:lnSpc>
              <a:buNone/>
              <a:defRPr/>
            </a:pPr>
            <a:r>
              <a:rPr lang="id-ID" sz="2600" cap="none" dirty="0">
                <a:hlinkClick r:id="" action="ppaction://hlinkfile"/>
              </a:rPr>
              <a:t>1-2 score illustration.Xls</a:t>
            </a:r>
            <a:endParaRPr lang="id-ID" sz="2600" cap="none" dirty="0"/>
          </a:p>
        </p:txBody>
      </p:sp>
    </p:spTree>
    <p:extLst>
      <p:ext uri="{BB962C8B-B14F-4D97-AF65-F5344CB8AC3E}">
        <p14:creationId xmlns:p14="http://schemas.microsoft.com/office/powerpoint/2010/main" val="1175268014"/>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0741" y="263677"/>
            <a:ext cx="7773338" cy="900999"/>
          </a:xfrm>
        </p:spPr>
        <p:txBody>
          <a:bodyPr>
            <a:normAutofit/>
          </a:bodyPr>
          <a:lstStyle/>
          <a:p>
            <a:pPr>
              <a:defRPr/>
            </a:pPr>
            <a:r>
              <a:rPr lang="en-US" sz="4000" b="1" dirty="0" smtClean="0"/>
              <a:t>Learning material</a:t>
            </a:r>
            <a:endParaRPr lang="en-US" sz="4000" b="1" dirty="0"/>
          </a:p>
        </p:txBody>
      </p:sp>
      <p:sp>
        <p:nvSpPr>
          <p:cNvPr id="3" name="Content Placeholder 2"/>
          <p:cNvSpPr>
            <a:spLocks noGrp="1"/>
          </p:cNvSpPr>
          <p:nvPr>
            <p:ph sz="quarter" idx="13"/>
          </p:nvPr>
        </p:nvSpPr>
        <p:spPr>
          <a:xfrm>
            <a:off x="380999" y="1680882"/>
            <a:ext cx="8494059" cy="3694395"/>
          </a:xfrm>
        </p:spPr>
        <p:txBody>
          <a:bodyPr>
            <a:normAutofit lnSpcReduction="10000"/>
          </a:bodyPr>
          <a:lstStyle/>
          <a:p>
            <a:pPr>
              <a:defRPr/>
            </a:pPr>
            <a:r>
              <a:rPr lang="en-US" sz="2400" cap="none" dirty="0" smtClean="0"/>
              <a:t>All class material will </a:t>
            </a:r>
            <a:r>
              <a:rPr lang="en-US" sz="2400" cap="none" dirty="0"/>
              <a:t>be sent </a:t>
            </a:r>
            <a:r>
              <a:rPr lang="en-US" sz="2400" cap="none" dirty="0" smtClean="0"/>
              <a:t>via email few </a:t>
            </a:r>
            <a:r>
              <a:rPr lang="en-US" sz="2400" cap="none" dirty="0"/>
              <a:t>days before class</a:t>
            </a:r>
            <a:r>
              <a:rPr lang="en-US" sz="2400" cap="none" dirty="0" smtClean="0"/>
              <a:t>.</a:t>
            </a:r>
          </a:p>
          <a:p>
            <a:pPr>
              <a:defRPr/>
            </a:pPr>
            <a:r>
              <a:rPr lang="en-US" sz="2400" cap="none" dirty="0" smtClean="0"/>
              <a:t>We’ll be using material taken from media, books, etc.</a:t>
            </a:r>
          </a:p>
          <a:p>
            <a:pPr>
              <a:defRPr/>
            </a:pPr>
            <a:r>
              <a:rPr lang="en-US" sz="2400" cap="none" dirty="0" smtClean="0"/>
              <a:t>Recommended side references:</a:t>
            </a:r>
          </a:p>
          <a:p>
            <a:pPr marL="511175" lvl="1">
              <a:defRPr/>
            </a:pPr>
            <a:r>
              <a:rPr lang="en-US" sz="2200" cap="none" dirty="0" smtClean="0"/>
              <a:t>Grammar books : Raymond Murphy, Betty </a:t>
            </a:r>
            <a:r>
              <a:rPr lang="en-US" sz="2200" cap="none" dirty="0" err="1" smtClean="0"/>
              <a:t>Azar</a:t>
            </a:r>
            <a:r>
              <a:rPr lang="en-US" sz="2200" cap="none" dirty="0" smtClean="0"/>
              <a:t>.</a:t>
            </a:r>
          </a:p>
          <a:p>
            <a:pPr marL="511175" lvl="1">
              <a:defRPr/>
            </a:pPr>
            <a:r>
              <a:rPr lang="en-US" sz="2200" cap="none" dirty="0" smtClean="0"/>
              <a:t>Dictionaries : </a:t>
            </a:r>
          </a:p>
          <a:p>
            <a:pPr marL="968375" lvl="2" indent="-336550">
              <a:defRPr/>
            </a:pPr>
            <a:r>
              <a:rPr lang="en-US" sz="2000" cap="none" dirty="0" smtClean="0"/>
              <a:t>Advance learner’s by oxford/Cambridge/etc. (monolingual)</a:t>
            </a:r>
          </a:p>
          <a:p>
            <a:pPr marL="968375" lvl="2" indent="-336550">
              <a:defRPr/>
            </a:pPr>
            <a:r>
              <a:rPr lang="en-US" sz="2000" cap="none" dirty="0" smtClean="0"/>
              <a:t>Hasan </a:t>
            </a:r>
            <a:r>
              <a:rPr lang="en-US" sz="2000" cap="none" dirty="0" err="1" smtClean="0"/>
              <a:t>Sadili</a:t>
            </a:r>
            <a:r>
              <a:rPr lang="en-US" sz="2000" cap="none" dirty="0" smtClean="0"/>
              <a:t> (Bilingual)</a:t>
            </a:r>
            <a:endParaRPr lang="en-US" sz="2000" cap="none" dirty="0"/>
          </a:p>
        </p:txBody>
      </p:sp>
    </p:spTree>
    <p:extLst>
      <p:ext uri="{BB962C8B-B14F-4D97-AF65-F5344CB8AC3E}">
        <p14:creationId xmlns:p14="http://schemas.microsoft.com/office/powerpoint/2010/main" val="40182782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0700" y="381000"/>
            <a:ext cx="7797800" cy="990600"/>
          </a:xfrm>
        </p:spPr>
        <p:txBody>
          <a:bodyPr>
            <a:normAutofit/>
          </a:bodyPr>
          <a:lstStyle/>
          <a:p>
            <a:pPr>
              <a:defRPr/>
            </a:pPr>
            <a:r>
              <a:rPr lang="en-US" sz="4000" b="1" dirty="0" smtClean="0"/>
              <a:t>class REGULATION</a:t>
            </a:r>
            <a:endParaRPr lang="en-US" sz="4000" b="1" dirty="0"/>
          </a:p>
        </p:txBody>
      </p:sp>
      <p:sp>
        <p:nvSpPr>
          <p:cNvPr id="3" name="Content Placeholder 2"/>
          <p:cNvSpPr>
            <a:spLocks noGrp="1"/>
          </p:cNvSpPr>
          <p:nvPr>
            <p:ph sz="quarter" idx="13"/>
          </p:nvPr>
        </p:nvSpPr>
        <p:spPr bwMode="auto">
          <a:xfrm>
            <a:off x="152400" y="1371600"/>
            <a:ext cx="8534400" cy="4038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normAutofit fontScale="92500"/>
          </a:bodyPr>
          <a:lstStyle/>
          <a:p>
            <a:pPr marL="401638" lvl="1" indent="-290513">
              <a:buNone/>
            </a:pPr>
            <a:r>
              <a:rPr lang="en-US" altLang="en-US" sz="2400" b="1" u="sng" cap="none" dirty="0"/>
              <a:t>Attendance</a:t>
            </a:r>
          </a:p>
          <a:p>
            <a:pPr marL="401638" lvl="1" indent="-290513">
              <a:buFont typeface="Courier New" panose="02070309020205020404" pitchFamily="49" charset="0"/>
              <a:buChar char="o"/>
            </a:pPr>
            <a:r>
              <a:rPr lang="en-US" altLang="en-US" sz="2400" cap="none" dirty="0"/>
              <a:t>Everyone must come to class on time. Those who come after 15 minutes may join the class, but marked as absent. When facilitator is late for 15 minutes, students may be dismissed and sign the </a:t>
            </a:r>
            <a:r>
              <a:rPr lang="en-US" altLang="en-US" sz="2400" cap="none" dirty="0" err="1"/>
              <a:t>absency</a:t>
            </a:r>
            <a:r>
              <a:rPr lang="en-US" altLang="en-US" sz="2400" cap="none" dirty="0"/>
              <a:t> at BAP-PMP. </a:t>
            </a:r>
          </a:p>
          <a:p>
            <a:pPr marL="401638" lvl="1" indent="-290513">
              <a:buFont typeface="Courier New" panose="02070309020205020404" pitchFamily="49" charset="0"/>
              <a:buChar char="o"/>
            </a:pPr>
            <a:r>
              <a:rPr lang="en-US" altLang="en-US" sz="2400" cap="none" dirty="0"/>
              <a:t>Minimum attendance is 75%, (9 meetings out of 12). So maximum absent is 3 (regular meetings). Students who has more than 3 absence  are not allowed to take the final test.</a:t>
            </a:r>
          </a:p>
        </p:txBody>
      </p:sp>
    </p:spTree>
    <p:extLst>
      <p:ext uri="{BB962C8B-B14F-4D97-AF65-F5344CB8AC3E}">
        <p14:creationId xmlns:p14="http://schemas.microsoft.com/office/powerpoint/2010/main" val="24250040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4350" y="304800"/>
            <a:ext cx="7797800" cy="990600"/>
          </a:xfrm>
        </p:spPr>
        <p:txBody>
          <a:bodyPr>
            <a:normAutofit/>
          </a:bodyPr>
          <a:lstStyle/>
          <a:p>
            <a:pPr>
              <a:defRPr/>
            </a:pPr>
            <a:r>
              <a:rPr lang="en-US" sz="4000" b="1" dirty="0" smtClean="0"/>
              <a:t>Class REGULATION</a:t>
            </a:r>
            <a:endParaRPr lang="en-US" sz="4000" b="1" dirty="0"/>
          </a:p>
        </p:txBody>
      </p:sp>
      <p:sp>
        <p:nvSpPr>
          <p:cNvPr id="3" name="Content Placeholder 2"/>
          <p:cNvSpPr>
            <a:spLocks noGrp="1"/>
          </p:cNvSpPr>
          <p:nvPr>
            <p:ph sz="quarter" idx="13"/>
          </p:nvPr>
        </p:nvSpPr>
        <p:spPr bwMode="auto">
          <a:xfrm>
            <a:off x="152400" y="1295400"/>
            <a:ext cx="8534400" cy="4267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normAutofit fontScale="92500" lnSpcReduction="20000"/>
          </a:bodyPr>
          <a:lstStyle/>
          <a:p>
            <a:pPr marL="290513" lvl="1" indent="-290513">
              <a:buNone/>
            </a:pPr>
            <a:r>
              <a:rPr lang="en-US" altLang="en-US" sz="2400" b="1" cap="none" dirty="0"/>
              <a:t>Gadgets</a:t>
            </a:r>
          </a:p>
          <a:p>
            <a:pPr marL="290513" lvl="1" indent="-290513">
              <a:buFont typeface="Courier New" panose="02070309020205020404" pitchFamily="49" charset="0"/>
              <a:buChar char="o"/>
            </a:pPr>
            <a:r>
              <a:rPr lang="en-US" altLang="en-US" sz="2400" cap="none" dirty="0"/>
              <a:t>All gadgets must be turned to silent/vibrate so that it will not disturb the class.</a:t>
            </a:r>
          </a:p>
          <a:p>
            <a:pPr marL="290513" lvl="1" indent="-290513">
              <a:buFont typeface="Courier New" panose="02070309020205020404" pitchFamily="49" charset="0"/>
              <a:buChar char="o"/>
            </a:pPr>
            <a:r>
              <a:rPr lang="en-US" altLang="en-US" sz="2400" cap="none" dirty="0" err="1"/>
              <a:t>Handphones</a:t>
            </a:r>
            <a:r>
              <a:rPr lang="en-US" altLang="en-US" sz="2400" cap="none" dirty="0"/>
              <a:t> are allowed in class only for receiving &amp; sending </a:t>
            </a:r>
            <a:r>
              <a:rPr lang="en-US" altLang="en-US" sz="2400" cap="none" dirty="0" smtClean="0"/>
              <a:t>simple texts. </a:t>
            </a:r>
            <a:r>
              <a:rPr lang="en-US" altLang="en-US" sz="2400" cap="none" dirty="0"/>
              <a:t>Making &amp; receiving phone calls should be done outside the class. During class time, all </a:t>
            </a:r>
            <a:r>
              <a:rPr lang="en-US" altLang="en-US" sz="2400" cap="none" dirty="0" err="1"/>
              <a:t>handphones</a:t>
            </a:r>
            <a:r>
              <a:rPr lang="en-US" altLang="en-US" sz="2400" cap="none" dirty="0"/>
              <a:t> are put away (</a:t>
            </a:r>
            <a:r>
              <a:rPr lang="en-US" altLang="en-US" sz="2400" cap="none" dirty="0" smtClean="0"/>
              <a:t>in your </a:t>
            </a:r>
            <a:r>
              <a:rPr lang="en-US" altLang="en-US" sz="2400" cap="none" dirty="0"/>
              <a:t>bag / pocket) so that it will not disturb your attention. </a:t>
            </a:r>
            <a:endParaRPr lang="en-US" altLang="en-US" sz="2400" cap="none" dirty="0" smtClean="0"/>
          </a:p>
          <a:p>
            <a:pPr marL="290513" lvl="1" indent="-290513">
              <a:buFont typeface="Courier New" panose="02070309020205020404" pitchFamily="49" charset="0"/>
              <a:buChar char="o"/>
            </a:pPr>
            <a:r>
              <a:rPr lang="en-US" altLang="en-US" sz="2400" cap="none" dirty="0" smtClean="0"/>
              <a:t>Laptop/tablets are not allowed to be used in class unless being instructed.</a:t>
            </a:r>
            <a:endParaRPr lang="en-US" altLang="en-US" sz="2400" cap="none" dirty="0"/>
          </a:p>
          <a:p>
            <a:pPr marL="290513" lvl="1" indent="-290513">
              <a:buFont typeface="Courier New" panose="02070309020205020404" pitchFamily="49" charset="0"/>
              <a:buChar char="o"/>
            </a:pPr>
            <a:r>
              <a:rPr lang="en-US" altLang="en-US" sz="2400" cap="none" dirty="0"/>
              <a:t>E-dictionary is allowed to be used wisely in class. </a:t>
            </a:r>
          </a:p>
        </p:txBody>
      </p:sp>
    </p:spTree>
    <p:extLst>
      <p:ext uri="{BB962C8B-B14F-4D97-AF65-F5344CB8AC3E}">
        <p14:creationId xmlns:p14="http://schemas.microsoft.com/office/powerpoint/2010/main" val="16676437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1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10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amond(in)">
                                      <p:cBhvr>
                                        <p:cTn id="22" dur="10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8"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amond(in)">
                                      <p:cBhvr>
                                        <p:cTn id="27"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4350" y="381000"/>
            <a:ext cx="7797800" cy="914400"/>
          </a:xfrm>
        </p:spPr>
        <p:txBody>
          <a:bodyPr>
            <a:normAutofit/>
          </a:bodyPr>
          <a:lstStyle/>
          <a:p>
            <a:pPr>
              <a:defRPr/>
            </a:pPr>
            <a:r>
              <a:rPr lang="en-US" sz="4000" b="1" dirty="0" smtClean="0"/>
              <a:t>Class REGULATION</a:t>
            </a:r>
            <a:endParaRPr lang="en-US" sz="4000" b="1" dirty="0"/>
          </a:p>
        </p:txBody>
      </p:sp>
      <p:sp>
        <p:nvSpPr>
          <p:cNvPr id="3" name="Content Placeholder 2"/>
          <p:cNvSpPr>
            <a:spLocks noGrp="1"/>
          </p:cNvSpPr>
          <p:nvPr>
            <p:ph sz="quarter" idx="13"/>
          </p:nvPr>
        </p:nvSpPr>
        <p:spPr bwMode="auto">
          <a:xfrm>
            <a:off x="152400" y="1295400"/>
            <a:ext cx="8686800" cy="441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normAutofit fontScale="92500"/>
          </a:bodyPr>
          <a:lstStyle/>
          <a:p>
            <a:pPr marL="290513" lvl="1" indent="-290513">
              <a:buNone/>
            </a:pPr>
            <a:r>
              <a:rPr lang="en-US" altLang="en-US" sz="2300" b="1" cap="none" dirty="0"/>
              <a:t>Others</a:t>
            </a:r>
            <a:endParaRPr lang="en-US" altLang="en-US" sz="2300" cap="none" dirty="0"/>
          </a:p>
          <a:p>
            <a:pPr marL="290513" lvl="1" indent="-290513">
              <a:buFont typeface="Courier New" panose="02070309020205020404" pitchFamily="49" charset="0"/>
              <a:buChar char="o"/>
            </a:pPr>
            <a:r>
              <a:rPr lang="en-US" altLang="en-US" sz="2300" cap="none" dirty="0"/>
              <a:t>Drinking is allowed in class.</a:t>
            </a:r>
          </a:p>
          <a:p>
            <a:pPr marL="290513" lvl="1" indent="-290513">
              <a:buFont typeface="Courier New" panose="02070309020205020404" pitchFamily="49" charset="0"/>
              <a:buChar char="o"/>
            </a:pPr>
            <a:r>
              <a:rPr lang="en-US" altLang="en-US" sz="2300" cap="none" dirty="0"/>
              <a:t>Eating and chewing gum is not allowed in class during class time.</a:t>
            </a:r>
          </a:p>
          <a:p>
            <a:pPr marL="290513" lvl="1" indent="-290513">
              <a:buFont typeface="Courier New" panose="02070309020205020404" pitchFamily="49" charset="0"/>
              <a:buChar char="o"/>
            </a:pPr>
            <a:r>
              <a:rPr lang="en-US" altLang="en-US" sz="2300" cap="none" dirty="0"/>
              <a:t>Every student may go out of the classroom (toilet/</a:t>
            </a:r>
            <a:r>
              <a:rPr lang="en-US" altLang="en-US" sz="2300" cap="none" dirty="0" err="1"/>
              <a:t>phonecalls</a:t>
            </a:r>
            <a:r>
              <a:rPr lang="en-US" altLang="en-US" sz="2300" cap="none" dirty="0"/>
              <a:t>/etc.), </a:t>
            </a:r>
            <a:r>
              <a:rPr lang="en-US" altLang="en-US" sz="2300" cap="none" dirty="0" smtClean="0"/>
              <a:t>with </a:t>
            </a:r>
            <a:r>
              <a:rPr lang="en-US" altLang="en-US" sz="2300" cap="none" dirty="0"/>
              <a:t>permission from the facilitator.</a:t>
            </a:r>
          </a:p>
          <a:p>
            <a:pPr marL="290513" lvl="1" indent="-290513">
              <a:buFont typeface="Courier New" panose="02070309020205020404" pitchFamily="49" charset="0"/>
              <a:buChar char="o"/>
            </a:pPr>
            <a:r>
              <a:rPr lang="en-US" altLang="en-US" sz="2300" cap="none" dirty="0"/>
              <a:t>Wear anything comfortable in accordance with  university regulation.</a:t>
            </a:r>
          </a:p>
          <a:p>
            <a:pPr marL="290513" lvl="1" indent="-290513">
              <a:buFont typeface="Courier New" panose="02070309020205020404" pitchFamily="49" charset="0"/>
              <a:buChar char="o"/>
            </a:pPr>
            <a:r>
              <a:rPr lang="en-US" altLang="en-US" sz="2300" cap="none" dirty="0"/>
              <a:t>Everybody must respect other’s opinion by not talking or making any noise when someone is speaking.</a:t>
            </a:r>
          </a:p>
          <a:p>
            <a:pPr eaLnBrk="1" hangingPunct="1">
              <a:buFont typeface="Arial" panose="020B0604020202020204" pitchFamily="34" charset="0"/>
              <a:buNone/>
            </a:pPr>
            <a:endParaRPr lang="en-US" altLang="en-US" sz="2300" cap="none" dirty="0"/>
          </a:p>
        </p:txBody>
      </p:sp>
    </p:spTree>
    <p:extLst>
      <p:ext uri="{BB962C8B-B14F-4D97-AF65-F5344CB8AC3E}">
        <p14:creationId xmlns:p14="http://schemas.microsoft.com/office/powerpoint/2010/main" val="28431541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Droplet</Template>
  <TotalTime>456</TotalTime>
  <Words>760</Words>
  <Application>Microsoft Office PowerPoint</Application>
  <PresentationFormat>On-screen Show (4:3)</PresentationFormat>
  <Paragraphs>107</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Courier New</vt:lpstr>
      <vt:lpstr>Tw Cen MT</vt:lpstr>
      <vt:lpstr>Droplet</vt:lpstr>
      <vt:lpstr>English 1</vt:lpstr>
      <vt:lpstr>Semester sCHEDULE</vt:lpstr>
      <vt:lpstr>Class schedule</vt:lpstr>
      <vt:lpstr>Objective</vt:lpstr>
      <vt:lpstr>Scoring System</vt:lpstr>
      <vt:lpstr>Learning material</vt:lpstr>
      <vt:lpstr>class REGULATION</vt:lpstr>
      <vt:lpstr>Class REGULATION</vt:lpstr>
      <vt:lpstr>Class REGULATION</vt:lpstr>
      <vt:lpstr>PLAGIARISM</vt:lpstr>
      <vt:lpstr>CONTACTS</vt:lpstr>
      <vt:lpstr>PowerPoint Presentation</vt:lpstr>
      <vt:lpstr>University Life</vt:lpstr>
      <vt:lpstr>School vs. University  </vt:lpstr>
      <vt:lpstr>Learning Styles</vt:lpstr>
      <vt:lpstr>Let’s Find Your Learning Style</vt:lpstr>
      <vt:lpstr>WHICH LEARNERS….</vt:lpstr>
      <vt:lpstr>Free writing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Andi Dagmarbumi</dc:creator>
  <cp:lastModifiedBy>Andi Dagmarbumi</cp:lastModifiedBy>
  <cp:revision>22</cp:revision>
  <dcterms:created xsi:type="dcterms:W3CDTF">2014-09-01T16:37:10Z</dcterms:created>
  <dcterms:modified xsi:type="dcterms:W3CDTF">2014-09-02T09:15:45Z</dcterms:modified>
</cp:coreProperties>
</file>