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25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77"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AFF66A7-2009-4FE9-A5EE-48B6AF9C04B8}">
          <p14:sldIdLst>
            <p14:sldId id="258"/>
            <p14:sldId id="279"/>
            <p14:sldId id="280"/>
            <p14:sldId id="281"/>
            <p14:sldId id="282"/>
            <p14:sldId id="283"/>
            <p14:sldId id="284"/>
            <p14:sldId id="285"/>
            <p14:sldId id="286"/>
            <p14:sldId id="287"/>
            <p14:sldId id="288"/>
            <p14:sldId id="289"/>
            <p14:sldId id="290"/>
            <p14:sldId id="291"/>
            <p14:sldId id="292"/>
            <p14:sldId id="293"/>
            <p14:sldId id="294"/>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660"/>
  </p:normalViewPr>
  <p:slideViewPr>
    <p:cSldViewPr>
      <p:cViewPr varScale="1">
        <p:scale>
          <a:sx n="70" d="100"/>
          <a:sy n="70" d="100"/>
        </p:scale>
        <p:origin x="10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12972-45E0-4A02-9098-D0EBB0199C4B}" type="datetimeFigureOut">
              <a:rPr lang="id-ID" smtClean="0"/>
              <a:t>11/12/2017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19FB5-3E22-4347-9D47-E764C09E46CC}" type="slidenum">
              <a:rPr lang="id-ID" smtClean="0"/>
              <a:t>‹#›</a:t>
            </a:fld>
            <a:endParaRPr lang="id-ID"/>
          </a:p>
        </p:txBody>
      </p:sp>
    </p:spTree>
    <p:extLst>
      <p:ext uri="{BB962C8B-B14F-4D97-AF65-F5344CB8AC3E}">
        <p14:creationId xmlns:p14="http://schemas.microsoft.com/office/powerpoint/2010/main" val="2308625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8E1D1E-E9B1-4B41-BE26-60BBD76855B0}" type="slidenum">
              <a:rPr lang="id-ID" altLang="en-US"/>
              <a:pPr/>
              <a:t>2</a:t>
            </a:fld>
            <a:endParaRPr lang="id-ID" altLang="en-US"/>
          </a:p>
        </p:txBody>
      </p:sp>
    </p:spTree>
    <p:extLst>
      <p:ext uri="{BB962C8B-B14F-4D97-AF65-F5344CB8AC3E}">
        <p14:creationId xmlns:p14="http://schemas.microsoft.com/office/powerpoint/2010/main" val="680026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0B694B-1D4C-483F-8887-855AEF4FE498}" type="slidenum">
              <a:rPr lang="id-ID" altLang="en-US"/>
              <a:pPr/>
              <a:t>17</a:t>
            </a:fld>
            <a:endParaRPr lang="id-ID" altLang="en-US"/>
          </a:p>
        </p:txBody>
      </p:sp>
    </p:spTree>
    <p:extLst>
      <p:ext uri="{BB962C8B-B14F-4D97-AF65-F5344CB8AC3E}">
        <p14:creationId xmlns:p14="http://schemas.microsoft.com/office/powerpoint/2010/main" val="1900664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DE0A2C-7C6F-4879-8E3B-7A3629940A8C}" type="slidenum">
              <a:rPr lang="id-ID" altLang="en-US"/>
              <a:pPr/>
              <a:t>3</a:t>
            </a:fld>
            <a:endParaRPr lang="id-ID" altLang="en-US"/>
          </a:p>
        </p:txBody>
      </p:sp>
    </p:spTree>
    <p:extLst>
      <p:ext uri="{BB962C8B-B14F-4D97-AF65-F5344CB8AC3E}">
        <p14:creationId xmlns:p14="http://schemas.microsoft.com/office/powerpoint/2010/main" val="340756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A129FF-7EFF-4EF4-9173-2CCF91433ADB}" type="slidenum">
              <a:rPr lang="id-ID" altLang="en-US"/>
              <a:pPr/>
              <a:t>4</a:t>
            </a:fld>
            <a:endParaRPr lang="id-ID" altLang="en-US"/>
          </a:p>
        </p:txBody>
      </p:sp>
    </p:spTree>
    <p:extLst>
      <p:ext uri="{BB962C8B-B14F-4D97-AF65-F5344CB8AC3E}">
        <p14:creationId xmlns:p14="http://schemas.microsoft.com/office/powerpoint/2010/main" val="120110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ABD1AD-B9FB-40C3-BAE7-5DD0974548B2}" type="slidenum">
              <a:rPr lang="id-ID" altLang="en-US"/>
              <a:pPr/>
              <a:t>5</a:t>
            </a:fld>
            <a:endParaRPr lang="id-ID" altLang="en-US"/>
          </a:p>
        </p:txBody>
      </p:sp>
    </p:spTree>
    <p:extLst>
      <p:ext uri="{BB962C8B-B14F-4D97-AF65-F5344CB8AC3E}">
        <p14:creationId xmlns:p14="http://schemas.microsoft.com/office/powerpoint/2010/main" val="79413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CDC5C6-BCA2-40F8-BC67-4B6F5A42B92E}" type="slidenum">
              <a:rPr lang="id-ID" altLang="en-US"/>
              <a:pPr/>
              <a:t>6</a:t>
            </a:fld>
            <a:endParaRPr lang="id-ID" altLang="en-US"/>
          </a:p>
        </p:txBody>
      </p:sp>
    </p:spTree>
    <p:extLst>
      <p:ext uri="{BB962C8B-B14F-4D97-AF65-F5344CB8AC3E}">
        <p14:creationId xmlns:p14="http://schemas.microsoft.com/office/powerpoint/2010/main" val="239692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0370D9-4D42-4847-8338-CA55A72F43CE}" type="slidenum">
              <a:rPr lang="id-ID" altLang="en-US"/>
              <a:pPr/>
              <a:t>7</a:t>
            </a:fld>
            <a:endParaRPr lang="id-ID" altLang="en-US"/>
          </a:p>
        </p:txBody>
      </p:sp>
    </p:spTree>
    <p:extLst>
      <p:ext uri="{BB962C8B-B14F-4D97-AF65-F5344CB8AC3E}">
        <p14:creationId xmlns:p14="http://schemas.microsoft.com/office/powerpoint/2010/main" val="2043259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472830-B00F-498C-9483-4034D5520C8D}" type="slidenum">
              <a:rPr lang="id-ID" altLang="en-US"/>
              <a:pPr/>
              <a:t>8</a:t>
            </a:fld>
            <a:endParaRPr lang="id-ID" altLang="en-US"/>
          </a:p>
        </p:txBody>
      </p:sp>
    </p:spTree>
    <p:extLst>
      <p:ext uri="{BB962C8B-B14F-4D97-AF65-F5344CB8AC3E}">
        <p14:creationId xmlns:p14="http://schemas.microsoft.com/office/powerpoint/2010/main" val="2882816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1398022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41363A0-FE96-405D-B811-75022050D70B}" type="slidenum">
              <a:rPr lang="id-ID" altLang="en-US"/>
              <a:pPr/>
              <a:t>16</a:t>
            </a:fld>
            <a:endParaRPr lang="id-ID" altLang="en-US"/>
          </a:p>
        </p:txBody>
      </p:sp>
    </p:spTree>
    <p:extLst>
      <p:ext uri="{BB962C8B-B14F-4D97-AF65-F5344CB8AC3E}">
        <p14:creationId xmlns:p14="http://schemas.microsoft.com/office/powerpoint/2010/main" val="251741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11/12/2017</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62207" y="5038229"/>
            <a:ext cx="1828800" cy="183794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02ED6CDF-E72E-4757-A8A1-804A1F08454C}" type="slidenum">
              <a:rPr lang="en-US" altLang="en-US"/>
              <a:pPr/>
              <a:t>‹#›</a:t>
            </a:fld>
            <a:endParaRPr lang="en-US" altLang="en-US"/>
          </a:p>
        </p:txBody>
      </p:sp>
      <p:sp>
        <p:nvSpPr>
          <p:cNvPr id="5" name="Date Placeholder 4"/>
          <p:cNvSpPr>
            <a:spLocks noGrp="1"/>
          </p:cNvSpPr>
          <p:nvPr>
            <p:ph type="dt" sz="half" idx="12"/>
          </p:nvPr>
        </p:nvSpPr>
        <p:spPr>
          <a:xfrm>
            <a:off x="457200" y="6245225"/>
            <a:ext cx="2133600" cy="476250"/>
          </a:xfrm>
        </p:spPr>
        <p:txBody>
          <a:bodyPr/>
          <a:lstStyle>
            <a:lvl1pPr>
              <a:defRPr/>
            </a:lvl1pPr>
          </a:lstStyle>
          <a:p>
            <a:pPr>
              <a:defRPr/>
            </a:pPr>
            <a:endParaRPr lang="en-US"/>
          </a:p>
        </p:txBody>
      </p:sp>
    </p:spTree>
    <p:extLst>
      <p:ext uri="{BB962C8B-B14F-4D97-AF65-F5344CB8AC3E}">
        <p14:creationId xmlns:p14="http://schemas.microsoft.com/office/powerpoint/2010/main" val="86058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11/12/2017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209600" y="2272"/>
            <a:ext cx="762000" cy="365760"/>
          </a:xfrm>
        </p:spPr>
        <p:txBody>
          <a:bodyPr/>
          <a:lstStyle/>
          <a:p>
            <a:fld id="{0D71EAF9-DB67-464C-8987-984D7DE842F6}" type="slidenum">
              <a:rPr lang="id-ID" smtClean="0"/>
              <a:t>‹#›</a:t>
            </a:fld>
            <a:endParaRPr lang="id-ID"/>
          </a:p>
        </p:txBody>
      </p:sp>
      <p:sp>
        <p:nvSpPr>
          <p:cNvPr id="9" name="Title 1"/>
          <p:cNvSpPr txBox="1">
            <a:spLocks/>
          </p:cNvSpPr>
          <p:nvPr userDrawn="1"/>
        </p:nvSpPr>
        <p:spPr>
          <a:xfrm>
            <a:off x="987424" y="-31739"/>
            <a:ext cx="8121080" cy="604763"/>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bg1"/>
                </a:solidFill>
              </a:rPr>
              <a:t>Chaerul</a:t>
            </a:r>
            <a:r>
              <a:rPr lang="en-US" sz="1200" baseline="0" dirty="0" smtClean="0">
                <a:solidFill>
                  <a:schemeClr val="bg1"/>
                </a:solidFill>
              </a:rPr>
              <a:t> Anwar</a:t>
            </a:r>
          </a:p>
          <a:p>
            <a:pPr marL="0" marR="0" indent="0" algn="r" defTabSz="914400" rtl="0" eaLnBrk="1" fontAlgn="auto" latinLnBrk="0" hangingPunct="1">
              <a:lnSpc>
                <a:spcPct val="100000"/>
              </a:lnSpc>
              <a:spcBef>
                <a:spcPct val="0"/>
              </a:spcBef>
              <a:spcAft>
                <a:spcPts val="0"/>
              </a:spcAft>
              <a:buClrTx/>
              <a:buSzTx/>
              <a:buFontTx/>
              <a:buNone/>
              <a:tabLst/>
              <a:defRPr/>
            </a:pPr>
            <a:r>
              <a:rPr lang="en-US" sz="1200" baseline="0" dirty="0" err="1" smtClean="0">
                <a:solidFill>
                  <a:schemeClr val="bg1"/>
                </a:solidFill>
              </a:rPr>
              <a:t>Sistem</a:t>
            </a:r>
            <a:r>
              <a:rPr lang="en-US" sz="1200" baseline="0" dirty="0" smtClean="0">
                <a:solidFill>
                  <a:schemeClr val="bg1"/>
                </a:solidFill>
              </a:rPr>
              <a:t> </a:t>
            </a:r>
            <a:r>
              <a:rPr lang="en-US" sz="1200" baseline="0" dirty="0" err="1" smtClean="0">
                <a:solidFill>
                  <a:schemeClr val="bg1"/>
                </a:solidFill>
              </a:rPr>
              <a:t>Informasi</a:t>
            </a:r>
            <a:r>
              <a:rPr lang="en-US" sz="1200" baseline="0" dirty="0" smtClean="0">
                <a:solidFill>
                  <a:schemeClr val="bg1"/>
                </a:solidFill>
              </a:rPr>
              <a:t> </a:t>
            </a:r>
            <a:r>
              <a:rPr lang="en-US" sz="1200" baseline="0" dirty="0" err="1" smtClean="0">
                <a:solidFill>
                  <a:schemeClr val="bg1"/>
                </a:solidFill>
              </a:rPr>
              <a:t>Manajemen</a:t>
            </a:r>
            <a:r>
              <a:rPr lang="en-US" sz="1200" baseline="0" dirty="0" smtClean="0">
                <a:solidFill>
                  <a:schemeClr val="bg1"/>
                </a:solidFill>
              </a:rPr>
              <a:t> – </a:t>
            </a:r>
            <a:r>
              <a:rPr lang="en-US" sz="1200" baseline="0" dirty="0" err="1" smtClean="0">
                <a:solidFill>
                  <a:schemeClr val="bg1"/>
                </a:solidFill>
              </a:rPr>
              <a:t>Pengembangan</a:t>
            </a:r>
            <a:r>
              <a:rPr lang="en-US" sz="1200" baseline="0" dirty="0" smtClean="0">
                <a:solidFill>
                  <a:schemeClr val="bg1"/>
                </a:solidFill>
              </a:rPr>
              <a:t> </a:t>
            </a:r>
            <a:r>
              <a:rPr lang="en-US" sz="1200" baseline="0" dirty="0" err="1" smtClean="0">
                <a:solidFill>
                  <a:schemeClr val="bg1"/>
                </a:solidFill>
              </a:rPr>
              <a:t>Sistem</a:t>
            </a:r>
            <a:r>
              <a:rPr lang="en-US" sz="1200" baseline="0" dirty="0" smtClean="0">
                <a:solidFill>
                  <a:schemeClr val="bg1"/>
                </a:solidFill>
              </a:rPr>
              <a:t> </a:t>
            </a:r>
            <a:r>
              <a:rPr lang="en-US" sz="1200" baseline="0" dirty="0" err="1" smtClean="0">
                <a:solidFill>
                  <a:schemeClr val="bg1"/>
                </a:solidFill>
              </a:rPr>
              <a:t>Informasi</a:t>
            </a:r>
            <a:endParaRPr lang="en-US" sz="1200" dirty="0" smtClean="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11/12/2017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11/12/2017</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11/12/2017</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11/12/2017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11/12/2017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11/12/2017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15B4FD-92E0-4978-907F-923BCA868FE5}" type="datetimeFigureOut">
              <a:rPr lang="id-ID" smtClean="0"/>
              <a:t>11/12/2017</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244408" y="5949280"/>
            <a:ext cx="914400" cy="918972"/>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rgbClr val="C00000"/>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SISTEM INFORMASI MANAJEMEN</a:t>
            </a:r>
            <a:endParaRPr lang="id-ID" altLang="en-US" dirty="0" smtClean="0"/>
          </a:p>
        </p:txBody>
      </p:sp>
      <p:sp>
        <p:nvSpPr>
          <p:cNvPr id="3" name="Subtitle 2"/>
          <p:cNvSpPr>
            <a:spLocks noGrp="1"/>
          </p:cNvSpPr>
          <p:nvPr>
            <p:ph type="subTitle" idx="1"/>
          </p:nvPr>
        </p:nvSpPr>
        <p:spPr/>
        <p:txBody>
          <a:bodyPr rtlCol="0">
            <a:normAutofit/>
          </a:bodyPr>
          <a:lstStyle/>
          <a:p>
            <a:pPr fontAlgn="auto">
              <a:spcAft>
                <a:spcPts val="0"/>
              </a:spcAft>
              <a:defRPr/>
            </a:pPr>
            <a:r>
              <a:rPr lang="en-US" dirty="0" err="1" smtClean="0"/>
              <a:t>Pengembangan</a:t>
            </a:r>
            <a:r>
              <a:rPr lang="en-US" dirty="0" smtClean="0"/>
              <a:t> </a:t>
            </a:r>
            <a:r>
              <a:rPr lang="en-US" dirty="0" err="1" smtClean="0"/>
              <a:t>Sistem</a:t>
            </a:r>
            <a:r>
              <a:rPr lang="en-US" dirty="0" smtClean="0"/>
              <a:t> </a:t>
            </a:r>
            <a:r>
              <a:rPr lang="en-US" dirty="0" err="1" smtClean="0"/>
              <a:t>Informasi</a:t>
            </a:r>
            <a:endParaRPr lang="id-ID" dirty="0" smtClean="0"/>
          </a:p>
        </p:txBody>
      </p:sp>
    </p:spTree>
    <p:extLst>
      <p:ext uri="{BB962C8B-B14F-4D97-AF65-F5344CB8AC3E}">
        <p14:creationId xmlns:p14="http://schemas.microsoft.com/office/powerpoint/2010/main" val="3686977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smtClean="0"/>
              <a:t>Categories</a:t>
            </a:r>
          </a:p>
        </p:txBody>
      </p:sp>
      <p:sp>
        <p:nvSpPr>
          <p:cNvPr id="86019"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800" smtClean="0"/>
              <a:t>   Information systems fall into one of the following eight categories:</a:t>
            </a:r>
          </a:p>
          <a:p>
            <a:pPr lvl="2">
              <a:lnSpc>
                <a:spcPct val="90000"/>
              </a:lnSpc>
            </a:pPr>
            <a:r>
              <a:rPr lang="en-US" altLang="en-US" sz="2000" smtClean="0"/>
              <a:t>Transaction processing systems (TPS).</a:t>
            </a:r>
          </a:p>
          <a:p>
            <a:pPr lvl="2">
              <a:lnSpc>
                <a:spcPct val="90000"/>
              </a:lnSpc>
            </a:pPr>
            <a:r>
              <a:rPr lang="en-US" altLang="en-US" sz="2000" smtClean="0"/>
              <a:t>Office automation systems (OAS).</a:t>
            </a:r>
          </a:p>
          <a:p>
            <a:pPr lvl="2">
              <a:lnSpc>
                <a:spcPct val="90000"/>
              </a:lnSpc>
            </a:pPr>
            <a:r>
              <a:rPr lang="en-US" altLang="en-US" sz="2000" smtClean="0"/>
              <a:t>Knowledge work systems (KWS).</a:t>
            </a:r>
          </a:p>
          <a:p>
            <a:pPr lvl="2">
              <a:lnSpc>
                <a:spcPct val="90000"/>
              </a:lnSpc>
            </a:pPr>
            <a:r>
              <a:rPr lang="en-US" altLang="en-US" sz="2000" smtClean="0"/>
              <a:t>Management information systems (MIS).</a:t>
            </a:r>
          </a:p>
          <a:p>
            <a:pPr lvl="2">
              <a:lnSpc>
                <a:spcPct val="90000"/>
              </a:lnSpc>
            </a:pPr>
            <a:r>
              <a:rPr lang="en-US" altLang="en-US" sz="2000" smtClean="0"/>
              <a:t>Decision support systems (DSS).</a:t>
            </a:r>
          </a:p>
          <a:p>
            <a:pPr lvl="2">
              <a:lnSpc>
                <a:spcPct val="90000"/>
              </a:lnSpc>
            </a:pPr>
            <a:r>
              <a:rPr lang="en-US" altLang="en-US" sz="2000" smtClean="0"/>
              <a:t>Expert systems (ES) and Artificial Intelligence (AI).</a:t>
            </a:r>
          </a:p>
          <a:p>
            <a:pPr lvl="2">
              <a:lnSpc>
                <a:spcPct val="90000"/>
              </a:lnSpc>
            </a:pPr>
            <a:r>
              <a:rPr lang="en-US" altLang="en-US" sz="2000" smtClean="0"/>
              <a:t>Group decision support systems (GDSS) and Computer-Supported Collaborative Work Systems.</a:t>
            </a:r>
          </a:p>
          <a:p>
            <a:pPr lvl="2">
              <a:lnSpc>
                <a:spcPct val="90000"/>
              </a:lnSpc>
            </a:pPr>
            <a:r>
              <a:rPr lang="en-US" altLang="en-US" sz="2000" smtClean="0"/>
              <a:t> Executive support systems (EES).</a:t>
            </a:r>
          </a:p>
        </p:txBody>
      </p:sp>
    </p:spTree>
    <p:extLst>
      <p:ext uri="{BB962C8B-B14F-4D97-AF65-F5344CB8AC3E}">
        <p14:creationId xmlns:p14="http://schemas.microsoft.com/office/powerpoint/2010/main" val="4078202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smtClean="0"/>
              <a:t>New Technologies</a:t>
            </a:r>
          </a:p>
        </p:txBody>
      </p:sp>
      <p:sp>
        <p:nvSpPr>
          <p:cNvPr id="8704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mtClean="0"/>
              <a:t>  New technologies are being integrated into traditional systems:</a:t>
            </a:r>
          </a:p>
          <a:p>
            <a:pPr lvl="2">
              <a:lnSpc>
                <a:spcPct val="90000"/>
              </a:lnSpc>
            </a:pPr>
            <a:r>
              <a:rPr lang="en-US" altLang="en-US" smtClean="0"/>
              <a:t>Ecommerce uses the Web to perform business activities.</a:t>
            </a:r>
          </a:p>
          <a:p>
            <a:pPr lvl="2">
              <a:lnSpc>
                <a:spcPct val="90000"/>
              </a:lnSpc>
            </a:pPr>
            <a:r>
              <a:rPr lang="en-US" altLang="en-US" smtClean="0"/>
              <a:t>Enterprise Resource Planning (ERP) has the goal of integrating many different information systems within the corporation.</a:t>
            </a:r>
          </a:p>
          <a:p>
            <a:pPr lvl="2">
              <a:lnSpc>
                <a:spcPct val="90000"/>
              </a:lnSpc>
            </a:pPr>
            <a:r>
              <a:rPr lang="en-US" altLang="en-US" smtClean="0"/>
              <a:t>Wireless and handheld devices, including mobile commerce (mcommerce).</a:t>
            </a:r>
          </a:p>
          <a:p>
            <a:pPr lvl="2">
              <a:lnSpc>
                <a:spcPct val="90000"/>
              </a:lnSpc>
            </a:pPr>
            <a:r>
              <a:rPr lang="en-US" altLang="en-US" smtClean="0"/>
              <a:t>Open source software.</a:t>
            </a:r>
          </a:p>
        </p:txBody>
      </p:sp>
    </p:spTree>
    <p:extLst>
      <p:ext uri="{BB962C8B-B14F-4D97-AF65-F5344CB8AC3E}">
        <p14:creationId xmlns:p14="http://schemas.microsoft.com/office/powerpoint/2010/main" val="3181607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FIG01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25" y="571500"/>
            <a:ext cx="597217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372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ltLang="en-US" smtClean="0"/>
              <a:t>Advantages of Using the Web</a:t>
            </a:r>
          </a:p>
        </p:txBody>
      </p:sp>
      <p:sp>
        <p:nvSpPr>
          <p:cNvPr id="89091" name="Rectangle 3"/>
          <p:cNvSpPr>
            <a:spLocks noGrp="1" noChangeArrowheads="1"/>
          </p:cNvSpPr>
          <p:nvPr>
            <p:ph type="body" idx="1"/>
          </p:nvPr>
        </p:nvSpPr>
        <p:spPr/>
        <p:txBody>
          <a:bodyPr/>
          <a:lstStyle/>
          <a:p>
            <a:r>
              <a:rPr lang="en-US" altLang="en-US" smtClean="0"/>
              <a:t>The benefits of using the Web are:</a:t>
            </a:r>
          </a:p>
          <a:p>
            <a:r>
              <a:rPr lang="en-US" altLang="en-US" smtClean="0"/>
              <a:t>Increasing awareness of the availability of the service, product, industry, person, or group.</a:t>
            </a:r>
          </a:p>
          <a:p>
            <a:r>
              <a:rPr lang="en-US" altLang="en-US" smtClean="0"/>
              <a:t>24-hour access for users.</a:t>
            </a:r>
          </a:p>
          <a:p>
            <a:r>
              <a:rPr lang="en-US" altLang="en-US" smtClean="0"/>
              <a:t>Standard interface design.</a:t>
            </a:r>
          </a:p>
          <a:p>
            <a:r>
              <a:rPr lang="en-US" altLang="en-US" smtClean="0"/>
              <a:t>Creating a global system.</a:t>
            </a:r>
          </a:p>
        </p:txBody>
      </p:sp>
    </p:spTree>
    <p:extLst>
      <p:ext uri="{BB962C8B-B14F-4D97-AF65-F5344CB8AC3E}">
        <p14:creationId xmlns:p14="http://schemas.microsoft.com/office/powerpoint/2010/main" val="3934688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smtClean="0"/>
              <a:t>Nature of Analysis and Design</a:t>
            </a:r>
          </a:p>
        </p:txBody>
      </p:sp>
      <p:sp>
        <p:nvSpPr>
          <p:cNvPr id="91139" name="Rectangle 3"/>
          <p:cNvSpPr>
            <a:spLocks noGrp="1" noChangeArrowheads="1"/>
          </p:cNvSpPr>
          <p:nvPr>
            <p:ph type="body" idx="1"/>
          </p:nvPr>
        </p:nvSpPr>
        <p:spPr/>
        <p:txBody>
          <a:bodyPr/>
          <a:lstStyle/>
          <a:p>
            <a:pPr>
              <a:buFont typeface="Wingdings" panose="05000000000000000000" pitchFamily="2" charset="2"/>
              <a:buNone/>
            </a:pPr>
            <a:r>
              <a:rPr lang="en-US" altLang="en-US" smtClean="0"/>
              <a:t>  Systems analysis and design is a systematic approach to:</a:t>
            </a:r>
          </a:p>
          <a:p>
            <a:pPr lvl="1"/>
            <a:r>
              <a:rPr lang="en-US" altLang="en-US" smtClean="0"/>
              <a:t>Identifying problems, opportunities, and objectives.</a:t>
            </a:r>
          </a:p>
          <a:p>
            <a:pPr lvl="1"/>
            <a:r>
              <a:rPr lang="en-US" altLang="en-US" smtClean="0"/>
              <a:t>Analyzing the information flows in organizations.</a:t>
            </a:r>
          </a:p>
          <a:p>
            <a:pPr lvl="1"/>
            <a:r>
              <a:rPr lang="en-US" altLang="en-US" smtClean="0"/>
              <a:t>Designing computerized information systems to solve a problem.</a:t>
            </a:r>
          </a:p>
        </p:txBody>
      </p:sp>
    </p:spTree>
    <p:extLst>
      <p:ext uri="{BB962C8B-B14F-4D97-AF65-F5344CB8AC3E}">
        <p14:creationId xmlns:p14="http://schemas.microsoft.com/office/powerpoint/2010/main" val="2178214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smtClean="0"/>
              <a:t>Systems Analyst</a:t>
            </a:r>
          </a:p>
        </p:txBody>
      </p:sp>
      <p:sp>
        <p:nvSpPr>
          <p:cNvPr id="92163" name="Rectangle 3"/>
          <p:cNvSpPr>
            <a:spLocks noGrp="1" noChangeArrowheads="1"/>
          </p:cNvSpPr>
          <p:nvPr>
            <p:ph type="body" idx="1"/>
          </p:nvPr>
        </p:nvSpPr>
        <p:spPr/>
        <p:txBody>
          <a:bodyPr/>
          <a:lstStyle/>
          <a:p>
            <a:pPr>
              <a:lnSpc>
                <a:spcPct val="90000"/>
              </a:lnSpc>
            </a:pPr>
            <a:r>
              <a:rPr lang="en-US" altLang="en-US" smtClean="0"/>
              <a:t>Systems analysts act as:</a:t>
            </a:r>
          </a:p>
          <a:p>
            <a:pPr lvl="1">
              <a:lnSpc>
                <a:spcPct val="90000"/>
              </a:lnSpc>
            </a:pPr>
            <a:r>
              <a:rPr lang="en-US" altLang="en-US" smtClean="0"/>
              <a:t>Outside consultants to businesses.</a:t>
            </a:r>
          </a:p>
          <a:p>
            <a:pPr lvl="1">
              <a:lnSpc>
                <a:spcPct val="90000"/>
              </a:lnSpc>
            </a:pPr>
            <a:r>
              <a:rPr lang="en-US" altLang="en-US" smtClean="0"/>
              <a:t>Supporting experts within a business.</a:t>
            </a:r>
          </a:p>
          <a:p>
            <a:pPr lvl="1">
              <a:lnSpc>
                <a:spcPct val="90000"/>
              </a:lnSpc>
            </a:pPr>
            <a:r>
              <a:rPr lang="en-US" altLang="en-US" smtClean="0"/>
              <a:t>As change agents.</a:t>
            </a:r>
          </a:p>
          <a:p>
            <a:pPr>
              <a:lnSpc>
                <a:spcPct val="90000"/>
              </a:lnSpc>
            </a:pPr>
            <a:r>
              <a:rPr lang="en-US" altLang="en-US" smtClean="0"/>
              <a:t>Analysts are problem solvers, and require communication skills.</a:t>
            </a:r>
          </a:p>
          <a:p>
            <a:pPr>
              <a:lnSpc>
                <a:spcPct val="90000"/>
              </a:lnSpc>
            </a:pPr>
            <a:r>
              <a:rPr lang="en-US" altLang="en-US" smtClean="0"/>
              <a:t>Analysts must be ethical with users and customers.</a:t>
            </a:r>
          </a:p>
        </p:txBody>
      </p:sp>
    </p:spTree>
    <p:extLst>
      <p:ext uri="{BB962C8B-B14F-4D97-AF65-F5344CB8AC3E}">
        <p14:creationId xmlns:p14="http://schemas.microsoft.com/office/powerpoint/2010/main" val="2928788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Analisis Sistem</a:t>
            </a:r>
          </a:p>
        </p:txBody>
      </p:sp>
      <p:sp>
        <p:nvSpPr>
          <p:cNvPr id="17411" name="Rectangle 3"/>
          <p:cNvSpPr>
            <a:spLocks noGrp="1" noChangeArrowheads="1"/>
          </p:cNvSpPr>
          <p:nvPr>
            <p:ph type="body" idx="1"/>
          </p:nvPr>
        </p:nvSpPr>
        <p:spPr>
          <a:xfrm>
            <a:off x="1182688" y="2017713"/>
            <a:ext cx="7772400" cy="1944687"/>
          </a:xfrm>
        </p:spPr>
        <p:txBody>
          <a:bodyPr/>
          <a:lstStyle/>
          <a:p>
            <a:pPr algn="just" eaLnBrk="1" hangingPunct="1">
              <a:lnSpc>
                <a:spcPct val="80000"/>
              </a:lnSpc>
              <a:buFont typeface="Wingdings" panose="05000000000000000000" pitchFamily="2" charset="2"/>
              <a:buNone/>
            </a:pPr>
            <a:r>
              <a:rPr lang="en-US" altLang="en-US" sz="2000" smtClean="0"/>
              <a:t>Analisis sistem dapat didefinisikan sebagai  penguraian dari suatu sistem informasi yang utuh ke dalam bagian-bagian komponennya dengan maksud untuk mengidentifikasikan dan mengevaluasi permasalahan-permasalahan, kesempatan-kesempatan, hambatan-hambatan yang terjadi dan kebutuhan-kebutuhan yang diharapkan sehingga dapat diusulkan perbaikan-perbaikannya.</a:t>
            </a:r>
          </a:p>
        </p:txBody>
      </p:sp>
      <p:sp>
        <p:nvSpPr>
          <p:cNvPr id="17412" name="Text Box 4"/>
          <p:cNvSpPr txBox="1">
            <a:spLocks noChangeArrowheads="1"/>
          </p:cNvSpPr>
          <p:nvPr/>
        </p:nvSpPr>
        <p:spPr bwMode="auto">
          <a:xfrm>
            <a:off x="914400" y="4343400"/>
            <a:ext cx="75469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Langkah-langkah analisis sistem :</a:t>
            </a:r>
          </a:p>
          <a:p>
            <a:pPr>
              <a:buFontTx/>
              <a:buAutoNum type="arabicPeriod"/>
            </a:pPr>
            <a:r>
              <a:rPr lang="en-US" altLang="en-US" sz="2400"/>
              <a:t>Identify (identifikasi masalah)</a:t>
            </a:r>
          </a:p>
          <a:p>
            <a:pPr>
              <a:buFontTx/>
              <a:buAutoNum type="arabicPeriod"/>
            </a:pPr>
            <a:r>
              <a:rPr lang="en-US" altLang="en-US" sz="2400"/>
              <a:t>Understand (memahami kerja dari sistem yang ada)</a:t>
            </a:r>
          </a:p>
          <a:p>
            <a:pPr>
              <a:buFontTx/>
              <a:buAutoNum type="arabicPeriod"/>
            </a:pPr>
            <a:r>
              <a:rPr lang="en-US" altLang="en-US" sz="2400"/>
              <a:t>Analyze (menganalisa sistem)</a:t>
            </a:r>
          </a:p>
          <a:p>
            <a:pPr>
              <a:buFontTx/>
              <a:buAutoNum type="arabicPeriod"/>
            </a:pPr>
            <a:r>
              <a:rPr lang="en-US" altLang="en-US" sz="2400"/>
              <a:t>Report (membuat laporan hasil analisis)</a:t>
            </a:r>
          </a:p>
        </p:txBody>
      </p:sp>
    </p:spTree>
    <p:extLst>
      <p:ext uri="{BB962C8B-B14F-4D97-AF65-F5344CB8AC3E}">
        <p14:creationId xmlns:p14="http://schemas.microsoft.com/office/powerpoint/2010/main" val="3797722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Desain Sistem</a:t>
            </a:r>
          </a:p>
        </p:txBody>
      </p:sp>
      <p:sp>
        <p:nvSpPr>
          <p:cNvPr id="18435" name="Rectangle 3"/>
          <p:cNvSpPr>
            <a:spLocks noGrp="1" noChangeArrowheads="1"/>
          </p:cNvSpPr>
          <p:nvPr>
            <p:ph type="body" idx="1"/>
          </p:nvPr>
        </p:nvSpPr>
        <p:spPr>
          <a:xfrm>
            <a:off x="246856" y="1661440"/>
            <a:ext cx="8650288" cy="3087688"/>
          </a:xfrm>
        </p:spPr>
        <p:txBody>
          <a:bodyPr/>
          <a:lstStyle/>
          <a:p>
            <a:pPr marL="609600" indent="-609600" algn="just" eaLnBrk="1" hangingPunct="1">
              <a:lnSpc>
                <a:spcPct val="80000"/>
              </a:lnSpc>
              <a:buFont typeface="Wingdings" panose="05000000000000000000" pitchFamily="2" charset="2"/>
              <a:buNone/>
            </a:pPr>
            <a:r>
              <a:rPr lang="en-US" altLang="en-US" sz="2100" dirty="0" err="1" smtClean="0"/>
              <a:t>Adalah</a:t>
            </a:r>
            <a:r>
              <a:rPr lang="en-US" altLang="en-US" sz="2100" dirty="0" smtClean="0"/>
              <a:t> :</a:t>
            </a:r>
          </a:p>
          <a:p>
            <a:pPr marL="609600" indent="-609600" algn="just" eaLnBrk="1" hangingPunct="1">
              <a:lnSpc>
                <a:spcPct val="80000"/>
              </a:lnSpc>
              <a:buFont typeface="Wingdings" panose="05000000000000000000" pitchFamily="2" charset="2"/>
              <a:buAutoNum type="arabicPeriod"/>
            </a:pPr>
            <a:r>
              <a:rPr lang="en-US" altLang="en-US" sz="2100" dirty="0" err="1" smtClean="0"/>
              <a:t>Tahap</a:t>
            </a:r>
            <a:r>
              <a:rPr lang="en-US" altLang="en-US" sz="2100" dirty="0" smtClean="0"/>
              <a:t> </a:t>
            </a:r>
            <a:r>
              <a:rPr lang="en-US" altLang="en-US" sz="2100" dirty="0" err="1" smtClean="0"/>
              <a:t>setelah</a:t>
            </a:r>
            <a:r>
              <a:rPr lang="en-US" altLang="en-US" sz="2100" dirty="0" smtClean="0"/>
              <a:t> </a:t>
            </a:r>
            <a:r>
              <a:rPr lang="en-US" altLang="en-US" sz="2100" dirty="0" err="1" smtClean="0"/>
              <a:t>analisis</a:t>
            </a:r>
            <a:r>
              <a:rPr lang="en-US" altLang="en-US" sz="2100" dirty="0" smtClean="0"/>
              <a:t> </a:t>
            </a:r>
            <a:r>
              <a:rPr lang="en-US" altLang="en-US" sz="2100" dirty="0" err="1" smtClean="0"/>
              <a:t>sistem</a:t>
            </a:r>
            <a:endParaRPr lang="en-US" altLang="en-US" sz="2100" dirty="0" smtClean="0"/>
          </a:p>
          <a:p>
            <a:pPr marL="609600" indent="-609600" algn="just" eaLnBrk="1" hangingPunct="1">
              <a:lnSpc>
                <a:spcPct val="80000"/>
              </a:lnSpc>
              <a:buFont typeface="Wingdings" panose="05000000000000000000" pitchFamily="2" charset="2"/>
              <a:buAutoNum type="arabicPeriod"/>
            </a:pPr>
            <a:r>
              <a:rPr lang="en-US" altLang="en-US" sz="2100" dirty="0" err="1" smtClean="0"/>
              <a:t>Pendefinisian</a:t>
            </a:r>
            <a:r>
              <a:rPr lang="en-US" altLang="en-US" sz="2100" dirty="0" smtClean="0"/>
              <a:t> </a:t>
            </a:r>
            <a:r>
              <a:rPr lang="en-US" altLang="en-US" sz="2100" dirty="0" err="1" smtClean="0"/>
              <a:t>dari</a:t>
            </a:r>
            <a:r>
              <a:rPr lang="en-US" altLang="en-US" sz="2100" dirty="0" smtClean="0"/>
              <a:t> </a:t>
            </a:r>
            <a:r>
              <a:rPr lang="en-US" altLang="en-US" sz="2100" dirty="0" err="1" smtClean="0"/>
              <a:t>kebutuhan-kebutuhan</a:t>
            </a:r>
            <a:r>
              <a:rPr lang="en-US" altLang="en-US" sz="2100" dirty="0" smtClean="0"/>
              <a:t> </a:t>
            </a:r>
            <a:r>
              <a:rPr lang="en-US" altLang="en-US" sz="2100" dirty="0" err="1" smtClean="0"/>
              <a:t>fungsional</a:t>
            </a:r>
            <a:endParaRPr lang="en-US" altLang="en-US" sz="2100" dirty="0" smtClean="0"/>
          </a:p>
          <a:p>
            <a:pPr marL="609600" indent="-609600" algn="just" eaLnBrk="1" hangingPunct="1">
              <a:lnSpc>
                <a:spcPct val="80000"/>
              </a:lnSpc>
              <a:buFont typeface="Wingdings" panose="05000000000000000000" pitchFamily="2" charset="2"/>
              <a:buAutoNum type="arabicPeriod"/>
            </a:pPr>
            <a:r>
              <a:rPr lang="en-US" altLang="en-US" sz="2100" dirty="0" err="1" smtClean="0"/>
              <a:t>Persiapan</a:t>
            </a:r>
            <a:r>
              <a:rPr lang="en-US" altLang="en-US" sz="2100" dirty="0" smtClean="0"/>
              <a:t> </a:t>
            </a:r>
            <a:r>
              <a:rPr lang="en-US" altLang="en-US" sz="2100" dirty="0" err="1" smtClean="0"/>
              <a:t>untuk</a:t>
            </a:r>
            <a:r>
              <a:rPr lang="en-US" altLang="en-US" sz="2100" dirty="0" smtClean="0"/>
              <a:t> </a:t>
            </a:r>
            <a:r>
              <a:rPr lang="en-US" altLang="en-US" sz="2100" dirty="0" err="1" smtClean="0"/>
              <a:t>rancang</a:t>
            </a:r>
            <a:r>
              <a:rPr lang="en-US" altLang="en-US" sz="2100" dirty="0" smtClean="0"/>
              <a:t> </a:t>
            </a:r>
            <a:r>
              <a:rPr lang="en-US" altLang="en-US" sz="2100" dirty="0" err="1" smtClean="0"/>
              <a:t>bangun</a:t>
            </a:r>
            <a:r>
              <a:rPr lang="en-US" altLang="en-US" sz="2100" dirty="0" smtClean="0"/>
              <a:t> </a:t>
            </a:r>
            <a:r>
              <a:rPr lang="en-US" altLang="en-US" sz="2100" dirty="0" err="1" smtClean="0"/>
              <a:t>implementasi</a:t>
            </a:r>
            <a:endParaRPr lang="en-US" altLang="en-US" sz="2100" dirty="0" smtClean="0"/>
          </a:p>
          <a:p>
            <a:pPr marL="609600" indent="-609600" algn="just" eaLnBrk="1" hangingPunct="1">
              <a:lnSpc>
                <a:spcPct val="80000"/>
              </a:lnSpc>
              <a:buFont typeface="Wingdings" panose="05000000000000000000" pitchFamily="2" charset="2"/>
              <a:buAutoNum type="arabicPeriod"/>
            </a:pPr>
            <a:r>
              <a:rPr lang="en-US" altLang="en-US" sz="2100" dirty="0" err="1" smtClean="0"/>
              <a:t>Menggambarkan</a:t>
            </a:r>
            <a:r>
              <a:rPr lang="en-US" altLang="en-US" sz="2100" dirty="0" smtClean="0"/>
              <a:t> </a:t>
            </a:r>
            <a:r>
              <a:rPr lang="en-US" altLang="en-US" sz="2100" dirty="0" err="1" smtClean="0"/>
              <a:t>bagaimana</a:t>
            </a:r>
            <a:r>
              <a:rPr lang="en-US" altLang="en-US" sz="2100" dirty="0" smtClean="0"/>
              <a:t> </a:t>
            </a:r>
            <a:r>
              <a:rPr lang="en-US" altLang="en-US" sz="2100" dirty="0" err="1" smtClean="0"/>
              <a:t>suatu</a:t>
            </a:r>
            <a:r>
              <a:rPr lang="en-US" altLang="en-US" sz="2100" dirty="0" smtClean="0"/>
              <a:t> </a:t>
            </a:r>
            <a:r>
              <a:rPr lang="en-US" altLang="en-US" sz="2100" dirty="0" err="1" smtClean="0"/>
              <a:t>sistem</a:t>
            </a:r>
            <a:r>
              <a:rPr lang="en-US" altLang="en-US" sz="2100" dirty="0" smtClean="0"/>
              <a:t> </a:t>
            </a:r>
            <a:r>
              <a:rPr lang="en-US" altLang="en-US" sz="2100" dirty="0" err="1" smtClean="0"/>
              <a:t>dibentuk</a:t>
            </a:r>
            <a:endParaRPr lang="en-US" altLang="en-US" sz="2100" dirty="0" smtClean="0"/>
          </a:p>
          <a:p>
            <a:pPr marL="609600" indent="-609600" algn="just" eaLnBrk="1" hangingPunct="1">
              <a:lnSpc>
                <a:spcPct val="80000"/>
              </a:lnSpc>
              <a:buFont typeface="Wingdings" panose="05000000000000000000" pitchFamily="2" charset="2"/>
              <a:buAutoNum type="arabicPeriod"/>
            </a:pPr>
            <a:r>
              <a:rPr lang="en-US" altLang="en-US" sz="2100" dirty="0" err="1" smtClean="0"/>
              <a:t>Dapat</a:t>
            </a:r>
            <a:r>
              <a:rPr lang="en-US" altLang="en-US" sz="2100" dirty="0" smtClean="0"/>
              <a:t> </a:t>
            </a:r>
            <a:r>
              <a:rPr lang="en-US" altLang="en-US" sz="2100" dirty="0" err="1" smtClean="0"/>
              <a:t>berupa</a:t>
            </a:r>
            <a:r>
              <a:rPr lang="en-US" altLang="en-US" sz="2100" dirty="0" smtClean="0"/>
              <a:t> </a:t>
            </a:r>
            <a:r>
              <a:rPr lang="en-US" altLang="en-US" sz="2100" dirty="0" err="1" smtClean="0"/>
              <a:t>penggambaran</a:t>
            </a:r>
            <a:r>
              <a:rPr lang="en-US" altLang="en-US" sz="2100" dirty="0" smtClean="0"/>
              <a:t>, </a:t>
            </a:r>
            <a:r>
              <a:rPr lang="en-US" altLang="en-US" sz="2100" dirty="0" err="1" smtClean="0"/>
              <a:t>perencanaan</a:t>
            </a:r>
            <a:r>
              <a:rPr lang="en-US" altLang="en-US" sz="2100" dirty="0" smtClean="0"/>
              <a:t> </a:t>
            </a:r>
            <a:r>
              <a:rPr lang="en-US" altLang="en-US" sz="2100" dirty="0" err="1" smtClean="0"/>
              <a:t>dan</a:t>
            </a:r>
            <a:r>
              <a:rPr lang="en-US" altLang="en-US" sz="2100" dirty="0" smtClean="0"/>
              <a:t> </a:t>
            </a:r>
            <a:r>
              <a:rPr lang="en-US" altLang="en-US" sz="2100" dirty="0" err="1" smtClean="0"/>
              <a:t>pembuatan</a:t>
            </a:r>
            <a:r>
              <a:rPr lang="en-US" altLang="en-US" sz="2100" dirty="0" smtClean="0"/>
              <a:t> </a:t>
            </a:r>
            <a:r>
              <a:rPr lang="en-US" altLang="en-US" sz="2100" dirty="0" err="1" smtClean="0"/>
              <a:t>sketsa</a:t>
            </a:r>
            <a:r>
              <a:rPr lang="en-US" altLang="en-US" sz="2100" dirty="0" smtClean="0"/>
              <a:t> </a:t>
            </a:r>
            <a:r>
              <a:rPr lang="en-US" altLang="en-US" sz="2100" dirty="0" err="1" smtClean="0"/>
              <a:t>atau</a:t>
            </a:r>
            <a:r>
              <a:rPr lang="en-US" altLang="en-US" sz="2100" dirty="0" smtClean="0"/>
              <a:t> </a:t>
            </a:r>
            <a:r>
              <a:rPr lang="en-US" altLang="en-US" sz="2100" dirty="0" err="1" smtClean="0"/>
              <a:t>pengaturan</a:t>
            </a:r>
            <a:r>
              <a:rPr lang="en-US" altLang="en-US" sz="2100" dirty="0" smtClean="0"/>
              <a:t> </a:t>
            </a:r>
            <a:r>
              <a:rPr lang="en-US" altLang="en-US" sz="2100" dirty="0" err="1" smtClean="0"/>
              <a:t>dari</a:t>
            </a:r>
            <a:r>
              <a:rPr lang="en-US" altLang="en-US" sz="2100" dirty="0" smtClean="0"/>
              <a:t> </a:t>
            </a:r>
            <a:r>
              <a:rPr lang="en-US" altLang="en-US" sz="2100" dirty="0" err="1" smtClean="0"/>
              <a:t>beberapa</a:t>
            </a:r>
            <a:r>
              <a:rPr lang="en-US" altLang="en-US" sz="2100" dirty="0" smtClean="0"/>
              <a:t> </a:t>
            </a:r>
            <a:r>
              <a:rPr lang="en-US" altLang="en-US" sz="2100" dirty="0" err="1" smtClean="0"/>
              <a:t>elemen</a:t>
            </a:r>
            <a:r>
              <a:rPr lang="en-US" altLang="en-US" sz="2100" dirty="0" smtClean="0"/>
              <a:t> yang </a:t>
            </a:r>
            <a:r>
              <a:rPr lang="en-US" altLang="en-US" sz="2100" dirty="0" err="1" smtClean="0"/>
              <a:t>terpisah</a:t>
            </a:r>
            <a:r>
              <a:rPr lang="en-US" altLang="en-US" sz="2100" dirty="0" smtClean="0"/>
              <a:t> </a:t>
            </a:r>
            <a:r>
              <a:rPr lang="en-US" altLang="en-US" sz="2100" dirty="0" err="1" smtClean="0"/>
              <a:t>ke</a:t>
            </a:r>
            <a:r>
              <a:rPr lang="en-US" altLang="en-US" sz="2100" dirty="0" smtClean="0"/>
              <a:t> </a:t>
            </a:r>
            <a:r>
              <a:rPr lang="en-US" altLang="en-US" sz="2100" dirty="0" err="1" smtClean="0"/>
              <a:t>dalam</a:t>
            </a:r>
            <a:r>
              <a:rPr lang="en-US" altLang="en-US" sz="2100" dirty="0" smtClean="0"/>
              <a:t> </a:t>
            </a:r>
            <a:r>
              <a:rPr lang="en-US" altLang="en-US" sz="2100" dirty="0" err="1" smtClean="0"/>
              <a:t>satu</a:t>
            </a:r>
            <a:r>
              <a:rPr lang="en-US" altLang="en-US" sz="2100" dirty="0" smtClean="0"/>
              <a:t> </a:t>
            </a:r>
            <a:r>
              <a:rPr lang="en-US" altLang="en-US" sz="2100" dirty="0" err="1" smtClean="0"/>
              <a:t>kesatuan</a:t>
            </a:r>
            <a:r>
              <a:rPr lang="en-US" altLang="en-US" sz="2100" dirty="0" smtClean="0"/>
              <a:t> yang </a:t>
            </a:r>
            <a:r>
              <a:rPr lang="en-US" altLang="en-US" sz="2100" dirty="0" err="1" smtClean="0"/>
              <a:t>utuh</a:t>
            </a:r>
            <a:r>
              <a:rPr lang="en-US" altLang="en-US" sz="2100" dirty="0" smtClean="0"/>
              <a:t> </a:t>
            </a:r>
            <a:r>
              <a:rPr lang="en-US" altLang="en-US" sz="2100" dirty="0" err="1" smtClean="0"/>
              <a:t>dan</a:t>
            </a:r>
            <a:r>
              <a:rPr lang="en-US" altLang="en-US" sz="2100" dirty="0" smtClean="0"/>
              <a:t> </a:t>
            </a:r>
            <a:r>
              <a:rPr lang="en-US" altLang="en-US" sz="2100" dirty="0" err="1" smtClean="0"/>
              <a:t>berfungsi</a:t>
            </a:r>
            <a:endParaRPr lang="en-US" altLang="en-US" sz="2100" dirty="0" smtClean="0"/>
          </a:p>
          <a:p>
            <a:pPr marL="609600" indent="-609600" algn="just" eaLnBrk="1" hangingPunct="1">
              <a:lnSpc>
                <a:spcPct val="80000"/>
              </a:lnSpc>
              <a:buFont typeface="Wingdings" panose="05000000000000000000" pitchFamily="2" charset="2"/>
              <a:buAutoNum type="arabicPeriod"/>
            </a:pPr>
            <a:r>
              <a:rPr lang="en-US" altLang="en-US" sz="2100" dirty="0" err="1" smtClean="0"/>
              <a:t>Termasuk</a:t>
            </a:r>
            <a:r>
              <a:rPr lang="en-US" altLang="en-US" sz="2100" dirty="0" smtClean="0"/>
              <a:t> </a:t>
            </a:r>
            <a:r>
              <a:rPr lang="en-US" altLang="en-US" sz="2100" dirty="0" err="1" smtClean="0"/>
              <a:t>menyangkut</a:t>
            </a:r>
            <a:r>
              <a:rPr lang="en-US" altLang="en-US" sz="2100" dirty="0" smtClean="0"/>
              <a:t> </a:t>
            </a:r>
            <a:r>
              <a:rPr lang="en-US" altLang="en-US" sz="2100" dirty="0" err="1" smtClean="0"/>
              <a:t>mengkonfigurasi</a:t>
            </a:r>
            <a:r>
              <a:rPr lang="en-US" altLang="en-US" sz="2100" dirty="0" smtClean="0"/>
              <a:t> </a:t>
            </a:r>
            <a:r>
              <a:rPr lang="en-US" altLang="en-US" sz="2100" dirty="0" err="1" smtClean="0"/>
              <a:t>dari</a:t>
            </a:r>
            <a:r>
              <a:rPr lang="en-US" altLang="en-US" sz="2100" dirty="0" smtClean="0"/>
              <a:t> </a:t>
            </a:r>
            <a:r>
              <a:rPr lang="en-US" altLang="en-US" sz="2100" dirty="0" err="1" smtClean="0"/>
              <a:t>komponen-komponen</a:t>
            </a:r>
            <a:r>
              <a:rPr lang="en-US" altLang="en-US" sz="2100" dirty="0" smtClean="0"/>
              <a:t> </a:t>
            </a:r>
            <a:r>
              <a:rPr lang="en-US" altLang="en-US" sz="2100" dirty="0" err="1" smtClean="0"/>
              <a:t>perangkat</a:t>
            </a:r>
            <a:r>
              <a:rPr lang="en-US" altLang="en-US" sz="2100" dirty="0" smtClean="0"/>
              <a:t> </a:t>
            </a:r>
            <a:r>
              <a:rPr lang="en-US" altLang="en-US" sz="2100" dirty="0" err="1" smtClean="0"/>
              <a:t>lunak</a:t>
            </a:r>
            <a:r>
              <a:rPr lang="en-US" altLang="en-US" sz="2100" dirty="0" smtClean="0"/>
              <a:t> </a:t>
            </a:r>
            <a:r>
              <a:rPr lang="en-US" altLang="en-US" sz="2100" dirty="0" err="1" smtClean="0"/>
              <a:t>dan</a:t>
            </a:r>
            <a:r>
              <a:rPr lang="en-US" altLang="en-US" sz="2100" dirty="0" smtClean="0"/>
              <a:t> </a:t>
            </a:r>
            <a:r>
              <a:rPr lang="en-US" altLang="en-US" sz="2100" dirty="0" err="1" smtClean="0"/>
              <a:t>perangkat</a:t>
            </a:r>
            <a:r>
              <a:rPr lang="en-US" altLang="en-US" sz="2100" dirty="0" smtClean="0"/>
              <a:t> </a:t>
            </a:r>
            <a:r>
              <a:rPr lang="en-US" altLang="en-US" sz="2100" dirty="0" err="1" smtClean="0"/>
              <a:t>keras</a:t>
            </a:r>
            <a:r>
              <a:rPr lang="en-US" altLang="en-US" sz="2100" dirty="0" smtClean="0"/>
              <a:t> </a:t>
            </a:r>
            <a:r>
              <a:rPr lang="en-US" altLang="en-US" sz="2100" dirty="0" err="1" smtClean="0"/>
              <a:t>dari</a:t>
            </a:r>
            <a:r>
              <a:rPr lang="en-US" altLang="en-US" sz="2100" dirty="0" smtClean="0"/>
              <a:t> </a:t>
            </a:r>
            <a:r>
              <a:rPr lang="en-US" altLang="en-US" sz="2100" dirty="0" err="1" smtClean="0"/>
              <a:t>suatu</a:t>
            </a:r>
            <a:r>
              <a:rPr lang="en-US" altLang="en-US" sz="2100" dirty="0" smtClean="0"/>
              <a:t> </a:t>
            </a:r>
            <a:r>
              <a:rPr lang="en-US" altLang="en-US" sz="2100" dirty="0" err="1" smtClean="0"/>
              <a:t>sistem</a:t>
            </a:r>
            <a:endParaRPr lang="en-US" altLang="en-US" sz="2100" dirty="0" smtClean="0"/>
          </a:p>
        </p:txBody>
      </p:sp>
      <p:sp>
        <p:nvSpPr>
          <p:cNvPr id="18436" name="Text Box 4"/>
          <p:cNvSpPr txBox="1">
            <a:spLocks noChangeArrowheads="1"/>
          </p:cNvSpPr>
          <p:nvPr/>
        </p:nvSpPr>
        <p:spPr bwMode="auto">
          <a:xfrm>
            <a:off x="1981200" y="4495800"/>
            <a:ext cx="6645275"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Tujuan Desain Sistem :</a:t>
            </a:r>
          </a:p>
          <a:p>
            <a:pPr>
              <a:buFontTx/>
              <a:buAutoNum type="arabicPeriod"/>
            </a:pPr>
            <a:r>
              <a:rPr lang="en-US" altLang="en-US"/>
              <a:t>Memenuhi kebutuhan pemakai sistem</a:t>
            </a:r>
          </a:p>
          <a:p>
            <a:pPr>
              <a:buFontTx/>
              <a:buAutoNum type="arabicPeriod"/>
            </a:pPr>
            <a:r>
              <a:rPr lang="en-US" altLang="en-US"/>
              <a:t>Memberikan gambaran yang jelas dan rancang bangun yang lengkap kepada pemrogram komputer dan ahli teknik yang terlibat</a:t>
            </a:r>
          </a:p>
        </p:txBody>
      </p:sp>
    </p:spTree>
    <p:extLst>
      <p:ext uri="{BB962C8B-B14F-4D97-AF65-F5344CB8AC3E}">
        <p14:creationId xmlns:p14="http://schemas.microsoft.com/office/powerpoint/2010/main" val="2655455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997" y="1772815"/>
            <a:ext cx="7220006" cy="4515723"/>
          </a:xfrm>
          <a:prstGeom prst="rect">
            <a:avLst/>
          </a:prstGeom>
        </p:spPr>
      </p:pic>
      <p:sp>
        <p:nvSpPr>
          <p:cNvPr id="7" name="Title 1"/>
          <p:cNvSpPr>
            <a:spLocks noGrp="1"/>
          </p:cNvSpPr>
          <p:nvPr>
            <p:ph type="title"/>
          </p:nvPr>
        </p:nvSpPr>
        <p:spPr>
          <a:xfrm>
            <a:off x="457200" y="836712"/>
            <a:ext cx="8229600" cy="1066800"/>
          </a:xfrm>
        </p:spPr>
        <p:txBody>
          <a:bodyPr>
            <a:normAutofit/>
          </a:bodyPr>
          <a:lstStyle/>
          <a:p>
            <a:pPr algn="ctr"/>
            <a:r>
              <a:rPr lang="id-ID" sz="6000" b="1" dirty="0" smtClean="0">
                <a:effectLst>
                  <a:outerShdw blurRad="38100" dist="38100" dir="2700000" algn="tl">
                    <a:srgbClr val="000000">
                      <a:alpha val="43137"/>
                    </a:srgbClr>
                  </a:outerShdw>
                </a:effectLst>
                <a:latin typeface="Baskerville Old Face" panose="02020602080505020303" pitchFamily="18" charset="0"/>
              </a:rPr>
              <a:t>TERIMA KASIH</a:t>
            </a:r>
            <a:endParaRPr lang="en-US" sz="6000" b="1"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8860447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Konsep Dasar Sistem</a:t>
            </a:r>
          </a:p>
        </p:txBody>
      </p:sp>
      <p:sp>
        <p:nvSpPr>
          <p:cNvPr id="10243" name="Rectangle 3"/>
          <p:cNvSpPr>
            <a:spLocks noGrp="1" noChangeArrowheads="1"/>
          </p:cNvSpPr>
          <p:nvPr>
            <p:ph type="body" idx="1"/>
          </p:nvPr>
        </p:nvSpPr>
        <p:spPr>
          <a:xfrm>
            <a:off x="304800" y="2017713"/>
            <a:ext cx="8650288" cy="877887"/>
          </a:xfrm>
        </p:spPr>
        <p:txBody>
          <a:bodyPr/>
          <a:lstStyle/>
          <a:p>
            <a:pPr algn="just" eaLnBrk="1" hangingPunct="1">
              <a:lnSpc>
                <a:spcPct val="90000"/>
              </a:lnSpc>
              <a:buFont typeface="Wingdings" panose="05000000000000000000" pitchFamily="2" charset="2"/>
              <a:buNone/>
            </a:pPr>
            <a:r>
              <a:rPr lang="en-US" altLang="en-US" sz="2600" smtClean="0"/>
              <a:t>Sistem adalah kumpulan dari elemen-elemen yang berinteraksi untuk mencapai suatu tujuan tertentu</a:t>
            </a:r>
          </a:p>
        </p:txBody>
      </p:sp>
      <p:sp>
        <p:nvSpPr>
          <p:cNvPr id="10244" name="Text Box 4"/>
          <p:cNvSpPr txBox="1">
            <a:spLocks noChangeArrowheads="1"/>
          </p:cNvSpPr>
          <p:nvPr/>
        </p:nvSpPr>
        <p:spPr bwMode="auto">
          <a:xfrm>
            <a:off x="228600" y="3125788"/>
            <a:ext cx="4559300"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latin typeface="Tahoma" panose="020B0604030504040204" pitchFamily="34" charset="0"/>
              </a:rPr>
              <a:t>Karakteristik/Sifat Sistem :</a:t>
            </a:r>
          </a:p>
          <a:p>
            <a:pPr>
              <a:buFontTx/>
              <a:buAutoNum type="arabicPeriod"/>
            </a:pPr>
            <a:r>
              <a:rPr lang="en-US" altLang="en-US">
                <a:latin typeface="Tahoma" panose="020B0604030504040204" pitchFamily="34" charset="0"/>
              </a:rPr>
              <a:t>Komponen sistem (components)</a:t>
            </a:r>
          </a:p>
          <a:p>
            <a:pPr>
              <a:buFontTx/>
              <a:buAutoNum type="arabicPeriod"/>
            </a:pPr>
            <a:r>
              <a:rPr lang="en-US" altLang="en-US">
                <a:latin typeface="Tahoma" panose="020B0604030504040204" pitchFamily="34" charset="0"/>
              </a:rPr>
              <a:t>Batas Sistem (boundary)</a:t>
            </a:r>
          </a:p>
          <a:p>
            <a:pPr>
              <a:buFontTx/>
              <a:buAutoNum type="arabicPeriod"/>
            </a:pPr>
            <a:r>
              <a:rPr lang="en-US" altLang="en-US">
                <a:latin typeface="Tahoma" panose="020B0604030504040204" pitchFamily="34" charset="0"/>
              </a:rPr>
              <a:t>Lingkungan Luar Sistem (environments)</a:t>
            </a:r>
          </a:p>
          <a:p>
            <a:pPr>
              <a:buFontTx/>
              <a:buAutoNum type="arabicPeriod"/>
            </a:pPr>
            <a:r>
              <a:rPr lang="en-US" altLang="en-US">
                <a:latin typeface="Tahoma" panose="020B0604030504040204" pitchFamily="34" charset="0"/>
              </a:rPr>
              <a:t>Penghubung (inter</a:t>
            </a:r>
            <a:r>
              <a:rPr lang="id-ID" altLang="en-US">
                <a:latin typeface="Tahoma" panose="020B0604030504040204" pitchFamily="34" charset="0"/>
              </a:rPr>
              <a:t>f</a:t>
            </a:r>
            <a:r>
              <a:rPr lang="en-US" altLang="en-US">
                <a:latin typeface="Tahoma" panose="020B0604030504040204" pitchFamily="34" charset="0"/>
              </a:rPr>
              <a:t>ace)</a:t>
            </a:r>
          </a:p>
          <a:p>
            <a:pPr>
              <a:buFontTx/>
              <a:buAutoNum type="arabicPeriod"/>
            </a:pPr>
            <a:r>
              <a:rPr lang="en-US" altLang="en-US">
                <a:latin typeface="Tahoma" panose="020B0604030504040204" pitchFamily="34" charset="0"/>
              </a:rPr>
              <a:t>Masukan (input)</a:t>
            </a:r>
          </a:p>
          <a:p>
            <a:pPr>
              <a:buFontTx/>
              <a:buAutoNum type="arabicPeriod"/>
            </a:pPr>
            <a:r>
              <a:rPr lang="en-US" altLang="en-US">
                <a:latin typeface="Tahoma" panose="020B0604030504040204" pitchFamily="34" charset="0"/>
              </a:rPr>
              <a:t>Keluaran (output)</a:t>
            </a:r>
          </a:p>
          <a:p>
            <a:pPr>
              <a:buFontTx/>
              <a:buAutoNum type="arabicPeriod"/>
            </a:pPr>
            <a:r>
              <a:rPr lang="en-US" altLang="en-US">
                <a:latin typeface="Tahoma" panose="020B0604030504040204" pitchFamily="34" charset="0"/>
              </a:rPr>
              <a:t>Pengolah (process)</a:t>
            </a:r>
          </a:p>
          <a:p>
            <a:pPr>
              <a:buFontTx/>
              <a:buAutoNum type="arabicPeriod"/>
            </a:pPr>
            <a:r>
              <a:rPr lang="en-US" altLang="en-US">
                <a:latin typeface="Tahoma" panose="020B0604030504040204" pitchFamily="34" charset="0"/>
              </a:rPr>
              <a:t>Sasaran(objectives)</a:t>
            </a:r>
          </a:p>
          <a:p>
            <a:pPr>
              <a:buFontTx/>
              <a:buAutoNum type="arabicPeriod"/>
            </a:pPr>
            <a:r>
              <a:rPr lang="en-US" altLang="en-US">
                <a:latin typeface="Tahoma" panose="020B0604030504040204" pitchFamily="34" charset="0"/>
              </a:rPr>
              <a:t>Tujuan (goal)</a:t>
            </a:r>
          </a:p>
          <a:p>
            <a:endParaRPr lang="en-US" altLang="en-US">
              <a:latin typeface="Tahoma" panose="020B0604030504040204" pitchFamily="34" charset="0"/>
            </a:endParaRPr>
          </a:p>
        </p:txBody>
      </p:sp>
      <p:sp>
        <p:nvSpPr>
          <p:cNvPr id="10245" name="Text Box 5"/>
          <p:cNvSpPr txBox="1">
            <a:spLocks noChangeArrowheads="1"/>
          </p:cNvSpPr>
          <p:nvPr/>
        </p:nvSpPr>
        <p:spPr bwMode="auto">
          <a:xfrm>
            <a:off x="5029200" y="3125788"/>
            <a:ext cx="3886200"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latin typeface="Tahoma" panose="020B0604030504040204" pitchFamily="34" charset="0"/>
              </a:rPr>
              <a:t>Klasifikasi Sistem:</a:t>
            </a:r>
          </a:p>
          <a:p>
            <a:pPr>
              <a:buFontTx/>
              <a:buAutoNum type="arabicPeriod"/>
            </a:pPr>
            <a:r>
              <a:rPr lang="en-US" altLang="en-US">
                <a:latin typeface="Tahoma" panose="020B0604030504040204" pitchFamily="34" charset="0"/>
              </a:rPr>
              <a:t>Sistem abstrak dan sistem fisik</a:t>
            </a:r>
          </a:p>
          <a:p>
            <a:pPr>
              <a:buFontTx/>
              <a:buAutoNum type="arabicPeriod"/>
            </a:pPr>
            <a:r>
              <a:rPr lang="en-US" altLang="en-US">
                <a:latin typeface="Tahoma" panose="020B0604030504040204" pitchFamily="34" charset="0"/>
              </a:rPr>
              <a:t>Sistem alamiah dan sistem buatan manusia</a:t>
            </a:r>
          </a:p>
          <a:p>
            <a:pPr>
              <a:buFontTx/>
              <a:buAutoNum type="arabicPeriod"/>
            </a:pPr>
            <a:r>
              <a:rPr lang="en-US" altLang="en-US">
                <a:latin typeface="Tahoma" panose="020B0604030504040204" pitchFamily="34" charset="0"/>
              </a:rPr>
              <a:t>Sistem tertentu dan sistem tak tentu</a:t>
            </a:r>
          </a:p>
          <a:p>
            <a:pPr>
              <a:buFontTx/>
              <a:buAutoNum type="arabicPeriod"/>
            </a:pPr>
            <a:r>
              <a:rPr lang="en-US" altLang="en-US">
                <a:latin typeface="Tahoma" panose="020B0604030504040204" pitchFamily="34" charset="0"/>
              </a:rPr>
              <a:t>Sistem tertutup dan sistem terbuka</a:t>
            </a:r>
          </a:p>
        </p:txBody>
      </p:sp>
    </p:spTree>
    <p:extLst>
      <p:ext uri="{BB962C8B-B14F-4D97-AF65-F5344CB8AC3E}">
        <p14:creationId xmlns:p14="http://schemas.microsoft.com/office/powerpoint/2010/main" val="1060673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Konsep Dasar Informasi</a:t>
            </a:r>
          </a:p>
        </p:txBody>
      </p:sp>
      <p:sp>
        <p:nvSpPr>
          <p:cNvPr id="11267" name="Rectangle 3"/>
          <p:cNvSpPr>
            <a:spLocks noGrp="1" noChangeArrowheads="1"/>
          </p:cNvSpPr>
          <p:nvPr>
            <p:ph type="body" idx="1"/>
          </p:nvPr>
        </p:nvSpPr>
        <p:spPr>
          <a:xfrm>
            <a:off x="304800" y="1676400"/>
            <a:ext cx="8382000" cy="685800"/>
          </a:xfrm>
        </p:spPr>
        <p:txBody>
          <a:bodyPr/>
          <a:lstStyle/>
          <a:p>
            <a:pPr algn="just" eaLnBrk="1" hangingPunct="1">
              <a:lnSpc>
                <a:spcPct val="90000"/>
              </a:lnSpc>
              <a:buFont typeface="Wingdings" panose="05000000000000000000" pitchFamily="2" charset="2"/>
              <a:buNone/>
            </a:pPr>
            <a:r>
              <a:rPr lang="en-US" altLang="en-US" sz="2100" smtClean="0"/>
              <a:t>Informasi adalah data yang diolah menjadi bentuk yang lebih berguna dan lebih berarti bagi yang menerimanya</a:t>
            </a:r>
          </a:p>
        </p:txBody>
      </p:sp>
      <p:sp>
        <p:nvSpPr>
          <p:cNvPr id="11268" name="Text Box 4"/>
          <p:cNvSpPr txBox="1">
            <a:spLocks noChangeArrowheads="1"/>
          </p:cNvSpPr>
          <p:nvPr/>
        </p:nvSpPr>
        <p:spPr bwMode="auto">
          <a:xfrm>
            <a:off x="288925" y="2322513"/>
            <a:ext cx="1949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rPr>
              <a:t>Siklus Informasi</a:t>
            </a:r>
          </a:p>
        </p:txBody>
      </p:sp>
      <p:sp>
        <p:nvSpPr>
          <p:cNvPr id="11269" name="Text Box 5"/>
          <p:cNvSpPr txBox="1">
            <a:spLocks noChangeArrowheads="1"/>
          </p:cNvSpPr>
          <p:nvPr/>
        </p:nvSpPr>
        <p:spPr bwMode="auto">
          <a:xfrm>
            <a:off x="3810000" y="2590800"/>
            <a:ext cx="9906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Proses (Model)</a:t>
            </a:r>
          </a:p>
        </p:txBody>
      </p:sp>
      <p:sp>
        <p:nvSpPr>
          <p:cNvPr id="11270" name="Text Box 6"/>
          <p:cNvSpPr txBox="1">
            <a:spLocks noChangeArrowheads="1"/>
          </p:cNvSpPr>
          <p:nvPr/>
        </p:nvSpPr>
        <p:spPr bwMode="auto">
          <a:xfrm>
            <a:off x="1600200" y="3276600"/>
            <a:ext cx="9906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Input (Data)</a:t>
            </a:r>
          </a:p>
        </p:txBody>
      </p:sp>
      <p:sp>
        <p:nvSpPr>
          <p:cNvPr id="11271" name="Text Box 7"/>
          <p:cNvSpPr txBox="1">
            <a:spLocks noChangeArrowheads="1"/>
          </p:cNvSpPr>
          <p:nvPr/>
        </p:nvSpPr>
        <p:spPr bwMode="auto">
          <a:xfrm>
            <a:off x="1295400" y="4657725"/>
            <a:ext cx="13716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Data (ditangkap)</a:t>
            </a:r>
          </a:p>
        </p:txBody>
      </p:sp>
      <p:sp>
        <p:nvSpPr>
          <p:cNvPr id="11272" name="Text Box 8"/>
          <p:cNvSpPr txBox="1">
            <a:spLocks noChangeArrowheads="1"/>
          </p:cNvSpPr>
          <p:nvPr/>
        </p:nvSpPr>
        <p:spPr bwMode="auto">
          <a:xfrm>
            <a:off x="2824163" y="5715000"/>
            <a:ext cx="1214437"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Hasil Tindakan</a:t>
            </a:r>
          </a:p>
        </p:txBody>
      </p:sp>
      <p:sp>
        <p:nvSpPr>
          <p:cNvPr id="11273" name="Text Box 9"/>
          <p:cNvSpPr txBox="1">
            <a:spLocks noChangeArrowheads="1"/>
          </p:cNvSpPr>
          <p:nvPr/>
        </p:nvSpPr>
        <p:spPr bwMode="auto">
          <a:xfrm>
            <a:off x="5715000" y="3429000"/>
            <a:ext cx="15240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Output (Information)</a:t>
            </a:r>
          </a:p>
        </p:txBody>
      </p:sp>
      <p:sp>
        <p:nvSpPr>
          <p:cNvPr id="11274" name="Text Box 10"/>
          <p:cNvSpPr txBox="1">
            <a:spLocks noChangeArrowheads="1"/>
          </p:cNvSpPr>
          <p:nvPr/>
        </p:nvSpPr>
        <p:spPr bwMode="auto">
          <a:xfrm>
            <a:off x="6096000" y="4495800"/>
            <a:ext cx="1219200"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Penerima</a:t>
            </a:r>
          </a:p>
        </p:txBody>
      </p:sp>
      <p:sp>
        <p:nvSpPr>
          <p:cNvPr id="11275" name="Text Box 11"/>
          <p:cNvSpPr txBox="1">
            <a:spLocks noChangeArrowheads="1"/>
          </p:cNvSpPr>
          <p:nvPr/>
        </p:nvSpPr>
        <p:spPr bwMode="auto">
          <a:xfrm>
            <a:off x="5562600" y="5715000"/>
            <a:ext cx="1828800"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a:solidFill>
                  <a:srgbClr val="000000"/>
                </a:solidFill>
              </a:rPr>
              <a:t>Keputusan Tindakan</a:t>
            </a:r>
          </a:p>
        </p:txBody>
      </p:sp>
      <p:sp>
        <p:nvSpPr>
          <p:cNvPr id="11276" name="Arc 12"/>
          <p:cNvSpPr>
            <a:spLocks/>
          </p:cNvSpPr>
          <p:nvPr/>
        </p:nvSpPr>
        <p:spPr bwMode="auto">
          <a:xfrm rot="-9721114">
            <a:off x="1873250" y="5505450"/>
            <a:ext cx="990600" cy="381000"/>
          </a:xfrm>
          <a:custGeom>
            <a:avLst/>
            <a:gdLst>
              <a:gd name="T0" fmla="*/ 0 w 21600"/>
              <a:gd name="T1" fmla="*/ 0 h 21600"/>
              <a:gd name="T2" fmla="*/ 45430012 w 21600"/>
              <a:gd name="T3" fmla="*/ 6720416 h 21600"/>
              <a:gd name="T4" fmla="*/ 0 w 21600"/>
              <a:gd name="T5" fmla="*/ 672041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77" name="Arc 13"/>
          <p:cNvSpPr>
            <a:spLocks/>
          </p:cNvSpPr>
          <p:nvPr/>
        </p:nvSpPr>
        <p:spPr bwMode="auto">
          <a:xfrm rot="4002620">
            <a:off x="6141244" y="4179094"/>
            <a:ext cx="398462" cy="381000"/>
          </a:xfrm>
          <a:custGeom>
            <a:avLst/>
            <a:gdLst>
              <a:gd name="T0" fmla="*/ 0 w 7048"/>
              <a:gd name="T1" fmla="*/ 0 h 21600"/>
              <a:gd name="T2" fmla="*/ 22527238 w 7048"/>
              <a:gd name="T3" fmla="*/ 367753 h 21600"/>
              <a:gd name="T4" fmla="*/ 0 w 7048"/>
              <a:gd name="T5" fmla="*/ 6720416 h 21600"/>
              <a:gd name="T6" fmla="*/ 0 60000 65536"/>
              <a:gd name="T7" fmla="*/ 0 60000 65536"/>
              <a:gd name="T8" fmla="*/ 0 60000 65536"/>
              <a:gd name="T9" fmla="*/ 0 w 7048"/>
              <a:gd name="T10" fmla="*/ 0 h 21600"/>
              <a:gd name="T11" fmla="*/ 7048 w 7048"/>
              <a:gd name="T12" fmla="*/ 21600 h 21600"/>
            </a:gdLst>
            <a:ahLst/>
            <a:cxnLst>
              <a:cxn ang="T6">
                <a:pos x="T0" y="T1"/>
              </a:cxn>
              <a:cxn ang="T7">
                <a:pos x="T2" y="T3"/>
              </a:cxn>
              <a:cxn ang="T8">
                <a:pos x="T4" y="T5"/>
              </a:cxn>
            </a:cxnLst>
            <a:rect l="T9" t="T10" r="T11" b="T12"/>
            <a:pathLst>
              <a:path w="7048" h="21600" fill="none" extrusionOk="0">
                <a:moveTo>
                  <a:pt x="-1" y="0"/>
                </a:moveTo>
                <a:cubicBezTo>
                  <a:pt x="2398" y="0"/>
                  <a:pt x="4780" y="399"/>
                  <a:pt x="7047" y="1182"/>
                </a:cubicBezTo>
              </a:path>
              <a:path w="7048" h="21600" stroke="0" extrusionOk="0">
                <a:moveTo>
                  <a:pt x="-1" y="0"/>
                </a:moveTo>
                <a:cubicBezTo>
                  <a:pt x="2398" y="0"/>
                  <a:pt x="4780" y="399"/>
                  <a:pt x="7047" y="1182"/>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78" name="Arc 14"/>
          <p:cNvSpPr>
            <a:spLocks/>
          </p:cNvSpPr>
          <p:nvPr/>
        </p:nvSpPr>
        <p:spPr bwMode="auto">
          <a:xfrm rot="5608943">
            <a:off x="6049963" y="5105400"/>
            <a:ext cx="838200" cy="381000"/>
          </a:xfrm>
          <a:custGeom>
            <a:avLst/>
            <a:gdLst>
              <a:gd name="T0" fmla="*/ 0 w 21600"/>
              <a:gd name="T1" fmla="*/ 0 h 21600"/>
              <a:gd name="T2" fmla="*/ 32526815 w 21600"/>
              <a:gd name="T3" fmla="*/ 6720416 h 21600"/>
              <a:gd name="T4" fmla="*/ 0 w 21600"/>
              <a:gd name="T5" fmla="*/ 672041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79" name="Arc 15"/>
          <p:cNvSpPr>
            <a:spLocks/>
          </p:cNvSpPr>
          <p:nvPr/>
        </p:nvSpPr>
        <p:spPr bwMode="auto">
          <a:xfrm rot="10468817">
            <a:off x="4033838" y="5913438"/>
            <a:ext cx="1482725" cy="96837"/>
          </a:xfrm>
          <a:custGeom>
            <a:avLst/>
            <a:gdLst>
              <a:gd name="T0" fmla="*/ 0 w 18888"/>
              <a:gd name="T1" fmla="*/ 0 h 21600"/>
              <a:gd name="T2" fmla="*/ 116395238 w 18888"/>
              <a:gd name="T3" fmla="*/ 223541 h 21600"/>
              <a:gd name="T4" fmla="*/ 0 w 18888"/>
              <a:gd name="T5" fmla="*/ 434139 h 21600"/>
              <a:gd name="T6" fmla="*/ 0 60000 65536"/>
              <a:gd name="T7" fmla="*/ 0 60000 65536"/>
              <a:gd name="T8" fmla="*/ 0 60000 65536"/>
              <a:gd name="T9" fmla="*/ 0 w 18888"/>
              <a:gd name="T10" fmla="*/ 0 h 21600"/>
              <a:gd name="T11" fmla="*/ 18888 w 18888"/>
              <a:gd name="T12" fmla="*/ 21600 h 21600"/>
            </a:gdLst>
            <a:ahLst/>
            <a:cxnLst>
              <a:cxn ang="T6">
                <a:pos x="T0" y="T1"/>
              </a:cxn>
              <a:cxn ang="T7">
                <a:pos x="T2" y="T3"/>
              </a:cxn>
              <a:cxn ang="T8">
                <a:pos x="T4" y="T5"/>
              </a:cxn>
            </a:cxnLst>
            <a:rect l="T9" t="T10" r="T11" b="T12"/>
            <a:pathLst>
              <a:path w="18888" h="21600" fill="none" extrusionOk="0">
                <a:moveTo>
                  <a:pt x="-1" y="0"/>
                </a:moveTo>
                <a:cubicBezTo>
                  <a:pt x="7849" y="0"/>
                  <a:pt x="15080" y="4258"/>
                  <a:pt x="18888" y="11121"/>
                </a:cubicBezTo>
              </a:path>
              <a:path w="18888" h="21600" stroke="0" extrusionOk="0">
                <a:moveTo>
                  <a:pt x="-1" y="0"/>
                </a:moveTo>
                <a:cubicBezTo>
                  <a:pt x="7849" y="0"/>
                  <a:pt x="15080" y="4258"/>
                  <a:pt x="18888" y="11121"/>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80" name="Arc 16"/>
          <p:cNvSpPr>
            <a:spLocks/>
          </p:cNvSpPr>
          <p:nvPr/>
        </p:nvSpPr>
        <p:spPr bwMode="auto">
          <a:xfrm>
            <a:off x="4876800" y="3048000"/>
            <a:ext cx="1295400" cy="381000"/>
          </a:xfrm>
          <a:custGeom>
            <a:avLst/>
            <a:gdLst>
              <a:gd name="T0" fmla="*/ 0 w 21600"/>
              <a:gd name="T1" fmla="*/ 0 h 21600"/>
              <a:gd name="T2" fmla="*/ 77688019 w 21600"/>
              <a:gd name="T3" fmla="*/ 6720416 h 21600"/>
              <a:gd name="T4" fmla="*/ 0 w 21600"/>
              <a:gd name="T5" fmla="*/ 672041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81" name="Arc 17"/>
          <p:cNvSpPr>
            <a:spLocks/>
          </p:cNvSpPr>
          <p:nvPr/>
        </p:nvSpPr>
        <p:spPr bwMode="auto">
          <a:xfrm rot="-6132799">
            <a:off x="1693862" y="4056063"/>
            <a:ext cx="582613" cy="452438"/>
          </a:xfrm>
          <a:custGeom>
            <a:avLst/>
            <a:gdLst>
              <a:gd name="T0" fmla="*/ 0 w 20695"/>
              <a:gd name="T1" fmla="*/ 0 h 21600"/>
              <a:gd name="T2" fmla="*/ 16401929 w 20695"/>
              <a:gd name="T3" fmla="*/ 6763236 h 21600"/>
              <a:gd name="T4" fmla="*/ 0 w 20695"/>
              <a:gd name="T5" fmla="*/ 9476858 h 21600"/>
              <a:gd name="T6" fmla="*/ 0 60000 65536"/>
              <a:gd name="T7" fmla="*/ 0 60000 65536"/>
              <a:gd name="T8" fmla="*/ 0 60000 65536"/>
              <a:gd name="T9" fmla="*/ 0 w 20695"/>
              <a:gd name="T10" fmla="*/ 0 h 21600"/>
              <a:gd name="T11" fmla="*/ 20695 w 20695"/>
              <a:gd name="T12" fmla="*/ 21600 h 21600"/>
            </a:gdLst>
            <a:ahLst/>
            <a:cxnLst>
              <a:cxn ang="T6">
                <a:pos x="T0" y="T1"/>
              </a:cxn>
              <a:cxn ang="T7">
                <a:pos x="T2" y="T3"/>
              </a:cxn>
              <a:cxn ang="T8">
                <a:pos x="T4" y="T5"/>
              </a:cxn>
            </a:cxnLst>
            <a:rect l="T9" t="T10" r="T11" b="T12"/>
            <a:pathLst>
              <a:path w="20695" h="21600" fill="none" extrusionOk="0">
                <a:moveTo>
                  <a:pt x="-1" y="0"/>
                </a:moveTo>
                <a:cubicBezTo>
                  <a:pt x="9547" y="0"/>
                  <a:pt x="17961" y="6267"/>
                  <a:pt x="20695" y="15414"/>
                </a:cubicBezTo>
              </a:path>
              <a:path w="20695" h="21600" stroke="0" extrusionOk="0">
                <a:moveTo>
                  <a:pt x="-1" y="0"/>
                </a:moveTo>
                <a:cubicBezTo>
                  <a:pt x="9547" y="0"/>
                  <a:pt x="17961" y="6267"/>
                  <a:pt x="20695" y="15414"/>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82" name="Arc 19"/>
          <p:cNvSpPr>
            <a:spLocks/>
          </p:cNvSpPr>
          <p:nvPr/>
        </p:nvSpPr>
        <p:spPr bwMode="auto">
          <a:xfrm rot="-1657558">
            <a:off x="2352675" y="2859088"/>
            <a:ext cx="1447800" cy="381000"/>
          </a:xfrm>
          <a:custGeom>
            <a:avLst/>
            <a:gdLst>
              <a:gd name="T0" fmla="*/ 0 w 21600"/>
              <a:gd name="T1" fmla="*/ 0 h 21600"/>
              <a:gd name="T2" fmla="*/ 97042815 w 21600"/>
              <a:gd name="T3" fmla="*/ 6720416 h 21600"/>
              <a:gd name="T4" fmla="*/ 0 w 21600"/>
              <a:gd name="T5" fmla="*/ 672041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1283" name="AutoShape 20"/>
          <p:cNvSpPr>
            <a:spLocks noChangeArrowheads="1"/>
          </p:cNvSpPr>
          <p:nvPr/>
        </p:nvSpPr>
        <p:spPr bwMode="auto">
          <a:xfrm>
            <a:off x="3886200" y="3657600"/>
            <a:ext cx="914400" cy="990600"/>
          </a:xfrm>
          <a:prstGeom prst="can">
            <a:avLst>
              <a:gd name="adj" fmla="val 27083"/>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Dasar </a:t>
            </a:r>
          </a:p>
          <a:p>
            <a:pPr algn="ctr"/>
            <a:r>
              <a:rPr lang="en-US" altLang="en-US"/>
              <a:t>Data</a:t>
            </a:r>
          </a:p>
        </p:txBody>
      </p:sp>
      <p:sp>
        <p:nvSpPr>
          <p:cNvPr id="11284" name="Line 21"/>
          <p:cNvSpPr>
            <a:spLocks noChangeShapeType="1"/>
          </p:cNvSpPr>
          <p:nvPr/>
        </p:nvSpPr>
        <p:spPr bwMode="auto">
          <a:xfrm>
            <a:off x="4343400" y="3200400"/>
            <a:ext cx="0" cy="457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812184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09600" y="381000"/>
            <a:ext cx="8229600" cy="2286000"/>
          </a:xfrm>
        </p:spPr>
        <p:txBody>
          <a:bodyPr/>
          <a:lstStyle/>
          <a:p>
            <a:pPr marL="571500" indent="-571500" eaLnBrk="1" hangingPunct="1">
              <a:buFont typeface="Wingdings" panose="05000000000000000000" pitchFamily="2" charset="2"/>
              <a:buNone/>
            </a:pPr>
            <a:r>
              <a:rPr lang="en-US" altLang="en-US" smtClean="0"/>
              <a:t>Kualitas Informasi</a:t>
            </a:r>
          </a:p>
          <a:p>
            <a:pPr marL="571500" indent="-571500" eaLnBrk="1" hangingPunct="1">
              <a:buFont typeface="Wingdings" panose="05000000000000000000" pitchFamily="2" charset="2"/>
              <a:buAutoNum type="arabicPeriod"/>
            </a:pPr>
            <a:r>
              <a:rPr lang="en-US" altLang="en-US" smtClean="0"/>
              <a:t>Akurat (bebas dari kesalahan)</a:t>
            </a:r>
          </a:p>
          <a:p>
            <a:pPr marL="571500" indent="-571500" eaLnBrk="1" hangingPunct="1">
              <a:buFont typeface="Wingdings" panose="05000000000000000000" pitchFamily="2" charset="2"/>
              <a:buAutoNum type="arabicPeriod"/>
            </a:pPr>
            <a:r>
              <a:rPr lang="en-US" altLang="en-US" smtClean="0"/>
              <a:t>Tepat pada waktunya</a:t>
            </a:r>
          </a:p>
          <a:p>
            <a:pPr marL="571500" indent="-571500" eaLnBrk="1" hangingPunct="1">
              <a:buFont typeface="Wingdings" panose="05000000000000000000" pitchFamily="2" charset="2"/>
              <a:buAutoNum type="arabicPeriod"/>
            </a:pPr>
            <a:r>
              <a:rPr lang="en-US" altLang="en-US" smtClean="0"/>
              <a:t>Relevan (bermanfaat)</a:t>
            </a:r>
          </a:p>
        </p:txBody>
      </p:sp>
      <p:sp>
        <p:nvSpPr>
          <p:cNvPr id="12291" name="Text Box 4"/>
          <p:cNvSpPr txBox="1">
            <a:spLocks noChangeArrowheads="1"/>
          </p:cNvSpPr>
          <p:nvPr/>
        </p:nvSpPr>
        <p:spPr bwMode="auto">
          <a:xfrm>
            <a:off x="3352800" y="3886200"/>
            <a:ext cx="515461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a:t>Nilai Informasi ditentukan oleh :</a:t>
            </a:r>
          </a:p>
          <a:p>
            <a:pPr>
              <a:buFontTx/>
              <a:buAutoNum type="arabicPeriod"/>
            </a:pPr>
            <a:r>
              <a:rPr lang="en-US" altLang="en-US" sz="2800"/>
              <a:t>Manfaat</a:t>
            </a:r>
          </a:p>
          <a:p>
            <a:pPr>
              <a:buFontTx/>
              <a:buAutoNum type="arabicPeriod"/>
            </a:pPr>
            <a:r>
              <a:rPr lang="en-US" altLang="en-US" sz="2800"/>
              <a:t>Biaya mendapatkannya</a:t>
            </a:r>
          </a:p>
        </p:txBody>
      </p:sp>
    </p:spTree>
    <p:extLst>
      <p:ext uri="{BB962C8B-B14F-4D97-AF65-F5344CB8AC3E}">
        <p14:creationId xmlns:p14="http://schemas.microsoft.com/office/powerpoint/2010/main" val="3234555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800" smtClean="0"/>
              <a:t>Konsep Dasar Sistem Informasi</a:t>
            </a:r>
          </a:p>
        </p:txBody>
      </p:sp>
      <p:sp>
        <p:nvSpPr>
          <p:cNvPr id="13315" name="Rectangle 3"/>
          <p:cNvSpPr>
            <a:spLocks noGrp="1" noChangeArrowheads="1"/>
          </p:cNvSpPr>
          <p:nvPr>
            <p:ph type="body" idx="1"/>
          </p:nvPr>
        </p:nvSpPr>
        <p:spPr>
          <a:xfrm>
            <a:off x="381000" y="1600200"/>
            <a:ext cx="8534400" cy="1828800"/>
          </a:xfrm>
        </p:spPr>
        <p:txBody>
          <a:bodyPr/>
          <a:lstStyle/>
          <a:p>
            <a:pPr algn="just" eaLnBrk="1" hangingPunct="1">
              <a:lnSpc>
                <a:spcPct val="90000"/>
              </a:lnSpc>
              <a:buFont typeface="Wingdings" panose="05000000000000000000" pitchFamily="2" charset="2"/>
              <a:buNone/>
            </a:pPr>
            <a:r>
              <a:rPr lang="en-US" altLang="en-US" sz="2100" smtClean="0"/>
              <a:t>Sistem Informasi adalah suatu sistem di dalam suatu organisasi yang mempertemukan kebutuhan pengolahan transaksi harian, mendukung operasi, bersifat manajerial dan kegiatan strategi dari suatu organisasi dan menyediakan pihak luar tertentu dengan laporan-laporan yang diperlukan</a:t>
            </a:r>
          </a:p>
        </p:txBody>
      </p:sp>
      <p:sp>
        <p:nvSpPr>
          <p:cNvPr id="13316" name="Text Box 4"/>
          <p:cNvSpPr txBox="1">
            <a:spLocks noChangeArrowheads="1"/>
          </p:cNvSpPr>
          <p:nvPr/>
        </p:nvSpPr>
        <p:spPr bwMode="auto">
          <a:xfrm>
            <a:off x="2438400" y="3505200"/>
            <a:ext cx="43148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000000"/>
                </a:solidFill>
              </a:rPr>
              <a:t>Komponen Sistem Informasi</a:t>
            </a:r>
          </a:p>
          <a:p>
            <a:pPr>
              <a:buFontTx/>
              <a:buAutoNum type="arabicPeriod"/>
            </a:pPr>
            <a:r>
              <a:rPr lang="en-US" altLang="en-US" sz="2400">
                <a:solidFill>
                  <a:srgbClr val="000000"/>
                </a:solidFill>
              </a:rPr>
              <a:t>Blok Masukan</a:t>
            </a:r>
          </a:p>
          <a:p>
            <a:pPr>
              <a:buFontTx/>
              <a:buAutoNum type="arabicPeriod"/>
            </a:pPr>
            <a:r>
              <a:rPr lang="en-US" altLang="en-US" sz="2400">
                <a:solidFill>
                  <a:srgbClr val="000000"/>
                </a:solidFill>
              </a:rPr>
              <a:t>Blok Model</a:t>
            </a:r>
          </a:p>
          <a:p>
            <a:pPr>
              <a:buFontTx/>
              <a:buAutoNum type="arabicPeriod"/>
            </a:pPr>
            <a:r>
              <a:rPr lang="en-US" altLang="en-US" sz="2400">
                <a:solidFill>
                  <a:srgbClr val="000000"/>
                </a:solidFill>
              </a:rPr>
              <a:t>Blok Keluaran</a:t>
            </a:r>
          </a:p>
          <a:p>
            <a:pPr>
              <a:buFontTx/>
              <a:buAutoNum type="arabicPeriod"/>
            </a:pPr>
            <a:r>
              <a:rPr lang="en-US" altLang="en-US" sz="2400">
                <a:solidFill>
                  <a:srgbClr val="000000"/>
                </a:solidFill>
              </a:rPr>
              <a:t>Blok Teknologi</a:t>
            </a:r>
          </a:p>
          <a:p>
            <a:pPr>
              <a:buFontTx/>
              <a:buAutoNum type="arabicPeriod"/>
            </a:pPr>
            <a:r>
              <a:rPr lang="en-US" altLang="en-US" sz="2400">
                <a:solidFill>
                  <a:srgbClr val="000000"/>
                </a:solidFill>
              </a:rPr>
              <a:t>Blok Basis Data</a:t>
            </a:r>
          </a:p>
          <a:p>
            <a:pPr>
              <a:buFontTx/>
              <a:buAutoNum type="arabicPeriod"/>
            </a:pPr>
            <a:r>
              <a:rPr lang="en-US" altLang="en-US" sz="2400">
                <a:solidFill>
                  <a:srgbClr val="000000"/>
                </a:solidFill>
              </a:rPr>
              <a:t>Blok Kendali</a:t>
            </a:r>
          </a:p>
        </p:txBody>
      </p:sp>
    </p:spTree>
    <p:extLst>
      <p:ext uri="{BB962C8B-B14F-4D97-AF65-F5344CB8AC3E}">
        <p14:creationId xmlns:p14="http://schemas.microsoft.com/office/powerpoint/2010/main" val="2992568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Pengembangan Sistem</a:t>
            </a:r>
          </a:p>
        </p:txBody>
      </p:sp>
      <p:sp>
        <p:nvSpPr>
          <p:cNvPr id="14339" name="Rectangle 3"/>
          <p:cNvSpPr>
            <a:spLocks noGrp="1" noChangeArrowheads="1"/>
          </p:cNvSpPr>
          <p:nvPr>
            <p:ph type="body" idx="1"/>
          </p:nvPr>
        </p:nvSpPr>
        <p:spPr>
          <a:xfrm>
            <a:off x="457200" y="1600200"/>
            <a:ext cx="8077200" cy="1905000"/>
          </a:xfrm>
        </p:spPr>
        <p:txBody>
          <a:bodyPr/>
          <a:lstStyle/>
          <a:p>
            <a:pPr marL="571500" indent="-571500" eaLnBrk="1" hangingPunct="1">
              <a:lnSpc>
                <a:spcPct val="90000"/>
              </a:lnSpc>
              <a:buFont typeface="Wingdings" panose="05000000000000000000" pitchFamily="2" charset="2"/>
              <a:buNone/>
            </a:pPr>
            <a:r>
              <a:rPr lang="en-US" altLang="en-US" sz="2100" smtClean="0"/>
              <a:t>Sistem perlu diperbaiki atau diganti disebabkan karena :</a:t>
            </a:r>
          </a:p>
          <a:p>
            <a:pPr marL="571500" indent="-571500" eaLnBrk="1" hangingPunct="1">
              <a:lnSpc>
                <a:spcPct val="90000"/>
              </a:lnSpc>
              <a:buFont typeface="Wingdings" panose="05000000000000000000" pitchFamily="2" charset="2"/>
              <a:buAutoNum type="arabicPeriod"/>
            </a:pPr>
            <a:r>
              <a:rPr lang="en-US" altLang="en-US" sz="2100" smtClean="0"/>
              <a:t>Adanya permasalahan yang timbul di sistem yang lama (ketidakberesan dan pertumbuhan organisasi)</a:t>
            </a:r>
          </a:p>
          <a:p>
            <a:pPr marL="571500" indent="-571500" eaLnBrk="1" hangingPunct="1">
              <a:lnSpc>
                <a:spcPct val="90000"/>
              </a:lnSpc>
              <a:buFont typeface="Wingdings" panose="05000000000000000000" pitchFamily="2" charset="2"/>
              <a:buAutoNum type="arabicPeriod"/>
            </a:pPr>
            <a:r>
              <a:rPr lang="en-US" altLang="en-US" sz="2100" smtClean="0"/>
              <a:t>Untuk meraih kesempatan</a:t>
            </a:r>
          </a:p>
          <a:p>
            <a:pPr marL="571500" indent="-571500" eaLnBrk="1" hangingPunct="1">
              <a:lnSpc>
                <a:spcPct val="90000"/>
              </a:lnSpc>
              <a:buFont typeface="Wingdings" panose="05000000000000000000" pitchFamily="2" charset="2"/>
              <a:buAutoNum type="arabicPeriod"/>
            </a:pPr>
            <a:r>
              <a:rPr lang="en-US" altLang="en-US" sz="2100" smtClean="0"/>
              <a:t>Adanya instruksi</a:t>
            </a:r>
          </a:p>
          <a:p>
            <a:pPr marL="571500" indent="-571500" eaLnBrk="1" hangingPunct="1">
              <a:lnSpc>
                <a:spcPct val="90000"/>
              </a:lnSpc>
              <a:buFont typeface="Wingdings" panose="05000000000000000000" pitchFamily="2" charset="2"/>
              <a:buAutoNum type="arabicPeriod"/>
            </a:pPr>
            <a:endParaRPr lang="en-US" altLang="en-US" sz="2100" smtClean="0"/>
          </a:p>
        </p:txBody>
      </p:sp>
      <p:grpSp>
        <p:nvGrpSpPr>
          <p:cNvPr id="14340" name="Group 15"/>
          <p:cNvGrpSpPr>
            <a:grpSpLocks/>
          </p:cNvGrpSpPr>
          <p:nvPr/>
        </p:nvGrpSpPr>
        <p:grpSpPr bwMode="auto">
          <a:xfrm>
            <a:off x="457200" y="3505200"/>
            <a:ext cx="8458200" cy="2841625"/>
            <a:chOff x="288" y="2112"/>
            <a:chExt cx="5328" cy="1790"/>
          </a:xfrm>
        </p:grpSpPr>
        <p:grpSp>
          <p:nvGrpSpPr>
            <p:cNvPr id="14341" name="Group 12"/>
            <p:cNvGrpSpPr>
              <a:grpSpLocks/>
            </p:cNvGrpSpPr>
            <p:nvPr/>
          </p:nvGrpSpPr>
          <p:grpSpPr bwMode="auto">
            <a:xfrm>
              <a:off x="288" y="2112"/>
              <a:ext cx="5328" cy="1412"/>
              <a:chOff x="374" y="2327"/>
              <a:chExt cx="5242" cy="1412"/>
            </a:xfrm>
          </p:grpSpPr>
          <p:sp>
            <p:nvSpPr>
              <p:cNvPr id="14344" name="Text Box 4"/>
              <p:cNvSpPr txBox="1">
                <a:spLocks noChangeArrowheads="1"/>
              </p:cNvSpPr>
              <p:nvPr/>
            </p:nvSpPr>
            <p:spPr bwMode="auto">
              <a:xfrm>
                <a:off x="374" y="2327"/>
                <a:ext cx="116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Sistem yang ada</a:t>
                </a:r>
              </a:p>
            </p:txBody>
          </p:sp>
          <p:sp>
            <p:nvSpPr>
              <p:cNvPr id="14345" name="Line 5"/>
              <p:cNvSpPr>
                <a:spLocks noChangeShapeType="1"/>
              </p:cNvSpPr>
              <p:nvPr/>
            </p:nvSpPr>
            <p:spPr bwMode="auto">
              <a:xfrm>
                <a:off x="864" y="2496"/>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6" name="Text Box 6"/>
              <p:cNvSpPr txBox="1">
                <a:spLocks noChangeArrowheads="1"/>
              </p:cNvSpPr>
              <p:nvPr/>
            </p:nvSpPr>
            <p:spPr bwMode="auto">
              <a:xfrm>
                <a:off x="374" y="2711"/>
                <a:ext cx="24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Permasalahan Kesempatan Instruksi</a:t>
                </a:r>
              </a:p>
            </p:txBody>
          </p:sp>
          <p:cxnSp>
            <p:nvCxnSpPr>
              <p:cNvPr id="14347" name="AutoShape 8"/>
              <p:cNvCxnSpPr>
                <a:cxnSpLocks noChangeShapeType="1"/>
                <a:stCxn id="14346" idx="2"/>
              </p:cNvCxnSpPr>
              <p:nvPr/>
            </p:nvCxnSpPr>
            <p:spPr bwMode="auto">
              <a:xfrm rot="16200000" flipH="1">
                <a:off x="1915" y="2635"/>
                <a:ext cx="226" cy="84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4348" name="Text Box 9"/>
              <p:cNvSpPr txBox="1">
                <a:spLocks noChangeArrowheads="1"/>
              </p:cNvSpPr>
              <p:nvPr/>
            </p:nvSpPr>
            <p:spPr bwMode="auto">
              <a:xfrm>
                <a:off x="2400" y="3033"/>
                <a:ext cx="158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Pengembangan Sistem</a:t>
                </a:r>
              </a:p>
            </p:txBody>
          </p:sp>
          <p:cxnSp>
            <p:nvCxnSpPr>
              <p:cNvPr id="14349" name="AutoShape 10"/>
              <p:cNvCxnSpPr>
                <a:cxnSpLocks noChangeShapeType="1"/>
                <a:stCxn id="14348" idx="3"/>
              </p:cNvCxnSpPr>
              <p:nvPr/>
            </p:nvCxnSpPr>
            <p:spPr bwMode="auto">
              <a:xfrm>
                <a:off x="4012" y="3149"/>
                <a:ext cx="164" cy="259"/>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4350" name="Text Box 11"/>
              <p:cNvSpPr txBox="1">
                <a:spLocks noChangeArrowheads="1"/>
              </p:cNvSpPr>
              <p:nvPr/>
            </p:nvSpPr>
            <p:spPr bwMode="auto">
              <a:xfrm>
                <a:off x="3072" y="3335"/>
                <a:ext cx="25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Memecahkan masalah meraih kesempatan memenuhi instruksi</a:t>
                </a:r>
              </a:p>
            </p:txBody>
          </p:sp>
        </p:grpSp>
        <p:sp>
          <p:nvSpPr>
            <p:cNvPr id="14342" name="Line 13"/>
            <p:cNvSpPr>
              <a:spLocks noChangeShapeType="1"/>
            </p:cNvSpPr>
            <p:nvPr/>
          </p:nvSpPr>
          <p:spPr bwMode="auto">
            <a:xfrm>
              <a:off x="4128" y="34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3" name="Text Box 14"/>
            <p:cNvSpPr txBox="1">
              <a:spLocks noChangeArrowheads="1"/>
            </p:cNvSpPr>
            <p:nvPr/>
          </p:nvSpPr>
          <p:spPr bwMode="auto">
            <a:xfrm>
              <a:off x="3612" y="3671"/>
              <a:ext cx="12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Sistem yang baru</a:t>
              </a:r>
            </a:p>
          </p:txBody>
        </p:sp>
      </p:grpSp>
    </p:spTree>
    <p:extLst>
      <p:ext uri="{BB962C8B-B14F-4D97-AF65-F5344CB8AC3E}">
        <p14:creationId xmlns:p14="http://schemas.microsoft.com/office/powerpoint/2010/main" val="3355368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sz="3800" smtClean="0"/>
              <a:t>Peningkatan yang diharapkan dalam pengembangan sistem</a:t>
            </a:r>
          </a:p>
        </p:txBody>
      </p:sp>
      <p:sp>
        <p:nvSpPr>
          <p:cNvPr id="15363" name="Rectangle 3"/>
          <p:cNvSpPr>
            <a:spLocks noGrp="1" noChangeArrowheads="1"/>
          </p:cNvSpPr>
          <p:nvPr>
            <p:ph type="body" idx="1"/>
          </p:nvPr>
        </p:nvSpPr>
        <p:spPr>
          <a:xfrm>
            <a:off x="762000" y="2133600"/>
            <a:ext cx="7010400" cy="4114800"/>
          </a:xfrm>
        </p:spPr>
        <p:txBody>
          <a:bodyPr/>
          <a:lstStyle/>
          <a:p>
            <a:pPr eaLnBrk="1" hangingPunct="1"/>
            <a:r>
              <a:rPr lang="en-US" altLang="en-US" b="1" smtClean="0"/>
              <a:t>P</a:t>
            </a:r>
            <a:r>
              <a:rPr lang="en-US" altLang="en-US" smtClean="0"/>
              <a:t>erformance (kinerja)</a:t>
            </a:r>
          </a:p>
          <a:p>
            <a:pPr eaLnBrk="1" hangingPunct="1"/>
            <a:r>
              <a:rPr lang="en-US" altLang="en-US" b="1" smtClean="0"/>
              <a:t>I</a:t>
            </a:r>
            <a:r>
              <a:rPr lang="en-US" altLang="en-US" smtClean="0"/>
              <a:t>nformation</a:t>
            </a:r>
          </a:p>
          <a:p>
            <a:pPr eaLnBrk="1" hangingPunct="1"/>
            <a:r>
              <a:rPr lang="en-US" altLang="en-US" b="1" smtClean="0"/>
              <a:t>E</a:t>
            </a:r>
            <a:r>
              <a:rPr lang="en-US" altLang="en-US" smtClean="0"/>
              <a:t>conomy </a:t>
            </a:r>
          </a:p>
          <a:p>
            <a:pPr eaLnBrk="1" hangingPunct="1"/>
            <a:r>
              <a:rPr lang="en-US" altLang="en-US" b="1" smtClean="0"/>
              <a:t>C</a:t>
            </a:r>
            <a:r>
              <a:rPr lang="en-US" altLang="en-US" smtClean="0"/>
              <a:t>ontrol</a:t>
            </a:r>
          </a:p>
          <a:p>
            <a:pPr eaLnBrk="1" hangingPunct="1"/>
            <a:r>
              <a:rPr lang="en-US" altLang="en-US" b="1" smtClean="0"/>
              <a:t>E</a:t>
            </a:r>
            <a:r>
              <a:rPr lang="en-US" altLang="en-US" smtClean="0"/>
              <a:t>fficiency</a:t>
            </a:r>
          </a:p>
          <a:p>
            <a:pPr eaLnBrk="1" hangingPunct="1"/>
            <a:r>
              <a:rPr lang="en-US" altLang="en-US" b="1" smtClean="0"/>
              <a:t>S</a:t>
            </a:r>
            <a:r>
              <a:rPr lang="en-US" altLang="en-US" smtClean="0"/>
              <a:t>ervices</a:t>
            </a:r>
            <a:endParaRPr lang="en-US" altLang="en-US" b="1" smtClean="0"/>
          </a:p>
        </p:txBody>
      </p:sp>
    </p:spTree>
    <p:extLst>
      <p:ext uri="{BB962C8B-B14F-4D97-AF65-F5344CB8AC3E}">
        <p14:creationId xmlns:p14="http://schemas.microsoft.com/office/powerpoint/2010/main" val="142154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746125" y="420688"/>
            <a:ext cx="6297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SIKLUS HIDUP PENGEMBANGAN SISTEM</a:t>
            </a:r>
          </a:p>
        </p:txBody>
      </p:sp>
      <p:sp>
        <p:nvSpPr>
          <p:cNvPr id="16387" name="Text Box 5"/>
          <p:cNvSpPr txBox="1">
            <a:spLocks noChangeArrowheads="1"/>
          </p:cNvSpPr>
          <p:nvPr/>
        </p:nvSpPr>
        <p:spPr bwMode="auto">
          <a:xfrm>
            <a:off x="1050925" y="1179513"/>
            <a:ext cx="3765550" cy="3794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Kebijakan dan perencanaan sistem</a:t>
            </a:r>
          </a:p>
        </p:txBody>
      </p:sp>
      <p:sp>
        <p:nvSpPr>
          <p:cNvPr id="16388" name="Text Box 6"/>
          <p:cNvSpPr txBox="1">
            <a:spLocks noChangeArrowheads="1"/>
          </p:cNvSpPr>
          <p:nvPr/>
        </p:nvSpPr>
        <p:spPr bwMode="auto">
          <a:xfrm>
            <a:off x="1066800" y="1981200"/>
            <a:ext cx="3733800" cy="3794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Analisis Sistem</a:t>
            </a:r>
          </a:p>
        </p:txBody>
      </p:sp>
      <p:sp>
        <p:nvSpPr>
          <p:cNvPr id="16389" name="Text Box 9"/>
          <p:cNvSpPr txBox="1">
            <a:spLocks noChangeArrowheads="1"/>
          </p:cNvSpPr>
          <p:nvPr/>
        </p:nvSpPr>
        <p:spPr bwMode="auto">
          <a:xfrm>
            <a:off x="1066800" y="2820988"/>
            <a:ext cx="3733800" cy="3794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Desain Sistem secara umum</a:t>
            </a:r>
          </a:p>
        </p:txBody>
      </p:sp>
      <p:sp>
        <p:nvSpPr>
          <p:cNvPr id="16390" name="Text Box 10"/>
          <p:cNvSpPr txBox="1">
            <a:spLocks noChangeArrowheads="1"/>
          </p:cNvSpPr>
          <p:nvPr/>
        </p:nvSpPr>
        <p:spPr bwMode="auto">
          <a:xfrm>
            <a:off x="1066800" y="3582988"/>
            <a:ext cx="3733800" cy="3794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Desain Sistem secara rinci</a:t>
            </a:r>
          </a:p>
        </p:txBody>
      </p:sp>
      <p:sp>
        <p:nvSpPr>
          <p:cNvPr id="16391" name="Text Box 11"/>
          <p:cNvSpPr txBox="1">
            <a:spLocks noChangeArrowheads="1"/>
          </p:cNvSpPr>
          <p:nvPr/>
        </p:nvSpPr>
        <p:spPr bwMode="auto">
          <a:xfrm>
            <a:off x="1066800" y="4344988"/>
            <a:ext cx="3733800" cy="37941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Seleksi Sistem</a:t>
            </a:r>
          </a:p>
        </p:txBody>
      </p:sp>
      <p:sp>
        <p:nvSpPr>
          <p:cNvPr id="16392" name="Text Box 12"/>
          <p:cNvSpPr txBox="1">
            <a:spLocks noChangeArrowheads="1"/>
          </p:cNvSpPr>
          <p:nvPr/>
        </p:nvSpPr>
        <p:spPr bwMode="auto">
          <a:xfrm>
            <a:off x="1066800" y="5181600"/>
            <a:ext cx="3733800" cy="3794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Implementasi sistem</a:t>
            </a:r>
          </a:p>
        </p:txBody>
      </p:sp>
      <p:sp>
        <p:nvSpPr>
          <p:cNvPr id="16393" name="Text Box 13"/>
          <p:cNvSpPr txBox="1">
            <a:spLocks noChangeArrowheads="1"/>
          </p:cNvSpPr>
          <p:nvPr/>
        </p:nvSpPr>
        <p:spPr bwMode="auto">
          <a:xfrm>
            <a:off x="1066800" y="6019800"/>
            <a:ext cx="3733800" cy="3794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Perawatan Sistem</a:t>
            </a:r>
          </a:p>
        </p:txBody>
      </p:sp>
      <p:sp>
        <p:nvSpPr>
          <p:cNvPr id="16394" name="Line 14"/>
          <p:cNvSpPr>
            <a:spLocks noChangeShapeType="1"/>
          </p:cNvSpPr>
          <p:nvPr/>
        </p:nvSpPr>
        <p:spPr bwMode="auto">
          <a:xfrm>
            <a:off x="2438400" y="1524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Line 15"/>
          <p:cNvSpPr>
            <a:spLocks noChangeShapeType="1"/>
          </p:cNvSpPr>
          <p:nvPr/>
        </p:nvSpPr>
        <p:spPr bwMode="auto">
          <a:xfrm>
            <a:off x="2438400" y="2362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6" name="Line 16"/>
          <p:cNvSpPr>
            <a:spLocks noChangeShapeType="1"/>
          </p:cNvSpPr>
          <p:nvPr/>
        </p:nvSpPr>
        <p:spPr bwMode="auto">
          <a:xfrm>
            <a:off x="2438400" y="3200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7" name="Line 17"/>
          <p:cNvSpPr>
            <a:spLocks noChangeShapeType="1"/>
          </p:cNvSpPr>
          <p:nvPr/>
        </p:nvSpPr>
        <p:spPr bwMode="auto">
          <a:xfrm>
            <a:off x="2438400" y="3962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8" name="Line 18"/>
          <p:cNvSpPr>
            <a:spLocks noChangeShapeType="1"/>
          </p:cNvSpPr>
          <p:nvPr/>
        </p:nvSpPr>
        <p:spPr bwMode="auto">
          <a:xfrm>
            <a:off x="2438400" y="47244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9" name="Line 19"/>
          <p:cNvSpPr>
            <a:spLocks noChangeShapeType="1"/>
          </p:cNvSpPr>
          <p:nvPr/>
        </p:nvSpPr>
        <p:spPr bwMode="auto">
          <a:xfrm>
            <a:off x="2438400" y="55626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6400" name="AutoShape 20"/>
          <p:cNvCxnSpPr>
            <a:cxnSpLocks noChangeShapeType="1"/>
            <a:stCxn id="16393" idx="1"/>
            <a:endCxn id="16387" idx="1"/>
          </p:cNvCxnSpPr>
          <p:nvPr/>
        </p:nvCxnSpPr>
        <p:spPr bwMode="auto">
          <a:xfrm rot="10800000">
            <a:off x="1050925" y="1370013"/>
            <a:ext cx="15875" cy="4840287"/>
          </a:xfrm>
          <a:prstGeom prst="bentConnector3">
            <a:avLst>
              <a:gd name="adj1" fmla="val 154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6401" name="Line 21"/>
          <p:cNvSpPr>
            <a:spLocks noChangeShapeType="1"/>
          </p:cNvSpPr>
          <p:nvPr/>
        </p:nvSpPr>
        <p:spPr bwMode="auto">
          <a:xfrm>
            <a:off x="4800600" y="1295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2" name="Text Box 22"/>
          <p:cNvSpPr txBox="1">
            <a:spLocks noChangeArrowheads="1"/>
          </p:cNvSpPr>
          <p:nvPr/>
        </p:nvSpPr>
        <p:spPr bwMode="auto">
          <a:xfrm>
            <a:off x="5105400" y="1066800"/>
            <a:ext cx="219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 awal proyek sistem</a:t>
            </a:r>
          </a:p>
        </p:txBody>
      </p:sp>
      <p:sp>
        <p:nvSpPr>
          <p:cNvPr id="16403" name="AutoShape 23"/>
          <p:cNvSpPr>
            <a:spLocks/>
          </p:cNvSpPr>
          <p:nvPr/>
        </p:nvSpPr>
        <p:spPr bwMode="auto">
          <a:xfrm>
            <a:off x="4800600" y="2133600"/>
            <a:ext cx="762000" cy="3276600"/>
          </a:xfrm>
          <a:prstGeom prst="rightBrace">
            <a:avLst>
              <a:gd name="adj1" fmla="val 358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id-ID" altLang="en-US"/>
          </a:p>
        </p:txBody>
      </p:sp>
      <p:sp>
        <p:nvSpPr>
          <p:cNvPr id="16404" name="Text Box 24"/>
          <p:cNvSpPr txBox="1">
            <a:spLocks noChangeArrowheads="1"/>
          </p:cNvSpPr>
          <p:nvPr/>
        </p:nvSpPr>
        <p:spPr bwMode="auto">
          <a:xfrm>
            <a:off x="5775325" y="3617913"/>
            <a:ext cx="2520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Pengembangan sistem</a:t>
            </a:r>
          </a:p>
        </p:txBody>
      </p:sp>
      <p:sp>
        <p:nvSpPr>
          <p:cNvPr id="16405" name="Line 25"/>
          <p:cNvSpPr>
            <a:spLocks noChangeShapeType="1"/>
          </p:cNvSpPr>
          <p:nvPr/>
        </p:nvSpPr>
        <p:spPr bwMode="auto">
          <a:xfrm>
            <a:off x="4800600" y="6186488"/>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6" name="Text Box 26"/>
          <p:cNvSpPr txBox="1">
            <a:spLocks noChangeArrowheads="1"/>
          </p:cNvSpPr>
          <p:nvPr/>
        </p:nvSpPr>
        <p:spPr bwMode="auto">
          <a:xfrm>
            <a:off x="5105400" y="5957888"/>
            <a:ext cx="2165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 manajemen sistem</a:t>
            </a:r>
          </a:p>
        </p:txBody>
      </p:sp>
    </p:spTree>
    <p:extLst>
      <p:ext uri="{BB962C8B-B14F-4D97-AF65-F5344CB8AC3E}">
        <p14:creationId xmlns:p14="http://schemas.microsoft.com/office/powerpoint/2010/main" val="4015686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FIG01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14450"/>
            <a:ext cx="7620000" cy="422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750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4730</TotalTime>
  <Words>725</Words>
  <Application>Microsoft Office PowerPoint</Application>
  <PresentationFormat>On-screen Show (4:3)</PresentationFormat>
  <Paragraphs>137</Paragraphs>
  <Slides>18</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Baskerville Old Face</vt:lpstr>
      <vt:lpstr>Calibri</vt:lpstr>
      <vt:lpstr>Georgia</vt:lpstr>
      <vt:lpstr>Tahoma</vt:lpstr>
      <vt:lpstr>Trebuchet MS</vt:lpstr>
      <vt:lpstr>Wingdings</vt:lpstr>
      <vt:lpstr>Wingdings 2</vt:lpstr>
      <vt:lpstr>Urban</vt:lpstr>
      <vt:lpstr>SISTEM INFORMASI MANAJEMEN</vt:lpstr>
      <vt:lpstr>Konsep Dasar Sistem</vt:lpstr>
      <vt:lpstr>Konsep Dasar Informasi</vt:lpstr>
      <vt:lpstr>PowerPoint Presentation</vt:lpstr>
      <vt:lpstr>Konsep Dasar Sistem Informasi</vt:lpstr>
      <vt:lpstr>Pengembangan Sistem</vt:lpstr>
      <vt:lpstr>Peningkatan yang diharapkan dalam pengembangan sistem</vt:lpstr>
      <vt:lpstr>PowerPoint Presentation</vt:lpstr>
      <vt:lpstr>PowerPoint Presentation</vt:lpstr>
      <vt:lpstr>Categories</vt:lpstr>
      <vt:lpstr>New Technologies</vt:lpstr>
      <vt:lpstr>PowerPoint Presentation</vt:lpstr>
      <vt:lpstr>Advantages of Using the Web</vt:lpstr>
      <vt:lpstr>Nature of Analysis and Design</vt:lpstr>
      <vt:lpstr>Systems Analyst</vt:lpstr>
      <vt:lpstr>Analisis Sistem</vt:lpstr>
      <vt:lpstr>Desain Sistem</vt:lpstr>
      <vt:lpstr>TERIMA 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Admins</cp:lastModifiedBy>
  <cp:revision>427</cp:revision>
  <dcterms:created xsi:type="dcterms:W3CDTF">2011-09-16T02:11:44Z</dcterms:created>
  <dcterms:modified xsi:type="dcterms:W3CDTF">2017-12-11T01:10:56Z</dcterms:modified>
</cp:coreProperties>
</file>