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9"/>
  </p:notes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0" r:id="rId12"/>
    <p:sldId id="271" r:id="rId13"/>
    <p:sldId id="272" r:id="rId14"/>
    <p:sldId id="273" r:id="rId15"/>
    <p:sldId id="274" r:id="rId16"/>
    <p:sldId id="275" r:id="rId17"/>
    <p:sldId id="277" r:id="rId1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AFF66A7-2009-4FE9-A5EE-48B6AF9C04B8}">
          <p14:sldIdLst>
            <p14:sldId id="258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70"/>
            <p14:sldId id="271"/>
            <p14:sldId id="272"/>
            <p14:sldId id="273"/>
            <p14:sldId id="274"/>
            <p14:sldId id="275"/>
            <p14:sldId id="2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24" autoAdjust="0"/>
    <p:restoredTop sz="94660"/>
  </p:normalViewPr>
  <p:slideViewPr>
    <p:cSldViewPr>
      <p:cViewPr varScale="1">
        <p:scale>
          <a:sx n="70" d="100"/>
          <a:sy n="70" d="100"/>
        </p:scale>
        <p:origin x="10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08/12/2017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08/12/2017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08/12/2017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08/12/2017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73163" y="457200"/>
            <a:ext cx="77724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9280A5-E20B-4EB0-9B7C-482AE4C0B3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60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5A3CBF-C243-44F8-9904-AA2C5BB502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677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08/12/2017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Chaerul</a:t>
            </a:r>
            <a:r>
              <a:rPr lang="en-US" sz="1200" baseline="0" dirty="0" smtClean="0">
                <a:solidFill>
                  <a:schemeClr val="bg1"/>
                </a:solidFill>
              </a:rPr>
              <a:t> Anwar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err="1" smtClean="0">
                <a:solidFill>
                  <a:schemeClr val="bg1"/>
                </a:solidFill>
              </a:rPr>
              <a:t>Sistem</a:t>
            </a:r>
            <a:r>
              <a:rPr lang="en-US" sz="1200" baseline="0" dirty="0" smtClean="0">
                <a:solidFill>
                  <a:schemeClr val="bg1"/>
                </a:solidFill>
              </a:rPr>
              <a:t> </a:t>
            </a:r>
            <a:r>
              <a:rPr lang="en-US" sz="1200" baseline="0" dirty="0" err="1" smtClean="0">
                <a:solidFill>
                  <a:schemeClr val="bg1"/>
                </a:solidFill>
              </a:rPr>
              <a:t>Informasi</a:t>
            </a:r>
            <a:r>
              <a:rPr lang="en-US" sz="1200" baseline="0" dirty="0" smtClean="0">
                <a:solidFill>
                  <a:schemeClr val="bg1"/>
                </a:solidFill>
              </a:rPr>
              <a:t> </a:t>
            </a:r>
            <a:r>
              <a:rPr lang="en-US" sz="1200" baseline="0" dirty="0" err="1" smtClean="0">
                <a:solidFill>
                  <a:schemeClr val="bg1"/>
                </a:solidFill>
              </a:rPr>
              <a:t>Manajemen</a:t>
            </a:r>
            <a:r>
              <a:rPr lang="en-US" sz="1200" baseline="0" dirty="0" smtClean="0">
                <a:solidFill>
                  <a:schemeClr val="bg1"/>
                </a:solidFill>
              </a:rPr>
              <a:t> – </a:t>
            </a:r>
            <a:r>
              <a:rPr lang="en-US" sz="1200" baseline="0" dirty="0" err="1" smtClean="0">
                <a:solidFill>
                  <a:schemeClr val="bg1"/>
                </a:solidFill>
              </a:rPr>
              <a:t>Sistem</a:t>
            </a:r>
            <a:r>
              <a:rPr lang="en-US" sz="1200" baseline="0" dirty="0" smtClean="0">
                <a:solidFill>
                  <a:schemeClr val="bg1"/>
                </a:solidFill>
              </a:rPr>
              <a:t> </a:t>
            </a:r>
            <a:r>
              <a:rPr lang="en-US" sz="1200" baseline="0" dirty="0" err="1" smtClean="0">
                <a:solidFill>
                  <a:schemeClr val="bg1"/>
                </a:solidFill>
              </a:rPr>
              <a:t>Pengambilan</a:t>
            </a:r>
            <a:r>
              <a:rPr lang="en-US" sz="1200" baseline="0" dirty="0" smtClean="0">
                <a:solidFill>
                  <a:schemeClr val="bg1"/>
                </a:solidFill>
              </a:rPr>
              <a:t> </a:t>
            </a:r>
            <a:r>
              <a:rPr lang="en-US" sz="1200" baseline="0" dirty="0" err="1" smtClean="0">
                <a:solidFill>
                  <a:schemeClr val="bg1"/>
                </a:solidFill>
              </a:rPr>
              <a:t>Keputusan</a:t>
            </a:r>
            <a:endParaRPr lang="en-US" sz="1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08/12/2017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08/12/2017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08/12/2017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08/12/2017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08/12/2017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08/12/2017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08/12/2017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08/12/2017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SISTEM INFORMASI MANAJEMEN</a:t>
            </a:r>
            <a:endParaRPr lang="id-ID" alt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36869776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73163" y="381000"/>
            <a:ext cx="7513637" cy="6248400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2000" i="1" smtClean="0">
                <a:latin typeface="Times New Roman" panose="02020603050405020304" pitchFamily="18" charset="0"/>
              </a:rPr>
              <a:t>Model-driven DSS</a:t>
            </a:r>
            <a:r>
              <a:rPr lang="en-GB" altLang="en-US" sz="2000" smtClean="0">
                <a:latin typeface="Times New Roman" panose="02020603050405020304" pitchFamily="18" charset="0"/>
              </a:rPr>
              <a:t> mengandalkan model tetapi dengan data secukupnya, sedangkan </a:t>
            </a:r>
            <a:r>
              <a:rPr lang="en-GB" altLang="en-US" sz="2000" i="1" smtClean="0">
                <a:latin typeface="Times New Roman" panose="02020603050405020304" pitchFamily="18" charset="0"/>
              </a:rPr>
              <a:t>data driven DSS</a:t>
            </a:r>
            <a:r>
              <a:rPr lang="en-GB" altLang="en-US" sz="2000" smtClean="0">
                <a:latin typeface="Times New Roman" panose="02020603050405020304" pitchFamily="18" charset="0"/>
              </a:rPr>
              <a:t> lebih mengandalkan data yang besar.</a:t>
            </a:r>
          </a:p>
          <a:p>
            <a:pPr algn="just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2000" smtClean="0">
                <a:latin typeface="Times New Roman" panose="02020603050405020304" pitchFamily="18" charset="0"/>
              </a:rPr>
              <a:t>SPK </a:t>
            </a:r>
            <a:r>
              <a:rPr lang="en-GB" altLang="en-US" sz="2000" i="1" smtClean="0">
                <a:latin typeface="Times New Roman" panose="02020603050405020304" pitchFamily="18" charset="0"/>
              </a:rPr>
              <a:t>data driven DSS</a:t>
            </a:r>
            <a:r>
              <a:rPr lang="en-GB" altLang="en-US" sz="2000" smtClean="0">
                <a:latin typeface="Times New Roman" panose="02020603050405020304" pitchFamily="18" charset="0"/>
              </a:rPr>
              <a:t> akan mengijinkan pemakai sistem untuk mengambil informasi dari data yang jumlahnya sangat besar. </a:t>
            </a:r>
            <a:r>
              <a:rPr lang="en-GB" altLang="en-US" sz="2000" i="1" smtClean="0">
                <a:latin typeface="Times New Roman" panose="02020603050405020304" pitchFamily="18" charset="0"/>
              </a:rPr>
              <a:t>On-line analytical processing</a:t>
            </a:r>
            <a:r>
              <a:rPr lang="en-GB" altLang="en-US" sz="2000" smtClean="0">
                <a:latin typeface="Times New Roman" panose="02020603050405020304" pitchFamily="18" charset="0"/>
              </a:rPr>
              <a:t> (OLAP) dan </a:t>
            </a:r>
            <a:r>
              <a:rPr lang="en-GB" altLang="en-US" sz="2000" i="1" smtClean="0">
                <a:latin typeface="Times New Roman" panose="02020603050405020304" pitchFamily="18" charset="0"/>
              </a:rPr>
              <a:t>datamining</a:t>
            </a:r>
            <a:r>
              <a:rPr lang="en-GB" altLang="en-US" sz="2000" smtClean="0">
                <a:latin typeface="Times New Roman" panose="02020603050405020304" pitchFamily="18" charset="0"/>
              </a:rPr>
              <a:t> dapat digunakan untuk menganalisis data yang besar ini.</a:t>
            </a:r>
            <a:endParaRPr lang="en-US" altLang="en-US" sz="2000" smtClean="0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2000" b="1" i="1" smtClean="0">
                <a:latin typeface="Times New Roman" panose="02020603050405020304" pitchFamily="18" charset="0"/>
              </a:rPr>
              <a:t>On-line analytical processing</a:t>
            </a:r>
            <a:r>
              <a:rPr lang="en-GB" altLang="en-US" sz="2000" b="1" smtClean="0">
                <a:latin typeface="Times New Roman" panose="02020603050405020304" pitchFamily="18" charset="0"/>
              </a:rPr>
              <a:t> (OLAP)</a:t>
            </a:r>
            <a:r>
              <a:rPr lang="en-GB" altLang="en-US" sz="2000" smtClean="0">
                <a:latin typeface="Times New Roman" panose="02020603050405020304" pitchFamily="18" charset="0"/>
              </a:rPr>
              <a:t> merupakan sistem informasi fungsional yg sudah ada yang mempunyai basis data yg lengkap ditambah dengan kemampuan mengambil data dan menganalisisnya secara </a:t>
            </a:r>
            <a:r>
              <a:rPr lang="en-GB" altLang="en-US" sz="2000" i="1" smtClean="0">
                <a:latin typeface="Times New Roman" panose="02020603050405020304" pitchFamily="18" charset="0"/>
              </a:rPr>
              <a:t>on-line</a:t>
            </a:r>
            <a:r>
              <a:rPr lang="en-GB" altLang="en-US" sz="2000" smtClean="0">
                <a:latin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2000" smtClean="0">
                <a:latin typeface="Times New Roman" panose="02020603050405020304" pitchFamily="18" charset="0"/>
              </a:rPr>
              <a:t>OLAP biasanya menggunakan DBMS dan bahasa kueri, sehingga memudahkan manajer semua tingkat untuk menggunakannya.</a:t>
            </a:r>
            <a:r>
              <a:rPr lang="en-US" altLang="en-US" sz="2000" smtClean="0">
                <a:latin typeface="Times New Roman" panose="02020603050405020304" pitchFamily="18" charset="0"/>
              </a:rPr>
              <a:t> </a:t>
            </a:r>
          </a:p>
          <a:p>
            <a:pPr algn="just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2000" b="1" i="1" smtClean="0">
                <a:latin typeface="Times New Roman" panose="02020603050405020304" pitchFamily="18" charset="0"/>
              </a:rPr>
              <a:t>Datamining</a:t>
            </a:r>
            <a:r>
              <a:rPr lang="en-GB" altLang="en-US" sz="2000" smtClean="0">
                <a:latin typeface="Times New Roman" panose="02020603050405020304" pitchFamily="18" charset="0"/>
              </a:rPr>
              <a:t> adalah teknik yang digunakan untuk menemukan pola dan hubungan antara item-item data di </a:t>
            </a:r>
            <a:r>
              <a:rPr lang="en-GB" altLang="en-US" sz="2000" i="1" smtClean="0">
                <a:latin typeface="Times New Roman" panose="02020603050405020304" pitchFamily="18" charset="0"/>
              </a:rPr>
              <a:t>data warehouse</a:t>
            </a:r>
            <a:r>
              <a:rPr lang="en-GB" altLang="en-US" sz="2000" smtClean="0">
                <a:latin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2000" b="1" i="1" smtClean="0">
                <a:latin typeface="Times New Roman" panose="02020603050405020304" pitchFamily="18" charset="0"/>
              </a:rPr>
              <a:t>Data warehouse</a:t>
            </a:r>
            <a:r>
              <a:rPr lang="en-GB" altLang="en-US" sz="2000" smtClean="0">
                <a:latin typeface="Times New Roman" panose="02020603050405020304" pitchFamily="18" charset="0"/>
              </a:rPr>
              <a:t> adalah salinan dari data dalam bentuk basis data yang terintegrasi, sedang </a:t>
            </a:r>
            <a:r>
              <a:rPr lang="en-GB" altLang="en-US" sz="2000" b="1" i="1" smtClean="0">
                <a:latin typeface="Times New Roman" panose="02020603050405020304" pitchFamily="18" charset="0"/>
              </a:rPr>
              <a:t>datamart </a:t>
            </a:r>
            <a:r>
              <a:rPr lang="en-GB" altLang="en-US" sz="2000" smtClean="0">
                <a:latin typeface="Times New Roman" panose="02020603050405020304" pitchFamily="18" charset="0"/>
              </a:rPr>
              <a:t>adalah salinan dari sebagian porsi basis data yang terintegrasi. </a:t>
            </a:r>
            <a:endParaRPr lang="en-US" altLang="en-US" sz="2000" smtClean="0">
              <a:latin typeface="Times New Roman" panose="02020603050405020304" pitchFamily="18" charset="0"/>
            </a:endParaRP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7391400" y="617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800">
                <a:hlinkClick r:id="rId2" action="ppaction://hlinksldjump"/>
              </a:rPr>
              <a:t>Back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2941834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447800"/>
            <a:ext cx="7543800" cy="2286000"/>
          </a:xfrm>
        </p:spPr>
        <p:txBody>
          <a:bodyPr/>
          <a:lstStyle/>
          <a:p>
            <a:pPr marL="609600" indent="-609600" algn="just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2000" b="1" smtClean="0">
                <a:latin typeface="Times New Roman" panose="02020603050405020304" pitchFamily="18" charset="0"/>
              </a:rPr>
              <a:t>Sistem informasi eksekutif</a:t>
            </a:r>
            <a:r>
              <a:rPr lang="en-GB" altLang="en-US" sz="2000" smtClean="0">
                <a:latin typeface="Times New Roman" panose="02020603050405020304" pitchFamily="18" charset="0"/>
              </a:rPr>
              <a:t> </a:t>
            </a:r>
            <a:r>
              <a:rPr lang="en-GB" altLang="en-US" sz="2000" b="1" smtClean="0">
                <a:latin typeface="Times New Roman" panose="02020603050405020304" pitchFamily="18" charset="0"/>
              </a:rPr>
              <a:t>(SIE) </a:t>
            </a:r>
            <a:r>
              <a:rPr lang="en-GB" altLang="en-US" sz="2000" smtClean="0">
                <a:latin typeface="Times New Roman" panose="02020603050405020304" pitchFamily="18" charset="0"/>
              </a:rPr>
              <a:t>atau </a:t>
            </a:r>
            <a:r>
              <a:rPr lang="en-GB" altLang="en-US" sz="2000" b="1" i="1" smtClean="0">
                <a:latin typeface="Times New Roman" panose="02020603050405020304" pitchFamily="18" charset="0"/>
              </a:rPr>
              <a:t>executive information system</a:t>
            </a:r>
            <a:r>
              <a:rPr lang="en-GB" altLang="en-US" sz="2000" smtClean="0">
                <a:latin typeface="Times New Roman" panose="02020603050405020304" pitchFamily="18" charset="0"/>
              </a:rPr>
              <a:t> </a:t>
            </a:r>
            <a:r>
              <a:rPr lang="en-GB" altLang="en-US" sz="2000" b="1" smtClean="0">
                <a:latin typeface="Times New Roman" panose="02020603050405020304" pitchFamily="18" charset="0"/>
              </a:rPr>
              <a:t>(EIS) </a:t>
            </a:r>
            <a:r>
              <a:rPr lang="en-GB" altLang="en-US" sz="2000" smtClean="0">
                <a:latin typeface="Times New Roman" panose="02020603050405020304" pitchFamily="18" charset="0"/>
              </a:rPr>
              <a:t>adalah sistem informasi yang digunakan oleh manajer tingkat atas untuk membantu pemecahan masalah tidak tersruktur (</a:t>
            </a:r>
            <a:r>
              <a:rPr lang="en-GB" altLang="en-US" sz="2000" i="1" smtClean="0">
                <a:latin typeface="Times New Roman" panose="02020603050405020304" pitchFamily="18" charset="0"/>
              </a:rPr>
              <a:t>unstructured</a:t>
            </a:r>
            <a:r>
              <a:rPr lang="en-GB" altLang="en-US" sz="2000" smtClean="0">
                <a:latin typeface="Times New Roman" panose="02020603050405020304" pitchFamily="18" charset="0"/>
              </a:rPr>
              <a:t>).</a:t>
            </a:r>
          </a:p>
          <a:p>
            <a:pPr marL="609600" indent="-609600" algn="just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2000" smtClean="0">
                <a:latin typeface="Times New Roman" panose="02020603050405020304" pitchFamily="18" charset="0"/>
              </a:rPr>
              <a:t>SIE berbeda dengan sistem penunjang keputusan (SPK) dalam beberapa hal sebagai berikut :</a:t>
            </a:r>
            <a:endParaRPr lang="en-US" altLang="en-US" sz="2000" smtClean="0">
              <a:latin typeface="Times New Roman" panose="02020603050405020304" pitchFamily="18" charset="0"/>
            </a:endParaRPr>
          </a:p>
        </p:txBody>
      </p:sp>
      <p:graphicFrame>
        <p:nvGraphicFramePr>
          <p:cNvPr id="84996" name="Group 4"/>
          <p:cNvGraphicFramePr>
            <a:graphicFrameLocks noGrp="1"/>
          </p:cNvGraphicFramePr>
          <p:nvPr>
            <p:ph sz="half" idx="2"/>
          </p:nvPr>
        </p:nvGraphicFramePr>
        <p:xfrm>
          <a:off x="1371600" y="3810000"/>
          <a:ext cx="7543800" cy="2819400"/>
        </p:xfrm>
        <a:graphic>
          <a:graphicData uri="http://schemas.openxmlformats.org/drawingml/2006/table">
            <a:tbl>
              <a:tblPr/>
              <a:tblGrid>
                <a:gridCol w="3673475"/>
                <a:gridCol w="3870325"/>
              </a:tblGrid>
              <a:tr h="663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Sistem informasi eksekutif (SIE)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Sistem penunjang keputusan (SPK)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58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0338" algn="l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 Berada di level atas atau level stratejik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0338" algn="l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	Digunakan oleh manajer atas.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0338" algn="l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	Untuk keputusan tidak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0338" algn="l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	terstruktur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0338" algn="l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 Untuk permasalahan-permasalahan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0338" algn="l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perencanaan dan perumusan stratejik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0338" algn="l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 Kurang menggunakan model-model analitikal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0338" algn="l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 Banyak menggunakan data eksternal.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4463" algn="l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 Berada di level menengah atau level taktis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4463" algn="l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 Lebih digunakan oleh manajer menengah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4463" algn="l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 Untuk keputusan semi tersruktur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4463" algn="l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 Untuk membantu permasalahan-permasalahan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4463" algn="l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tertentu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4463" algn="l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 Lebih menggunakan model analitikal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4463" algn="l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 Lebih banyak menggunakan data internal.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itle 2"/>
          <p:cNvSpPr txBox="1">
            <a:spLocks/>
          </p:cNvSpPr>
          <p:nvPr/>
        </p:nvSpPr>
        <p:spPr>
          <a:xfrm>
            <a:off x="539552" y="381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Eksekutif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110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77963" y="762000"/>
            <a:ext cx="7208837" cy="5562600"/>
          </a:xfrm>
        </p:spPr>
        <p:txBody>
          <a:bodyPr/>
          <a:lstStyle/>
          <a:p>
            <a:pPr marL="457200" indent="-457200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2200" b="1" smtClean="0">
                <a:latin typeface="Times New Roman" panose="02020603050405020304" pitchFamily="18" charset="0"/>
              </a:rPr>
              <a:t>Karakteristik dari SIE :</a:t>
            </a:r>
            <a:r>
              <a:rPr lang="en-GB" altLang="en-US" sz="2200" smtClean="0">
                <a:latin typeface="Times New Roman" panose="02020603050405020304" pitchFamily="18" charset="0"/>
              </a:rPr>
              <a:t> </a:t>
            </a:r>
          </a:p>
          <a:p>
            <a:pPr marL="457200" indent="-457200" eaLnBrk="1" hangingPunct="1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AutoNum type="arabicPeriod"/>
            </a:pPr>
            <a:r>
              <a:rPr lang="en-GB" altLang="en-US" sz="2200" smtClean="0">
                <a:latin typeface="Times New Roman" panose="02020603050405020304" pitchFamily="18" charset="0"/>
              </a:rPr>
              <a:t>Dirancang untuk eksekutif puncak.</a:t>
            </a:r>
          </a:p>
          <a:p>
            <a:pPr marL="457200" indent="-457200" eaLnBrk="1" hangingPunct="1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AutoNum type="arabicPeriod"/>
            </a:pPr>
            <a:r>
              <a:rPr lang="en-GB" altLang="en-US" sz="2200" smtClean="0">
                <a:latin typeface="Times New Roman" panose="02020603050405020304" pitchFamily="18" charset="0"/>
              </a:rPr>
              <a:t>Menggunakan data internal dan eksternal.</a:t>
            </a:r>
          </a:p>
          <a:p>
            <a:pPr marL="457200" indent="-457200" eaLnBrk="1" hangingPunct="1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AutoNum type="arabicPeriod"/>
            </a:pPr>
            <a:r>
              <a:rPr lang="en-GB" altLang="en-US" sz="2200" smtClean="0">
                <a:latin typeface="Times New Roman" panose="02020603050405020304" pitchFamily="18" charset="0"/>
              </a:rPr>
              <a:t>Untuk pemecahan tidak tersruktur.</a:t>
            </a:r>
          </a:p>
          <a:p>
            <a:pPr marL="457200" indent="-457200" eaLnBrk="1" hangingPunct="1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AutoNum type="arabicPeriod"/>
            </a:pPr>
            <a:r>
              <a:rPr lang="en-GB" altLang="en-US" sz="2200" smtClean="0">
                <a:latin typeface="Times New Roman" panose="02020603050405020304" pitchFamily="18" charset="0"/>
              </a:rPr>
              <a:t>Untuk membantu perencanaan dan perumusan stratejik.</a:t>
            </a:r>
          </a:p>
          <a:p>
            <a:pPr marL="457200" indent="-457200" eaLnBrk="1" hangingPunct="1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AutoNum type="arabicPeriod"/>
            </a:pPr>
            <a:r>
              <a:rPr lang="en-GB" altLang="en-US" sz="2200" smtClean="0">
                <a:latin typeface="Times New Roman" panose="02020603050405020304" pitchFamily="18" charset="0"/>
              </a:rPr>
              <a:t>Digunakan secara </a:t>
            </a:r>
            <a:r>
              <a:rPr lang="en-GB" altLang="en-US" sz="2200" i="1" smtClean="0">
                <a:latin typeface="Times New Roman" panose="02020603050405020304" pitchFamily="18" charset="0"/>
              </a:rPr>
              <a:t>on-line </a:t>
            </a:r>
            <a:r>
              <a:rPr lang="en-GB" altLang="en-US" sz="2200" smtClean="0">
                <a:latin typeface="Times New Roman" panose="02020603050405020304" pitchFamily="18" charset="0"/>
              </a:rPr>
              <a:t>oleh eksekutif.</a:t>
            </a:r>
          </a:p>
          <a:p>
            <a:pPr marL="457200" indent="-457200" eaLnBrk="1" hangingPunct="1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AutoNum type="arabicPeriod"/>
            </a:pPr>
            <a:r>
              <a:rPr lang="en-GB" altLang="en-US" sz="2200" smtClean="0">
                <a:latin typeface="Times New Roman" panose="02020603050405020304" pitchFamily="18" charset="0"/>
              </a:rPr>
              <a:t>Mempunyai kemampuan utk mengambil dan menyaring data.</a:t>
            </a:r>
          </a:p>
          <a:p>
            <a:pPr marL="457200" indent="-457200" eaLnBrk="1" hangingPunct="1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AutoNum type="arabicPeriod"/>
            </a:pPr>
            <a:r>
              <a:rPr lang="en-GB" altLang="en-US" sz="2200" smtClean="0">
                <a:latin typeface="Times New Roman" panose="02020603050405020304" pitchFamily="18" charset="0"/>
              </a:rPr>
              <a:t>Mempunyai kemampuan untuk mengambil dan menggali data sampai ke data terkecil (</a:t>
            </a:r>
            <a:r>
              <a:rPr lang="en-GB" altLang="en-US" sz="2200" b="1" i="1" smtClean="0">
                <a:latin typeface="Times New Roman" panose="02020603050405020304" pitchFamily="18" charset="0"/>
              </a:rPr>
              <a:t>drill down</a:t>
            </a:r>
            <a:r>
              <a:rPr lang="en-GB" altLang="en-US" sz="2200" smtClean="0">
                <a:latin typeface="Times New Roman" panose="02020603050405020304" pitchFamily="18" charset="0"/>
              </a:rPr>
              <a:t>).</a:t>
            </a:r>
          </a:p>
          <a:p>
            <a:pPr marL="457200" indent="-457200" eaLnBrk="1" hangingPunct="1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AutoNum type="arabicPeriod"/>
            </a:pPr>
            <a:r>
              <a:rPr lang="en-GB" altLang="en-US" sz="2200" smtClean="0">
                <a:latin typeface="Times New Roman" panose="02020603050405020304" pitchFamily="18" charset="0"/>
              </a:rPr>
              <a:t>Harus mudah digunakan.	</a:t>
            </a:r>
          </a:p>
          <a:p>
            <a:pPr marL="457200" indent="-457200" eaLnBrk="1" hangingPunct="1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AutoNum type="arabicPeriod"/>
            </a:pPr>
            <a:r>
              <a:rPr lang="en-GB" altLang="en-US" sz="2200" smtClean="0">
                <a:latin typeface="Times New Roman" panose="02020603050405020304" pitchFamily="18" charset="0"/>
              </a:rPr>
              <a:t>Menggunakan teks, grafik dan tabel yang mudah dicerna.</a:t>
            </a:r>
            <a:endParaRPr lang="en-US" altLang="en-US" sz="220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7165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71600" y="304800"/>
            <a:ext cx="7315200" cy="3200400"/>
          </a:xfrm>
        </p:spPr>
        <p:txBody>
          <a:bodyPr/>
          <a:lstStyle/>
          <a:p>
            <a:pPr algn="just" eaLnBrk="1" hangingPunct="1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en-GB" altLang="en-US" sz="2000" smtClean="0">
                <a:latin typeface="Times New Roman" panose="02020603050405020304" pitchFamily="18" charset="0"/>
              </a:rPr>
              <a:t>Isu terbaru adalah menggabungkan SIE dengan konsep </a:t>
            </a:r>
            <a:r>
              <a:rPr lang="en-GB" altLang="en-US" sz="2000" i="1" smtClean="0">
                <a:latin typeface="Times New Roman" panose="02020603050405020304" pitchFamily="18" charset="0"/>
              </a:rPr>
              <a:t>balanced scorecard</a:t>
            </a:r>
            <a:r>
              <a:rPr lang="en-GB" altLang="en-US" sz="2000" smtClean="0">
                <a:latin typeface="Times New Roman" panose="02020603050405020304" pitchFamily="18" charset="0"/>
              </a:rPr>
              <a:t> (Kaplan dan Norton, 1996).</a:t>
            </a:r>
          </a:p>
          <a:p>
            <a:pPr algn="just" eaLnBrk="1" hangingPunct="1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en-GB" altLang="en-US" sz="2000" smtClean="0">
                <a:latin typeface="Times New Roman" panose="02020603050405020304" pitchFamily="18" charset="0"/>
              </a:rPr>
              <a:t>Konsep </a:t>
            </a:r>
            <a:r>
              <a:rPr lang="en-GB" altLang="en-US" sz="2000" i="1" smtClean="0">
                <a:latin typeface="Times New Roman" panose="02020603050405020304" pitchFamily="18" charset="0"/>
              </a:rPr>
              <a:t>balanced scorecard</a:t>
            </a:r>
            <a:r>
              <a:rPr lang="en-GB" altLang="en-US" sz="2000" smtClean="0">
                <a:latin typeface="Times New Roman" panose="02020603050405020304" pitchFamily="18" charset="0"/>
              </a:rPr>
              <a:t> menggunakan 4 perspektif yang imbang untuk mengukur keberhasilan perusahaan, yaitu perspektif proses bisnis internal (</a:t>
            </a:r>
            <a:r>
              <a:rPr lang="en-GB" altLang="en-US" sz="2000" i="1" smtClean="0">
                <a:latin typeface="Times New Roman" panose="02020603050405020304" pitchFamily="18" charset="0"/>
              </a:rPr>
              <a:t>internal-business-process perspective</a:t>
            </a:r>
            <a:r>
              <a:rPr lang="en-GB" altLang="en-US" sz="2000" smtClean="0">
                <a:latin typeface="Times New Roman" panose="02020603050405020304" pitchFamily="18" charset="0"/>
              </a:rPr>
              <a:t>) dengan perspektif eksternal (</a:t>
            </a:r>
            <a:r>
              <a:rPr lang="en-GB" altLang="en-US" sz="2000" i="1" smtClean="0">
                <a:latin typeface="Times New Roman" panose="02020603050405020304" pitchFamily="18" charset="0"/>
              </a:rPr>
              <a:t>customer perspective</a:t>
            </a:r>
            <a:r>
              <a:rPr lang="en-GB" altLang="en-US" sz="2000" smtClean="0">
                <a:latin typeface="Times New Roman" panose="02020603050405020304" pitchFamily="18" charset="0"/>
              </a:rPr>
              <a:t>) dan perspektif keuangan (</a:t>
            </a:r>
            <a:r>
              <a:rPr lang="en-GB" altLang="en-US" sz="2000" i="1" smtClean="0">
                <a:latin typeface="Times New Roman" panose="02020603050405020304" pitchFamily="18" charset="0"/>
              </a:rPr>
              <a:t>financial perspective</a:t>
            </a:r>
            <a:r>
              <a:rPr lang="en-GB" altLang="en-US" sz="2000" smtClean="0">
                <a:latin typeface="Times New Roman" panose="02020603050405020304" pitchFamily="18" charset="0"/>
              </a:rPr>
              <a:t>) dengan perspektif pertumbuhan dan pembelajaran (</a:t>
            </a:r>
            <a:r>
              <a:rPr lang="en-GB" altLang="en-US" sz="2000" i="1" smtClean="0">
                <a:latin typeface="Times New Roman" panose="02020603050405020304" pitchFamily="18" charset="0"/>
              </a:rPr>
              <a:t>learning and growth perspective</a:t>
            </a:r>
            <a:r>
              <a:rPr lang="en-GB" altLang="en-US" sz="2000" smtClean="0">
                <a:latin typeface="Times New Roman" panose="02020603050405020304" pitchFamily="18" charset="0"/>
              </a:rPr>
              <a:t>). </a:t>
            </a:r>
            <a:endParaRPr lang="en-US" altLang="en-US" sz="2000" smtClean="0">
              <a:latin typeface="Times New Roman" panose="02020603050405020304" pitchFamily="18" charset="0"/>
            </a:endParaRPr>
          </a:p>
        </p:txBody>
      </p:sp>
      <p:grpSp>
        <p:nvGrpSpPr>
          <p:cNvPr id="43011" name="Group 3"/>
          <p:cNvGrpSpPr>
            <a:grpSpLocks/>
          </p:cNvGrpSpPr>
          <p:nvPr/>
        </p:nvGrpSpPr>
        <p:grpSpPr bwMode="auto">
          <a:xfrm>
            <a:off x="2514600" y="3429000"/>
            <a:ext cx="5135563" cy="2590800"/>
            <a:chOff x="2253" y="6483"/>
            <a:chExt cx="6120" cy="3836"/>
          </a:xfrm>
        </p:grpSpPr>
        <p:sp>
          <p:nvSpPr>
            <p:cNvPr id="43014" name="AutoShape 4"/>
            <p:cNvSpPr>
              <a:spLocks noChangeArrowheads="1"/>
            </p:cNvSpPr>
            <p:nvPr/>
          </p:nvSpPr>
          <p:spPr bwMode="auto">
            <a:xfrm>
              <a:off x="2253" y="6483"/>
              <a:ext cx="6120" cy="3836"/>
            </a:xfrm>
            <a:prstGeom prst="roundRect">
              <a:avLst>
                <a:gd name="adj" fmla="val 1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45720" tIns="0" rIns="4572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sz="1000"/>
            </a:p>
          </p:txBody>
        </p:sp>
        <p:sp>
          <p:nvSpPr>
            <p:cNvPr id="43015" name="Line 5"/>
            <p:cNvSpPr>
              <a:spLocks noChangeShapeType="1"/>
            </p:cNvSpPr>
            <p:nvPr/>
          </p:nvSpPr>
          <p:spPr bwMode="auto">
            <a:xfrm>
              <a:off x="2613" y="9003"/>
              <a:ext cx="52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45720" tIns="0" rIns="45720" bIns="0"/>
            <a:lstStyle/>
            <a:p>
              <a:endParaRPr lang="en-US"/>
            </a:p>
          </p:txBody>
        </p:sp>
        <p:sp>
          <p:nvSpPr>
            <p:cNvPr id="43016" name="Text Box 6"/>
            <p:cNvSpPr txBox="1">
              <a:spLocks noChangeArrowheads="1"/>
            </p:cNvSpPr>
            <p:nvPr/>
          </p:nvSpPr>
          <p:spPr bwMode="auto">
            <a:xfrm>
              <a:off x="2286" y="9059"/>
              <a:ext cx="5907" cy="1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720" tIns="0" rIns="4572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200" noProof="1"/>
                <a:t>             ROE                  Kepuasan             Internal            Pembelajaran            </a:t>
              </a:r>
            </a:p>
            <a:p>
              <a:pPr eaLnBrk="1" hangingPunct="1"/>
              <a:r>
                <a:rPr lang="en-US" altLang="en-US" sz="1200" noProof="1"/>
                <a:t>      (Keuangan)            Pelanggan               Proses          &amp; Pertumbuhan</a:t>
              </a:r>
            </a:p>
            <a:p>
              <a:pPr eaLnBrk="1" hangingPunct="1"/>
              <a:endParaRPr lang="en-US" altLang="en-US" sz="1200" noProof="1"/>
            </a:p>
            <a:p>
              <a:pPr eaLnBrk="1" hangingPunct="1"/>
              <a:r>
                <a:rPr lang="en-US" altLang="en-US" sz="1200" noProof="1"/>
                <a:t>                               (sentuh bagian layar untuk melihat detilnya)</a:t>
              </a:r>
              <a:endParaRPr lang="en-US" altLang="en-US" sz="1200"/>
            </a:p>
          </p:txBody>
        </p:sp>
        <p:sp>
          <p:nvSpPr>
            <p:cNvPr id="43017" name="Rectangle 7"/>
            <p:cNvSpPr>
              <a:spLocks noChangeArrowheads="1"/>
            </p:cNvSpPr>
            <p:nvPr/>
          </p:nvSpPr>
          <p:spPr bwMode="auto">
            <a:xfrm>
              <a:off x="2772" y="8114"/>
              <a:ext cx="720" cy="90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45720" tIns="0" rIns="4572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sz="1200" noProof="1"/>
            </a:p>
            <a:p>
              <a:pPr eaLnBrk="1" hangingPunct="1"/>
              <a:r>
                <a:rPr lang="en-US" altLang="en-US" sz="1200" noProof="1"/>
                <a:t> </a:t>
              </a:r>
              <a:r>
                <a:rPr lang="en-US" altLang="en-US" sz="1200" noProof="1">
                  <a:sym typeface="Wingdings 2" panose="05020102010507070707" pitchFamily="18" charset="2"/>
                </a:rPr>
                <a:t></a:t>
              </a:r>
              <a:endParaRPr lang="en-US" altLang="en-US" sz="1200"/>
            </a:p>
          </p:txBody>
        </p:sp>
        <p:sp>
          <p:nvSpPr>
            <p:cNvPr id="43018" name="Rectangle 8"/>
            <p:cNvSpPr>
              <a:spLocks noChangeArrowheads="1"/>
            </p:cNvSpPr>
            <p:nvPr/>
          </p:nvSpPr>
          <p:spPr bwMode="auto">
            <a:xfrm>
              <a:off x="4053" y="7300"/>
              <a:ext cx="720" cy="170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lIns="45720" tIns="0" rIns="4572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sz="1200" noProof="1"/>
            </a:p>
            <a:p>
              <a:pPr eaLnBrk="1" hangingPunct="1"/>
              <a:endParaRPr lang="en-US" altLang="en-US" sz="1200" noProof="1"/>
            </a:p>
            <a:p>
              <a:pPr eaLnBrk="1" hangingPunct="1"/>
              <a:endParaRPr lang="en-US" altLang="en-US" sz="1200" noProof="1"/>
            </a:p>
            <a:p>
              <a:pPr eaLnBrk="1" hangingPunct="1"/>
              <a:r>
                <a:rPr lang="en-US" altLang="en-US" sz="1200" noProof="1"/>
                <a:t> </a:t>
              </a:r>
            </a:p>
            <a:p>
              <a:pPr eaLnBrk="1" hangingPunct="1"/>
              <a:r>
                <a:rPr lang="en-US" altLang="en-US" sz="1200" noProof="1">
                  <a:sym typeface="Wingdings 2" panose="05020102010507070707" pitchFamily="18" charset="2"/>
                </a:rPr>
                <a:t></a:t>
              </a:r>
              <a:endParaRPr lang="en-US" altLang="en-US" sz="1200"/>
            </a:p>
          </p:txBody>
        </p:sp>
        <p:sp>
          <p:nvSpPr>
            <p:cNvPr id="43019" name="Rectangle 9"/>
            <p:cNvSpPr>
              <a:spLocks noChangeArrowheads="1"/>
            </p:cNvSpPr>
            <p:nvPr/>
          </p:nvSpPr>
          <p:spPr bwMode="auto">
            <a:xfrm>
              <a:off x="5313" y="6940"/>
              <a:ext cx="720" cy="206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lIns="45720" tIns="0" rIns="4572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sz="1200"/>
            </a:p>
            <a:p>
              <a:pPr eaLnBrk="1" hangingPunct="1"/>
              <a:endParaRPr lang="en-US" altLang="en-US" sz="1200"/>
            </a:p>
            <a:p>
              <a:pPr eaLnBrk="1" hangingPunct="1"/>
              <a:endParaRPr lang="en-US" altLang="en-US" sz="1200"/>
            </a:p>
            <a:p>
              <a:pPr eaLnBrk="1" hangingPunct="1"/>
              <a:r>
                <a:rPr lang="en-US" altLang="en-US" sz="1200"/>
                <a:t>  </a:t>
              </a:r>
              <a:r>
                <a:rPr lang="en-US" altLang="en-US" sz="1200">
                  <a:sym typeface="Wingdings 2" panose="05020102010507070707" pitchFamily="18" charset="2"/>
                </a:rPr>
                <a:t></a:t>
              </a:r>
              <a:endParaRPr lang="en-US" altLang="en-US" sz="1200"/>
            </a:p>
          </p:txBody>
        </p:sp>
        <p:sp>
          <p:nvSpPr>
            <p:cNvPr id="43020" name="Rectangle 10"/>
            <p:cNvSpPr>
              <a:spLocks noChangeArrowheads="1"/>
            </p:cNvSpPr>
            <p:nvPr/>
          </p:nvSpPr>
          <p:spPr bwMode="auto">
            <a:xfrm>
              <a:off x="6573" y="7604"/>
              <a:ext cx="720" cy="1399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lIns="45720" tIns="0" rIns="4572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sz="1200"/>
            </a:p>
            <a:p>
              <a:pPr eaLnBrk="1" hangingPunct="1"/>
              <a:endParaRPr lang="en-US" altLang="en-US" sz="1200"/>
            </a:p>
            <a:p>
              <a:pPr eaLnBrk="1" hangingPunct="1"/>
              <a:r>
                <a:rPr lang="en-US" altLang="en-US" sz="1200" noProof="1"/>
                <a:t>   </a:t>
              </a:r>
              <a:r>
                <a:rPr lang="en-US" altLang="en-US" sz="1200" noProof="1">
                  <a:sym typeface="Webdings" panose="05030102010509060703" pitchFamily="18" charset="2"/>
                </a:rPr>
                <a:t></a:t>
              </a:r>
              <a:endParaRPr lang="en-US" altLang="en-US" sz="1200"/>
            </a:p>
          </p:txBody>
        </p:sp>
        <p:sp>
          <p:nvSpPr>
            <p:cNvPr id="43021" name="Text Box 11"/>
            <p:cNvSpPr txBox="1">
              <a:spLocks noChangeArrowheads="1"/>
            </p:cNvSpPr>
            <p:nvPr/>
          </p:nvSpPr>
          <p:spPr bwMode="auto">
            <a:xfrm>
              <a:off x="2577" y="7806"/>
              <a:ext cx="11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200" noProof="1"/>
                <a:t>12.7x (15x)</a:t>
              </a:r>
              <a:endParaRPr lang="en-US" altLang="en-US" sz="1200"/>
            </a:p>
          </p:txBody>
        </p:sp>
        <p:sp>
          <p:nvSpPr>
            <p:cNvPr id="43022" name="Text Box 12"/>
            <p:cNvSpPr txBox="1">
              <a:spLocks noChangeArrowheads="1"/>
            </p:cNvSpPr>
            <p:nvPr/>
          </p:nvSpPr>
          <p:spPr bwMode="auto">
            <a:xfrm>
              <a:off x="3996" y="7015"/>
              <a:ext cx="720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200" noProof="1"/>
                <a:t>   75%</a:t>
              </a:r>
              <a:endParaRPr lang="en-US" altLang="en-US" sz="1200"/>
            </a:p>
          </p:txBody>
        </p:sp>
        <p:sp>
          <p:nvSpPr>
            <p:cNvPr id="43023" name="Text Box 13"/>
            <p:cNvSpPr txBox="1">
              <a:spLocks noChangeArrowheads="1"/>
            </p:cNvSpPr>
            <p:nvPr/>
          </p:nvSpPr>
          <p:spPr bwMode="auto">
            <a:xfrm>
              <a:off x="5292" y="6674"/>
              <a:ext cx="720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200" noProof="1"/>
                <a:t>   85%</a:t>
              </a:r>
              <a:endParaRPr lang="en-US" altLang="en-US" sz="1200"/>
            </a:p>
          </p:txBody>
        </p:sp>
        <p:sp>
          <p:nvSpPr>
            <p:cNvPr id="43024" name="Text Box 14"/>
            <p:cNvSpPr txBox="1">
              <a:spLocks noChangeArrowheads="1"/>
            </p:cNvSpPr>
            <p:nvPr/>
          </p:nvSpPr>
          <p:spPr bwMode="auto">
            <a:xfrm>
              <a:off x="6573" y="7383"/>
              <a:ext cx="720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200" noProof="1"/>
                <a:t>   60%</a:t>
              </a:r>
              <a:endParaRPr lang="en-US" altLang="en-US" sz="1200"/>
            </a:p>
          </p:txBody>
        </p:sp>
      </p:grpSp>
      <p:sp>
        <p:nvSpPr>
          <p:cNvPr id="43012" name="Rectangle 15"/>
          <p:cNvSpPr>
            <a:spLocks noChangeArrowheads="1"/>
          </p:cNvSpPr>
          <p:nvPr/>
        </p:nvSpPr>
        <p:spPr bwMode="auto">
          <a:xfrm>
            <a:off x="2438400" y="6248400"/>
            <a:ext cx="548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 sz="1600" b="1"/>
              <a:t>Kinerja perusahaan yang diukur dengan empat perspektif</a:t>
            </a:r>
            <a:r>
              <a:rPr lang="en-US" altLang="en-US" sz="16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158903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2590800" y="381000"/>
            <a:ext cx="4876800" cy="2206625"/>
            <a:chOff x="2052" y="4335"/>
            <a:chExt cx="6147" cy="3836"/>
          </a:xfrm>
        </p:grpSpPr>
        <p:sp>
          <p:nvSpPr>
            <p:cNvPr id="44049" name="AutoShape 3"/>
            <p:cNvSpPr>
              <a:spLocks noChangeArrowheads="1"/>
            </p:cNvSpPr>
            <p:nvPr/>
          </p:nvSpPr>
          <p:spPr bwMode="auto">
            <a:xfrm>
              <a:off x="2052" y="4335"/>
              <a:ext cx="6120" cy="3836"/>
            </a:xfrm>
            <a:prstGeom prst="roundRect">
              <a:avLst>
                <a:gd name="adj" fmla="val 1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45720" tIns="0" rIns="4572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sz="1200"/>
            </a:p>
            <a:p>
              <a:pPr eaLnBrk="1" hangingPunct="1"/>
              <a:endParaRPr lang="en-US" altLang="en-US" sz="1200"/>
            </a:p>
          </p:txBody>
        </p:sp>
        <p:sp>
          <p:nvSpPr>
            <p:cNvPr id="44050" name="Text Box 4"/>
            <p:cNvSpPr txBox="1">
              <a:spLocks noChangeArrowheads="1"/>
            </p:cNvSpPr>
            <p:nvPr/>
          </p:nvSpPr>
          <p:spPr bwMode="auto">
            <a:xfrm>
              <a:off x="2412" y="7035"/>
              <a:ext cx="5361" cy="1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720" tIns="0" rIns="4572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200" noProof="1"/>
                <a:t> ROA                Equity Multiplier      </a:t>
              </a:r>
            </a:p>
            <a:p>
              <a:pPr eaLnBrk="1" hangingPunct="1"/>
              <a:r>
                <a:rPr lang="en-US" altLang="en-US" sz="1200" noProof="1"/>
                <a:t>                 </a:t>
              </a:r>
            </a:p>
            <a:p>
              <a:pPr eaLnBrk="1" hangingPunct="1"/>
              <a:r>
                <a:rPr lang="en-US" altLang="en-US" sz="1200" noProof="1"/>
                <a:t>                          (sentuh bagian layar untuk melihat detilnya)</a:t>
              </a:r>
              <a:endParaRPr lang="en-US" altLang="en-US" sz="1200"/>
            </a:p>
          </p:txBody>
        </p:sp>
        <p:sp>
          <p:nvSpPr>
            <p:cNvPr id="44051" name="Rectangle 5"/>
            <p:cNvSpPr>
              <a:spLocks noChangeArrowheads="1"/>
            </p:cNvSpPr>
            <p:nvPr/>
          </p:nvSpPr>
          <p:spPr bwMode="auto">
            <a:xfrm>
              <a:off x="2592" y="5955"/>
              <a:ext cx="720" cy="90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45720" tIns="0" rIns="4572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sz="1200" noProof="1"/>
            </a:p>
            <a:p>
              <a:pPr eaLnBrk="1" hangingPunct="1"/>
              <a:r>
                <a:rPr lang="en-US" altLang="en-US" sz="1200" noProof="1"/>
                <a:t>    </a:t>
              </a:r>
              <a:r>
                <a:rPr lang="en-US" altLang="en-US" sz="1200" noProof="1">
                  <a:sym typeface="Wingdings 2" panose="05020102010507070707" pitchFamily="18" charset="2"/>
                </a:rPr>
                <a:t></a:t>
              </a:r>
              <a:endParaRPr lang="en-US" altLang="en-US" sz="1200"/>
            </a:p>
          </p:txBody>
        </p:sp>
        <p:sp>
          <p:nvSpPr>
            <p:cNvPr id="44052" name="Rectangle 6"/>
            <p:cNvSpPr>
              <a:spLocks noChangeArrowheads="1"/>
            </p:cNvSpPr>
            <p:nvPr/>
          </p:nvSpPr>
          <p:spPr bwMode="auto">
            <a:xfrm>
              <a:off x="4032" y="5595"/>
              <a:ext cx="720" cy="126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45720" tIns="0" rIns="4572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sz="1200" noProof="1"/>
            </a:p>
            <a:p>
              <a:pPr eaLnBrk="1" hangingPunct="1"/>
              <a:endParaRPr lang="en-US" altLang="en-US" sz="1200" noProof="1"/>
            </a:p>
            <a:p>
              <a:pPr eaLnBrk="1" hangingPunct="1"/>
              <a:r>
                <a:rPr lang="en-US" altLang="en-US" sz="1200" noProof="1"/>
                <a:t>   </a:t>
              </a:r>
              <a:r>
                <a:rPr lang="en-US" altLang="en-US" sz="1200" noProof="1">
                  <a:sym typeface="Webdings" panose="05030102010509060703" pitchFamily="18" charset="2"/>
                </a:rPr>
                <a:t></a:t>
              </a:r>
              <a:endParaRPr lang="en-US" altLang="en-US" sz="1200"/>
            </a:p>
          </p:txBody>
        </p:sp>
        <p:sp>
          <p:nvSpPr>
            <p:cNvPr id="44053" name="Text Box 7"/>
            <p:cNvSpPr txBox="1">
              <a:spLocks noChangeArrowheads="1"/>
            </p:cNvSpPr>
            <p:nvPr/>
          </p:nvSpPr>
          <p:spPr bwMode="auto">
            <a:xfrm>
              <a:off x="6204" y="6213"/>
              <a:ext cx="609" cy="4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45720" tIns="0" rIns="4572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200" noProof="1">
                  <a:sym typeface="Webdings" panose="05030102010509060703" pitchFamily="18" charset="2"/>
                </a:rPr>
                <a:t></a:t>
              </a:r>
              <a:endParaRPr lang="en-US" altLang="en-US" sz="1200"/>
            </a:p>
          </p:txBody>
        </p:sp>
        <p:sp>
          <p:nvSpPr>
            <p:cNvPr id="44054" name="Text Box 8"/>
            <p:cNvSpPr txBox="1">
              <a:spLocks noChangeArrowheads="1"/>
            </p:cNvSpPr>
            <p:nvPr/>
          </p:nvSpPr>
          <p:spPr bwMode="auto">
            <a:xfrm>
              <a:off x="5646" y="6686"/>
              <a:ext cx="2553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720" tIns="0" rIns="4572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200" noProof="1"/>
                <a:t>            kembali         kembali</a:t>
              </a:r>
            </a:p>
            <a:p>
              <a:pPr eaLnBrk="1" hangingPunct="1"/>
              <a:r>
                <a:rPr lang="en-US" altLang="en-US" sz="1200" noProof="1"/>
                <a:t>          satu layar      layar awal</a:t>
              </a:r>
              <a:endParaRPr lang="en-US" altLang="en-US" sz="1200"/>
            </a:p>
          </p:txBody>
        </p:sp>
        <p:sp>
          <p:nvSpPr>
            <p:cNvPr id="44055" name="Text Box 9"/>
            <p:cNvSpPr txBox="1">
              <a:spLocks noChangeArrowheads="1"/>
            </p:cNvSpPr>
            <p:nvPr/>
          </p:nvSpPr>
          <p:spPr bwMode="auto">
            <a:xfrm>
              <a:off x="7209" y="6198"/>
              <a:ext cx="609" cy="4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45720" tIns="0" rIns="4572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200" noProof="1">
                  <a:sym typeface="Webdings" panose="05030102010509060703" pitchFamily="18" charset="2"/>
                </a:rPr>
                <a:t></a:t>
              </a:r>
              <a:endParaRPr lang="en-US" altLang="en-US" sz="1200"/>
            </a:p>
          </p:txBody>
        </p:sp>
        <p:sp>
          <p:nvSpPr>
            <p:cNvPr id="44056" name="Text Box 10"/>
            <p:cNvSpPr txBox="1">
              <a:spLocks noChangeArrowheads="1"/>
            </p:cNvSpPr>
            <p:nvPr/>
          </p:nvSpPr>
          <p:spPr bwMode="auto">
            <a:xfrm>
              <a:off x="2364" y="5628"/>
              <a:ext cx="1182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200"/>
                <a:t>    </a:t>
              </a:r>
              <a:r>
                <a:rPr lang="en-US" altLang="en-US" sz="1200" noProof="1"/>
                <a:t>5.7x (9.0x)</a:t>
              </a:r>
              <a:endParaRPr lang="en-US" altLang="en-US" sz="1200"/>
            </a:p>
          </p:txBody>
        </p:sp>
        <p:sp>
          <p:nvSpPr>
            <p:cNvPr id="44057" name="Text Box 11"/>
            <p:cNvSpPr txBox="1">
              <a:spLocks noChangeArrowheads="1"/>
            </p:cNvSpPr>
            <p:nvPr/>
          </p:nvSpPr>
          <p:spPr bwMode="auto">
            <a:xfrm>
              <a:off x="3663" y="5309"/>
              <a:ext cx="1452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200"/>
                <a:t>     </a:t>
              </a:r>
              <a:r>
                <a:rPr lang="en-US" altLang="en-US" sz="1200" noProof="1"/>
                <a:t> 2.23x (2.25x)</a:t>
              </a:r>
              <a:endParaRPr lang="en-US" altLang="en-US" sz="1200"/>
            </a:p>
          </p:txBody>
        </p:sp>
        <p:sp>
          <p:nvSpPr>
            <p:cNvPr id="44058" name="Line 12"/>
            <p:cNvSpPr>
              <a:spLocks noChangeShapeType="1"/>
            </p:cNvSpPr>
            <p:nvPr/>
          </p:nvSpPr>
          <p:spPr bwMode="auto">
            <a:xfrm flipV="1">
              <a:off x="2412" y="6847"/>
              <a:ext cx="2793" cy="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45720" tIns="0" rIns="45720" bIns="0"/>
            <a:lstStyle/>
            <a:p>
              <a:endParaRPr lang="en-US"/>
            </a:p>
          </p:txBody>
        </p:sp>
      </p:grpSp>
      <p:grpSp>
        <p:nvGrpSpPr>
          <p:cNvPr id="44035" name="Group 13"/>
          <p:cNvGrpSpPr>
            <a:grpSpLocks/>
          </p:cNvGrpSpPr>
          <p:nvPr/>
        </p:nvGrpSpPr>
        <p:grpSpPr bwMode="auto">
          <a:xfrm>
            <a:off x="2590800" y="3505200"/>
            <a:ext cx="4800600" cy="2590800"/>
            <a:chOff x="2052" y="8985"/>
            <a:chExt cx="6147" cy="3836"/>
          </a:xfrm>
        </p:grpSpPr>
        <p:sp>
          <p:nvSpPr>
            <p:cNvPr id="44039" name="AutoShape 14"/>
            <p:cNvSpPr>
              <a:spLocks noChangeArrowheads="1"/>
            </p:cNvSpPr>
            <p:nvPr/>
          </p:nvSpPr>
          <p:spPr bwMode="auto">
            <a:xfrm>
              <a:off x="2052" y="8985"/>
              <a:ext cx="6120" cy="3836"/>
            </a:xfrm>
            <a:prstGeom prst="roundRect">
              <a:avLst>
                <a:gd name="adj" fmla="val 1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45720" tIns="0" rIns="4572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sz="1200"/>
            </a:p>
          </p:txBody>
        </p:sp>
        <p:sp>
          <p:nvSpPr>
            <p:cNvPr id="44040" name="Text Box 15"/>
            <p:cNvSpPr txBox="1">
              <a:spLocks noChangeArrowheads="1"/>
            </p:cNvSpPr>
            <p:nvPr/>
          </p:nvSpPr>
          <p:spPr bwMode="auto">
            <a:xfrm>
              <a:off x="2412" y="11613"/>
              <a:ext cx="5361" cy="1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720" tIns="0" rIns="4572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sz="1200" noProof="1"/>
            </a:p>
            <a:p>
              <a:pPr eaLnBrk="1" hangingPunct="1"/>
              <a:r>
                <a:rPr lang="en-US" altLang="en-US" sz="1200" noProof="1"/>
                <a:t>Profit Margin                   Asset Turnover      </a:t>
              </a:r>
            </a:p>
            <a:p>
              <a:pPr eaLnBrk="1" hangingPunct="1"/>
              <a:r>
                <a:rPr lang="en-US" altLang="en-US" sz="1200" noProof="1"/>
                <a:t>                 </a:t>
              </a:r>
            </a:p>
            <a:p>
              <a:pPr eaLnBrk="1" hangingPunct="1"/>
              <a:r>
                <a:rPr lang="en-US" altLang="en-US" sz="1200" noProof="1"/>
                <a:t>                      (sentuh bagian layar untuk melihat detilnya)</a:t>
              </a:r>
              <a:endParaRPr lang="en-US" altLang="en-US" sz="1200"/>
            </a:p>
          </p:txBody>
        </p:sp>
        <p:sp>
          <p:nvSpPr>
            <p:cNvPr id="44041" name="Rectangle 16"/>
            <p:cNvSpPr>
              <a:spLocks noChangeArrowheads="1"/>
            </p:cNvSpPr>
            <p:nvPr/>
          </p:nvSpPr>
          <p:spPr bwMode="auto">
            <a:xfrm>
              <a:off x="2766" y="10560"/>
              <a:ext cx="720" cy="90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45720" tIns="0" rIns="4572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200"/>
                <a:t> </a:t>
              </a:r>
              <a:endParaRPr lang="en-US" altLang="en-US" sz="1800"/>
            </a:p>
            <a:p>
              <a:pPr eaLnBrk="1" hangingPunct="1"/>
              <a:r>
                <a:rPr lang="en-US" altLang="en-US" sz="900" noProof="1"/>
                <a:t>    </a:t>
              </a:r>
              <a:r>
                <a:rPr lang="en-US" altLang="en-US" sz="900" noProof="1">
                  <a:sym typeface="Wingdings 2" panose="05020102010507070707" pitchFamily="18" charset="2"/>
                </a:rPr>
                <a:t></a:t>
              </a:r>
              <a:endParaRPr lang="en-US" altLang="en-US"/>
            </a:p>
          </p:txBody>
        </p:sp>
        <p:sp>
          <p:nvSpPr>
            <p:cNvPr id="44042" name="Rectangle 17"/>
            <p:cNvSpPr>
              <a:spLocks noChangeArrowheads="1"/>
            </p:cNvSpPr>
            <p:nvPr/>
          </p:nvSpPr>
          <p:spPr bwMode="auto">
            <a:xfrm>
              <a:off x="4509" y="10192"/>
              <a:ext cx="720" cy="126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lIns="45720" tIns="0" rIns="4572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sz="1200"/>
            </a:p>
            <a:p>
              <a:pPr eaLnBrk="1" hangingPunct="1"/>
              <a:endParaRPr lang="en-US" altLang="en-US" sz="1200"/>
            </a:p>
            <a:p>
              <a:pPr eaLnBrk="1" hangingPunct="1"/>
              <a:r>
                <a:rPr lang="en-US" altLang="en-US" sz="900" noProof="1"/>
                <a:t>   </a:t>
              </a:r>
              <a:r>
                <a:rPr lang="en-US" altLang="en-US" sz="900" noProof="1">
                  <a:sym typeface="Webdings" panose="05030102010509060703" pitchFamily="18" charset="2"/>
                </a:rPr>
                <a:t></a:t>
              </a:r>
              <a:endParaRPr lang="en-US" altLang="en-US"/>
            </a:p>
          </p:txBody>
        </p:sp>
        <p:sp>
          <p:nvSpPr>
            <p:cNvPr id="44043" name="Text Box 18"/>
            <p:cNvSpPr txBox="1">
              <a:spLocks noChangeArrowheads="1"/>
            </p:cNvSpPr>
            <p:nvPr/>
          </p:nvSpPr>
          <p:spPr bwMode="auto">
            <a:xfrm>
              <a:off x="6204" y="10791"/>
              <a:ext cx="609" cy="4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45720" tIns="0" rIns="4572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900" noProof="1">
                  <a:sym typeface="Webdings" panose="05030102010509060703" pitchFamily="18" charset="2"/>
                </a:rPr>
                <a:t></a:t>
              </a:r>
              <a:endParaRPr lang="en-US" altLang="en-US"/>
            </a:p>
          </p:txBody>
        </p:sp>
        <p:sp>
          <p:nvSpPr>
            <p:cNvPr id="44044" name="Text Box 19"/>
            <p:cNvSpPr txBox="1">
              <a:spLocks noChangeArrowheads="1"/>
            </p:cNvSpPr>
            <p:nvPr/>
          </p:nvSpPr>
          <p:spPr bwMode="auto">
            <a:xfrm>
              <a:off x="5646" y="11264"/>
              <a:ext cx="2553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720" tIns="0" rIns="4572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200" noProof="1"/>
                <a:t>           kembali         kembali</a:t>
              </a:r>
            </a:p>
            <a:p>
              <a:pPr eaLnBrk="1" hangingPunct="1"/>
              <a:r>
                <a:rPr lang="en-US" altLang="en-US" sz="1200" noProof="1"/>
                <a:t>         satu layar        layar awal</a:t>
              </a:r>
              <a:endParaRPr lang="en-US" altLang="en-US" sz="1200"/>
            </a:p>
          </p:txBody>
        </p:sp>
        <p:sp>
          <p:nvSpPr>
            <p:cNvPr id="44045" name="Text Box 20"/>
            <p:cNvSpPr txBox="1">
              <a:spLocks noChangeArrowheads="1"/>
            </p:cNvSpPr>
            <p:nvPr/>
          </p:nvSpPr>
          <p:spPr bwMode="auto">
            <a:xfrm>
              <a:off x="7209" y="10776"/>
              <a:ext cx="609" cy="4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45720" tIns="0" rIns="4572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900" noProof="1">
                  <a:sym typeface="Webdings" panose="05030102010509060703" pitchFamily="18" charset="2"/>
                </a:rPr>
                <a:t></a:t>
              </a:r>
              <a:endParaRPr lang="en-US" altLang="en-US"/>
            </a:p>
          </p:txBody>
        </p:sp>
        <p:sp>
          <p:nvSpPr>
            <p:cNvPr id="44046" name="Text Box 21"/>
            <p:cNvSpPr txBox="1">
              <a:spLocks noChangeArrowheads="1"/>
            </p:cNvSpPr>
            <p:nvPr/>
          </p:nvSpPr>
          <p:spPr bwMode="auto">
            <a:xfrm>
              <a:off x="2493" y="10233"/>
              <a:ext cx="1359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200"/>
                <a:t>   3.8% (5.0%)</a:t>
              </a:r>
            </a:p>
          </p:txBody>
        </p:sp>
        <p:sp>
          <p:nvSpPr>
            <p:cNvPr id="44047" name="Text Box 22"/>
            <p:cNvSpPr txBox="1">
              <a:spLocks noChangeArrowheads="1"/>
            </p:cNvSpPr>
            <p:nvPr/>
          </p:nvSpPr>
          <p:spPr bwMode="auto">
            <a:xfrm>
              <a:off x="4218" y="9913"/>
              <a:ext cx="1452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200"/>
                <a:t>     1.5x (1.75x)</a:t>
              </a:r>
            </a:p>
          </p:txBody>
        </p:sp>
        <p:sp>
          <p:nvSpPr>
            <p:cNvPr id="44048" name="Line 23"/>
            <p:cNvSpPr>
              <a:spLocks noChangeShapeType="1"/>
            </p:cNvSpPr>
            <p:nvPr/>
          </p:nvSpPr>
          <p:spPr bwMode="auto">
            <a:xfrm>
              <a:off x="2451" y="11459"/>
              <a:ext cx="3138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45720" tIns="0" rIns="45720" bIns="0"/>
            <a:lstStyle/>
            <a:p>
              <a:endParaRPr lang="en-US"/>
            </a:p>
          </p:txBody>
        </p:sp>
      </p:grpSp>
      <p:sp>
        <p:nvSpPr>
          <p:cNvPr id="44036" name="Rectangle 24"/>
          <p:cNvSpPr>
            <a:spLocks noChangeArrowheads="1"/>
          </p:cNvSpPr>
          <p:nvPr/>
        </p:nvSpPr>
        <p:spPr bwMode="auto">
          <a:xfrm>
            <a:off x="2133600" y="6172200"/>
            <a:ext cx="548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 sz="1600" b="1"/>
              <a:t>Layar ketiga dari perspektif keuangan</a:t>
            </a:r>
            <a:r>
              <a:rPr lang="en-US" altLang="en-US" sz="1600"/>
              <a:t> </a:t>
            </a:r>
          </a:p>
        </p:txBody>
      </p:sp>
      <p:sp>
        <p:nvSpPr>
          <p:cNvPr id="44037" name="Rectangle 25"/>
          <p:cNvSpPr>
            <a:spLocks noChangeArrowheads="1"/>
          </p:cNvSpPr>
          <p:nvPr/>
        </p:nvSpPr>
        <p:spPr bwMode="auto">
          <a:xfrm>
            <a:off x="2362200" y="2667000"/>
            <a:ext cx="548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 sz="1600" b="1"/>
              <a:t>Layar kedua dari perspektif keuangan</a:t>
            </a:r>
            <a:r>
              <a:rPr lang="en-US" altLang="en-US" sz="16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715581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4630738" y="304800"/>
            <a:ext cx="3903662" cy="2435225"/>
            <a:chOff x="2105" y="3810"/>
            <a:chExt cx="6147" cy="3836"/>
          </a:xfrm>
        </p:grpSpPr>
        <p:sp>
          <p:nvSpPr>
            <p:cNvPr id="45159" name="AutoShape 3"/>
            <p:cNvSpPr>
              <a:spLocks noChangeArrowheads="1"/>
            </p:cNvSpPr>
            <p:nvPr/>
          </p:nvSpPr>
          <p:spPr bwMode="auto">
            <a:xfrm>
              <a:off x="2105" y="3810"/>
              <a:ext cx="6120" cy="3836"/>
            </a:xfrm>
            <a:prstGeom prst="roundRect">
              <a:avLst>
                <a:gd name="adj" fmla="val 1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45720" tIns="0" rIns="4572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sz="1000"/>
            </a:p>
          </p:txBody>
        </p:sp>
        <p:sp>
          <p:nvSpPr>
            <p:cNvPr id="45160" name="Text Box 4"/>
            <p:cNvSpPr txBox="1">
              <a:spLocks noChangeArrowheads="1"/>
            </p:cNvSpPr>
            <p:nvPr/>
          </p:nvSpPr>
          <p:spPr bwMode="auto">
            <a:xfrm>
              <a:off x="2465" y="6438"/>
              <a:ext cx="5361" cy="1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720" tIns="0" rIns="4572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000" noProof="1"/>
                <a:t>Penjualan                      Total Biaya      </a:t>
              </a:r>
            </a:p>
            <a:p>
              <a:pPr eaLnBrk="1" hangingPunct="1"/>
              <a:r>
                <a:rPr lang="en-US" altLang="en-US" sz="1000" noProof="1"/>
                <a:t>                 </a:t>
              </a:r>
            </a:p>
            <a:p>
              <a:pPr eaLnBrk="1" hangingPunct="1"/>
              <a:endParaRPr lang="en-US" altLang="en-US" sz="1000" noProof="1"/>
            </a:p>
            <a:p>
              <a:pPr eaLnBrk="1" hangingPunct="1"/>
              <a:r>
                <a:rPr lang="en-US" altLang="en-US" sz="1000" noProof="1"/>
                <a:t>                        (sentuh bagian layar untuk melihat detilnya)</a:t>
              </a:r>
              <a:endParaRPr lang="en-US" altLang="en-US" sz="1000"/>
            </a:p>
          </p:txBody>
        </p:sp>
        <p:sp>
          <p:nvSpPr>
            <p:cNvPr id="45161" name="Rectangle 5"/>
            <p:cNvSpPr>
              <a:spLocks noChangeArrowheads="1"/>
            </p:cNvSpPr>
            <p:nvPr/>
          </p:nvSpPr>
          <p:spPr bwMode="auto">
            <a:xfrm>
              <a:off x="2663" y="4801"/>
              <a:ext cx="720" cy="146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lIns="45720" tIns="0" rIns="4572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sz="1000" noProof="1"/>
            </a:p>
            <a:p>
              <a:pPr eaLnBrk="1" hangingPunct="1"/>
              <a:r>
                <a:rPr lang="en-US" altLang="en-US" sz="1000" noProof="1"/>
                <a:t>  </a:t>
              </a:r>
            </a:p>
            <a:p>
              <a:pPr eaLnBrk="1" hangingPunct="1"/>
              <a:endParaRPr lang="en-US" altLang="en-US" sz="1000" noProof="1"/>
            </a:p>
            <a:p>
              <a:pPr eaLnBrk="1" hangingPunct="1"/>
              <a:r>
                <a:rPr lang="en-US" altLang="en-US" sz="1000" noProof="1"/>
                <a:t>    </a:t>
              </a:r>
              <a:r>
                <a:rPr lang="en-US" altLang="en-US" sz="1000" noProof="1">
                  <a:sym typeface="Wingdings 2" panose="05020102010507070707" pitchFamily="18" charset="2"/>
                </a:rPr>
                <a:t></a:t>
              </a:r>
              <a:endParaRPr lang="en-US" altLang="en-US" sz="1000"/>
            </a:p>
          </p:txBody>
        </p:sp>
        <p:sp>
          <p:nvSpPr>
            <p:cNvPr id="45162" name="Rectangle 6"/>
            <p:cNvSpPr>
              <a:spLocks noChangeArrowheads="1"/>
            </p:cNvSpPr>
            <p:nvPr/>
          </p:nvSpPr>
          <p:spPr bwMode="auto">
            <a:xfrm>
              <a:off x="4265" y="5141"/>
              <a:ext cx="720" cy="112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lIns="45720" tIns="0" rIns="4572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sz="1000" noProof="1"/>
            </a:p>
            <a:p>
              <a:pPr eaLnBrk="1" hangingPunct="1"/>
              <a:endParaRPr lang="en-US" altLang="en-US" sz="1000" noProof="1"/>
            </a:p>
            <a:p>
              <a:pPr eaLnBrk="1" hangingPunct="1"/>
              <a:r>
                <a:rPr lang="en-US" altLang="en-US" sz="1000" noProof="1"/>
                <a:t>    </a:t>
              </a:r>
              <a:r>
                <a:rPr lang="en-US" altLang="en-US" sz="1000" noProof="1">
                  <a:sym typeface="Wingdings 2" panose="05020102010507070707" pitchFamily="18" charset="2"/>
                </a:rPr>
                <a:t></a:t>
              </a:r>
              <a:endParaRPr lang="en-US" altLang="en-US" sz="1000"/>
            </a:p>
          </p:txBody>
        </p:sp>
        <p:sp>
          <p:nvSpPr>
            <p:cNvPr id="45163" name="Text Box 7"/>
            <p:cNvSpPr txBox="1">
              <a:spLocks noChangeArrowheads="1"/>
            </p:cNvSpPr>
            <p:nvPr/>
          </p:nvSpPr>
          <p:spPr bwMode="auto">
            <a:xfrm>
              <a:off x="6257" y="5616"/>
              <a:ext cx="609" cy="4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45720" tIns="0" rIns="4572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000" noProof="1">
                  <a:sym typeface="Webdings" panose="05030102010509060703" pitchFamily="18" charset="2"/>
                </a:rPr>
                <a:t></a:t>
              </a:r>
              <a:endParaRPr lang="en-US" altLang="en-US" sz="1000"/>
            </a:p>
          </p:txBody>
        </p:sp>
        <p:sp>
          <p:nvSpPr>
            <p:cNvPr id="45164" name="Text Box 8"/>
            <p:cNvSpPr txBox="1">
              <a:spLocks noChangeArrowheads="1"/>
            </p:cNvSpPr>
            <p:nvPr/>
          </p:nvSpPr>
          <p:spPr bwMode="auto">
            <a:xfrm>
              <a:off x="5699" y="6089"/>
              <a:ext cx="2553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720" tIns="0" rIns="4572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000" noProof="1"/>
                <a:t>             kembali        kembali</a:t>
              </a:r>
            </a:p>
            <a:p>
              <a:pPr eaLnBrk="1" hangingPunct="1"/>
              <a:r>
                <a:rPr lang="en-US" altLang="en-US" sz="1000" noProof="1"/>
                <a:t>          satu layar       layar awal</a:t>
              </a:r>
              <a:endParaRPr lang="en-US" altLang="en-US" sz="1000"/>
            </a:p>
          </p:txBody>
        </p:sp>
        <p:sp>
          <p:nvSpPr>
            <p:cNvPr id="45165" name="Text Box 9"/>
            <p:cNvSpPr txBox="1">
              <a:spLocks noChangeArrowheads="1"/>
            </p:cNvSpPr>
            <p:nvPr/>
          </p:nvSpPr>
          <p:spPr bwMode="auto">
            <a:xfrm>
              <a:off x="7262" y="5601"/>
              <a:ext cx="609" cy="4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45720" tIns="0" rIns="4572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000" noProof="1">
                  <a:sym typeface="Webdings" panose="05030102010509060703" pitchFamily="18" charset="2"/>
                </a:rPr>
                <a:t></a:t>
              </a:r>
              <a:endParaRPr lang="en-US" altLang="en-US" sz="1000"/>
            </a:p>
          </p:txBody>
        </p:sp>
        <p:sp>
          <p:nvSpPr>
            <p:cNvPr id="45166" name="Text Box 10"/>
            <p:cNvSpPr txBox="1">
              <a:spLocks noChangeArrowheads="1"/>
            </p:cNvSpPr>
            <p:nvPr/>
          </p:nvSpPr>
          <p:spPr bwMode="auto">
            <a:xfrm>
              <a:off x="2408" y="4162"/>
              <a:ext cx="1359" cy="6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000" noProof="1"/>
                <a:t>Rp3.000 juta</a:t>
              </a:r>
            </a:p>
            <a:p>
              <a:pPr eaLnBrk="1" hangingPunct="1"/>
              <a:r>
                <a:rPr lang="en-US" altLang="en-US" sz="1000" noProof="1"/>
                <a:t>(Rp2.500juta)</a:t>
              </a:r>
              <a:endParaRPr lang="en-US" altLang="en-US" sz="1000"/>
            </a:p>
          </p:txBody>
        </p:sp>
        <p:sp>
          <p:nvSpPr>
            <p:cNvPr id="45167" name="Text Box 11"/>
            <p:cNvSpPr txBox="1">
              <a:spLocks noChangeArrowheads="1"/>
            </p:cNvSpPr>
            <p:nvPr/>
          </p:nvSpPr>
          <p:spPr bwMode="auto">
            <a:xfrm>
              <a:off x="4007" y="4538"/>
              <a:ext cx="1452" cy="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000" noProof="1"/>
                <a:t> Rp2.750 juta</a:t>
              </a:r>
            </a:p>
            <a:p>
              <a:pPr eaLnBrk="1" hangingPunct="1"/>
              <a:r>
                <a:rPr lang="en-US" altLang="en-US" sz="1000" noProof="1"/>
                <a:t>(Rp2.000 juta)</a:t>
              </a:r>
              <a:endParaRPr lang="en-US" altLang="en-US" sz="1000"/>
            </a:p>
          </p:txBody>
        </p:sp>
        <p:sp>
          <p:nvSpPr>
            <p:cNvPr id="45168" name="Line 12"/>
            <p:cNvSpPr>
              <a:spLocks noChangeShapeType="1"/>
            </p:cNvSpPr>
            <p:nvPr/>
          </p:nvSpPr>
          <p:spPr bwMode="auto">
            <a:xfrm flipV="1">
              <a:off x="2504" y="6276"/>
              <a:ext cx="2793" cy="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45720" tIns="0" rIns="45720" bIns="0"/>
            <a:lstStyle/>
            <a:p>
              <a:endParaRPr lang="en-US"/>
            </a:p>
          </p:txBody>
        </p:sp>
      </p:grpSp>
      <p:sp>
        <p:nvSpPr>
          <p:cNvPr id="45059" name="AutoShape 13"/>
          <p:cNvSpPr>
            <a:spLocks noChangeArrowheads="1"/>
          </p:cNvSpPr>
          <p:nvPr/>
        </p:nvSpPr>
        <p:spPr bwMode="auto">
          <a:xfrm>
            <a:off x="1414463" y="2870200"/>
            <a:ext cx="4986337" cy="3886200"/>
          </a:xfrm>
          <a:prstGeom prst="roundRect">
            <a:avLst>
              <a:gd name="adj" fmla="val 100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45720" tIns="0" rIns="4572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0" name="Text Box 14"/>
          <p:cNvSpPr txBox="1">
            <a:spLocks noChangeArrowheads="1"/>
          </p:cNvSpPr>
          <p:nvPr/>
        </p:nvSpPr>
        <p:spPr bwMode="auto">
          <a:xfrm>
            <a:off x="1579563" y="6553200"/>
            <a:ext cx="3525837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0" rIns="4572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000" noProof="1"/>
              <a:t>                                    (sentuh bagian layar untuk melihat detilnya)</a:t>
            </a:r>
            <a:endParaRPr lang="en-US" altLang="en-US" sz="1000"/>
          </a:p>
        </p:txBody>
      </p:sp>
      <p:sp>
        <p:nvSpPr>
          <p:cNvPr id="45061" name="Text Box 15"/>
          <p:cNvSpPr txBox="1">
            <a:spLocks noChangeArrowheads="1"/>
          </p:cNvSpPr>
          <p:nvPr/>
        </p:nvSpPr>
        <p:spPr bwMode="auto">
          <a:xfrm>
            <a:off x="5029200" y="5424488"/>
            <a:ext cx="1679575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0" rIns="4572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000" noProof="1"/>
              <a:t>       kembali     kembali</a:t>
            </a:r>
          </a:p>
          <a:p>
            <a:pPr eaLnBrk="1" hangingPunct="1"/>
            <a:r>
              <a:rPr lang="en-US" altLang="en-US" sz="1000" noProof="1"/>
              <a:t>     satu layar   layar awal</a:t>
            </a:r>
            <a:endParaRPr lang="en-US" altLang="en-US" sz="1000"/>
          </a:p>
        </p:txBody>
      </p:sp>
      <p:sp>
        <p:nvSpPr>
          <p:cNvPr id="45062" name="Text Box 16"/>
          <p:cNvSpPr txBox="1">
            <a:spLocks noChangeArrowheads="1"/>
          </p:cNvSpPr>
          <p:nvPr/>
        </p:nvSpPr>
        <p:spPr bwMode="auto">
          <a:xfrm>
            <a:off x="5313363" y="4945063"/>
            <a:ext cx="401637" cy="3889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45720" tIns="0" rIns="4572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000" noProof="1">
                <a:sym typeface="Webdings" panose="05030102010509060703" pitchFamily="18" charset="2"/>
              </a:rPr>
              <a:t></a:t>
            </a:r>
            <a:endParaRPr lang="en-US" altLang="en-US" sz="1000"/>
          </a:p>
        </p:txBody>
      </p:sp>
      <p:sp>
        <p:nvSpPr>
          <p:cNvPr id="45063" name="Text Box 17"/>
          <p:cNvSpPr txBox="1">
            <a:spLocks noChangeArrowheads="1"/>
          </p:cNvSpPr>
          <p:nvPr/>
        </p:nvSpPr>
        <p:spPr bwMode="auto">
          <a:xfrm>
            <a:off x="5822950" y="4943475"/>
            <a:ext cx="400050" cy="3905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45720" tIns="0" rIns="4572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000" noProof="1">
                <a:sym typeface="Webdings" panose="05030102010509060703" pitchFamily="18" charset="2"/>
              </a:rPr>
              <a:t></a:t>
            </a:r>
            <a:endParaRPr lang="en-US" altLang="en-US" sz="1000"/>
          </a:p>
        </p:txBody>
      </p:sp>
      <p:graphicFrame>
        <p:nvGraphicFramePr>
          <p:cNvPr id="89106" name="Group 18"/>
          <p:cNvGraphicFramePr>
            <a:graphicFrameLocks noGrp="1"/>
          </p:cNvGraphicFramePr>
          <p:nvPr>
            <p:ph/>
          </p:nvPr>
        </p:nvGraphicFramePr>
        <p:xfrm>
          <a:off x="1554163" y="3041650"/>
          <a:ext cx="3551237" cy="3448045"/>
        </p:xfrm>
        <a:graphic>
          <a:graphicData uri="http://schemas.openxmlformats.org/drawingml/2006/table">
            <a:tbl>
              <a:tblPr/>
              <a:tblGrid>
                <a:gridCol w="1189037"/>
                <a:gridCol w="685800"/>
                <a:gridCol w="533400"/>
                <a:gridCol w="685800"/>
                <a:gridCol w="457200"/>
              </a:tblGrid>
              <a:tr h="277839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Nama Biaya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Realisasi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Budjet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Variance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62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HPP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1,500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1,400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62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Biaya Pemasaran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2" pitchFamily="18" charset="2"/>
                        </a:rPr>
                        <a:t></a:t>
                      </a: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62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Gaji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2" pitchFamily="18" charset="2"/>
                        </a:rPr>
                        <a:t></a:t>
                      </a: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62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Tunjangan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2" pitchFamily="18" charset="2"/>
                        </a:rPr>
                        <a:t></a:t>
                      </a: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62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Biaya Listrik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2" pitchFamily="18" charset="2"/>
                        </a:rPr>
                        <a:t></a:t>
                      </a: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62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Biaya Telpon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2" pitchFamily="18" charset="2"/>
                        </a:rPr>
                        <a:t></a:t>
                      </a: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62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Biaya Air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(-1)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2" pitchFamily="18" charset="2"/>
                        </a:rPr>
                        <a:t></a:t>
                      </a: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62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Biaya Perawatan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(-3)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2" pitchFamily="18" charset="2"/>
                        </a:rPr>
                        <a:t></a:t>
                      </a: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62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Biaya Reparasi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2" pitchFamily="18" charset="2"/>
                        </a:rPr>
                        <a:t></a:t>
                      </a: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62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Biaya Depresiasi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2" pitchFamily="18" charset="2"/>
                        </a:rPr>
                        <a:t></a:t>
                      </a: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62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Biaya Asuransi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2" pitchFamily="18" charset="2"/>
                        </a:rPr>
                        <a:t></a:t>
                      </a: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62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Biaya Suplies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2" pitchFamily="18" charset="2"/>
                        </a:rPr>
                        <a:t></a:t>
                      </a: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62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Biaya Pembersihan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2" pitchFamily="18" charset="2"/>
                        </a:rPr>
                        <a:t></a:t>
                      </a:r>
                    </a:p>
                  </a:txBody>
                  <a:tcPr marT="45724" marB="4572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156" name="Rectangle 110"/>
          <p:cNvSpPr>
            <a:spLocks noChangeArrowheads="1"/>
          </p:cNvSpPr>
          <p:nvPr/>
        </p:nvSpPr>
        <p:spPr bwMode="auto">
          <a:xfrm>
            <a:off x="6477000" y="3505200"/>
            <a:ext cx="23622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 sz="1600" b="1"/>
              <a:t>Layar kelima</a:t>
            </a:r>
          </a:p>
          <a:p>
            <a:pPr algn="ctr" eaLnBrk="1" hangingPunct="1"/>
            <a:r>
              <a:rPr lang="en-GB" altLang="en-US" sz="1600" b="1"/>
              <a:t> dari perspektif keuangan</a:t>
            </a:r>
            <a:r>
              <a:rPr lang="en-US" altLang="en-US" sz="1600"/>
              <a:t> </a:t>
            </a:r>
          </a:p>
        </p:txBody>
      </p:sp>
      <p:sp>
        <p:nvSpPr>
          <p:cNvPr id="45157" name="Rectangle 111"/>
          <p:cNvSpPr>
            <a:spLocks noChangeArrowheads="1"/>
          </p:cNvSpPr>
          <p:nvPr/>
        </p:nvSpPr>
        <p:spPr bwMode="auto">
          <a:xfrm>
            <a:off x="1295400" y="762000"/>
            <a:ext cx="3200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 sz="1600" b="1"/>
              <a:t>Layar keempat</a:t>
            </a:r>
          </a:p>
          <a:p>
            <a:pPr algn="ctr" eaLnBrk="1" hangingPunct="1"/>
            <a:r>
              <a:rPr lang="en-GB" altLang="en-US" sz="1600" b="1"/>
              <a:t>dari perspektif keuangan</a:t>
            </a:r>
            <a:r>
              <a:rPr lang="en-US" altLang="en-US" sz="16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3856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2"/>
          <p:cNvGrpSpPr>
            <a:grpSpLocks/>
          </p:cNvGrpSpPr>
          <p:nvPr/>
        </p:nvGrpSpPr>
        <p:grpSpPr bwMode="auto">
          <a:xfrm>
            <a:off x="1722438" y="685800"/>
            <a:ext cx="6735762" cy="4876800"/>
            <a:chOff x="1872" y="3794"/>
            <a:chExt cx="7200" cy="4759"/>
          </a:xfrm>
        </p:grpSpPr>
        <p:sp>
          <p:nvSpPr>
            <p:cNvPr id="46157" name="AutoShape 3"/>
            <p:cNvSpPr>
              <a:spLocks noChangeArrowheads="1"/>
            </p:cNvSpPr>
            <p:nvPr/>
          </p:nvSpPr>
          <p:spPr bwMode="auto">
            <a:xfrm>
              <a:off x="1872" y="3794"/>
              <a:ext cx="6924" cy="4759"/>
            </a:xfrm>
            <a:prstGeom prst="roundRect">
              <a:avLst>
                <a:gd name="adj" fmla="val 1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45720" tIns="0" rIns="4572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sz="1200"/>
            </a:p>
          </p:txBody>
        </p:sp>
        <p:sp>
          <p:nvSpPr>
            <p:cNvPr id="46158" name="Text Box 4"/>
            <p:cNvSpPr txBox="1">
              <a:spLocks noChangeArrowheads="1"/>
            </p:cNvSpPr>
            <p:nvPr/>
          </p:nvSpPr>
          <p:spPr bwMode="auto">
            <a:xfrm>
              <a:off x="2772" y="8161"/>
              <a:ext cx="4924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720" tIns="0" rIns="4572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200" noProof="1"/>
                <a:t>             (sentuh bagian layar untuk melihat detilnya)</a:t>
              </a:r>
              <a:endParaRPr lang="en-US" altLang="en-US" sz="1200"/>
            </a:p>
          </p:txBody>
        </p:sp>
        <p:sp>
          <p:nvSpPr>
            <p:cNvPr id="46159" name="Text Box 5"/>
            <p:cNvSpPr txBox="1">
              <a:spLocks noChangeArrowheads="1"/>
            </p:cNvSpPr>
            <p:nvPr/>
          </p:nvSpPr>
          <p:spPr bwMode="auto">
            <a:xfrm>
              <a:off x="7092" y="6134"/>
              <a:ext cx="19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720" tIns="0" rIns="4572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200" noProof="1"/>
                <a:t>kembali       kembali</a:t>
              </a:r>
            </a:p>
            <a:p>
              <a:pPr eaLnBrk="1" hangingPunct="1"/>
              <a:r>
                <a:rPr lang="en-US" altLang="en-US" sz="1200" noProof="1"/>
                <a:t>satu layar   layar awal</a:t>
              </a:r>
              <a:endParaRPr lang="en-US" altLang="en-US" sz="1200"/>
            </a:p>
          </p:txBody>
        </p:sp>
        <p:sp>
          <p:nvSpPr>
            <p:cNvPr id="46160" name="Text Box 6"/>
            <p:cNvSpPr txBox="1">
              <a:spLocks noChangeArrowheads="1"/>
            </p:cNvSpPr>
            <p:nvPr/>
          </p:nvSpPr>
          <p:spPr bwMode="auto">
            <a:xfrm>
              <a:off x="7092" y="5594"/>
              <a:ext cx="559" cy="4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45720" tIns="0" rIns="4572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900" noProof="1">
                  <a:sym typeface="Webdings" panose="05030102010509060703" pitchFamily="18" charset="2"/>
                </a:rPr>
                <a:t></a:t>
              </a:r>
              <a:endParaRPr lang="en-US" altLang="en-US"/>
            </a:p>
          </p:txBody>
        </p:sp>
        <p:sp>
          <p:nvSpPr>
            <p:cNvPr id="46161" name="Text Box 7"/>
            <p:cNvSpPr txBox="1">
              <a:spLocks noChangeArrowheads="1"/>
            </p:cNvSpPr>
            <p:nvPr/>
          </p:nvSpPr>
          <p:spPr bwMode="auto">
            <a:xfrm>
              <a:off x="7992" y="5594"/>
              <a:ext cx="540" cy="4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45720" tIns="0" rIns="4572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900" noProof="1">
                  <a:sym typeface="Webdings" panose="05030102010509060703" pitchFamily="18" charset="2"/>
                </a:rPr>
                <a:t></a:t>
              </a:r>
              <a:endParaRPr lang="en-US" altLang="en-US"/>
            </a:p>
          </p:txBody>
        </p:sp>
      </p:grpSp>
      <p:graphicFrame>
        <p:nvGraphicFramePr>
          <p:cNvPr id="90120" name="Group 8"/>
          <p:cNvGraphicFramePr>
            <a:graphicFrameLocks noGrp="1"/>
          </p:cNvGraphicFramePr>
          <p:nvPr>
            <p:ph/>
          </p:nvPr>
        </p:nvGraphicFramePr>
        <p:xfrm>
          <a:off x="1858963" y="914400"/>
          <a:ext cx="4541837" cy="4159678"/>
        </p:xfrm>
        <a:graphic>
          <a:graphicData uri="http://schemas.openxmlformats.org/drawingml/2006/table">
            <a:tbl>
              <a:tblPr/>
              <a:tblGrid>
                <a:gridCol w="1782762"/>
                <a:gridCol w="882650"/>
                <a:gridCol w="698500"/>
                <a:gridCol w="815975"/>
                <a:gridCol w="361950"/>
              </a:tblGrid>
              <a:tr h="518081">
                <a:tc gridSpan="4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BIAYA LISTRIK (Rp. Juta)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81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Departemen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Realisasi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Budjet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Varians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7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Direksi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2" pitchFamily="18" charset="2"/>
                        </a:rPr>
                        <a:t></a:t>
                      </a: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7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Pemasaran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2" pitchFamily="18" charset="2"/>
                        </a:rPr>
                        <a:t></a:t>
                      </a: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7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Keuangan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2" pitchFamily="18" charset="2"/>
                        </a:rPr>
                        <a:t></a:t>
                      </a: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7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Akuntansi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2" pitchFamily="18" charset="2"/>
                        </a:rPr>
                        <a:t></a:t>
                      </a: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7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SDM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2" pitchFamily="18" charset="2"/>
                        </a:rPr>
                        <a:t></a:t>
                      </a: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25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Sistem Informasi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2" pitchFamily="18" charset="2"/>
                        </a:rPr>
                        <a:t></a:t>
                      </a: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7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2" pitchFamily="18" charset="2"/>
                        </a:rPr>
                        <a:t></a:t>
                      </a:r>
                    </a:p>
                  </a:txBody>
                  <a:tcPr marT="45713" marB="4571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154" name="Rectangle 79"/>
          <p:cNvSpPr>
            <a:spLocks noChangeArrowheads="1"/>
          </p:cNvSpPr>
          <p:nvPr/>
        </p:nvSpPr>
        <p:spPr bwMode="auto">
          <a:xfrm>
            <a:off x="1676400" y="5638800"/>
            <a:ext cx="6553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 sz="1600" b="1"/>
              <a:t>Layar keenam  dari perspektif keuangan</a:t>
            </a:r>
            <a:r>
              <a:rPr lang="en-US" altLang="en-US" sz="1600"/>
              <a:t> </a:t>
            </a:r>
          </a:p>
        </p:txBody>
      </p:sp>
      <p:sp>
        <p:nvSpPr>
          <p:cNvPr id="46155" name="Rectangle 82"/>
          <p:cNvSpPr>
            <a:spLocks noChangeArrowheads="1"/>
          </p:cNvSpPr>
          <p:nvPr/>
        </p:nvSpPr>
        <p:spPr bwMode="auto">
          <a:xfrm>
            <a:off x="7391400" y="617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800">
                <a:hlinkClick r:id="rId2" action="ppaction://hlinksldjump"/>
              </a:rPr>
              <a:t>Home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13558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997" y="1772815"/>
            <a:ext cx="7220006" cy="4515723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id-ID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TERIMA KASIH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044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marL="609600" indent="-609600" algn="just" eaLnBrk="1" hangingPunct="1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SzTx/>
              <a:buFontTx/>
              <a:buChar char="•"/>
            </a:pPr>
            <a:r>
              <a:rPr lang="en-GB" altLang="en-US" sz="2200" smtClean="0">
                <a:latin typeface="Times New Roman" panose="02020603050405020304" pitchFamily="18" charset="0"/>
              </a:rPr>
              <a:t>Sistem penunjang keputusan (SPK) atau </a:t>
            </a:r>
            <a:r>
              <a:rPr lang="en-GB" altLang="en-US" sz="2200" i="1" smtClean="0">
                <a:latin typeface="Times New Roman" panose="02020603050405020304" pitchFamily="18" charset="0"/>
              </a:rPr>
              <a:t>decision support systems</a:t>
            </a:r>
            <a:r>
              <a:rPr lang="en-GB" altLang="en-US" sz="2200" smtClean="0">
                <a:latin typeface="Times New Roman" panose="02020603050405020304" pitchFamily="18" charset="0"/>
              </a:rPr>
              <a:t> (DSS) : suatu sistem informasi untuk membantu manajer level menengah utk proses pengambilan keputusan setengah tersruktur (</a:t>
            </a:r>
            <a:r>
              <a:rPr lang="en-GB" altLang="en-US" sz="2200" i="1" smtClean="0">
                <a:latin typeface="Times New Roman" panose="02020603050405020304" pitchFamily="18" charset="0"/>
              </a:rPr>
              <a:t>semi structured</a:t>
            </a:r>
            <a:r>
              <a:rPr lang="en-GB" altLang="en-US" sz="2200" smtClean="0">
                <a:latin typeface="Times New Roman" panose="02020603050405020304" pitchFamily="18" charset="0"/>
              </a:rPr>
              <a:t>) supaya lebih efektip dengan menggunakan model-model analitis dan data yang tersedia.</a:t>
            </a:r>
          </a:p>
          <a:p>
            <a:pPr marL="609600" indent="-609600" algn="just" eaLnBrk="1" hangingPunct="1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SzTx/>
              <a:buFontTx/>
              <a:buChar char="•"/>
            </a:pPr>
            <a:r>
              <a:rPr lang="en-US" altLang="en-US" sz="2200" smtClean="0">
                <a:latin typeface="Times New Roman" panose="02020603050405020304" pitchFamily="18" charset="0"/>
                <a:hlinkClick r:id="rId2" action="ppaction://hlinksldjump"/>
              </a:rPr>
              <a:t>Tujuan Sistem Penunjang Keputusan</a:t>
            </a:r>
            <a:endParaRPr lang="en-US" altLang="en-US" sz="2200" smtClean="0">
              <a:latin typeface="Times New Roman" panose="02020603050405020304" pitchFamily="18" charset="0"/>
            </a:endParaRPr>
          </a:p>
          <a:p>
            <a:pPr marL="609600" indent="-609600" algn="just" eaLnBrk="1" hangingPunct="1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SzTx/>
              <a:buFontTx/>
              <a:buChar char="•"/>
            </a:pPr>
            <a:r>
              <a:rPr lang="en-US" altLang="en-US" sz="2200" smtClean="0">
                <a:latin typeface="Times New Roman" panose="02020603050405020304" pitchFamily="18" charset="0"/>
                <a:hlinkClick r:id="rId3" action="ppaction://hlinksldjump"/>
              </a:rPr>
              <a:t>Komponen Sistem Penunjang Keputusan</a:t>
            </a:r>
            <a:endParaRPr lang="en-US" altLang="en-US" sz="2200" smtClean="0">
              <a:latin typeface="Times New Roman" panose="02020603050405020304" pitchFamily="18" charset="0"/>
            </a:endParaRPr>
          </a:p>
          <a:p>
            <a:pPr marL="609600" indent="-609600" algn="just" eaLnBrk="1" hangingPunct="1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SzTx/>
              <a:buFontTx/>
              <a:buChar char="•"/>
            </a:pPr>
            <a:r>
              <a:rPr lang="en-US" altLang="en-US" sz="2200" smtClean="0">
                <a:latin typeface="Times New Roman" panose="02020603050405020304" pitchFamily="18" charset="0"/>
                <a:hlinkClick r:id="rId4" action="ppaction://hlinksldjump"/>
              </a:rPr>
              <a:t>Tipe dari SPK</a:t>
            </a:r>
            <a:endParaRPr lang="en-GB" altLang="en-US" sz="220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7069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95400" y="457200"/>
            <a:ext cx="7391400" cy="5943600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SzTx/>
              <a:buFontTx/>
              <a:buChar char="•"/>
            </a:pPr>
            <a:r>
              <a:rPr lang="en-US" altLang="en-US" sz="2200" smtClean="0">
                <a:latin typeface="Times New Roman" panose="02020603050405020304" pitchFamily="18" charset="0"/>
              </a:rPr>
              <a:t>SPK Berbasis Web</a:t>
            </a:r>
          </a:p>
          <a:p>
            <a:pPr lvl="1" algn="just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2200" smtClean="0">
                <a:latin typeface="Times New Roman" panose="02020603050405020304" pitchFamily="18" charset="0"/>
              </a:rPr>
              <a:t>SPK ini mengakses basis data perusahaan dengan menggunakan model-model analitik yang dibutuhkan.</a:t>
            </a:r>
          </a:p>
          <a:p>
            <a:pPr lvl="1" algn="just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2200" smtClean="0">
                <a:latin typeface="Times New Roman" panose="02020603050405020304" pitchFamily="18" charset="0"/>
              </a:rPr>
              <a:t>SPK untuk mendukung pengambilan keputusan pelanggan untuk menentukan produk yang dibeli disebut dengan </a:t>
            </a:r>
            <a:r>
              <a:rPr lang="en-GB" altLang="en-US" sz="2200" b="1" i="1" smtClean="0">
                <a:latin typeface="Times New Roman" panose="02020603050405020304" pitchFamily="18" charset="0"/>
              </a:rPr>
              <a:t>customer decision-support systems </a:t>
            </a:r>
            <a:r>
              <a:rPr lang="en-GB" altLang="en-US" sz="2200" smtClean="0">
                <a:latin typeface="Times New Roman" panose="02020603050405020304" pitchFamily="18" charset="0"/>
              </a:rPr>
              <a:t>(</a:t>
            </a:r>
            <a:r>
              <a:rPr lang="en-GB" altLang="en-US" sz="2200" b="1" i="1" smtClean="0">
                <a:latin typeface="Times New Roman" panose="02020603050405020304" pitchFamily="18" charset="0"/>
              </a:rPr>
              <a:t>CDSS</a:t>
            </a:r>
            <a:r>
              <a:rPr lang="en-GB" altLang="en-US" sz="2200" i="1" smtClean="0">
                <a:latin typeface="Times New Roman" panose="02020603050405020304" pitchFamily="18" charset="0"/>
              </a:rPr>
              <a:t>)</a:t>
            </a:r>
            <a:r>
              <a:rPr lang="en-GB" altLang="en-US" sz="2200" b="1" i="1" smtClean="0">
                <a:latin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SzTx/>
              <a:buFontTx/>
              <a:buChar char="•"/>
            </a:pPr>
            <a:r>
              <a:rPr lang="en-US" altLang="en-US" sz="2200" smtClean="0">
                <a:latin typeface="Times New Roman" panose="02020603050405020304" pitchFamily="18" charset="0"/>
              </a:rPr>
              <a:t>SPKG</a:t>
            </a:r>
          </a:p>
          <a:p>
            <a:pPr lvl="1" algn="just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2200" b="1" smtClean="0">
                <a:latin typeface="Times New Roman" panose="02020603050405020304" pitchFamily="18" charset="0"/>
              </a:rPr>
              <a:t>Sistem penunjang keputusan grup (SPKG)</a:t>
            </a:r>
            <a:r>
              <a:rPr lang="en-GB" altLang="en-US" sz="2200" smtClean="0">
                <a:latin typeface="Times New Roman" panose="02020603050405020304" pitchFamily="18" charset="0"/>
              </a:rPr>
              <a:t> atau </a:t>
            </a:r>
            <a:r>
              <a:rPr lang="en-GB" altLang="en-US" sz="2200" b="1" i="1" smtClean="0">
                <a:latin typeface="Times New Roman" panose="02020603050405020304" pitchFamily="18" charset="0"/>
              </a:rPr>
              <a:t>group decision-support system (GDSS)</a:t>
            </a:r>
            <a:r>
              <a:rPr lang="en-GB" altLang="en-US" sz="2200" b="1" smtClean="0">
                <a:latin typeface="Times New Roman" panose="02020603050405020304" pitchFamily="18" charset="0"/>
              </a:rPr>
              <a:t> </a:t>
            </a:r>
            <a:r>
              <a:rPr lang="en-GB" altLang="en-US" sz="2200" smtClean="0">
                <a:latin typeface="Times New Roman" panose="02020603050405020304" pitchFamily="18" charset="0"/>
              </a:rPr>
              <a:t>adalah SPK yang digunakan oleh beberapa pengambil keputusan bersama-sama secara grup. </a:t>
            </a:r>
            <a:endParaRPr lang="en-US" altLang="en-US" sz="2200" smtClean="0">
              <a:latin typeface="Times New Roman" panose="02020603050405020304" pitchFamily="18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7391400" y="617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800">
                <a:hlinkClick r:id="rId2" action="ppaction://hlinksldjump"/>
              </a:rPr>
              <a:t>Home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9826139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Penunjang</a:t>
            </a:r>
            <a:r>
              <a:rPr lang="en-US" dirty="0"/>
              <a:t> </a:t>
            </a:r>
            <a:r>
              <a:rPr lang="en-US" dirty="0" err="1"/>
              <a:t>Keputusan</a:t>
            </a:r>
            <a:endParaRPr lang="en-US" dirty="0"/>
          </a:p>
        </p:txBody>
      </p:sp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990600" lvl="1" indent="-533400" algn="just" eaLnBrk="1" hangingPunct="1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FontTx/>
              <a:buAutoNum type="arabicPeriod"/>
            </a:pPr>
            <a:r>
              <a:rPr lang="en-GB" altLang="en-US" sz="2000" smtClean="0">
                <a:latin typeface="Times New Roman" panose="02020603050405020304" pitchFamily="18" charset="0"/>
              </a:rPr>
              <a:t>Membantu manajer mengambil keputusan setengah tersruktur yang dihadapi oleh manajer level menengah.</a:t>
            </a:r>
          </a:p>
          <a:p>
            <a:pPr marL="990600" lvl="1" indent="-533400" algn="just" eaLnBrk="1" hangingPunct="1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FontTx/>
              <a:buAutoNum type="arabicPeriod"/>
            </a:pPr>
            <a:r>
              <a:rPr lang="en-GB" altLang="en-US" sz="2000" smtClean="0">
                <a:latin typeface="Times New Roman" panose="02020603050405020304" pitchFamily="18" charset="0"/>
              </a:rPr>
              <a:t>Membantu atau mendukung manajemen mengambil keputusan bukan menggantikannya.</a:t>
            </a:r>
          </a:p>
          <a:p>
            <a:pPr marL="990600" lvl="1" indent="-533400" algn="just" eaLnBrk="1" hangingPunct="1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FontTx/>
              <a:buAutoNum type="arabicPeriod"/>
            </a:pPr>
            <a:r>
              <a:rPr lang="en-GB" altLang="en-US" sz="2000" smtClean="0">
                <a:latin typeface="Times New Roman" panose="02020603050405020304" pitchFamily="18" charset="0"/>
              </a:rPr>
              <a:t>Meningkatkan efektifitas pengambilan keputusan manajemen bukan untuk meningkatkan efisiensi. </a:t>
            </a:r>
            <a:endParaRPr lang="en-US" altLang="en-US" sz="1800" smtClean="0">
              <a:latin typeface="Times New Roman" panose="02020603050405020304" pitchFamily="18" charset="0"/>
            </a:endParaRPr>
          </a:p>
        </p:txBody>
      </p:sp>
      <p:sp>
        <p:nvSpPr>
          <p:cNvPr id="32772" name="Rectangle 6"/>
          <p:cNvSpPr>
            <a:spLocks noChangeArrowheads="1"/>
          </p:cNvSpPr>
          <p:nvPr/>
        </p:nvSpPr>
        <p:spPr bwMode="auto">
          <a:xfrm>
            <a:off x="7391400" y="617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800">
                <a:hlinkClick r:id="rId2" action="ppaction://hlinksldjump"/>
              </a:rPr>
              <a:t>Back</a:t>
            </a:r>
            <a:endParaRPr lang="en-US" altLang="en-US" sz="1800"/>
          </a:p>
        </p:txBody>
      </p:sp>
      <p:grpSp>
        <p:nvGrpSpPr>
          <p:cNvPr id="32773" name="Group 8"/>
          <p:cNvGrpSpPr>
            <a:grpSpLocks/>
          </p:cNvGrpSpPr>
          <p:nvPr/>
        </p:nvGrpSpPr>
        <p:grpSpPr bwMode="auto">
          <a:xfrm>
            <a:off x="1981200" y="3810000"/>
            <a:ext cx="5715000" cy="2971800"/>
            <a:chOff x="1248" y="2304"/>
            <a:chExt cx="3600" cy="1872"/>
          </a:xfrm>
        </p:grpSpPr>
        <p:grpSp>
          <p:nvGrpSpPr>
            <p:cNvPr id="32775" name="Group 9"/>
            <p:cNvGrpSpPr>
              <a:grpSpLocks/>
            </p:cNvGrpSpPr>
            <p:nvPr/>
          </p:nvGrpSpPr>
          <p:grpSpPr bwMode="auto">
            <a:xfrm>
              <a:off x="1872" y="2304"/>
              <a:ext cx="2496" cy="1536"/>
              <a:chOff x="2232" y="4166"/>
              <a:chExt cx="5831" cy="4303"/>
            </a:xfrm>
          </p:grpSpPr>
          <p:sp>
            <p:nvSpPr>
              <p:cNvPr id="32777" name="Text Box 10"/>
              <p:cNvSpPr txBox="1">
                <a:spLocks noChangeArrowheads="1"/>
              </p:cNvSpPr>
              <p:nvPr/>
            </p:nvSpPr>
            <p:spPr bwMode="auto">
              <a:xfrm>
                <a:off x="2232" y="4166"/>
                <a:ext cx="5760" cy="32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45720" tIns="0" rIns="4572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sz="1000"/>
              </a:p>
            </p:txBody>
          </p:sp>
          <p:sp>
            <p:nvSpPr>
              <p:cNvPr id="32778" name="Oval 11"/>
              <p:cNvSpPr>
                <a:spLocks noChangeArrowheads="1"/>
              </p:cNvSpPr>
              <p:nvPr/>
            </p:nvSpPr>
            <p:spPr bwMode="auto">
              <a:xfrm>
                <a:off x="2592" y="4949"/>
                <a:ext cx="1620" cy="162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45720" tIns="0" rIns="4572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sz="1000" noProof="1"/>
              </a:p>
              <a:p>
                <a:pPr eaLnBrk="1" hangingPunct="1"/>
                <a:r>
                  <a:rPr lang="en-US" altLang="en-US" sz="1000" noProof="1"/>
                  <a:t>Solusi</a:t>
                </a:r>
              </a:p>
              <a:p>
                <a:pPr eaLnBrk="1" hangingPunct="1"/>
                <a:r>
                  <a:rPr lang="en-US" altLang="en-US" sz="1000" noProof="1"/>
                  <a:t>Komputer</a:t>
                </a:r>
              </a:p>
              <a:p>
                <a:pPr eaLnBrk="1" hangingPunct="1"/>
                <a:endParaRPr lang="en-US" altLang="en-US" sz="1000"/>
              </a:p>
            </p:txBody>
          </p:sp>
          <p:sp>
            <p:nvSpPr>
              <p:cNvPr id="32779" name="Oval 12"/>
              <p:cNvSpPr>
                <a:spLocks noChangeArrowheads="1"/>
              </p:cNvSpPr>
              <p:nvPr/>
            </p:nvSpPr>
            <p:spPr bwMode="auto">
              <a:xfrm>
                <a:off x="5832" y="4897"/>
                <a:ext cx="1620" cy="162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45720" tIns="0" rIns="4572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sz="1000" noProof="1"/>
              </a:p>
              <a:p>
                <a:pPr eaLnBrk="1" hangingPunct="1"/>
                <a:r>
                  <a:rPr lang="en-US" altLang="en-US" sz="1000" noProof="1"/>
                  <a:t>        Solusi</a:t>
                </a:r>
              </a:p>
              <a:p>
                <a:pPr eaLnBrk="1" hangingPunct="1"/>
                <a:r>
                  <a:rPr lang="en-US" altLang="en-US" sz="1000" noProof="1"/>
                  <a:t>       Manajer</a:t>
                </a:r>
              </a:p>
              <a:p>
                <a:pPr eaLnBrk="1" hangingPunct="1"/>
                <a:endParaRPr lang="en-US" altLang="en-US" sz="1000" noProof="1"/>
              </a:p>
              <a:p>
                <a:pPr eaLnBrk="1" hangingPunct="1"/>
                <a:endParaRPr lang="en-US" altLang="en-US" sz="1000"/>
              </a:p>
            </p:txBody>
          </p:sp>
          <p:sp>
            <p:nvSpPr>
              <p:cNvPr id="32780" name="Oval 13"/>
              <p:cNvSpPr>
                <a:spLocks noChangeArrowheads="1"/>
              </p:cNvSpPr>
              <p:nvPr/>
            </p:nvSpPr>
            <p:spPr bwMode="auto">
              <a:xfrm>
                <a:off x="4038" y="4494"/>
                <a:ext cx="2160" cy="234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tIns="0" rIns="4572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 sz="1000" noProof="1"/>
              </a:p>
              <a:p>
                <a:pPr eaLnBrk="1" hangingPunct="1"/>
                <a:r>
                  <a:rPr lang="en-US" altLang="en-US" sz="1000" noProof="1"/>
                  <a:t>           Solusi  </a:t>
                </a:r>
              </a:p>
              <a:p>
                <a:pPr eaLnBrk="1" hangingPunct="1"/>
                <a:r>
                  <a:rPr lang="en-US" altLang="en-US" sz="1000" noProof="1"/>
                  <a:t>       Komputer</a:t>
                </a:r>
              </a:p>
              <a:p>
                <a:pPr eaLnBrk="1" hangingPunct="1"/>
                <a:r>
                  <a:rPr lang="en-US" altLang="en-US" sz="1000" noProof="1"/>
                  <a:t>     dan Manajer</a:t>
                </a:r>
              </a:p>
              <a:p>
                <a:pPr eaLnBrk="1" hangingPunct="1"/>
                <a:r>
                  <a:rPr lang="en-US" altLang="en-US" sz="1000" noProof="1"/>
                  <a:t>          (DSS)</a:t>
                </a:r>
              </a:p>
              <a:p>
                <a:pPr eaLnBrk="1" hangingPunct="1"/>
                <a:endParaRPr lang="en-US" altLang="en-US" sz="1000"/>
              </a:p>
            </p:txBody>
          </p:sp>
          <p:sp>
            <p:nvSpPr>
              <p:cNvPr id="32781" name="Text Box 14"/>
              <p:cNvSpPr txBox="1">
                <a:spLocks noChangeArrowheads="1"/>
              </p:cNvSpPr>
              <p:nvPr/>
            </p:nvSpPr>
            <p:spPr bwMode="auto">
              <a:xfrm>
                <a:off x="2232" y="7569"/>
                <a:ext cx="5760" cy="9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45720" tIns="0" rIns="4572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000" noProof="1"/>
                  <a:t>         Structured                        semistructured                     unstructured</a:t>
                </a:r>
              </a:p>
              <a:p>
                <a:pPr eaLnBrk="1" hangingPunct="1"/>
                <a:r>
                  <a:rPr lang="en-US" altLang="en-US" sz="1000"/>
                  <a:t>                            </a:t>
                </a:r>
              </a:p>
              <a:p>
                <a:pPr eaLnBrk="1" hangingPunct="1"/>
                <a:r>
                  <a:rPr lang="en-US" altLang="en-US" sz="1000" noProof="1"/>
                  <a:t>                                           Tingkat struktur permasalahan</a:t>
                </a:r>
                <a:endParaRPr lang="en-US" altLang="en-US" sz="1000"/>
              </a:p>
            </p:txBody>
          </p:sp>
          <p:sp>
            <p:nvSpPr>
              <p:cNvPr id="32782" name="Line 15"/>
              <p:cNvSpPr>
                <a:spLocks noChangeShapeType="1"/>
              </p:cNvSpPr>
              <p:nvPr/>
            </p:nvSpPr>
            <p:spPr bwMode="auto">
              <a:xfrm flipH="1">
                <a:off x="2396" y="8230"/>
                <a:ext cx="16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tIns="0" rIns="45720" bIns="0"/>
              <a:lstStyle/>
              <a:p>
                <a:endParaRPr lang="en-US"/>
              </a:p>
            </p:txBody>
          </p:sp>
          <p:sp>
            <p:nvSpPr>
              <p:cNvPr id="32783" name="Line 16"/>
              <p:cNvSpPr>
                <a:spLocks noChangeShapeType="1"/>
              </p:cNvSpPr>
              <p:nvPr/>
            </p:nvSpPr>
            <p:spPr bwMode="auto">
              <a:xfrm>
                <a:off x="6611" y="8236"/>
                <a:ext cx="1452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tIns="0" rIns="45720" bIns="0"/>
              <a:lstStyle/>
              <a:p>
                <a:endParaRPr lang="en-US"/>
              </a:p>
            </p:txBody>
          </p:sp>
        </p:grpSp>
        <p:sp>
          <p:nvSpPr>
            <p:cNvPr id="32776" name="Rectangle 17"/>
            <p:cNvSpPr>
              <a:spLocks noChangeArrowheads="1"/>
            </p:cNvSpPr>
            <p:nvPr/>
          </p:nvSpPr>
          <p:spPr bwMode="auto">
            <a:xfrm>
              <a:off x="1248" y="3936"/>
              <a:ext cx="360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GB" altLang="en-US" sz="1400" b="1"/>
                <a:t>SPK fokus pada solusi permasalahan </a:t>
              </a:r>
              <a:r>
                <a:rPr lang="en-GB" altLang="en-US" sz="1400" b="1" i="1"/>
                <a:t>semistructured</a:t>
              </a:r>
              <a:r>
                <a:rPr lang="en-US" altLang="en-US" sz="140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624615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Penunjang</a:t>
            </a:r>
            <a:r>
              <a:rPr lang="en-US" dirty="0"/>
              <a:t> </a:t>
            </a:r>
            <a:r>
              <a:rPr lang="en-US" dirty="0" err="1"/>
              <a:t>Keputusan</a:t>
            </a:r>
            <a:endParaRPr lang="en-US" dirty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>
          <a:xfrm>
            <a:off x="254000" y="1951370"/>
            <a:ext cx="8229600" cy="4325112"/>
          </a:xfrm>
        </p:spPr>
        <p:txBody>
          <a:bodyPr/>
          <a:lstStyle/>
          <a:p>
            <a:pPr marL="609600" indent="-609600" algn="just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2000" dirty="0" err="1" smtClean="0"/>
              <a:t>Sistem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penunjang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keputusan</a:t>
            </a:r>
            <a:r>
              <a:rPr lang="en-GB" altLang="en-US" sz="2000" dirty="0" smtClean="0"/>
              <a:t> (SPK) </a:t>
            </a:r>
            <a:r>
              <a:rPr lang="en-GB" altLang="en-US" sz="2000" dirty="0" err="1" smtClean="0"/>
              <a:t>mempunyai</a:t>
            </a:r>
            <a:r>
              <a:rPr lang="en-GB" altLang="en-US" sz="2000" dirty="0" smtClean="0"/>
              <a:t> 3 </a:t>
            </a:r>
            <a:r>
              <a:rPr lang="en-GB" altLang="en-US" sz="2000" dirty="0" err="1" smtClean="0"/>
              <a:t>komponen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utama</a:t>
            </a:r>
            <a:r>
              <a:rPr lang="en-GB" altLang="en-US" sz="2000" dirty="0" smtClean="0"/>
              <a:t>, </a:t>
            </a:r>
            <a:r>
              <a:rPr lang="en-GB" altLang="en-US" sz="2000" dirty="0" err="1" smtClean="0"/>
              <a:t>yaitu</a:t>
            </a:r>
            <a:r>
              <a:rPr lang="en-GB" altLang="en-US" sz="2000" dirty="0" smtClean="0"/>
              <a:t> </a:t>
            </a:r>
            <a:r>
              <a:rPr lang="en-GB" altLang="en-US" sz="2000" dirty="0" smtClean="0">
                <a:sym typeface="Wingdings" panose="05000000000000000000" pitchFamily="2" charset="2"/>
              </a:rPr>
              <a:t></a:t>
            </a:r>
            <a:r>
              <a:rPr lang="en-GB" altLang="en-US" sz="2000" dirty="0" smtClean="0"/>
              <a:t> </a:t>
            </a:r>
            <a:r>
              <a:rPr lang="en-GB" altLang="en-US" sz="2000" i="1" dirty="0" smtClean="0"/>
              <a:t>dialog management,</a:t>
            </a:r>
            <a:r>
              <a:rPr lang="en-GB" altLang="en-US" sz="2000" dirty="0" smtClean="0"/>
              <a:t> </a:t>
            </a:r>
            <a:r>
              <a:rPr lang="en-GB" altLang="en-US" sz="2000" dirty="0" smtClean="0">
                <a:sym typeface="Wingdings" panose="05000000000000000000" pitchFamily="2" charset="2"/>
              </a:rPr>
              <a:t></a:t>
            </a:r>
            <a:r>
              <a:rPr lang="en-GB" altLang="en-US" sz="2000" dirty="0" smtClean="0"/>
              <a:t> </a:t>
            </a:r>
            <a:r>
              <a:rPr lang="en-GB" altLang="en-US" sz="2000" i="1" dirty="0" smtClean="0"/>
              <a:t>model management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dan</a:t>
            </a:r>
            <a:r>
              <a:rPr lang="en-GB" altLang="en-US" sz="2000" dirty="0" smtClean="0"/>
              <a:t> </a:t>
            </a:r>
            <a:r>
              <a:rPr lang="en-GB" altLang="en-US" sz="2000" dirty="0" smtClean="0">
                <a:sym typeface="Wingdings" panose="05000000000000000000" pitchFamily="2" charset="2"/>
              </a:rPr>
              <a:t></a:t>
            </a:r>
            <a:r>
              <a:rPr lang="en-GB" altLang="en-US" sz="2000" dirty="0" smtClean="0"/>
              <a:t> </a:t>
            </a:r>
            <a:r>
              <a:rPr lang="en-GB" altLang="en-US" sz="2000" i="1" dirty="0" smtClean="0"/>
              <a:t>data management</a:t>
            </a:r>
            <a:r>
              <a:rPr lang="en-GB" altLang="en-US" sz="2000" dirty="0" smtClean="0"/>
              <a:t> </a:t>
            </a:r>
            <a:endParaRPr lang="en-US" altLang="en-US" sz="2000" dirty="0" smtClean="0"/>
          </a:p>
        </p:txBody>
      </p:sp>
      <p:grpSp>
        <p:nvGrpSpPr>
          <p:cNvPr id="33795" name="Group 4"/>
          <p:cNvGrpSpPr>
            <a:grpSpLocks/>
          </p:cNvGrpSpPr>
          <p:nvPr/>
        </p:nvGrpSpPr>
        <p:grpSpPr bwMode="auto">
          <a:xfrm>
            <a:off x="2209800" y="2895600"/>
            <a:ext cx="5181600" cy="2628900"/>
            <a:chOff x="1872" y="5306"/>
            <a:chExt cx="6480" cy="3060"/>
          </a:xfrm>
        </p:grpSpPr>
        <p:sp>
          <p:nvSpPr>
            <p:cNvPr id="33800" name="Text Box 5"/>
            <p:cNvSpPr txBox="1">
              <a:spLocks noChangeArrowheads="1"/>
            </p:cNvSpPr>
            <p:nvPr/>
          </p:nvSpPr>
          <p:spPr bwMode="auto">
            <a:xfrm>
              <a:off x="1872" y="6578"/>
              <a:ext cx="10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720" tIns="0" rIns="4572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400" noProof="1"/>
                <a:t>pemakai</a:t>
              </a:r>
            </a:p>
            <a:p>
              <a:pPr eaLnBrk="1" hangingPunct="1"/>
              <a:r>
                <a:rPr lang="en-US" altLang="en-US" sz="1400" noProof="1"/>
                <a:t>sistem</a:t>
              </a:r>
            </a:p>
            <a:p>
              <a:pPr eaLnBrk="1" hangingPunct="1"/>
              <a:endParaRPr lang="en-US" altLang="en-US" sz="1400"/>
            </a:p>
          </p:txBody>
        </p:sp>
        <p:sp>
          <p:nvSpPr>
            <p:cNvPr id="33801" name="Text Box 6"/>
            <p:cNvSpPr txBox="1">
              <a:spLocks noChangeArrowheads="1"/>
            </p:cNvSpPr>
            <p:nvPr/>
          </p:nvSpPr>
          <p:spPr bwMode="auto">
            <a:xfrm>
              <a:off x="3492" y="5306"/>
              <a:ext cx="4860" cy="30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45720" tIns="0" rIns="4572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ts val="600"/>
                </a:spcBef>
                <a:spcAft>
                  <a:spcPts val="1200"/>
                </a:spcAft>
              </a:pPr>
              <a:r>
                <a:rPr lang="en-US" altLang="en-US" sz="1400" b="1"/>
                <a:t>Sistem Penunjang Keputusan (SPK)</a:t>
              </a:r>
              <a:endParaRPr lang="en-US" altLang="en-US" sz="1400"/>
            </a:p>
          </p:txBody>
        </p:sp>
        <p:sp>
          <p:nvSpPr>
            <p:cNvPr id="33802" name="Line 7"/>
            <p:cNvSpPr>
              <a:spLocks noChangeShapeType="1"/>
            </p:cNvSpPr>
            <p:nvPr/>
          </p:nvSpPr>
          <p:spPr bwMode="auto">
            <a:xfrm>
              <a:off x="2412" y="6470"/>
              <a:ext cx="144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45720" tIns="0" rIns="45720" bIns="0"/>
            <a:lstStyle/>
            <a:p>
              <a:endParaRPr lang="en-US"/>
            </a:p>
          </p:txBody>
        </p:sp>
        <p:sp>
          <p:nvSpPr>
            <p:cNvPr id="33803" name="Rectangle 8"/>
            <p:cNvSpPr>
              <a:spLocks noChangeArrowheads="1"/>
            </p:cNvSpPr>
            <p:nvPr/>
          </p:nvSpPr>
          <p:spPr bwMode="auto">
            <a:xfrm>
              <a:off x="3852" y="5750"/>
              <a:ext cx="1440" cy="21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45720" tIns="0" rIns="4572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sz="1400"/>
            </a:p>
            <a:p>
              <a:pPr eaLnBrk="1" hangingPunct="1"/>
              <a:r>
                <a:rPr lang="en-US" altLang="en-US" sz="1400"/>
                <a:t>          </a:t>
              </a:r>
              <a:r>
                <a:rPr lang="en-US" altLang="en-US" sz="1400">
                  <a:sym typeface="Wingdings" panose="05000000000000000000" pitchFamily="2" charset="2"/>
                </a:rPr>
                <a:t></a:t>
              </a:r>
              <a:endParaRPr lang="en-US" altLang="en-US" sz="1400"/>
            </a:p>
            <a:p>
              <a:pPr eaLnBrk="1" hangingPunct="1"/>
              <a:endParaRPr lang="en-US" altLang="en-US" sz="1400"/>
            </a:p>
            <a:p>
              <a:pPr algn="ctr" eaLnBrk="1" hangingPunct="1"/>
              <a:r>
                <a:rPr lang="en-US" altLang="en-US" sz="1400" noProof="1"/>
                <a:t>dialog management</a:t>
              </a:r>
            </a:p>
            <a:p>
              <a:pPr eaLnBrk="1" hangingPunct="1"/>
              <a:endParaRPr lang="en-US" altLang="en-US" sz="1400"/>
            </a:p>
          </p:txBody>
        </p:sp>
        <p:sp>
          <p:nvSpPr>
            <p:cNvPr id="33804" name="Text Box 9"/>
            <p:cNvSpPr txBox="1">
              <a:spLocks noChangeArrowheads="1"/>
            </p:cNvSpPr>
            <p:nvPr/>
          </p:nvSpPr>
          <p:spPr bwMode="auto">
            <a:xfrm>
              <a:off x="5832" y="5750"/>
              <a:ext cx="216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45720" tIns="0" rIns="4572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400"/>
                <a:t>                 </a:t>
              </a:r>
              <a:r>
                <a:rPr lang="en-US" altLang="en-US" sz="1400">
                  <a:sym typeface="Wingdings" panose="05000000000000000000" pitchFamily="2" charset="2"/>
                </a:rPr>
                <a:t></a:t>
              </a:r>
              <a:endParaRPr lang="en-US" altLang="en-US" sz="1400"/>
            </a:p>
            <a:p>
              <a:pPr algn="ctr" eaLnBrk="1" hangingPunct="1"/>
              <a:r>
                <a:rPr lang="en-US" altLang="en-US" sz="1400" noProof="1"/>
                <a:t>model management</a:t>
              </a:r>
              <a:endParaRPr lang="en-US" altLang="en-US" sz="1400"/>
            </a:p>
          </p:txBody>
        </p:sp>
        <p:sp>
          <p:nvSpPr>
            <p:cNvPr id="33805" name="Text Box 10"/>
            <p:cNvSpPr txBox="1">
              <a:spLocks noChangeArrowheads="1"/>
            </p:cNvSpPr>
            <p:nvPr/>
          </p:nvSpPr>
          <p:spPr bwMode="auto">
            <a:xfrm>
              <a:off x="5832" y="7190"/>
              <a:ext cx="216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45720" tIns="0" rIns="4572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400"/>
                <a:t>                </a:t>
              </a:r>
              <a:r>
                <a:rPr lang="en-US" altLang="en-US" sz="1400">
                  <a:sym typeface="Wingdings" panose="05000000000000000000" pitchFamily="2" charset="2"/>
                </a:rPr>
                <a:t></a:t>
              </a:r>
              <a:endParaRPr lang="en-US" altLang="en-US" sz="1400"/>
            </a:p>
            <a:p>
              <a:pPr algn="ctr" eaLnBrk="1" hangingPunct="1"/>
              <a:r>
                <a:rPr lang="en-US" altLang="en-US" sz="1400" noProof="1"/>
                <a:t>data management</a:t>
              </a:r>
              <a:endParaRPr lang="en-US" altLang="en-US" sz="1400"/>
            </a:p>
          </p:txBody>
        </p:sp>
        <p:sp>
          <p:nvSpPr>
            <p:cNvPr id="33806" name="Line 11"/>
            <p:cNvSpPr>
              <a:spLocks noChangeShapeType="1"/>
            </p:cNvSpPr>
            <p:nvPr/>
          </p:nvSpPr>
          <p:spPr bwMode="auto">
            <a:xfrm>
              <a:off x="5292" y="6110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45720" tIns="0" rIns="45720" bIns="0"/>
            <a:lstStyle/>
            <a:p>
              <a:endParaRPr lang="en-US"/>
            </a:p>
          </p:txBody>
        </p:sp>
        <p:sp>
          <p:nvSpPr>
            <p:cNvPr id="33807" name="Line 12"/>
            <p:cNvSpPr>
              <a:spLocks noChangeShapeType="1"/>
            </p:cNvSpPr>
            <p:nvPr/>
          </p:nvSpPr>
          <p:spPr bwMode="auto">
            <a:xfrm>
              <a:off x="6912" y="6650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45720" tIns="0" rIns="45720" bIns="0"/>
            <a:lstStyle/>
            <a:p>
              <a:endParaRPr lang="en-US"/>
            </a:p>
          </p:txBody>
        </p:sp>
      </p:grpSp>
      <p:sp>
        <p:nvSpPr>
          <p:cNvPr id="33796" name="Rectangle 13"/>
          <p:cNvSpPr>
            <a:spLocks noChangeArrowheads="1"/>
          </p:cNvSpPr>
          <p:nvPr/>
        </p:nvSpPr>
        <p:spPr bwMode="auto">
          <a:xfrm>
            <a:off x="2209800" y="3581400"/>
            <a:ext cx="592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>
                <a:sym typeface="MS Outlook" panose="05010100010000000000" pitchFamily="2" charset="2"/>
              </a:rPr>
              <a:t></a:t>
            </a:r>
            <a:r>
              <a:rPr lang="en-US" altLang="en-US"/>
              <a:t> </a:t>
            </a:r>
          </a:p>
        </p:txBody>
      </p:sp>
      <p:sp>
        <p:nvSpPr>
          <p:cNvPr id="33797" name="Rectangle 14"/>
          <p:cNvSpPr>
            <a:spLocks noChangeArrowheads="1"/>
          </p:cNvSpPr>
          <p:nvPr/>
        </p:nvSpPr>
        <p:spPr bwMode="auto">
          <a:xfrm>
            <a:off x="1981200" y="5943600"/>
            <a:ext cx="571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 sz="1800" b="1"/>
              <a:t>Komponen sistem penunjang keputusan</a:t>
            </a:r>
            <a:r>
              <a:rPr lang="en-US" altLang="en-US" sz="18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04919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850" name="Group 2"/>
          <p:cNvGraphicFramePr>
            <a:graphicFrameLocks noGrp="1"/>
          </p:cNvGraphicFramePr>
          <p:nvPr>
            <p:ph sz="half" idx="2"/>
          </p:nvPr>
        </p:nvGraphicFramePr>
        <p:xfrm>
          <a:off x="1143000" y="973138"/>
          <a:ext cx="4267200" cy="5356225"/>
        </p:xfrm>
        <a:graphic>
          <a:graphicData uri="http://schemas.openxmlformats.org/drawingml/2006/table">
            <a:tbl>
              <a:tblPr/>
              <a:tblGrid>
                <a:gridCol w="2079625"/>
                <a:gridCol w="2187575"/>
              </a:tblGrid>
              <a:tr h="45725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Sistem Penunjang Keputusan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(SPK)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Sistem Informasi Manajemen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(SIM)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850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9225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Dukungan Keputusan: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9225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	Problem khusus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9225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	Mendukung tahapan pengambilan keputusan </a:t>
                      </a:r>
                      <a:r>
                        <a:rPr kumimoji="0" lang="en-GB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intelligence, design, choice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dan </a:t>
                      </a:r>
                      <a:r>
                        <a:rPr kumimoji="0" lang="en-GB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implementation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menurut Herbert Simon.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9225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	Lebih mendukung keputusan setengah terstruktur dan tidak terstuktur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9225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	Mendukung keputusan individual manajer tertentu.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8275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Dukungan Keputusan: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8275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	Problem umum di perusahaan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8275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	Mendukung tahapan pengambilan keputusan </a:t>
                      </a:r>
                      <a:r>
                        <a:rPr kumimoji="0" lang="en-GB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intelligence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dan </a:t>
                      </a:r>
                      <a:r>
                        <a:rPr kumimoji="0" lang="en-GB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implementation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menurut Herbert Simon.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8275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	Lebih mendukung keputusan terstuktur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8275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	Mendukung keputusan banyak manajer.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46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2875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Dukungan Informasi: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2875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	Periode informasi tak tentu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2875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	Lingkup informasi sempit pada permasalahan spesifik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2875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	Akses informasi interaktip dan </a:t>
                      </a:r>
                      <a:r>
                        <a:rPr kumimoji="0" lang="en-GB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on line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2875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	Informasi dihasilkan dari model yang canggih 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8275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Dukungan Informasi: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8275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	Informasi periodik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8275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	Lingkup informasi lebih luas pada permasalah organisasi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8275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	Akses informasi </a:t>
                      </a:r>
                      <a:r>
                        <a:rPr kumimoji="0" lang="en-GB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on line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dan </a:t>
                      </a:r>
                      <a:r>
                        <a:rPr kumimoji="0" lang="en-GB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off line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8275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	Informasi dihasilkan menggunakan model yang sederhana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8864" name="Group 16"/>
          <p:cNvGraphicFramePr>
            <a:graphicFrameLocks noGrp="1"/>
          </p:cNvGraphicFramePr>
          <p:nvPr>
            <p:ph sz="half" idx="1"/>
          </p:nvPr>
        </p:nvGraphicFramePr>
        <p:xfrm>
          <a:off x="5562600" y="990600"/>
          <a:ext cx="3398838" cy="2513013"/>
        </p:xfrm>
        <a:graphic>
          <a:graphicData uri="http://schemas.openxmlformats.org/drawingml/2006/table">
            <a:tbl>
              <a:tblPr/>
              <a:tblGrid>
                <a:gridCol w="1793875"/>
                <a:gridCol w="1604963"/>
              </a:tblGrid>
              <a:tr h="728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Sistem Penunjang Keputusan (SPK)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Sistem Pakar (SP)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84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>
                          <a:tab pos="107950" algn="l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Menggunakan </a:t>
                      </a:r>
                      <a:r>
                        <a:rPr kumimoji="0" lang="en-GB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data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107950" algn="l"/>
                        </a:tabLst>
                      </a:pPr>
                      <a:r>
                        <a:rPr kumimoji="0" lang="en-GB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base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(basis data)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>
                          <a:tab pos="107950" algn="l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Berbasis pada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107950" algn="l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permodelan  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>
                          <a:tab pos="107950" algn="l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Menggunakan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107950" algn="l"/>
                        </a:tabLst>
                      </a:pPr>
                      <a:r>
                        <a:rPr kumimoji="0" lang="en-GB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knowledge base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>
                          <a:tab pos="107950" algn="l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Berbasis pada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107950" algn="l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konsultasi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43" name="Rectangle 27"/>
          <p:cNvSpPr>
            <a:spLocks noChangeArrowheads="1"/>
          </p:cNvSpPr>
          <p:nvPr/>
        </p:nvSpPr>
        <p:spPr bwMode="auto">
          <a:xfrm>
            <a:off x="1219200" y="228600"/>
            <a:ext cx="396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 sz="1400" b="1"/>
              <a:t>Perbedaan sistem penunjang keputusan dan SIM</a:t>
            </a:r>
            <a:r>
              <a:rPr lang="en-US" altLang="en-US" sz="1400"/>
              <a:t> </a:t>
            </a:r>
          </a:p>
        </p:txBody>
      </p:sp>
      <p:sp>
        <p:nvSpPr>
          <p:cNvPr id="34844" name="Rectangle 28"/>
          <p:cNvSpPr>
            <a:spLocks noChangeArrowheads="1"/>
          </p:cNvSpPr>
          <p:nvPr/>
        </p:nvSpPr>
        <p:spPr bwMode="auto">
          <a:xfrm>
            <a:off x="5791200" y="304800"/>
            <a:ext cx="2971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 sz="1400" b="1"/>
              <a:t>Perbedaan sistem penunjang keputusan </a:t>
            </a:r>
          </a:p>
          <a:p>
            <a:pPr algn="ctr" eaLnBrk="1" hangingPunct="1"/>
            <a:r>
              <a:rPr lang="en-GB" altLang="en-US" sz="1400" b="1"/>
              <a:t>dengan sistem pakar</a:t>
            </a:r>
            <a:r>
              <a:rPr lang="en-US" altLang="en-US" sz="1400"/>
              <a:t> </a:t>
            </a:r>
          </a:p>
        </p:txBody>
      </p:sp>
      <p:sp>
        <p:nvSpPr>
          <p:cNvPr id="34845" name="Rectangle 29"/>
          <p:cNvSpPr>
            <a:spLocks noChangeArrowheads="1"/>
          </p:cNvSpPr>
          <p:nvPr/>
        </p:nvSpPr>
        <p:spPr bwMode="auto">
          <a:xfrm>
            <a:off x="7391400" y="617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800">
                <a:hlinkClick r:id="rId2" action="ppaction://hlinksldjump"/>
              </a:rPr>
              <a:t>Back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3355503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SPK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algn="just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2200" smtClean="0">
                <a:latin typeface="Times New Roman" panose="02020603050405020304" pitchFamily="18" charset="0"/>
              </a:rPr>
              <a:t>SPK (sistem penunjang keputusan) dibedakan kedalam dua tipe (Dhar and Stein, 1997) :</a:t>
            </a:r>
          </a:p>
          <a:p>
            <a:pPr marL="990600" lvl="1" indent="-533400" algn="just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AutoNum type="arabicPeriod"/>
            </a:pPr>
            <a:r>
              <a:rPr lang="en-GB" altLang="en-US" sz="2200" smtClean="0">
                <a:latin typeface="Times New Roman" panose="02020603050405020304" pitchFamily="18" charset="0"/>
              </a:rPr>
              <a:t>SPK berbasis pada model (</a:t>
            </a:r>
            <a:r>
              <a:rPr lang="en-GB" altLang="en-US" sz="2200" i="1" smtClean="0">
                <a:latin typeface="Times New Roman" panose="02020603050405020304" pitchFamily="18" charset="0"/>
              </a:rPr>
              <a:t>model driven DSS</a:t>
            </a:r>
            <a:r>
              <a:rPr lang="en-GB" altLang="en-US" sz="2200" smtClean="0">
                <a:latin typeface="Times New Roman" panose="02020603050405020304" pitchFamily="18" charset="0"/>
              </a:rPr>
              <a:t>)</a:t>
            </a:r>
            <a:endParaRPr lang="en-US" altLang="en-US" sz="2200" smtClean="0">
              <a:latin typeface="Times New Roman" panose="02020603050405020304" pitchFamily="18" charset="0"/>
            </a:endParaRPr>
          </a:p>
          <a:p>
            <a:pPr marL="990600" lvl="1" indent="-533400" algn="just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AutoNum type="arabicPeriod"/>
            </a:pPr>
            <a:r>
              <a:rPr lang="en-GB" altLang="en-US" sz="2200" smtClean="0">
                <a:latin typeface="Times New Roman" panose="02020603050405020304" pitchFamily="18" charset="0"/>
              </a:rPr>
              <a:t>SPK berbasis pada data (</a:t>
            </a:r>
            <a:r>
              <a:rPr lang="en-GB" altLang="en-US" sz="2200" i="1" smtClean="0">
                <a:latin typeface="Times New Roman" panose="02020603050405020304" pitchFamily="18" charset="0"/>
              </a:rPr>
              <a:t>data driven DSS</a:t>
            </a:r>
            <a:r>
              <a:rPr lang="en-GB" altLang="en-US" sz="2200" smtClean="0">
                <a:latin typeface="Times New Roman" panose="02020603050405020304" pitchFamily="18" charset="0"/>
              </a:rPr>
              <a:t>)</a:t>
            </a:r>
            <a:r>
              <a:rPr lang="en-US" altLang="en-US" sz="2200" smtClean="0">
                <a:latin typeface="Times New Roman" panose="02020603050405020304" pitchFamily="18" charset="0"/>
              </a:rPr>
              <a:t> </a:t>
            </a:r>
          </a:p>
          <a:p>
            <a:pPr marL="609600" indent="-609600" algn="just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2200" smtClean="0">
                <a:latin typeface="Times New Roman" panose="02020603050405020304" pitchFamily="18" charset="0"/>
              </a:rPr>
              <a:t>SPK lama (tahun 1980-an) hanya berbasis pada model (</a:t>
            </a:r>
            <a:r>
              <a:rPr lang="en-GB" altLang="en-US" sz="2200" i="1" smtClean="0">
                <a:latin typeface="Times New Roman" panose="02020603050405020304" pitchFamily="18" charset="0"/>
              </a:rPr>
              <a:t>model driven DSS</a:t>
            </a:r>
            <a:r>
              <a:rPr lang="en-GB" altLang="en-US" sz="2200" smtClean="0">
                <a:latin typeface="Times New Roman" panose="02020603050405020304" pitchFamily="18" charset="0"/>
              </a:rPr>
              <a:t>) dengan menggunakan data secukupnya.</a:t>
            </a:r>
          </a:p>
          <a:p>
            <a:pPr marL="609600" indent="-609600" algn="just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2200" smtClean="0">
                <a:latin typeface="Times New Roman" panose="02020603050405020304" pitchFamily="18" charset="0"/>
              </a:rPr>
              <a:t>SPK sekarang selain berbasis pada model juga mengandalkan basis data yang besar, misalnya mengandalkan </a:t>
            </a:r>
            <a:r>
              <a:rPr lang="en-GB" altLang="en-US" sz="2200" i="1" smtClean="0">
                <a:latin typeface="Times New Roman" panose="02020603050405020304" pitchFamily="18" charset="0"/>
              </a:rPr>
              <a:t>data warehouse</a:t>
            </a:r>
            <a:r>
              <a:rPr lang="en-GB" altLang="en-US" sz="2200" smtClean="0">
                <a:latin typeface="Times New Roman" panose="02020603050405020304" pitchFamily="18" charset="0"/>
              </a:rPr>
              <a:t>.</a:t>
            </a:r>
            <a:endParaRPr lang="en-US" altLang="en-US" sz="220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3473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71600" y="838200"/>
            <a:ext cx="7772400" cy="12954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2200" b="1" smtClean="0">
                <a:latin typeface="Times New Roman" panose="02020603050405020304" pitchFamily="18" charset="0"/>
              </a:rPr>
              <a:t>Steven L. Alter </a:t>
            </a:r>
            <a:r>
              <a:rPr lang="en-GB" altLang="en-US" sz="2200" smtClean="0">
                <a:latin typeface="Times New Roman" panose="02020603050405020304" pitchFamily="18" charset="0"/>
              </a:rPr>
              <a:t>(1976) memberikan konsep tentang SPK berbasis model sebagai berikut </a:t>
            </a:r>
            <a:endParaRPr lang="en-US" altLang="en-US" sz="2200" smtClean="0">
              <a:latin typeface="Times New Roman" panose="02020603050405020304" pitchFamily="18" charset="0"/>
            </a:endParaRPr>
          </a:p>
        </p:txBody>
      </p:sp>
      <p:sp>
        <p:nvSpPr>
          <p:cNvPr id="36867" name="Line 4"/>
          <p:cNvSpPr>
            <a:spLocks noChangeShapeType="1"/>
          </p:cNvSpPr>
          <p:nvPr/>
        </p:nvSpPr>
        <p:spPr bwMode="auto">
          <a:xfrm>
            <a:off x="2994025" y="3071813"/>
            <a:ext cx="0" cy="17129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tIns="0" rIns="45720" bIns="0"/>
          <a:lstStyle/>
          <a:p>
            <a:endParaRPr lang="en-US"/>
          </a:p>
        </p:txBody>
      </p:sp>
      <p:sp>
        <p:nvSpPr>
          <p:cNvPr id="36868" name="Line 5"/>
          <p:cNvSpPr>
            <a:spLocks noChangeShapeType="1"/>
          </p:cNvSpPr>
          <p:nvPr/>
        </p:nvSpPr>
        <p:spPr bwMode="auto">
          <a:xfrm>
            <a:off x="3852863" y="2854325"/>
            <a:ext cx="0" cy="1882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tIns="0" rIns="45720" bIns="0"/>
          <a:lstStyle/>
          <a:p>
            <a:endParaRPr lang="en-US"/>
          </a:p>
        </p:txBody>
      </p:sp>
      <p:sp>
        <p:nvSpPr>
          <p:cNvPr id="36869" name="Line 6"/>
          <p:cNvSpPr>
            <a:spLocks noChangeShapeType="1"/>
          </p:cNvSpPr>
          <p:nvPr/>
        </p:nvSpPr>
        <p:spPr bwMode="auto">
          <a:xfrm>
            <a:off x="4906963" y="2690813"/>
            <a:ext cx="0" cy="2054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tIns="0" rIns="45720" bIns="0"/>
          <a:lstStyle/>
          <a:p>
            <a:endParaRPr lang="en-US"/>
          </a:p>
        </p:txBody>
      </p:sp>
      <p:sp>
        <p:nvSpPr>
          <p:cNvPr id="36870" name="Line 7"/>
          <p:cNvSpPr>
            <a:spLocks noChangeShapeType="1"/>
          </p:cNvSpPr>
          <p:nvPr/>
        </p:nvSpPr>
        <p:spPr bwMode="auto">
          <a:xfrm flipH="1">
            <a:off x="5821363" y="2516188"/>
            <a:ext cx="4762" cy="23066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tIns="0" rIns="45720" bIns="0"/>
          <a:lstStyle/>
          <a:p>
            <a:endParaRPr lang="en-US"/>
          </a:p>
        </p:txBody>
      </p:sp>
      <p:sp>
        <p:nvSpPr>
          <p:cNvPr id="36871" name="Line 8"/>
          <p:cNvSpPr>
            <a:spLocks noChangeShapeType="1"/>
          </p:cNvSpPr>
          <p:nvPr/>
        </p:nvSpPr>
        <p:spPr bwMode="auto">
          <a:xfrm>
            <a:off x="6734175" y="2289175"/>
            <a:ext cx="4763" cy="24860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tIns="0" rIns="45720" bIns="0"/>
          <a:lstStyle/>
          <a:p>
            <a:endParaRPr lang="en-US"/>
          </a:p>
        </p:txBody>
      </p:sp>
      <p:sp>
        <p:nvSpPr>
          <p:cNvPr id="36872" name="Line 9"/>
          <p:cNvSpPr>
            <a:spLocks noChangeShapeType="1"/>
          </p:cNvSpPr>
          <p:nvPr/>
        </p:nvSpPr>
        <p:spPr bwMode="auto">
          <a:xfrm flipV="1">
            <a:off x="1962150" y="2057400"/>
            <a:ext cx="5810250" cy="12096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tIns="0" rIns="45720" bIns="0"/>
          <a:lstStyle/>
          <a:p>
            <a:endParaRPr lang="en-US"/>
          </a:p>
        </p:txBody>
      </p:sp>
      <p:sp>
        <p:nvSpPr>
          <p:cNvPr id="36873" name="Line 10"/>
          <p:cNvSpPr>
            <a:spLocks noChangeShapeType="1"/>
          </p:cNvSpPr>
          <p:nvPr/>
        </p:nvSpPr>
        <p:spPr bwMode="auto">
          <a:xfrm>
            <a:off x="1985963" y="3257550"/>
            <a:ext cx="0" cy="15414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tIns="0" rIns="45720" bIns="0"/>
          <a:lstStyle/>
          <a:p>
            <a:endParaRPr lang="en-US"/>
          </a:p>
        </p:txBody>
      </p:sp>
      <p:sp>
        <p:nvSpPr>
          <p:cNvPr id="36874" name="Line 11"/>
          <p:cNvSpPr>
            <a:spLocks noChangeShapeType="1"/>
          </p:cNvSpPr>
          <p:nvPr/>
        </p:nvSpPr>
        <p:spPr bwMode="auto">
          <a:xfrm>
            <a:off x="7742238" y="2060575"/>
            <a:ext cx="0" cy="27400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tIns="0" rIns="45720" bIns="0"/>
          <a:lstStyle/>
          <a:p>
            <a:endParaRPr lang="en-US"/>
          </a:p>
        </p:txBody>
      </p:sp>
      <p:sp>
        <p:nvSpPr>
          <p:cNvPr id="36875" name="Line 12"/>
          <p:cNvSpPr>
            <a:spLocks noChangeShapeType="1"/>
          </p:cNvSpPr>
          <p:nvPr/>
        </p:nvSpPr>
        <p:spPr bwMode="auto">
          <a:xfrm flipV="1">
            <a:off x="1962150" y="4745038"/>
            <a:ext cx="5789613" cy="111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tIns="0" rIns="45720" bIns="0"/>
          <a:lstStyle/>
          <a:p>
            <a:endParaRPr lang="en-US"/>
          </a:p>
        </p:txBody>
      </p:sp>
      <p:sp>
        <p:nvSpPr>
          <p:cNvPr id="36876" name="Text Box 13"/>
          <p:cNvSpPr txBox="1">
            <a:spLocks noChangeArrowheads="1"/>
          </p:cNvSpPr>
          <p:nvPr/>
        </p:nvSpPr>
        <p:spPr bwMode="auto">
          <a:xfrm>
            <a:off x="2052638" y="3325813"/>
            <a:ext cx="85090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200" noProof="1"/>
          </a:p>
          <a:p>
            <a:pPr eaLnBrk="1" hangingPunct="1"/>
            <a:r>
              <a:rPr lang="en-US" altLang="en-US" sz="1200" noProof="1"/>
              <a:t>Mengambil</a:t>
            </a:r>
          </a:p>
          <a:p>
            <a:pPr eaLnBrk="1" hangingPunct="1"/>
            <a:r>
              <a:rPr lang="en-US" altLang="en-US" sz="1200" noProof="1"/>
              <a:t>elemen-elemen</a:t>
            </a:r>
          </a:p>
          <a:p>
            <a:pPr eaLnBrk="1" hangingPunct="1"/>
            <a:r>
              <a:rPr lang="en-US" altLang="en-US" sz="1200" noProof="1"/>
              <a:t>informasi</a:t>
            </a:r>
          </a:p>
          <a:p>
            <a:pPr eaLnBrk="1" hangingPunct="1"/>
            <a:endParaRPr lang="en-US" altLang="en-US" sz="1200"/>
          </a:p>
        </p:txBody>
      </p:sp>
      <p:sp>
        <p:nvSpPr>
          <p:cNvPr id="36877" name="Text Box 14"/>
          <p:cNvSpPr txBox="1">
            <a:spLocks noChangeArrowheads="1"/>
          </p:cNvSpPr>
          <p:nvPr/>
        </p:nvSpPr>
        <p:spPr bwMode="auto">
          <a:xfrm>
            <a:off x="3119438" y="3197225"/>
            <a:ext cx="611187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200" noProof="1"/>
          </a:p>
          <a:p>
            <a:pPr eaLnBrk="1" hangingPunct="1"/>
            <a:endParaRPr lang="en-US" altLang="en-US" sz="1200" noProof="1"/>
          </a:p>
          <a:p>
            <a:pPr eaLnBrk="1" hangingPunct="1"/>
            <a:r>
              <a:rPr lang="en-US" altLang="en-US" sz="1200" noProof="1"/>
              <a:t>analisis</a:t>
            </a:r>
          </a:p>
          <a:p>
            <a:pPr eaLnBrk="1" hangingPunct="1"/>
            <a:r>
              <a:rPr lang="en-US" altLang="en-US" sz="1200" noProof="1"/>
              <a:t>satu file</a:t>
            </a:r>
          </a:p>
          <a:p>
            <a:pPr eaLnBrk="1" hangingPunct="1"/>
            <a:endParaRPr lang="en-US" altLang="en-US" sz="1200" noProof="1"/>
          </a:p>
          <a:p>
            <a:pPr eaLnBrk="1" hangingPunct="1"/>
            <a:endParaRPr lang="en-US" altLang="en-US" sz="1200"/>
          </a:p>
        </p:txBody>
      </p:sp>
      <p:sp>
        <p:nvSpPr>
          <p:cNvPr id="36878" name="Text Box 15"/>
          <p:cNvSpPr txBox="1">
            <a:spLocks noChangeArrowheads="1"/>
          </p:cNvSpPr>
          <p:nvPr/>
        </p:nvSpPr>
        <p:spPr bwMode="auto">
          <a:xfrm>
            <a:off x="3913188" y="3028950"/>
            <a:ext cx="812800" cy="154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200" noProof="1"/>
          </a:p>
          <a:p>
            <a:pPr eaLnBrk="1" hangingPunct="1"/>
            <a:r>
              <a:rPr lang="en-US" altLang="en-US" sz="1200" noProof="1"/>
              <a:t>Membuat</a:t>
            </a:r>
          </a:p>
          <a:p>
            <a:pPr eaLnBrk="1" hangingPunct="1"/>
            <a:r>
              <a:rPr lang="en-US" altLang="en-US" sz="1200" noProof="1"/>
              <a:t>laporan</a:t>
            </a:r>
          </a:p>
          <a:p>
            <a:pPr eaLnBrk="1" hangingPunct="1"/>
            <a:r>
              <a:rPr lang="en-US" altLang="en-US" sz="1200" noProof="1"/>
              <a:t>dari banyak</a:t>
            </a:r>
          </a:p>
          <a:p>
            <a:pPr eaLnBrk="1" hangingPunct="1"/>
            <a:r>
              <a:rPr lang="en-US" altLang="en-US" sz="1200" noProof="1"/>
              <a:t>file</a:t>
            </a:r>
          </a:p>
          <a:p>
            <a:pPr eaLnBrk="1" hangingPunct="1"/>
            <a:endParaRPr lang="en-US" altLang="en-US" sz="1200" noProof="1"/>
          </a:p>
          <a:p>
            <a:pPr eaLnBrk="1" hangingPunct="1"/>
            <a:endParaRPr lang="en-US" altLang="en-US" sz="1200"/>
          </a:p>
        </p:txBody>
      </p:sp>
      <p:sp>
        <p:nvSpPr>
          <p:cNvPr id="36879" name="Text Box 16"/>
          <p:cNvSpPr txBox="1">
            <a:spLocks noChangeArrowheads="1"/>
          </p:cNvSpPr>
          <p:nvPr/>
        </p:nvSpPr>
        <p:spPr bwMode="auto">
          <a:xfrm>
            <a:off x="4979988" y="2947988"/>
            <a:ext cx="750887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200" noProof="1"/>
          </a:p>
          <a:p>
            <a:pPr eaLnBrk="1" hangingPunct="1"/>
            <a:r>
              <a:rPr lang="en-US" altLang="en-US" sz="1200" noProof="1"/>
              <a:t>Estimasi alternatip-alternatip</a:t>
            </a:r>
          </a:p>
          <a:p>
            <a:pPr eaLnBrk="1" hangingPunct="1"/>
            <a:r>
              <a:rPr lang="en-US" altLang="en-US" sz="1200" noProof="1"/>
              <a:t>keputusan</a:t>
            </a:r>
          </a:p>
          <a:p>
            <a:pPr eaLnBrk="1" hangingPunct="1"/>
            <a:endParaRPr lang="en-US" altLang="en-US" sz="1200"/>
          </a:p>
        </p:txBody>
      </p:sp>
      <p:sp>
        <p:nvSpPr>
          <p:cNvPr id="36880" name="Text Box 17"/>
          <p:cNvSpPr txBox="1">
            <a:spLocks noChangeArrowheads="1"/>
          </p:cNvSpPr>
          <p:nvPr/>
        </p:nvSpPr>
        <p:spPr bwMode="auto">
          <a:xfrm>
            <a:off x="5884863" y="3028950"/>
            <a:ext cx="690562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200" noProof="1"/>
          </a:p>
          <a:p>
            <a:pPr eaLnBrk="1" hangingPunct="1"/>
            <a:r>
              <a:rPr lang="en-US" altLang="en-US" sz="1200" noProof="1"/>
              <a:t>Usulan solusi optimal</a:t>
            </a:r>
          </a:p>
          <a:p>
            <a:pPr eaLnBrk="1" hangingPunct="1"/>
            <a:endParaRPr lang="en-US" altLang="en-US" sz="1200"/>
          </a:p>
        </p:txBody>
      </p:sp>
      <p:sp>
        <p:nvSpPr>
          <p:cNvPr id="36881" name="Text Box 18"/>
          <p:cNvSpPr txBox="1">
            <a:spLocks noChangeArrowheads="1"/>
          </p:cNvSpPr>
          <p:nvPr/>
        </p:nvSpPr>
        <p:spPr bwMode="auto">
          <a:xfrm>
            <a:off x="6797675" y="3043238"/>
            <a:ext cx="773113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200" noProof="1"/>
          </a:p>
          <a:p>
            <a:pPr eaLnBrk="1" hangingPunct="1"/>
            <a:r>
              <a:rPr lang="en-US" altLang="en-US" sz="1200" noProof="1"/>
              <a:t>Melakukan</a:t>
            </a:r>
          </a:p>
          <a:p>
            <a:pPr eaLnBrk="1" hangingPunct="1"/>
            <a:r>
              <a:rPr lang="en-US" altLang="en-US" sz="1200" noProof="1"/>
              <a:t>keputusan</a:t>
            </a:r>
          </a:p>
          <a:p>
            <a:pPr eaLnBrk="1" hangingPunct="1"/>
            <a:endParaRPr lang="en-US" altLang="en-US" sz="1200" noProof="1"/>
          </a:p>
          <a:p>
            <a:pPr eaLnBrk="1" hangingPunct="1"/>
            <a:endParaRPr lang="en-US" altLang="en-US" sz="1200"/>
          </a:p>
        </p:txBody>
      </p:sp>
      <p:sp>
        <p:nvSpPr>
          <p:cNvPr id="36882" name="Text Box 19"/>
          <p:cNvSpPr txBox="1">
            <a:spLocks noChangeArrowheads="1"/>
          </p:cNvSpPr>
          <p:nvPr/>
        </p:nvSpPr>
        <p:spPr bwMode="auto">
          <a:xfrm>
            <a:off x="3287713" y="5029200"/>
            <a:ext cx="357028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0" rIns="4572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 noProof="1"/>
              <a:t>Tingkat kerumitan sistem penunjang keputusan</a:t>
            </a:r>
            <a:endParaRPr lang="en-US" altLang="en-US" sz="1200"/>
          </a:p>
        </p:txBody>
      </p:sp>
      <p:sp>
        <p:nvSpPr>
          <p:cNvPr id="36883" name="Line 20"/>
          <p:cNvSpPr>
            <a:spLocks noChangeShapeType="1"/>
          </p:cNvSpPr>
          <p:nvPr/>
        </p:nvSpPr>
        <p:spPr bwMode="auto">
          <a:xfrm flipV="1">
            <a:off x="6396038" y="5095875"/>
            <a:ext cx="6286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tIns="0" rIns="45720" bIns="0"/>
          <a:lstStyle/>
          <a:p>
            <a:endParaRPr lang="en-US"/>
          </a:p>
        </p:txBody>
      </p:sp>
      <p:sp>
        <p:nvSpPr>
          <p:cNvPr id="36884" name="Line 21"/>
          <p:cNvSpPr>
            <a:spLocks noChangeShapeType="1"/>
          </p:cNvSpPr>
          <p:nvPr/>
        </p:nvSpPr>
        <p:spPr bwMode="auto">
          <a:xfrm flipH="1" flipV="1">
            <a:off x="2562225" y="5124450"/>
            <a:ext cx="5159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tIns="0" rIns="45720" bIns="0"/>
          <a:lstStyle/>
          <a:p>
            <a:endParaRPr lang="en-US"/>
          </a:p>
        </p:txBody>
      </p:sp>
      <p:sp>
        <p:nvSpPr>
          <p:cNvPr id="36885" name="Text Box 22"/>
          <p:cNvSpPr txBox="1">
            <a:spLocks noChangeArrowheads="1"/>
          </p:cNvSpPr>
          <p:nvPr/>
        </p:nvSpPr>
        <p:spPr bwMode="auto">
          <a:xfrm>
            <a:off x="1892300" y="4992688"/>
            <a:ext cx="584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0" rIns="4572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 noProof="1"/>
              <a:t>Kecil</a:t>
            </a:r>
            <a:endParaRPr lang="en-US" altLang="en-US" sz="1200"/>
          </a:p>
        </p:txBody>
      </p:sp>
      <p:sp>
        <p:nvSpPr>
          <p:cNvPr id="36886" name="Text Box 23"/>
          <p:cNvSpPr txBox="1">
            <a:spLocks noChangeArrowheads="1"/>
          </p:cNvSpPr>
          <p:nvPr/>
        </p:nvSpPr>
        <p:spPr bwMode="auto">
          <a:xfrm>
            <a:off x="7011988" y="4995863"/>
            <a:ext cx="627062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0" rIns="4572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 noProof="1"/>
              <a:t>Besar</a:t>
            </a:r>
            <a:endParaRPr lang="en-US" altLang="en-US" sz="1200"/>
          </a:p>
        </p:txBody>
      </p:sp>
      <p:sp>
        <p:nvSpPr>
          <p:cNvPr id="36887" name="Rectangle 24"/>
          <p:cNvSpPr>
            <a:spLocks noChangeArrowheads="1"/>
          </p:cNvSpPr>
          <p:nvPr/>
        </p:nvSpPr>
        <p:spPr bwMode="auto">
          <a:xfrm>
            <a:off x="2057400" y="5562600"/>
            <a:ext cx="571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 sz="1600" b="1"/>
              <a:t>Tipe DSS menurut Steven L. Alter (1976)</a:t>
            </a:r>
            <a:r>
              <a:rPr lang="en-US" altLang="en-US" sz="16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774817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1752600" y="838200"/>
            <a:ext cx="6705600" cy="2514600"/>
            <a:chOff x="1104" y="144"/>
            <a:chExt cx="4224" cy="1584"/>
          </a:xfrm>
        </p:grpSpPr>
        <p:sp>
          <p:nvSpPr>
            <p:cNvPr id="37928" name="Rectangle 3"/>
            <p:cNvSpPr>
              <a:spLocks noChangeArrowheads="1"/>
            </p:cNvSpPr>
            <p:nvPr/>
          </p:nvSpPr>
          <p:spPr bwMode="auto">
            <a:xfrm>
              <a:off x="4411" y="1464"/>
              <a:ext cx="909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/>
              <a:r>
                <a:rPr lang="en-GB" altLang="en-US" sz="1200">
                  <a:cs typeface="Times New Roman" panose="02020603050405020304" pitchFamily="18" charset="0"/>
                </a:rPr>
                <a:t>395,000,000</a:t>
              </a:r>
              <a:endParaRPr lang="en-GB" altLang="en-US" sz="1200"/>
            </a:p>
          </p:txBody>
        </p:sp>
        <p:sp>
          <p:nvSpPr>
            <p:cNvPr id="37929" name="Rectangle 4"/>
            <p:cNvSpPr>
              <a:spLocks noChangeArrowheads="1"/>
            </p:cNvSpPr>
            <p:nvPr/>
          </p:nvSpPr>
          <p:spPr bwMode="auto">
            <a:xfrm>
              <a:off x="3528" y="1464"/>
              <a:ext cx="883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/>
              <a:r>
                <a:rPr lang="en-GB" altLang="en-US" sz="1200">
                  <a:cs typeface="Times New Roman" panose="02020603050405020304" pitchFamily="18" charset="0"/>
                </a:rPr>
                <a:t>200,000,000</a:t>
              </a:r>
              <a:endParaRPr lang="en-GB" altLang="en-US" sz="1200"/>
            </a:p>
          </p:txBody>
        </p:sp>
        <p:sp>
          <p:nvSpPr>
            <p:cNvPr id="37930" name="Rectangle 5"/>
            <p:cNvSpPr>
              <a:spLocks noChangeArrowheads="1"/>
            </p:cNvSpPr>
            <p:nvPr/>
          </p:nvSpPr>
          <p:spPr bwMode="auto">
            <a:xfrm>
              <a:off x="2706" y="1464"/>
              <a:ext cx="822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/>
              <a:r>
                <a:rPr lang="en-GB" altLang="en-US" sz="1200">
                  <a:cs typeface="Times New Roman" panose="02020603050405020304" pitchFamily="18" charset="0"/>
                </a:rPr>
                <a:t>120,000,000</a:t>
              </a:r>
              <a:endParaRPr lang="en-GB" altLang="en-US" sz="1200"/>
            </a:p>
          </p:txBody>
        </p:sp>
        <p:sp>
          <p:nvSpPr>
            <p:cNvPr id="37931" name="Rectangle 6"/>
            <p:cNvSpPr>
              <a:spLocks noChangeArrowheads="1"/>
            </p:cNvSpPr>
            <p:nvPr/>
          </p:nvSpPr>
          <p:spPr bwMode="auto">
            <a:xfrm>
              <a:off x="1911" y="1464"/>
              <a:ext cx="795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/>
              <a:r>
                <a:rPr lang="en-GB" altLang="en-US" sz="1200">
                  <a:cs typeface="Times New Roman" panose="02020603050405020304" pitchFamily="18" charset="0"/>
                </a:rPr>
                <a:t>175,000,000</a:t>
              </a:r>
              <a:endParaRPr lang="en-GB" altLang="en-US" sz="1200"/>
            </a:p>
          </p:txBody>
        </p:sp>
        <p:sp>
          <p:nvSpPr>
            <p:cNvPr id="37932" name="Rectangle 7"/>
            <p:cNvSpPr>
              <a:spLocks noChangeArrowheads="1"/>
            </p:cNvSpPr>
            <p:nvPr/>
          </p:nvSpPr>
          <p:spPr bwMode="auto">
            <a:xfrm>
              <a:off x="1115" y="1464"/>
              <a:ext cx="796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/>
              <a:r>
                <a:rPr lang="en-GB" altLang="en-US" sz="1200">
                  <a:cs typeface="Times New Roman" panose="02020603050405020304" pitchFamily="18" charset="0"/>
                </a:rPr>
                <a:t>Laba</a:t>
              </a:r>
              <a:endParaRPr lang="en-GB" altLang="en-US" sz="1200"/>
            </a:p>
          </p:txBody>
        </p:sp>
        <p:sp>
          <p:nvSpPr>
            <p:cNvPr id="37933" name="Rectangle 8"/>
            <p:cNvSpPr>
              <a:spLocks noChangeArrowheads="1"/>
            </p:cNvSpPr>
            <p:nvPr/>
          </p:nvSpPr>
          <p:spPr bwMode="auto">
            <a:xfrm>
              <a:off x="4411" y="1200"/>
              <a:ext cx="909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/>
              <a:r>
                <a:rPr lang="en-GB" altLang="en-US" sz="1200">
                  <a:cs typeface="Times New Roman" panose="02020603050405020304" pitchFamily="18" charset="0"/>
                </a:rPr>
                <a:t>2,500,000,000</a:t>
              </a:r>
              <a:endParaRPr lang="en-GB" altLang="en-US" sz="1200"/>
            </a:p>
          </p:txBody>
        </p:sp>
        <p:sp>
          <p:nvSpPr>
            <p:cNvPr id="37934" name="Rectangle 9"/>
            <p:cNvSpPr>
              <a:spLocks noChangeArrowheads="1"/>
            </p:cNvSpPr>
            <p:nvPr/>
          </p:nvSpPr>
          <p:spPr bwMode="auto">
            <a:xfrm>
              <a:off x="3528" y="1200"/>
              <a:ext cx="883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/>
              <a:r>
                <a:rPr lang="en-GB" altLang="en-US" sz="1200">
                  <a:cs typeface="Times New Roman" panose="02020603050405020304" pitchFamily="18" charset="0"/>
                </a:rPr>
                <a:t>1,250,000,000</a:t>
              </a:r>
              <a:endParaRPr lang="en-GB" altLang="en-US" sz="1200"/>
            </a:p>
          </p:txBody>
        </p:sp>
        <p:sp>
          <p:nvSpPr>
            <p:cNvPr id="37935" name="Rectangle 10"/>
            <p:cNvSpPr>
              <a:spLocks noChangeArrowheads="1"/>
            </p:cNvSpPr>
            <p:nvPr/>
          </p:nvSpPr>
          <p:spPr bwMode="auto">
            <a:xfrm>
              <a:off x="2706" y="1200"/>
              <a:ext cx="822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/>
              <a:r>
                <a:rPr lang="en-GB" altLang="en-US" sz="1200">
                  <a:cs typeface="Times New Roman" panose="02020603050405020304" pitchFamily="18" charset="0"/>
                </a:rPr>
                <a:t>500,000,000</a:t>
              </a:r>
              <a:endParaRPr lang="en-GB" altLang="en-US" sz="1200"/>
            </a:p>
          </p:txBody>
        </p:sp>
        <p:sp>
          <p:nvSpPr>
            <p:cNvPr id="37936" name="Rectangle 11"/>
            <p:cNvSpPr>
              <a:spLocks noChangeArrowheads="1"/>
            </p:cNvSpPr>
            <p:nvPr/>
          </p:nvSpPr>
          <p:spPr bwMode="auto">
            <a:xfrm>
              <a:off x="1911" y="1200"/>
              <a:ext cx="795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/>
              <a:r>
                <a:rPr lang="en-GB" altLang="en-US" sz="1200">
                  <a:cs typeface="Times New Roman" panose="02020603050405020304" pitchFamily="18" charset="0"/>
                </a:rPr>
                <a:t>750,000,000</a:t>
              </a:r>
              <a:endParaRPr lang="en-GB" altLang="en-US" sz="1200"/>
            </a:p>
          </p:txBody>
        </p:sp>
        <p:sp>
          <p:nvSpPr>
            <p:cNvPr id="37937" name="Rectangle 12"/>
            <p:cNvSpPr>
              <a:spLocks noChangeArrowheads="1"/>
            </p:cNvSpPr>
            <p:nvPr/>
          </p:nvSpPr>
          <p:spPr bwMode="auto">
            <a:xfrm>
              <a:off x="1115" y="1200"/>
              <a:ext cx="796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/>
              <a:r>
                <a:rPr lang="en-GB" altLang="en-US" sz="1200">
                  <a:cs typeface="Times New Roman" panose="02020603050405020304" pitchFamily="18" charset="0"/>
                </a:rPr>
                <a:t>Penjualan</a:t>
              </a:r>
              <a:endParaRPr lang="en-GB" altLang="en-US" sz="1200"/>
            </a:p>
          </p:txBody>
        </p:sp>
        <p:sp>
          <p:nvSpPr>
            <p:cNvPr id="37938" name="Rectangle 13"/>
            <p:cNvSpPr>
              <a:spLocks noChangeArrowheads="1"/>
            </p:cNvSpPr>
            <p:nvPr/>
          </p:nvSpPr>
          <p:spPr bwMode="auto">
            <a:xfrm>
              <a:off x="4411" y="936"/>
              <a:ext cx="909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/>
              <a:r>
                <a:rPr lang="en-GB" altLang="en-US" sz="1200">
                  <a:cs typeface="Times New Roman" panose="02020603050405020304" pitchFamily="18" charset="0"/>
                </a:rPr>
                <a:t>100,000,000</a:t>
              </a:r>
              <a:endParaRPr lang="en-GB" altLang="en-US" sz="1200"/>
            </a:p>
          </p:txBody>
        </p:sp>
        <p:sp>
          <p:nvSpPr>
            <p:cNvPr id="37939" name="Rectangle 14"/>
            <p:cNvSpPr>
              <a:spLocks noChangeArrowheads="1"/>
            </p:cNvSpPr>
            <p:nvPr/>
          </p:nvSpPr>
          <p:spPr bwMode="auto">
            <a:xfrm>
              <a:off x="3528" y="936"/>
              <a:ext cx="883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/>
              <a:r>
                <a:rPr lang="en-GB" altLang="en-US" sz="1200">
                  <a:cs typeface="Times New Roman" panose="02020603050405020304" pitchFamily="18" charset="0"/>
                </a:rPr>
                <a:t>50,000,000</a:t>
              </a:r>
              <a:endParaRPr lang="en-GB" altLang="en-US" sz="1200"/>
            </a:p>
          </p:txBody>
        </p:sp>
        <p:sp>
          <p:nvSpPr>
            <p:cNvPr id="37940" name="Rectangle 15"/>
            <p:cNvSpPr>
              <a:spLocks noChangeArrowheads="1"/>
            </p:cNvSpPr>
            <p:nvPr/>
          </p:nvSpPr>
          <p:spPr bwMode="auto">
            <a:xfrm>
              <a:off x="2706" y="936"/>
              <a:ext cx="822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/>
              <a:r>
                <a:rPr lang="en-GB" altLang="en-US" sz="1200">
                  <a:cs typeface="Times New Roman" panose="02020603050405020304" pitchFamily="18" charset="0"/>
                </a:rPr>
                <a:t>25,000,000</a:t>
              </a:r>
              <a:endParaRPr lang="en-GB" altLang="en-US" sz="1200"/>
            </a:p>
          </p:txBody>
        </p:sp>
        <p:sp>
          <p:nvSpPr>
            <p:cNvPr id="37941" name="Rectangle 16"/>
            <p:cNvSpPr>
              <a:spLocks noChangeArrowheads="1"/>
            </p:cNvSpPr>
            <p:nvPr/>
          </p:nvSpPr>
          <p:spPr bwMode="auto">
            <a:xfrm>
              <a:off x="1911" y="936"/>
              <a:ext cx="795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/>
              <a:r>
                <a:rPr lang="en-GB" altLang="en-US" sz="1200">
                  <a:cs typeface="Times New Roman" panose="02020603050405020304" pitchFamily="18" charset="0"/>
                </a:rPr>
                <a:t>25,000,000</a:t>
              </a:r>
              <a:endParaRPr lang="en-GB" altLang="en-US" sz="1200"/>
            </a:p>
          </p:txBody>
        </p:sp>
        <p:sp>
          <p:nvSpPr>
            <p:cNvPr id="37942" name="Rectangle 17"/>
            <p:cNvSpPr>
              <a:spLocks noChangeArrowheads="1"/>
            </p:cNvSpPr>
            <p:nvPr/>
          </p:nvSpPr>
          <p:spPr bwMode="auto">
            <a:xfrm>
              <a:off x="1115" y="936"/>
              <a:ext cx="796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/>
              <a:r>
                <a:rPr lang="en-GB" altLang="en-US" sz="1200">
                  <a:cs typeface="Times New Roman" panose="02020603050405020304" pitchFamily="18" charset="0"/>
                </a:rPr>
                <a:t>Biaya Promosi</a:t>
              </a:r>
              <a:endParaRPr lang="en-GB" altLang="en-US" sz="1200"/>
            </a:p>
          </p:txBody>
        </p:sp>
        <p:sp>
          <p:nvSpPr>
            <p:cNvPr id="37943" name="Rectangle 18"/>
            <p:cNvSpPr>
              <a:spLocks noChangeArrowheads="1"/>
            </p:cNvSpPr>
            <p:nvPr/>
          </p:nvSpPr>
          <p:spPr bwMode="auto">
            <a:xfrm>
              <a:off x="4411" y="672"/>
              <a:ext cx="909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/>
              <a:r>
                <a:rPr lang="en-GB" altLang="en-US" sz="1200">
                  <a:cs typeface="Times New Roman" panose="02020603050405020304" pitchFamily="18" charset="0"/>
                </a:rPr>
                <a:t>Total</a:t>
              </a:r>
              <a:endParaRPr lang="en-GB" altLang="en-US" sz="1200"/>
            </a:p>
          </p:txBody>
        </p:sp>
        <p:sp>
          <p:nvSpPr>
            <p:cNvPr id="37944" name="Rectangle 19"/>
            <p:cNvSpPr>
              <a:spLocks noChangeArrowheads="1"/>
            </p:cNvSpPr>
            <p:nvPr/>
          </p:nvSpPr>
          <p:spPr bwMode="auto">
            <a:xfrm>
              <a:off x="3528" y="672"/>
              <a:ext cx="883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/>
              <a:r>
                <a:rPr lang="en-GB" altLang="en-US" sz="1200">
                  <a:cs typeface="Times New Roman" panose="02020603050405020304" pitchFamily="18" charset="0"/>
                </a:rPr>
                <a:t>JATIM</a:t>
              </a:r>
              <a:endParaRPr lang="en-GB" altLang="en-US" sz="1200"/>
            </a:p>
          </p:txBody>
        </p:sp>
        <p:sp>
          <p:nvSpPr>
            <p:cNvPr id="37945" name="Rectangle 20"/>
            <p:cNvSpPr>
              <a:spLocks noChangeArrowheads="1"/>
            </p:cNvSpPr>
            <p:nvPr/>
          </p:nvSpPr>
          <p:spPr bwMode="auto">
            <a:xfrm>
              <a:off x="2706" y="672"/>
              <a:ext cx="822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/>
              <a:r>
                <a:rPr lang="en-GB" altLang="en-US" sz="1200">
                  <a:cs typeface="Times New Roman" panose="02020603050405020304" pitchFamily="18" charset="0"/>
                </a:rPr>
                <a:t>JATENG</a:t>
              </a:r>
              <a:endParaRPr lang="en-GB" altLang="en-US" sz="1200"/>
            </a:p>
          </p:txBody>
        </p:sp>
        <p:sp>
          <p:nvSpPr>
            <p:cNvPr id="37946" name="Rectangle 21"/>
            <p:cNvSpPr>
              <a:spLocks noChangeArrowheads="1"/>
            </p:cNvSpPr>
            <p:nvPr/>
          </p:nvSpPr>
          <p:spPr bwMode="auto">
            <a:xfrm>
              <a:off x="1911" y="672"/>
              <a:ext cx="795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/>
              <a:r>
                <a:rPr lang="en-GB" altLang="en-US" sz="1200">
                  <a:cs typeface="Times New Roman" panose="02020603050405020304" pitchFamily="18" charset="0"/>
                </a:rPr>
                <a:t>DIY</a:t>
              </a:r>
              <a:endParaRPr lang="en-GB" altLang="en-US" sz="1200"/>
            </a:p>
          </p:txBody>
        </p:sp>
        <p:sp>
          <p:nvSpPr>
            <p:cNvPr id="37947" name="Rectangle 22"/>
            <p:cNvSpPr>
              <a:spLocks noChangeArrowheads="1"/>
            </p:cNvSpPr>
            <p:nvPr/>
          </p:nvSpPr>
          <p:spPr bwMode="auto">
            <a:xfrm>
              <a:off x="1115" y="672"/>
              <a:ext cx="796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/>
              <a:r>
                <a:rPr lang="en-GB" altLang="en-US" sz="1200">
                  <a:cs typeface="Times New Roman" panose="02020603050405020304" pitchFamily="18" charset="0"/>
                </a:rPr>
                <a:t>Keterangan</a:t>
              </a:r>
              <a:endParaRPr lang="en-GB" altLang="en-US" sz="1200"/>
            </a:p>
          </p:txBody>
        </p:sp>
        <p:sp>
          <p:nvSpPr>
            <p:cNvPr id="37948" name="Line 23"/>
            <p:cNvSpPr>
              <a:spLocks noChangeShapeType="1"/>
            </p:cNvSpPr>
            <p:nvPr/>
          </p:nvSpPr>
          <p:spPr bwMode="auto">
            <a:xfrm>
              <a:off x="1115" y="672"/>
              <a:ext cx="4205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49" name="Line 24"/>
            <p:cNvSpPr>
              <a:spLocks noChangeShapeType="1"/>
            </p:cNvSpPr>
            <p:nvPr/>
          </p:nvSpPr>
          <p:spPr bwMode="auto">
            <a:xfrm>
              <a:off x="1115" y="1728"/>
              <a:ext cx="4205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50" name="Line 25"/>
            <p:cNvSpPr>
              <a:spLocks noChangeShapeType="1"/>
            </p:cNvSpPr>
            <p:nvPr/>
          </p:nvSpPr>
          <p:spPr bwMode="auto">
            <a:xfrm>
              <a:off x="1115" y="672"/>
              <a:ext cx="0" cy="10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51" name="Line 26"/>
            <p:cNvSpPr>
              <a:spLocks noChangeShapeType="1"/>
            </p:cNvSpPr>
            <p:nvPr/>
          </p:nvSpPr>
          <p:spPr bwMode="auto">
            <a:xfrm>
              <a:off x="5320" y="672"/>
              <a:ext cx="0" cy="10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52" name="Line 27"/>
            <p:cNvSpPr>
              <a:spLocks noChangeShapeType="1"/>
            </p:cNvSpPr>
            <p:nvPr/>
          </p:nvSpPr>
          <p:spPr bwMode="auto">
            <a:xfrm>
              <a:off x="1115" y="936"/>
              <a:ext cx="4205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53" name="Line 28"/>
            <p:cNvSpPr>
              <a:spLocks noChangeShapeType="1"/>
            </p:cNvSpPr>
            <p:nvPr/>
          </p:nvSpPr>
          <p:spPr bwMode="auto">
            <a:xfrm>
              <a:off x="1911" y="672"/>
              <a:ext cx="0" cy="10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54" name="Line 29"/>
            <p:cNvSpPr>
              <a:spLocks noChangeShapeType="1"/>
            </p:cNvSpPr>
            <p:nvPr/>
          </p:nvSpPr>
          <p:spPr bwMode="auto">
            <a:xfrm>
              <a:off x="2706" y="672"/>
              <a:ext cx="0" cy="10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55" name="Line 30"/>
            <p:cNvSpPr>
              <a:spLocks noChangeShapeType="1"/>
            </p:cNvSpPr>
            <p:nvPr/>
          </p:nvSpPr>
          <p:spPr bwMode="auto">
            <a:xfrm>
              <a:off x="3528" y="672"/>
              <a:ext cx="0" cy="10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56" name="Line 31"/>
            <p:cNvSpPr>
              <a:spLocks noChangeShapeType="1"/>
            </p:cNvSpPr>
            <p:nvPr/>
          </p:nvSpPr>
          <p:spPr bwMode="auto">
            <a:xfrm>
              <a:off x="4411" y="672"/>
              <a:ext cx="0" cy="10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57" name="Line 32"/>
            <p:cNvSpPr>
              <a:spLocks noChangeShapeType="1"/>
            </p:cNvSpPr>
            <p:nvPr/>
          </p:nvSpPr>
          <p:spPr bwMode="auto">
            <a:xfrm>
              <a:off x="1115" y="1200"/>
              <a:ext cx="4205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58" name="Line 33"/>
            <p:cNvSpPr>
              <a:spLocks noChangeShapeType="1"/>
            </p:cNvSpPr>
            <p:nvPr/>
          </p:nvSpPr>
          <p:spPr bwMode="auto">
            <a:xfrm>
              <a:off x="1115" y="1464"/>
              <a:ext cx="4205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59" name="Text Box 34"/>
            <p:cNvSpPr txBox="1">
              <a:spLocks noChangeArrowheads="1"/>
            </p:cNvSpPr>
            <p:nvPr/>
          </p:nvSpPr>
          <p:spPr bwMode="auto">
            <a:xfrm>
              <a:off x="1104" y="144"/>
              <a:ext cx="4224" cy="158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tIns="0" rIns="4572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sz="1200"/>
            </a:p>
            <a:p>
              <a:pPr algn="ctr" eaLnBrk="1" hangingPunct="1"/>
              <a:r>
                <a:rPr lang="en-US" altLang="en-US" sz="1200" b="1"/>
                <a:t>SISTEM PENUNJANG KEPUTUSAN</a:t>
              </a:r>
            </a:p>
            <a:p>
              <a:pPr algn="ctr" eaLnBrk="1" hangingPunct="1"/>
              <a:r>
                <a:rPr lang="en-US" altLang="en-US" sz="1200" b="1"/>
                <a:t>ALOKASI DANA PROMOSI</a:t>
              </a:r>
            </a:p>
            <a:p>
              <a:pPr algn="just" eaLnBrk="1" hangingPunct="1">
                <a:spcAft>
                  <a:spcPts val="300"/>
                </a:spcAft>
              </a:pPr>
              <a:endParaRPr lang="en-US" altLang="en-US" sz="1200"/>
            </a:p>
          </p:txBody>
        </p:sp>
      </p:grpSp>
      <p:sp>
        <p:nvSpPr>
          <p:cNvPr id="37891" name="Text Box 35"/>
          <p:cNvSpPr txBox="1">
            <a:spLocks noChangeArrowheads="1"/>
          </p:cNvSpPr>
          <p:nvPr/>
        </p:nvSpPr>
        <p:spPr bwMode="auto">
          <a:xfrm>
            <a:off x="1676400" y="4038600"/>
            <a:ext cx="6600825" cy="2438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tIns="0" rIns="4572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200"/>
          </a:p>
          <a:p>
            <a:pPr algn="ctr" eaLnBrk="1" hangingPunct="1"/>
            <a:r>
              <a:rPr lang="en-US" altLang="en-US" sz="1200" b="1"/>
              <a:t>SISTEM PENUNJANG KEPUTUSAN</a:t>
            </a:r>
          </a:p>
          <a:p>
            <a:pPr algn="ctr" eaLnBrk="1" hangingPunct="1"/>
            <a:r>
              <a:rPr lang="en-US" altLang="en-US" sz="1200" b="1"/>
              <a:t>ALOKASI DANA PROMOSI</a:t>
            </a:r>
          </a:p>
          <a:p>
            <a:pPr algn="just" eaLnBrk="1" hangingPunct="1">
              <a:spcAft>
                <a:spcPts val="300"/>
              </a:spcAft>
            </a:pPr>
            <a:endParaRPr lang="en-US" altLang="en-US" sz="1200"/>
          </a:p>
        </p:txBody>
      </p:sp>
      <p:graphicFrame>
        <p:nvGraphicFramePr>
          <p:cNvPr id="81956" name="Group 36"/>
          <p:cNvGraphicFramePr>
            <a:graphicFrameLocks noGrp="1"/>
          </p:cNvGraphicFramePr>
          <p:nvPr>
            <p:ph/>
          </p:nvPr>
        </p:nvGraphicFramePr>
        <p:xfrm>
          <a:off x="1693863" y="4648200"/>
          <a:ext cx="6553200" cy="1447800"/>
        </p:xfrm>
        <a:graphic>
          <a:graphicData uri="http://schemas.openxmlformats.org/drawingml/2006/table">
            <a:tbl>
              <a:tblPr/>
              <a:tblGrid>
                <a:gridCol w="1195387"/>
                <a:gridCol w="1257300"/>
                <a:gridCol w="1262063"/>
                <a:gridCol w="1419225"/>
                <a:gridCol w="1419225"/>
              </a:tblGrid>
              <a:tr h="3619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Keterangan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DIY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JATENG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JATIM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Biaya Promosi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35,000,000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20,000,000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45,000,000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100,000,000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Penjualan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950,000,000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400,000,000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1,200,000,000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2,550,000,000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Laba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215,000,000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100,000,000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190,000,000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405,000,000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24" name="AutoShape 68" descr="Bouquet"/>
          <p:cNvSpPr>
            <a:spLocks noChangeArrowheads="1"/>
          </p:cNvSpPr>
          <p:nvPr/>
        </p:nvSpPr>
        <p:spPr bwMode="auto">
          <a:xfrm>
            <a:off x="4419600" y="6113463"/>
            <a:ext cx="800100" cy="317500"/>
          </a:xfrm>
          <a:prstGeom prst="flowChartAlternateProcess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tIns="0" rIns="4572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 noProof="1"/>
              <a:t>OPTIMAL</a:t>
            </a:r>
            <a:endParaRPr lang="en-US" altLang="en-US" sz="1200"/>
          </a:p>
        </p:txBody>
      </p:sp>
      <p:sp>
        <p:nvSpPr>
          <p:cNvPr id="37925" name="Rectangle 69"/>
          <p:cNvSpPr>
            <a:spLocks noChangeArrowheads="1"/>
          </p:cNvSpPr>
          <p:nvPr/>
        </p:nvSpPr>
        <p:spPr bwMode="auto">
          <a:xfrm>
            <a:off x="2286000" y="3581400"/>
            <a:ext cx="571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 sz="1600" b="1"/>
              <a:t>SPK yang memberikan alternatip pemecahan masalah</a:t>
            </a:r>
            <a:r>
              <a:rPr lang="en-US" altLang="en-US" sz="1600"/>
              <a:t> </a:t>
            </a:r>
          </a:p>
        </p:txBody>
      </p:sp>
      <p:sp>
        <p:nvSpPr>
          <p:cNvPr id="37926" name="Rectangle 70"/>
          <p:cNvSpPr>
            <a:spLocks noChangeArrowheads="1"/>
          </p:cNvSpPr>
          <p:nvPr/>
        </p:nvSpPr>
        <p:spPr bwMode="auto">
          <a:xfrm>
            <a:off x="2286000" y="304800"/>
            <a:ext cx="571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 sz="1600" b="1"/>
              <a:t>Tipe DSS menurut Steven L. Alter (1976)</a:t>
            </a:r>
            <a:r>
              <a:rPr lang="en-US" altLang="en-US" sz="16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4256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4727</TotalTime>
  <Words>1259</Words>
  <Application>Microsoft Office PowerPoint</Application>
  <PresentationFormat>On-screen Show (4:3)</PresentationFormat>
  <Paragraphs>406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Arial</vt:lpstr>
      <vt:lpstr>Baskerville Old Face</vt:lpstr>
      <vt:lpstr>Calibri</vt:lpstr>
      <vt:lpstr>Georgia</vt:lpstr>
      <vt:lpstr>MS Outlook</vt:lpstr>
      <vt:lpstr>Symbol</vt:lpstr>
      <vt:lpstr>Times New Roman</vt:lpstr>
      <vt:lpstr>Trebuchet MS</vt:lpstr>
      <vt:lpstr>Webdings</vt:lpstr>
      <vt:lpstr>Wingdings</vt:lpstr>
      <vt:lpstr>Wingdings 2</vt:lpstr>
      <vt:lpstr>Urban</vt:lpstr>
      <vt:lpstr>SISTEM INFORMASI MANAJEMEN</vt:lpstr>
      <vt:lpstr>Sistem Pengambilan Keputusan</vt:lpstr>
      <vt:lpstr>PowerPoint Presentation</vt:lpstr>
      <vt:lpstr>Tujuan Sistem Penunjang Keputusan</vt:lpstr>
      <vt:lpstr>Komponen Sistem Penunjang Keputusan</vt:lpstr>
      <vt:lpstr>PowerPoint Presentation</vt:lpstr>
      <vt:lpstr>Tipe dari SPK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TERIMA 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Admins</cp:lastModifiedBy>
  <cp:revision>426</cp:revision>
  <dcterms:created xsi:type="dcterms:W3CDTF">2011-09-16T02:11:44Z</dcterms:created>
  <dcterms:modified xsi:type="dcterms:W3CDTF">2017-12-08T02:27:35Z</dcterms:modified>
</cp:coreProperties>
</file>