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id-ID"/>
    </a:defPPr>
    <a:lvl1pPr marL="0" algn="l" defTabSz="914107" rtl="0" eaLnBrk="1" latinLnBrk="0" hangingPunct="1">
      <a:defRPr sz="1800" kern="1200">
        <a:solidFill>
          <a:schemeClr val="tx1"/>
        </a:solidFill>
        <a:latin typeface="+mn-lt"/>
        <a:ea typeface="+mn-ea"/>
        <a:cs typeface="+mn-cs"/>
      </a:defRPr>
    </a:lvl1pPr>
    <a:lvl2pPr marL="457054" algn="l" defTabSz="914107" rtl="0" eaLnBrk="1" latinLnBrk="0" hangingPunct="1">
      <a:defRPr sz="1800" kern="1200">
        <a:solidFill>
          <a:schemeClr val="tx1"/>
        </a:solidFill>
        <a:latin typeface="+mn-lt"/>
        <a:ea typeface="+mn-ea"/>
        <a:cs typeface="+mn-cs"/>
      </a:defRPr>
    </a:lvl2pPr>
    <a:lvl3pPr marL="914107" algn="l" defTabSz="914107" rtl="0" eaLnBrk="1" latinLnBrk="0" hangingPunct="1">
      <a:defRPr sz="1800" kern="1200">
        <a:solidFill>
          <a:schemeClr val="tx1"/>
        </a:solidFill>
        <a:latin typeface="+mn-lt"/>
        <a:ea typeface="+mn-ea"/>
        <a:cs typeface="+mn-cs"/>
      </a:defRPr>
    </a:lvl3pPr>
    <a:lvl4pPr marL="1371161" algn="l" defTabSz="914107" rtl="0" eaLnBrk="1" latinLnBrk="0" hangingPunct="1">
      <a:defRPr sz="1800" kern="1200">
        <a:solidFill>
          <a:schemeClr val="tx1"/>
        </a:solidFill>
        <a:latin typeface="+mn-lt"/>
        <a:ea typeface="+mn-ea"/>
        <a:cs typeface="+mn-cs"/>
      </a:defRPr>
    </a:lvl4pPr>
    <a:lvl5pPr marL="1828215" algn="l" defTabSz="914107" rtl="0" eaLnBrk="1" latinLnBrk="0" hangingPunct="1">
      <a:defRPr sz="1800" kern="1200">
        <a:solidFill>
          <a:schemeClr val="tx1"/>
        </a:solidFill>
        <a:latin typeface="+mn-lt"/>
        <a:ea typeface="+mn-ea"/>
        <a:cs typeface="+mn-cs"/>
      </a:defRPr>
    </a:lvl5pPr>
    <a:lvl6pPr marL="2285268" algn="l" defTabSz="914107" rtl="0" eaLnBrk="1" latinLnBrk="0" hangingPunct="1">
      <a:defRPr sz="1800" kern="1200">
        <a:solidFill>
          <a:schemeClr val="tx1"/>
        </a:solidFill>
        <a:latin typeface="+mn-lt"/>
        <a:ea typeface="+mn-ea"/>
        <a:cs typeface="+mn-cs"/>
      </a:defRPr>
    </a:lvl6pPr>
    <a:lvl7pPr marL="2742322" algn="l" defTabSz="914107" rtl="0" eaLnBrk="1" latinLnBrk="0" hangingPunct="1">
      <a:defRPr sz="1800" kern="1200">
        <a:solidFill>
          <a:schemeClr val="tx1"/>
        </a:solidFill>
        <a:latin typeface="+mn-lt"/>
        <a:ea typeface="+mn-ea"/>
        <a:cs typeface="+mn-cs"/>
      </a:defRPr>
    </a:lvl7pPr>
    <a:lvl8pPr marL="3199376" algn="l" defTabSz="914107" rtl="0" eaLnBrk="1" latinLnBrk="0" hangingPunct="1">
      <a:defRPr sz="1800" kern="1200">
        <a:solidFill>
          <a:schemeClr val="tx1"/>
        </a:solidFill>
        <a:latin typeface="+mn-lt"/>
        <a:ea typeface="+mn-ea"/>
        <a:cs typeface="+mn-cs"/>
      </a:defRPr>
    </a:lvl8pPr>
    <a:lvl9pPr marL="3656430" algn="l" defTabSz="914107"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FE30794-D794-4C59-A3EF-288950EBD6B0}">
          <p14:sldIdLst>
            <p14:sldId id="256"/>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Lst>
        </p14:section>
        <p14:section name="Significant Digits" id="{BA25BFE0-08AC-483F-81B4-683528626C8D}">
          <p14:sldIdLst/>
        </p14:section>
        <p14:section name="Understanding Errors" id="{3DA34B26-2B87-472F-87EA-835D69263F67}">
          <p14:sldIdLst/>
        </p14:section>
        <p14:section name="Describing Result" id="{4FEE787A-5491-40CF-9751-1D19AA5F2A82}">
          <p14:sldIdLst/>
        </p14:section>
        <p14:section name="Combining Measured Numbers" id="{663A627F-CB1A-4CA5-BBA2-47022B5345CB}">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3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7523" autoAdjust="0"/>
  </p:normalViewPr>
  <p:slideViewPr>
    <p:cSldViewPr>
      <p:cViewPr varScale="1">
        <p:scale>
          <a:sx n="69" d="100"/>
          <a:sy n="69" d="100"/>
        </p:scale>
        <p:origin x="144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12972-45E0-4A02-9098-D0EBB0199C4B}" type="datetimeFigureOut">
              <a:rPr lang="id-ID" smtClean="0"/>
              <a:t>24/11/2017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19FB5-3E22-4347-9D47-E764C09E46CC}" type="slidenum">
              <a:rPr lang="id-ID" smtClean="0"/>
              <a:t>‹#›</a:t>
            </a:fld>
            <a:endParaRPr lang="id-ID"/>
          </a:p>
        </p:txBody>
      </p:sp>
    </p:spTree>
    <p:extLst>
      <p:ext uri="{BB962C8B-B14F-4D97-AF65-F5344CB8AC3E}">
        <p14:creationId xmlns:p14="http://schemas.microsoft.com/office/powerpoint/2010/main" val="2308625026"/>
      </p:ext>
    </p:extLst>
  </p:cSld>
  <p:clrMap bg1="lt1" tx1="dk1" bg2="lt2" tx2="dk2" accent1="accent1" accent2="accent2" accent3="accent3" accent4="accent4" accent5="accent5" accent6="accent6" hlink="hlink" folHlink="folHlink"/>
  <p:notesStyle>
    <a:lvl1pPr marL="0" algn="l" defTabSz="914107" rtl="0" eaLnBrk="1" latinLnBrk="0" hangingPunct="1">
      <a:defRPr sz="1200" kern="1200">
        <a:solidFill>
          <a:schemeClr val="tx1"/>
        </a:solidFill>
        <a:latin typeface="+mn-lt"/>
        <a:ea typeface="+mn-ea"/>
        <a:cs typeface="+mn-cs"/>
      </a:defRPr>
    </a:lvl1pPr>
    <a:lvl2pPr marL="457054" algn="l" defTabSz="914107" rtl="0" eaLnBrk="1" latinLnBrk="0" hangingPunct="1">
      <a:defRPr sz="1200" kern="1200">
        <a:solidFill>
          <a:schemeClr val="tx1"/>
        </a:solidFill>
        <a:latin typeface="+mn-lt"/>
        <a:ea typeface="+mn-ea"/>
        <a:cs typeface="+mn-cs"/>
      </a:defRPr>
    </a:lvl2pPr>
    <a:lvl3pPr marL="914107" algn="l" defTabSz="914107" rtl="0" eaLnBrk="1" latinLnBrk="0" hangingPunct="1">
      <a:defRPr sz="1200" kern="1200">
        <a:solidFill>
          <a:schemeClr val="tx1"/>
        </a:solidFill>
        <a:latin typeface="+mn-lt"/>
        <a:ea typeface="+mn-ea"/>
        <a:cs typeface="+mn-cs"/>
      </a:defRPr>
    </a:lvl3pPr>
    <a:lvl4pPr marL="1371161" algn="l" defTabSz="914107" rtl="0" eaLnBrk="1" latinLnBrk="0" hangingPunct="1">
      <a:defRPr sz="1200" kern="1200">
        <a:solidFill>
          <a:schemeClr val="tx1"/>
        </a:solidFill>
        <a:latin typeface="+mn-lt"/>
        <a:ea typeface="+mn-ea"/>
        <a:cs typeface="+mn-cs"/>
      </a:defRPr>
    </a:lvl4pPr>
    <a:lvl5pPr marL="1828215" algn="l" defTabSz="914107" rtl="0" eaLnBrk="1" latinLnBrk="0" hangingPunct="1">
      <a:defRPr sz="1200" kern="1200">
        <a:solidFill>
          <a:schemeClr val="tx1"/>
        </a:solidFill>
        <a:latin typeface="+mn-lt"/>
        <a:ea typeface="+mn-ea"/>
        <a:cs typeface="+mn-cs"/>
      </a:defRPr>
    </a:lvl5pPr>
    <a:lvl6pPr marL="2285268" algn="l" defTabSz="914107" rtl="0" eaLnBrk="1" latinLnBrk="0" hangingPunct="1">
      <a:defRPr sz="1200" kern="1200">
        <a:solidFill>
          <a:schemeClr val="tx1"/>
        </a:solidFill>
        <a:latin typeface="+mn-lt"/>
        <a:ea typeface="+mn-ea"/>
        <a:cs typeface="+mn-cs"/>
      </a:defRPr>
    </a:lvl6pPr>
    <a:lvl7pPr marL="2742322" algn="l" defTabSz="914107" rtl="0" eaLnBrk="1" latinLnBrk="0" hangingPunct="1">
      <a:defRPr sz="1200" kern="1200">
        <a:solidFill>
          <a:schemeClr val="tx1"/>
        </a:solidFill>
        <a:latin typeface="+mn-lt"/>
        <a:ea typeface="+mn-ea"/>
        <a:cs typeface="+mn-cs"/>
      </a:defRPr>
    </a:lvl7pPr>
    <a:lvl8pPr marL="3199376" algn="l" defTabSz="914107" rtl="0" eaLnBrk="1" latinLnBrk="0" hangingPunct="1">
      <a:defRPr sz="1200" kern="1200">
        <a:solidFill>
          <a:schemeClr val="tx1"/>
        </a:solidFill>
        <a:latin typeface="+mn-lt"/>
        <a:ea typeface="+mn-ea"/>
        <a:cs typeface="+mn-cs"/>
      </a:defRPr>
    </a:lvl8pPr>
    <a:lvl9pPr marL="3656430" algn="l" defTabSz="91410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72EB5E8C-E4F0-4CA7-8679-0D22789C81B0}" type="slidenum">
              <a:rPr lang="en-GB" altLang="en-US">
                <a:solidFill>
                  <a:srgbClr val="000000"/>
                </a:solidFill>
                <a:latin typeface="Times New Roman" panose="02020603050405020304" pitchFamily="18" charset="0"/>
              </a:rPr>
              <a:pPr eaLnBrk="1"/>
              <a:t>2</a:t>
            </a:fld>
            <a:endParaRPr lang="en-GB" altLang="en-US">
              <a:solidFill>
                <a:srgbClr val="000000"/>
              </a:solidFill>
              <a:latin typeface="Times New Roman" panose="02020603050405020304" pitchFamily="18" charset="0"/>
            </a:endParaRPr>
          </a:p>
        </p:txBody>
      </p:sp>
      <p:sp>
        <p:nvSpPr>
          <p:cNvPr id="32771"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32772" name="Rectangle 2"/>
          <p:cNvSpPr>
            <a:spLocks noGrp="1"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973819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67E5A9B7-186B-4593-984F-0C515877B78B}" type="slidenum">
              <a:rPr lang="en-GB" altLang="en-US">
                <a:solidFill>
                  <a:srgbClr val="000000"/>
                </a:solidFill>
                <a:latin typeface="Times New Roman" panose="02020603050405020304" pitchFamily="18" charset="0"/>
              </a:rPr>
              <a:pPr eaLnBrk="1"/>
              <a:t>11</a:t>
            </a:fld>
            <a:endParaRPr lang="en-GB" altLang="en-US">
              <a:solidFill>
                <a:srgbClr val="000000"/>
              </a:solidFill>
              <a:latin typeface="Times New Roman" panose="02020603050405020304" pitchFamily="18" charset="0"/>
            </a:endParaRPr>
          </a:p>
        </p:txBody>
      </p:sp>
      <p:sp>
        <p:nvSpPr>
          <p:cNvPr id="41987"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41988"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562795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A8B5F76F-9BF1-49B0-9172-4532D438B7AA}" type="slidenum">
              <a:rPr lang="en-GB" altLang="en-US">
                <a:solidFill>
                  <a:srgbClr val="000000"/>
                </a:solidFill>
                <a:latin typeface="Times New Roman" panose="02020603050405020304" pitchFamily="18" charset="0"/>
              </a:rPr>
              <a:pPr eaLnBrk="1"/>
              <a:t>12</a:t>
            </a:fld>
            <a:endParaRPr lang="en-GB" altLang="en-US">
              <a:solidFill>
                <a:srgbClr val="000000"/>
              </a:solidFill>
              <a:latin typeface="Times New Roman" panose="02020603050405020304" pitchFamily="18" charset="0"/>
            </a:endParaRPr>
          </a:p>
        </p:txBody>
      </p:sp>
      <p:sp>
        <p:nvSpPr>
          <p:cNvPr id="43011"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43012"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812465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0A11F7E9-8DCC-4056-9F9F-B61B6A032168}" type="slidenum">
              <a:rPr lang="en-GB" altLang="en-US">
                <a:solidFill>
                  <a:srgbClr val="000000"/>
                </a:solidFill>
                <a:latin typeface="Times New Roman" panose="02020603050405020304" pitchFamily="18" charset="0"/>
              </a:rPr>
              <a:pPr eaLnBrk="1"/>
              <a:t>13</a:t>
            </a:fld>
            <a:endParaRPr lang="en-GB" altLang="en-US">
              <a:solidFill>
                <a:srgbClr val="000000"/>
              </a:solidFill>
              <a:latin typeface="Times New Roman" panose="02020603050405020304" pitchFamily="18" charset="0"/>
            </a:endParaRPr>
          </a:p>
        </p:txBody>
      </p:sp>
      <p:sp>
        <p:nvSpPr>
          <p:cNvPr id="44035"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44036"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17566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A1CC7ED5-CB5D-4CB7-96CF-863E5AA2867A}" type="slidenum">
              <a:rPr lang="en-GB" altLang="en-US">
                <a:solidFill>
                  <a:srgbClr val="000000"/>
                </a:solidFill>
                <a:latin typeface="Times New Roman" panose="02020603050405020304" pitchFamily="18" charset="0"/>
              </a:rPr>
              <a:pPr eaLnBrk="1"/>
              <a:t>14</a:t>
            </a:fld>
            <a:endParaRPr lang="en-GB" altLang="en-US">
              <a:solidFill>
                <a:srgbClr val="000000"/>
              </a:solidFill>
              <a:latin typeface="Times New Roman" panose="02020603050405020304" pitchFamily="18" charset="0"/>
            </a:endParaRPr>
          </a:p>
        </p:txBody>
      </p:sp>
      <p:sp>
        <p:nvSpPr>
          <p:cNvPr id="45059"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45060"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00731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BB5E8E93-CBE3-4A7C-B586-7638C505BB21}" type="slidenum">
              <a:rPr lang="en-GB" altLang="en-US">
                <a:solidFill>
                  <a:srgbClr val="000000"/>
                </a:solidFill>
                <a:latin typeface="Times New Roman" panose="02020603050405020304" pitchFamily="18" charset="0"/>
              </a:rPr>
              <a:pPr eaLnBrk="1"/>
              <a:t>15</a:t>
            </a:fld>
            <a:endParaRPr lang="en-GB" altLang="en-US">
              <a:solidFill>
                <a:srgbClr val="000000"/>
              </a:solidFill>
              <a:latin typeface="Times New Roman" panose="02020603050405020304" pitchFamily="18" charset="0"/>
            </a:endParaRPr>
          </a:p>
        </p:txBody>
      </p:sp>
      <p:sp>
        <p:nvSpPr>
          <p:cNvPr id="46083"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46084"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537032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C61BA5CF-48E3-4849-82EA-F14656715605}" type="slidenum">
              <a:rPr lang="en-GB" altLang="en-US">
                <a:solidFill>
                  <a:srgbClr val="000000"/>
                </a:solidFill>
                <a:latin typeface="Times New Roman" panose="02020603050405020304" pitchFamily="18" charset="0"/>
              </a:rPr>
              <a:pPr eaLnBrk="1"/>
              <a:t>16</a:t>
            </a:fld>
            <a:endParaRPr lang="en-GB" altLang="en-US">
              <a:solidFill>
                <a:srgbClr val="000000"/>
              </a:solidFill>
              <a:latin typeface="Times New Roman" panose="02020603050405020304" pitchFamily="18" charset="0"/>
            </a:endParaRPr>
          </a:p>
        </p:txBody>
      </p:sp>
      <p:sp>
        <p:nvSpPr>
          <p:cNvPr id="47107"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47108"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030464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2153F3C3-2927-4D24-9D3F-CF640C2193F1}" type="slidenum">
              <a:rPr lang="en-GB" altLang="en-US">
                <a:solidFill>
                  <a:srgbClr val="000000"/>
                </a:solidFill>
                <a:latin typeface="Times New Roman" panose="02020603050405020304" pitchFamily="18" charset="0"/>
              </a:rPr>
              <a:pPr eaLnBrk="1"/>
              <a:t>17</a:t>
            </a:fld>
            <a:endParaRPr lang="en-GB" altLang="en-US">
              <a:solidFill>
                <a:srgbClr val="000000"/>
              </a:solidFill>
              <a:latin typeface="Times New Roman" panose="02020603050405020304" pitchFamily="18" charset="0"/>
            </a:endParaRPr>
          </a:p>
        </p:txBody>
      </p:sp>
      <p:sp>
        <p:nvSpPr>
          <p:cNvPr id="48131"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48132"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260286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CF9A3A09-ED09-4AA3-9D5D-1F93B65009B1}" type="slidenum">
              <a:rPr lang="en-GB" altLang="en-US">
                <a:solidFill>
                  <a:srgbClr val="000000"/>
                </a:solidFill>
                <a:latin typeface="Times New Roman" panose="02020603050405020304" pitchFamily="18" charset="0"/>
              </a:rPr>
              <a:pPr eaLnBrk="1"/>
              <a:t>18</a:t>
            </a:fld>
            <a:endParaRPr lang="en-GB" altLang="en-US">
              <a:solidFill>
                <a:srgbClr val="000000"/>
              </a:solidFill>
              <a:latin typeface="Times New Roman" panose="02020603050405020304" pitchFamily="18" charset="0"/>
            </a:endParaRPr>
          </a:p>
        </p:txBody>
      </p:sp>
      <p:sp>
        <p:nvSpPr>
          <p:cNvPr id="49155"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49156"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115163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1E900537-A64B-449E-AB07-5BF9E10BA70A}" type="slidenum">
              <a:rPr lang="en-GB" altLang="en-US">
                <a:solidFill>
                  <a:srgbClr val="000000"/>
                </a:solidFill>
                <a:latin typeface="Times New Roman" panose="02020603050405020304" pitchFamily="18" charset="0"/>
              </a:rPr>
              <a:pPr eaLnBrk="1"/>
              <a:t>19</a:t>
            </a:fld>
            <a:endParaRPr lang="en-GB" altLang="en-US">
              <a:solidFill>
                <a:srgbClr val="000000"/>
              </a:solidFill>
              <a:latin typeface="Times New Roman" panose="02020603050405020304" pitchFamily="18" charset="0"/>
            </a:endParaRPr>
          </a:p>
        </p:txBody>
      </p:sp>
      <p:sp>
        <p:nvSpPr>
          <p:cNvPr id="50179"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50180"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744191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AC97F686-85CD-4E9B-914D-5D50F61715A4}" type="slidenum">
              <a:rPr lang="en-GB" altLang="en-US">
                <a:solidFill>
                  <a:srgbClr val="000000"/>
                </a:solidFill>
                <a:latin typeface="Times New Roman" panose="02020603050405020304" pitchFamily="18" charset="0"/>
              </a:rPr>
              <a:pPr eaLnBrk="1"/>
              <a:t>20</a:t>
            </a:fld>
            <a:endParaRPr lang="en-GB" altLang="en-US">
              <a:solidFill>
                <a:srgbClr val="000000"/>
              </a:solidFill>
              <a:latin typeface="Times New Roman" panose="02020603050405020304" pitchFamily="18" charset="0"/>
            </a:endParaRPr>
          </a:p>
        </p:txBody>
      </p:sp>
      <p:sp>
        <p:nvSpPr>
          <p:cNvPr id="51203"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51204"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552953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34C1A70F-38AD-4B9A-9196-4DBD759A9E58}" type="slidenum">
              <a:rPr lang="en-GB" altLang="en-US">
                <a:solidFill>
                  <a:srgbClr val="000000"/>
                </a:solidFill>
                <a:latin typeface="Times New Roman" panose="02020603050405020304" pitchFamily="18" charset="0"/>
              </a:rPr>
              <a:pPr eaLnBrk="1"/>
              <a:t>3</a:t>
            </a:fld>
            <a:endParaRPr lang="en-GB" altLang="en-US">
              <a:solidFill>
                <a:srgbClr val="000000"/>
              </a:solidFill>
              <a:latin typeface="Times New Roman" panose="02020603050405020304" pitchFamily="18" charset="0"/>
            </a:endParaRPr>
          </a:p>
        </p:txBody>
      </p:sp>
      <p:sp>
        <p:nvSpPr>
          <p:cNvPr id="33795"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33796"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7929989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087C651B-4B8F-4836-8A97-209B7E199594}" type="slidenum">
              <a:rPr lang="en-GB" altLang="en-US">
                <a:solidFill>
                  <a:srgbClr val="000000"/>
                </a:solidFill>
                <a:latin typeface="Times New Roman" panose="02020603050405020304" pitchFamily="18" charset="0"/>
              </a:rPr>
              <a:pPr eaLnBrk="1"/>
              <a:t>21</a:t>
            </a:fld>
            <a:endParaRPr lang="en-GB" altLang="en-US">
              <a:solidFill>
                <a:srgbClr val="000000"/>
              </a:solidFill>
              <a:latin typeface="Times New Roman" panose="02020603050405020304" pitchFamily="18" charset="0"/>
            </a:endParaRPr>
          </a:p>
        </p:txBody>
      </p:sp>
      <p:sp>
        <p:nvSpPr>
          <p:cNvPr id="52227"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52228"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6627328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8E341401-631C-4E36-BBB3-F9385F81F73F}" type="slidenum">
              <a:rPr lang="en-GB" altLang="en-US">
                <a:solidFill>
                  <a:srgbClr val="000000"/>
                </a:solidFill>
                <a:latin typeface="Times New Roman" panose="02020603050405020304" pitchFamily="18" charset="0"/>
              </a:rPr>
              <a:pPr eaLnBrk="1"/>
              <a:t>22</a:t>
            </a:fld>
            <a:endParaRPr lang="en-GB" altLang="en-US">
              <a:solidFill>
                <a:srgbClr val="000000"/>
              </a:solidFill>
              <a:latin typeface="Times New Roman" panose="02020603050405020304" pitchFamily="18" charset="0"/>
            </a:endParaRPr>
          </a:p>
        </p:txBody>
      </p:sp>
      <p:sp>
        <p:nvSpPr>
          <p:cNvPr id="53251"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53252"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5097832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7D619C12-67CF-492C-AAF0-A9FB00B1AABE}" type="slidenum">
              <a:rPr lang="en-GB" altLang="en-US">
                <a:solidFill>
                  <a:srgbClr val="000000"/>
                </a:solidFill>
                <a:latin typeface="Times New Roman" panose="02020603050405020304" pitchFamily="18" charset="0"/>
              </a:rPr>
              <a:pPr eaLnBrk="1"/>
              <a:t>23</a:t>
            </a:fld>
            <a:endParaRPr lang="en-GB" altLang="en-US">
              <a:solidFill>
                <a:srgbClr val="000000"/>
              </a:solidFill>
              <a:latin typeface="Times New Roman" panose="02020603050405020304" pitchFamily="18" charset="0"/>
            </a:endParaRPr>
          </a:p>
        </p:txBody>
      </p:sp>
      <p:sp>
        <p:nvSpPr>
          <p:cNvPr id="54275"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54276"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060090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E96D9185-6578-467F-8853-0CC9C093ED57}" type="slidenum">
              <a:rPr lang="en-GB" altLang="en-US">
                <a:solidFill>
                  <a:srgbClr val="000000"/>
                </a:solidFill>
                <a:latin typeface="Times New Roman" panose="02020603050405020304" pitchFamily="18" charset="0"/>
              </a:rPr>
              <a:pPr eaLnBrk="1"/>
              <a:t>24</a:t>
            </a:fld>
            <a:endParaRPr lang="en-GB" altLang="en-US">
              <a:solidFill>
                <a:srgbClr val="000000"/>
              </a:solidFill>
              <a:latin typeface="Times New Roman" panose="02020603050405020304" pitchFamily="18" charset="0"/>
            </a:endParaRPr>
          </a:p>
        </p:txBody>
      </p:sp>
      <p:sp>
        <p:nvSpPr>
          <p:cNvPr id="55299"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55300"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6055317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4D220171-C168-412C-B3D5-197F9EF13EA8}" type="slidenum">
              <a:rPr lang="en-GB" altLang="en-US">
                <a:solidFill>
                  <a:srgbClr val="000000"/>
                </a:solidFill>
                <a:latin typeface="Times New Roman" panose="02020603050405020304" pitchFamily="18" charset="0"/>
              </a:rPr>
              <a:pPr eaLnBrk="1"/>
              <a:t>25</a:t>
            </a:fld>
            <a:endParaRPr lang="en-GB" altLang="en-US">
              <a:solidFill>
                <a:srgbClr val="000000"/>
              </a:solidFill>
              <a:latin typeface="Times New Roman" panose="02020603050405020304" pitchFamily="18" charset="0"/>
            </a:endParaRPr>
          </a:p>
        </p:txBody>
      </p:sp>
      <p:sp>
        <p:nvSpPr>
          <p:cNvPr id="56323"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56324"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62135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9291AE27-86F3-4134-A708-42D28CB053DC}" type="slidenum">
              <a:rPr lang="en-GB" altLang="en-US">
                <a:solidFill>
                  <a:srgbClr val="000000"/>
                </a:solidFill>
                <a:latin typeface="Times New Roman" panose="02020603050405020304" pitchFamily="18" charset="0"/>
              </a:rPr>
              <a:pPr eaLnBrk="1"/>
              <a:t>4</a:t>
            </a:fld>
            <a:endParaRPr lang="en-GB" altLang="en-US">
              <a:solidFill>
                <a:srgbClr val="000000"/>
              </a:solidFill>
              <a:latin typeface="Times New Roman" panose="02020603050405020304" pitchFamily="18" charset="0"/>
            </a:endParaRPr>
          </a:p>
        </p:txBody>
      </p:sp>
      <p:sp>
        <p:nvSpPr>
          <p:cNvPr id="34819"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34820"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58744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5C7B97FD-C882-4594-A2DF-B25E0953E317}" type="slidenum">
              <a:rPr lang="en-GB" altLang="en-US">
                <a:solidFill>
                  <a:srgbClr val="000000"/>
                </a:solidFill>
                <a:latin typeface="Times New Roman" panose="02020603050405020304" pitchFamily="18" charset="0"/>
              </a:rPr>
              <a:pPr eaLnBrk="1"/>
              <a:t>5</a:t>
            </a:fld>
            <a:endParaRPr lang="en-GB" altLang="en-US">
              <a:solidFill>
                <a:srgbClr val="000000"/>
              </a:solidFill>
              <a:latin typeface="Times New Roman" panose="02020603050405020304" pitchFamily="18" charset="0"/>
            </a:endParaRPr>
          </a:p>
        </p:txBody>
      </p:sp>
      <p:sp>
        <p:nvSpPr>
          <p:cNvPr id="35843"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35844"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156897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31312ADF-DDE9-4777-A8F2-C797924548E1}" type="slidenum">
              <a:rPr lang="en-GB" altLang="en-US">
                <a:solidFill>
                  <a:srgbClr val="000000"/>
                </a:solidFill>
                <a:latin typeface="Times New Roman" panose="02020603050405020304" pitchFamily="18" charset="0"/>
              </a:rPr>
              <a:pPr eaLnBrk="1"/>
              <a:t>6</a:t>
            </a:fld>
            <a:endParaRPr lang="en-GB" altLang="en-US">
              <a:solidFill>
                <a:srgbClr val="000000"/>
              </a:solidFill>
              <a:latin typeface="Times New Roman" panose="02020603050405020304" pitchFamily="18" charset="0"/>
            </a:endParaRPr>
          </a:p>
        </p:txBody>
      </p:sp>
      <p:sp>
        <p:nvSpPr>
          <p:cNvPr id="36867"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916173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F882CABA-3581-4EA2-8B9A-175B1DBF16C9}" type="slidenum">
              <a:rPr lang="en-GB" altLang="en-US">
                <a:solidFill>
                  <a:srgbClr val="000000"/>
                </a:solidFill>
                <a:latin typeface="Times New Roman" panose="02020603050405020304" pitchFamily="18" charset="0"/>
              </a:rPr>
              <a:pPr eaLnBrk="1"/>
              <a:t>7</a:t>
            </a:fld>
            <a:endParaRPr lang="en-GB" altLang="en-US">
              <a:solidFill>
                <a:srgbClr val="000000"/>
              </a:solidFill>
              <a:latin typeface="Times New Roman" panose="02020603050405020304" pitchFamily="18" charset="0"/>
            </a:endParaRPr>
          </a:p>
        </p:txBody>
      </p:sp>
      <p:sp>
        <p:nvSpPr>
          <p:cNvPr id="37891"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37892"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398803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055F819B-CFDD-487B-89A8-866AB004DEAE}" type="slidenum">
              <a:rPr lang="en-GB" altLang="en-US">
                <a:solidFill>
                  <a:srgbClr val="000000"/>
                </a:solidFill>
                <a:latin typeface="Times New Roman" panose="02020603050405020304" pitchFamily="18" charset="0"/>
              </a:rPr>
              <a:pPr eaLnBrk="1"/>
              <a:t>8</a:t>
            </a:fld>
            <a:endParaRPr lang="en-GB" altLang="en-US">
              <a:solidFill>
                <a:srgbClr val="000000"/>
              </a:solidFill>
              <a:latin typeface="Times New Roman" panose="02020603050405020304" pitchFamily="18" charset="0"/>
            </a:endParaRPr>
          </a:p>
        </p:txBody>
      </p:sp>
      <p:sp>
        <p:nvSpPr>
          <p:cNvPr id="38915"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38916"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61146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7EC71EBE-C5F1-406B-9923-2E99597FF417}" type="slidenum">
              <a:rPr lang="en-GB" altLang="en-US">
                <a:solidFill>
                  <a:srgbClr val="000000"/>
                </a:solidFill>
                <a:latin typeface="Times New Roman" panose="02020603050405020304" pitchFamily="18" charset="0"/>
              </a:rPr>
              <a:pPr eaLnBrk="1"/>
              <a:t>9</a:t>
            </a:fld>
            <a:endParaRPr lang="en-GB" altLang="en-US">
              <a:solidFill>
                <a:srgbClr val="000000"/>
              </a:solidFill>
              <a:latin typeface="Times New Roman" panose="02020603050405020304" pitchFamily="18" charset="0"/>
            </a:endParaRPr>
          </a:p>
        </p:txBody>
      </p:sp>
      <p:sp>
        <p:nvSpPr>
          <p:cNvPr id="39939"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39940"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50841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fld id="{15AA0BCC-58FC-4A23-B42B-2FA22E03D51B}" type="slidenum">
              <a:rPr lang="en-GB" altLang="en-US">
                <a:solidFill>
                  <a:srgbClr val="000000"/>
                </a:solidFill>
                <a:latin typeface="Times New Roman" panose="02020603050405020304" pitchFamily="18" charset="0"/>
              </a:rPr>
              <a:pPr eaLnBrk="1"/>
              <a:t>10</a:t>
            </a:fld>
            <a:endParaRPr lang="en-GB" altLang="en-US">
              <a:solidFill>
                <a:srgbClr val="000000"/>
              </a:solidFill>
              <a:latin typeface="Times New Roman" panose="02020603050405020304" pitchFamily="18" charset="0"/>
            </a:endParaRPr>
          </a:p>
        </p:txBody>
      </p:sp>
      <p:sp>
        <p:nvSpPr>
          <p:cNvPr id="40963" name="Rectangle 1"/>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p:spPr>
      </p:sp>
      <p:sp>
        <p:nvSpPr>
          <p:cNvPr id="40964"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947265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1"/>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4" name="Rectangle 23"/>
          <p:cNvSpPr/>
          <p:nvPr/>
        </p:nvSpPr>
        <p:spPr>
          <a:xfrm flipV="1">
            <a:off x="5410201"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5" name="Rectangle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0" name="Rectangle 9"/>
          <p:cNvSpPr/>
          <p:nvPr/>
        </p:nvSpPr>
        <p:spPr>
          <a:xfrm>
            <a:off x="1" y="3675528"/>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8" name="Title 7"/>
          <p:cNvSpPr>
            <a:spLocks noGrp="1"/>
          </p:cNvSpPr>
          <p:nvPr>
            <p:ph type="ctrTitle"/>
          </p:nvPr>
        </p:nvSpPr>
        <p:spPr>
          <a:xfrm>
            <a:off x="457200" y="2401888"/>
            <a:ext cx="8458200" cy="1470025"/>
          </a:xfrm>
        </p:spPr>
        <p:txBody>
          <a:bodyPr anchor="b"/>
          <a:lstStyle>
            <a:lvl1pPr>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901087"/>
            <a:ext cx="4953000" cy="1752600"/>
          </a:xfrm>
        </p:spPr>
        <p:txBody>
          <a:bodyPr/>
          <a:lstStyle>
            <a:lvl1pPr marL="63987" indent="0" algn="l">
              <a:buNone/>
              <a:defRPr sz="2400">
                <a:solidFill>
                  <a:schemeClr val="tx2"/>
                </a:solidFill>
              </a:defRPr>
            </a:lvl1pPr>
            <a:lvl2pPr marL="457054" indent="0" algn="ctr">
              <a:buNone/>
            </a:lvl2pPr>
            <a:lvl3pPr marL="914107" indent="0" algn="ctr">
              <a:buNone/>
            </a:lvl3pPr>
            <a:lvl4pPr marL="1371161" indent="0" algn="ctr">
              <a:buNone/>
            </a:lvl4pPr>
            <a:lvl5pPr marL="1828215" indent="0" algn="ctr">
              <a:buNone/>
            </a:lvl5pPr>
            <a:lvl6pPr marL="2285268" indent="0" algn="ctr">
              <a:buNone/>
            </a:lvl6pPr>
            <a:lvl7pPr marL="2742322" indent="0" algn="ctr">
              <a:buNone/>
            </a:lvl7pPr>
            <a:lvl8pPr marL="3199376" indent="0" algn="ctr">
              <a:buNone/>
            </a:lvl8pPr>
            <a:lvl9pPr marL="365643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C815B4FD-92E0-4978-907F-923BCA868FE5}" type="datetimeFigureOut">
              <a:rPr lang="id-ID" smtClean="0"/>
              <a:t>24/11/2017</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D71EAF9-DB67-464C-8987-984D7DE842F6}" type="slidenum">
              <a:rPr lang="id-ID" smtClean="0"/>
              <a:t>‹#›</a:t>
            </a:fld>
            <a:endParaRPr lang="id-ID"/>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24/11/2017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24/11/2017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2pPr>
              <a:defRPr>
                <a:solidFill>
                  <a:schemeClr val="tx2"/>
                </a:solidFill>
              </a:defRPr>
            </a:lvl2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24/11/2017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
        <p:nvSpPr>
          <p:cNvPr id="7" name="Title 1"/>
          <p:cNvSpPr txBox="1">
            <a:spLocks/>
          </p:cNvSpPr>
          <p:nvPr userDrawn="1"/>
        </p:nvSpPr>
        <p:spPr>
          <a:xfrm>
            <a:off x="0" y="-23408"/>
            <a:ext cx="8121080" cy="356065"/>
          </a:xfrm>
          <a:prstGeom prst="rect">
            <a:avLst/>
          </a:prstGeom>
        </p:spPr>
        <p:txBody>
          <a:bodyPr vert="horz" lIns="91411" tIns="45705" rIns="91411" bIns="45705"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sz="1200" i="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1"/>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05"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15B4FD-92E0-4978-907F-923BCA868FE5}" type="datetimeFigureOut">
              <a:rPr lang="id-ID" smtClean="0"/>
              <a:t>24/11/2017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24/11/2017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815B4FD-92E0-4978-907F-923BCA868FE5}" type="datetimeFigureOut">
              <a:rPr lang="id-ID" smtClean="0"/>
              <a:t>24/11/2017</a:t>
            </a:fld>
            <a:endParaRPr lang="id-ID"/>
          </a:p>
        </p:txBody>
      </p:sp>
      <p:sp>
        <p:nvSpPr>
          <p:cNvPr id="27" name="Slide Number Placeholder 26"/>
          <p:cNvSpPr>
            <a:spLocks noGrp="1"/>
          </p:cNvSpPr>
          <p:nvPr>
            <p:ph type="sldNum" sz="quarter" idx="11"/>
          </p:nvPr>
        </p:nvSpPr>
        <p:spPr/>
        <p:txBody>
          <a:bodyPr rtlCol="0"/>
          <a:lstStyle/>
          <a:p>
            <a:fld id="{0D71EAF9-DB67-464C-8987-984D7DE842F6}" type="slidenum">
              <a:rPr lang="id-ID" smtClean="0"/>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815B4FD-92E0-4978-907F-923BCA868FE5}" type="datetimeFigureOut">
              <a:rPr lang="id-ID" smtClean="0"/>
              <a:t>24/11/2017</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5B4FD-92E0-4978-907F-923BCA868FE5}" type="datetimeFigureOut">
              <a:rPr lang="id-ID" smtClean="0"/>
              <a:t>24/11/2017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1"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24/11/2017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1"/>
            <a:ext cx="586803" cy="4681637"/>
          </a:xfrm>
        </p:spPr>
        <p:txBody>
          <a:bodyPr vert="vert270" lIns="45705" tIns="0" rIns="45705"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9"/>
            <a:ext cx="2590800" cy="2516489"/>
          </a:xfrm>
        </p:spPr>
        <p:txBody>
          <a:bodyPr lIns="0" tIns="0" rIns="45705"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15B4FD-92E0-4978-907F-923BCA868FE5}" type="datetimeFigureOut">
              <a:rPr lang="id-ID" smtClean="0"/>
              <a:t>24/11/2017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9" name="Rectangle 28"/>
          <p:cNvSpPr/>
          <p:nvPr/>
        </p:nvSpPr>
        <p:spPr>
          <a:xfrm>
            <a:off x="0" y="0"/>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0" name="Rectangle 29"/>
          <p:cNvSpPr/>
          <p:nvPr/>
        </p:nvSpPr>
        <p:spPr>
          <a:xfrm>
            <a:off x="1" y="308277"/>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1" name="Rectangle 30"/>
          <p:cNvSpPr/>
          <p:nvPr/>
        </p:nvSpPr>
        <p:spPr>
          <a:xfrm flipV="1">
            <a:off x="5410182" y="360247"/>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2" name="Rectangle 31"/>
          <p:cNvSpPr/>
          <p:nvPr/>
        </p:nvSpPr>
        <p:spPr>
          <a:xfrm flipV="1">
            <a:off x="5410201" y="440113"/>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22" name="Title Placeholder 21"/>
          <p:cNvSpPr>
            <a:spLocks noGrp="1"/>
          </p:cNvSpPr>
          <p:nvPr>
            <p:ph type="title"/>
          </p:nvPr>
        </p:nvSpPr>
        <p:spPr>
          <a:xfrm>
            <a:off x="457200" y="836712"/>
            <a:ext cx="8229600" cy="1066800"/>
          </a:xfrm>
          <a:prstGeom prst="rect">
            <a:avLst/>
          </a:prstGeom>
        </p:spPr>
        <p:txBody>
          <a:bodyPr vert="horz" lIns="91411" tIns="45705" rIns="91411" bIns="45705"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943136"/>
            <a:ext cx="8229600" cy="4325112"/>
          </a:xfrm>
          <a:prstGeom prst="rect">
            <a:avLst/>
          </a:prstGeom>
        </p:spPr>
        <p:txBody>
          <a:bodyPr vert="horz" lIns="91411" tIns="45705" rIns="91411" bIns="45705">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lIns="91411" tIns="45705" rIns="91411" bIns="45705"/>
          <a:lstStyle>
            <a:lvl1pPr algn="l" eaLnBrk="1" latinLnBrk="0" hangingPunct="1">
              <a:defRPr kumimoji="0" sz="800">
                <a:solidFill>
                  <a:schemeClr val="accent2"/>
                </a:solidFill>
              </a:defRPr>
            </a:lvl1pPr>
          </a:lstStyle>
          <a:p>
            <a:fld id="{C815B4FD-92E0-4978-907F-923BCA868FE5}" type="datetimeFigureOut">
              <a:rPr lang="id-ID" smtClean="0"/>
              <a:t>24/11/2017</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lIns="91411" tIns="45705" rIns="91411" bIns="45705"/>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lIns="91411" tIns="45705" rIns="91411" bIns="45705" anchor="b"/>
          <a:lstStyle>
            <a:lvl1pPr algn="r" eaLnBrk="1" latinLnBrk="0" hangingPunct="1">
              <a:defRPr kumimoji="0" sz="1800">
                <a:solidFill>
                  <a:srgbClr val="FFFFFF"/>
                </a:solidFill>
              </a:defRPr>
            </a:lvl1pPr>
          </a:lstStyle>
          <a:p>
            <a:fld id="{0D71EAF9-DB67-464C-8987-984D7DE842F6}" type="slidenum">
              <a:rPr lang="id-ID" smtClean="0"/>
              <a:t>‹#›</a:t>
            </a:fld>
            <a:endParaRPr lang="id-ID"/>
          </a:p>
        </p:txBody>
      </p:sp>
      <p:pic>
        <p:nvPicPr>
          <p:cNvPr id="20" name="Picture 1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rgbClr val="C00000"/>
          </a:solidFill>
          <a:latin typeface="+mj-lt"/>
          <a:ea typeface="+mj-ea"/>
          <a:cs typeface="+mj-cs"/>
        </a:defRPr>
      </a:lvl1pPr>
    </p:titleStyle>
    <p:bodyStyle>
      <a:lvl1pPr marL="365643" indent="-255950"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157" indent="-246809"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249" indent="-21938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198" indent="-201104"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443" indent="-182821"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8829" indent="-182821"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215" indent="-182821"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318" indent="-182821"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39563" indent="-182821"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054" algn="l" rtl="0" eaLnBrk="1" latinLnBrk="0" hangingPunct="1">
        <a:defRPr kumimoji="0" kern="1200">
          <a:solidFill>
            <a:schemeClr val="tx1"/>
          </a:solidFill>
          <a:latin typeface="+mn-lt"/>
          <a:ea typeface="+mn-ea"/>
          <a:cs typeface="+mn-cs"/>
        </a:defRPr>
      </a:lvl2pPr>
      <a:lvl3pPr marL="914107" algn="l" rtl="0" eaLnBrk="1" latinLnBrk="0" hangingPunct="1">
        <a:defRPr kumimoji="0" kern="1200">
          <a:solidFill>
            <a:schemeClr val="tx1"/>
          </a:solidFill>
          <a:latin typeface="+mn-lt"/>
          <a:ea typeface="+mn-ea"/>
          <a:cs typeface="+mn-cs"/>
        </a:defRPr>
      </a:lvl3pPr>
      <a:lvl4pPr marL="1371161" algn="l" rtl="0" eaLnBrk="1" latinLnBrk="0" hangingPunct="1">
        <a:defRPr kumimoji="0" kern="1200">
          <a:solidFill>
            <a:schemeClr val="tx1"/>
          </a:solidFill>
          <a:latin typeface="+mn-lt"/>
          <a:ea typeface="+mn-ea"/>
          <a:cs typeface="+mn-cs"/>
        </a:defRPr>
      </a:lvl4pPr>
      <a:lvl5pPr marL="1828215" algn="l" rtl="0" eaLnBrk="1" latinLnBrk="0" hangingPunct="1">
        <a:defRPr kumimoji="0" kern="1200">
          <a:solidFill>
            <a:schemeClr val="tx1"/>
          </a:solidFill>
          <a:latin typeface="+mn-lt"/>
          <a:ea typeface="+mn-ea"/>
          <a:cs typeface="+mn-cs"/>
        </a:defRPr>
      </a:lvl5pPr>
      <a:lvl6pPr marL="2285268" algn="l" rtl="0" eaLnBrk="1" latinLnBrk="0" hangingPunct="1">
        <a:defRPr kumimoji="0" kern="1200">
          <a:solidFill>
            <a:schemeClr val="tx1"/>
          </a:solidFill>
          <a:latin typeface="+mn-lt"/>
          <a:ea typeface="+mn-ea"/>
          <a:cs typeface="+mn-cs"/>
        </a:defRPr>
      </a:lvl6pPr>
      <a:lvl7pPr marL="2742322" algn="l" rtl="0" eaLnBrk="1" latinLnBrk="0" hangingPunct="1">
        <a:defRPr kumimoji="0" kern="1200">
          <a:solidFill>
            <a:schemeClr val="tx1"/>
          </a:solidFill>
          <a:latin typeface="+mn-lt"/>
          <a:ea typeface="+mn-ea"/>
          <a:cs typeface="+mn-cs"/>
        </a:defRPr>
      </a:lvl7pPr>
      <a:lvl8pPr marL="3199376" algn="l" rtl="0" eaLnBrk="1" latinLnBrk="0" hangingPunct="1">
        <a:defRPr kumimoji="0" kern="1200">
          <a:solidFill>
            <a:schemeClr val="tx1"/>
          </a:solidFill>
          <a:latin typeface="+mn-lt"/>
          <a:ea typeface="+mn-ea"/>
          <a:cs typeface="+mn-cs"/>
        </a:defRPr>
      </a:lvl8pPr>
      <a:lvl9pPr marL="365643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err="1" smtClean="0">
                <a:effectLst>
                  <a:outerShdw blurRad="38100" dist="38100" dir="2700000" algn="tl">
                    <a:srgbClr val="000000">
                      <a:alpha val="43137"/>
                    </a:srgbClr>
                  </a:outerShdw>
                </a:effectLst>
              </a:rPr>
              <a:t>Sistem</a:t>
            </a:r>
            <a:r>
              <a:rPr lang="en-US" sz="4800" dirty="0" smtClean="0">
                <a:effectLst>
                  <a:outerShdw blurRad="38100" dist="38100" dir="2700000" algn="tl">
                    <a:srgbClr val="000000">
                      <a:alpha val="43137"/>
                    </a:srgbClr>
                  </a:outerShdw>
                </a:effectLst>
              </a:rPr>
              <a:t> </a:t>
            </a:r>
            <a:r>
              <a:rPr lang="en-US" sz="4800" dirty="0" err="1" smtClean="0">
                <a:effectLst>
                  <a:outerShdw blurRad="38100" dist="38100" dir="2700000" algn="tl">
                    <a:srgbClr val="000000">
                      <a:alpha val="43137"/>
                    </a:srgbClr>
                  </a:outerShdw>
                </a:effectLst>
              </a:rPr>
              <a:t>informasi</a:t>
            </a:r>
            <a:r>
              <a:rPr lang="en-US" sz="4800" dirty="0" smtClean="0">
                <a:effectLst>
                  <a:outerShdw blurRad="38100" dist="38100" dir="2700000" algn="tl">
                    <a:srgbClr val="000000">
                      <a:alpha val="43137"/>
                    </a:srgbClr>
                  </a:outerShdw>
                </a:effectLst>
              </a:rPr>
              <a:t> </a:t>
            </a:r>
            <a:r>
              <a:rPr lang="en-US" sz="4800" dirty="0" err="1" smtClean="0">
                <a:effectLst>
                  <a:outerShdw blurRad="38100" dist="38100" dir="2700000" algn="tl">
                    <a:srgbClr val="000000">
                      <a:alpha val="43137"/>
                    </a:srgbClr>
                  </a:outerShdw>
                </a:effectLst>
              </a:rPr>
              <a:t>manajemen</a:t>
            </a:r>
            <a:endParaRPr lang="id-ID"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Audit system </a:t>
            </a:r>
            <a:r>
              <a:rPr lang="en-US" dirty="0" err="1" smtClean="0"/>
              <a:t>Informasi</a:t>
            </a:r>
            <a:endParaRPr lang="en-US" dirty="0" smtClean="0"/>
          </a:p>
        </p:txBody>
      </p:sp>
      <p:sp>
        <p:nvSpPr>
          <p:cNvPr id="4" name="TextBox 3"/>
          <p:cNvSpPr txBox="1"/>
          <p:nvPr/>
        </p:nvSpPr>
        <p:spPr>
          <a:xfrm>
            <a:off x="457200" y="5085184"/>
            <a:ext cx="5338936" cy="369332"/>
          </a:xfrm>
          <a:prstGeom prst="rect">
            <a:avLst/>
          </a:prstGeom>
          <a:noFill/>
        </p:spPr>
        <p:txBody>
          <a:bodyPr wrap="square" rtlCol="0">
            <a:spAutoFit/>
          </a:bodyPr>
          <a:lstStyle/>
          <a:p>
            <a:r>
              <a:rPr lang="en-US" i="1" dirty="0" err="1" smtClean="0">
                <a:solidFill>
                  <a:schemeClr val="tx2"/>
                </a:solidFill>
              </a:rPr>
              <a:t>Chaerul</a:t>
            </a:r>
            <a:r>
              <a:rPr lang="en-US" i="1" dirty="0" smtClean="0">
                <a:solidFill>
                  <a:schemeClr val="tx2"/>
                </a:solidFill>
              </a:rPr>
              <a:t> Anwar, MTI</a:t>
            </a:r>
            <a:endParaRPr lang="id-ID" i="1" dirty="0">
              <a:solidFill>
                <a:schemeClr val="tx2"/>
              </a:solidFill>
            </a:endParaRPr>
          </a:p>
        </p:txBody>
      </p:sp>
    </p:spTree>
    <p:extLst>
      <p:ext uri="{BB962C8B-B14F-4D97-AF65-F5344CB8AC3E}">
        <p14:creationId xmlns:p14="http://schemas.microsoft.com/office/powerpoint/2010/main" val="327457741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Tujuan Audit Sistem Informasi</a:t>
            </a:r>
          </a:p>
        </p:txBody>
      </p:sp>
      <p:sp>
        <p:nvSpPr>
          <p:cNvPr id="15363" name="Rectangle 2"/>
          <p:cNvSpPr>
            <a:spLocks noGrp="1" noChangeArrowheads="1"/>
          </p:cNvSpPr>
          <p:nvPr>
            <p:ph idx="1"/>
          </p:nvPr>
        </p:nvSpPr>
        <p:spPr>
          <a:xfrm>
            <a:off x="456481" y="1604521"/>
            <a:ext cx="8229600" cy="4443840"/>
          </a:xfrm>
        </p:spPr>
        <p:txBody>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4 (empat) tujuan audit sistem informasi, yaitu : </a:t>
            </a:r>
          </a:p>
          <a:p>
            <a:pPr marL="696970" lvl="2" indent="-207363">
              <a:buSzPct val="45000"/>
              <a:buFont typeface="Wingdings" panose="05000000000000000000"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Mengamankan asset</a:t>
            </a:r>
          </a:p>
          <a:p>
            <a:pPr marL="696970" lvl="2" indent="-207363">
              <a:buSzPct val="45000"/>
              <a:buFont typeface="Wingdings" panose="05000000000000000000"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Menjaga integritas data</a:t>
            </a:r>
          </a:p>
          <a:p>
            <a:pPr marL="696970" lvl="2" indent="-207363">
              <a:buSzPct val="45000"/>
              <a:buFont typeface="Wingdings" panose="05000000000000000000"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Menjaga efektivitas sistem</a:t>
            </a:r>
          </a:p>
          <a:p>
            <a:pPr marL="696970" lvl="2" indent="-207363">
              <a:buSzPct val="45000"/>
              <a:buFont typeface="Wingdings" panose="05000000000000000000"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Mencapai efisiensi sumberdaya.</a:t>
            </a:r>
          </a:p>
        </p:txBody>
      </p:sp>
    </p:spTree>
    <p:extLst>
      <p:ext uri="{BB962C8B-B14F-4D97-AF65-F5344CB8AC3E}">
        <p14:creationId xmlns:p14="http://schemas.microsoft.com/office/powerpoint/2010/main" val="32551412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Tujuan (mengamankan aset)</a:t>
            </a:r>
            <a:r>
              <a:rPr lang="ar-SA" smtClean="0">
                <a:solidFill>
                  <a:schemeClr val="accent1">
                    <a:tint val="83000"/>
                    <a:satMod val="150000"/>
                  </a:schemeClr>
                </a:solidFill>
                <a:cs typeface="Arial" charset="0"/>
              </a:rPr>
              <a:t>‏</a:t>
            </a:r>
            <a:endParaRPr lang="en-GB" smtClean="0">
              <a:solidFill>
                <a:schemeClr val="accent1">
                  <a:tint val="83000"/>
                  <a:satMod val="150000"/>
                </a:schemeClr>
              </a:solidFill>
            </a:endParaRPr>
          </a:p>
        </p:txBody>
      </p:sp>
      <p:sp>
        <p:nvSpPr>
          <p:cNvPr id="16387" name="Rectangle 2"/>
          <p:cNvSpPr>
            <a:spLocks noGrp="1" noChangeArrowheads="1"/>
          </p:cNvSpPr>
          <p:nvPr>
            <p:ph idx="1"/>
          </p:nvPr>
        </p:nvSpPr>
        <p:spPr>
          <a:xfrm>
            <a:off x="456481" y="1604521"/>
            <a:ext cx="8229600" cy="4443840"/>
          </a:xfrm>
        </p:spPr>
        <p:txBody>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b="1"/>
              <a:t>Mengamankan aset</a:t>
            </a:r>
            <a:r>
              <a:rPr lang="en-GB" altLang="en-US" sz="2540"/>
              <a:t>, aset (aktiva) yang berhubungan dengan instalasi sistem informasi mencakup: perangkat keras (hardware), perangkat lunak (software), manusia (people), file data, dokumentasi sistem, dan peralatan pendukung lainnya.</a:t>
            </a:r>
          </a:p>
        </p:txBody>
      </p:sp>
    </p:spTree>
    <p:extLst>
      <p:ext uri="{BB962C8B-B14F-4D97-AF65-F5344CB8AC3E}">
        <p14:creationId xmlns:p14="http://schemas.microsoft.com/office/powerpoint/2010/main" val="16903994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Tujuan (integritas data)</a:t>
            </a:r>
            <a:r>
              <a:rPr lang="ar-SA" smtClean="0">
                <a:solidFill>
                  <a:schemeClr val="accent1">
                    <a:tint val="83000"/>
                    <a:satMod val="150000"/>
                  </a:schemeClr>
                </a:solidFill>
                <a:cs typeface="Arial" charset="0"/>
              </a:rPr>
              <a:t>‏</a:t>
            </a:r>
            <a:endParaRPr lang="en-GB" smtClean="0">
              <a:solidFill>
                <a:schemeClr val="accent1">
                  <a:tint val="83000"/>
                  <a:satMod val="150000"/>
                </a:schemeClr>
              </a:solidFill>
            </a:endParaRPr>
          </a:p>
        </p:txBody>
      </p:sp>
      <p:sp>
        <p:nvSpPr>
          <p:cNvPr id="17411" name="Rectangle 2"/>
          <p:cNvSpPr>
            <a:spLocks noGrp="1" noChangeArrowheads="1"/>
          </p:cNvSpPr>
          <p:nvPr>
            <p:ph idx="1"/>
          </p:nvPr>
        </p:nvSpPr>
        <p:spPr>
          <a:xfrm>
            <a:off x="456481" y="1604521"/>
            <a:ext cx="8229600" cy="4443840"/>
          </a:xfrm>
        </p:spPr>
        <p:txBody>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1814"/>
              <a:t>Integritas data berarti data memiliki atribut: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1814"/>
              <a:t>kelengkapan, baik dan dipercaya, kemurnian, dan ketelitian. </a:t>
            </a:r>
          </a:p>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1814"/>
              <a:t>Tanpa menjaga integritas data, organisasi tidak dapat memperlihatkan potret dirinya dengan benar atau kejadian yang ada tidak terungkap seperti apa adanya.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1814"/>
              <a:t>keputusan maupun langkah-langkah penting di organisasi salah sasaran karena tidak didukung dengan data yang benar.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1814"/>
              <a:t>perlu pengorbanan biaya.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1814"/>
              <a:t>Oleh karena itu, upaya untuk menjaga integritas data, dengan konsekuensi akan ada biaya prosedur pengendalian yang dikeluarkan harus sepadan dengan manfaat yang diharapkan. </a:t>
            </a:r>
          </a:p>
        </p:txBody>
      </p:sp>
    </p:spTree>
    <p:extLst>
      <p:ext uri="{BB962C8B-B14F-4D97-AF65-F5344CB8AC3E}">
        <p14:creationId xmlns:p14="http://schemas.microsoft.com/office/powerpoint/2010/main" val="6537364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Tujuan (efektifitas sistem)</a:t>
            </a:r>
            <a:r>
              <a:rPr lang="ar-SA" smtClean="0">
                <a:solidFill>
                  <a:schemeClr val="accent1">
                    <a:tint val="83000"/>
                    <a:satMod val="150000"/>
                  </a:schemeClr>
                </a:solidFill>
                <a:cs typeface="Arial" charset="0"/>
              </a:rPr>
              <a:t>‏</a:t>
            </a:r>
            <a:endParaRPr lang="en-GB" smtClean="0">
              <a:solidFill>
                <a:schemeClr val="accent1">
                  <a:tint val="83000"/>
                  <a:satMod val="150000"/>
                </a:schemeClr>
              </a:solidFill>
            </a:endParaRPr>
          </a:p>
        </p:txBody>
      </p:sp>
      <p:sp>
        <p:nvSpPr>
          <p:cNvPr id="18435" name="Rectangle 2"/>
          <p:cNvSpPr>
            <a:spLocks noGrp="1" noChangeArrowheads="1"/>
          </p:cNvSpPr>
          <p:nvPr>
            <p:ph idx="1"/>
          </p:nvPr>
        </p:nvSpPr>
        <p:spPr>
          <a:xfrm>
            <a:off x="456481" y="1604521"/>
            <a:ext cx="8229600" cy="5025600"/>
          </a:xfrm>
        </p:spPr>
        <p:txBody>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1814" b="1"/>
              <a:t>Menjaga efektivitas sistem</a:t>
            </a:r>
            <a:r>
              <a:rPr lang="en-GB" altLang="en-US" sz="1814"/>
              <a:t>, sistem informasi dikatakan efektif hanya jika sistem tersebut dapat mencapai tujuannya.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1814"/>
              <a:t>perlu upaya untuk mengetahui kebutuhan pengguna sistem tersebut (user).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1814"/>
              <a:t> apakah sistem menghasilkan laporan atau informasi yang bermanfaat bagi user (misal pengambil keputusan),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1814"/>
              <a:t>auditor perlu mengetahui karakteristik user berikut proses pengambilan keputusannya. </a:t>
            </a:r>
          </a:p>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1814"/>
              <a:t>Biasanya audit efektivitas sistem dilakukan setelah suatu sistem berjalan beberapa waktu. </a:t>
            </a:r>
          </a:p>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1814"/>
              <a:t>Manajemen dapat meminta auditor untuk melakukan post audit guna menentukan sejauh mana sistem telah mencapai tujuan </a:t>
            </a:r>
          </a:p>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1814"/>
              <a:t>Evaluasi ini akan memberikan masukan bagi pengambil keputusan apakah kinerja sistem layak dipertahankan; harus ditingkatkan atau perlu dimodifikasi; atau sistem sudah usang, sehingga harus ditinggalkan dan dicari penggantinya</a:t>
            </a:r>
          </a:p>
        </p:txBody>
      </p:sp>
    </p:spTree>
    <p:extLst>
      <p:ext uri="{BB962C8B-B14F-4D97-AF65-F5344CB8AC3E}">
        <p14:creationId xmlns:p14="http://schemas.microsoft.com/office/powerpoint/2010/main" val="6427423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Tujuan (efektifitas sistem) -2</a:t>
            </a:r>
          </a:p>
        </p:txBody>
      </p:sp>
      <p:sp>
        <p:nvSpPr>
          <p:cNvPr id="19459" name="Rectangle 2"/>
          <p:cNvSpPr>
            <a:spLocks noGrp="1" noChangeArrowheads="1"/>
          </p:cNvSpPr>
          <p:nvPr>
            <p:ph idx="1"/>
          </p:nvPr>
        </p:nvSpPr>
        <p:spPr>
          <a:xfrm>
            <a:off x="489601" y="1597321"/>
            <a:ext cx="8229600" cy="4443840"/>
          </a:xfrm>
        </p:spPr>
        <p:txBody>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b="1" smtClean="0"/>
              <a:t>Audit efektivitas sistem</a:t>
            </a:r>
            <a:r>
              <a:rPr lang="en-GB" altLang="en-US" smtClean="0"/>
              <a:t> dapat juga dilaksanakan pada tahap perencanaan sistem (system design).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903"/>
              <a:t>User tidak dapat mengungkapkan kebutuhan sistem</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903"/>
              <a:t>Dirasa perlu untuk mereview kembali spesifikasi sistem yang telah dibuat</a:t>
            </a:r>
          </a:p>
        </p:txBody>
      </p:sp>
    </p:spTree>
    <p:extLst>
      <p:ext uri="{BB962C8B-B14F-4D97-AF65-F5344CB8AC3E}">
        <p14:creationId xmlns:p14="http://schemas.microsoft.com/office/powerpoint/2010/main" val="3698232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Tujuan (efesiensi sumber daya)</a:t>
            </a:r>
            <a:r>
              <a:rPr lang="ar-SA" smtClean="0">
                <a:solidFill>
                  <a:schemeClr val="accent1">
                    <a:tint val="83000"/>
                    <a:satMod val="150000"/>
                  </a:schemeClr>
                </a:solidFill>
                <a:cs typeface="Arial" charset="0"/>
              </a:rPr>
              <a:t>‏</a:t>
            </a:r>
            <a:endParaRPr lang="en-GB" smtClean="0">
              <a:solidFill>
                <a:schemeClr val="accent1">
                  <a:tint val="83000"/>
                  <a:satMod val="150000"/>
                </a:schemeClr>
              </a:solidFill>
            </a:endParaRPr>
          </a:p>
        </p:txBody>
      </p:sp>
      <p:sp>
        <p:nvSpPr>
          <p:cNvPr id="20483" name="Rectangle 2"/>
          <p:cNvSpPr>
            <a:spLocks noGrp="1" noChangeArrowheads="1"/>
          </p:cNvSpPr>
          <p:nvPr>
            <p:ph idx="1"/>
          </p:nvPr>
        </p:nvSpPr>
        <p:spPr>
          <a:xfrm>
            <a:off x="456481" y="1604521"/>
            <a:ext cx="8229600" cy="4443840"/>
          </a:xfrm>
        </p:spPr>
        <p:txBody>
          <a:bodyPr/>
          <a:lstStyle/>
          <a:p>
            <a:pPr marL="447847" indent="-383046">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 dikatakan efisien jika ia menggunakan sumberdaya seminimal mungkin untuk menghasilkan output yang dibutuhkan. </a:t>
            </a:r>
          </a:p>
          <a:p>
            <a:pPr marL="447847" indent="-383046">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Pada kenyataannya, sistem informasi menggunakan berbagai sumberdaya, seperti mesin, dan segala perlengkapannya, perangkat lunak, sarana komunikasi dan tenaga kerja yang mengoperasikan sistem tersebut. </a:t>
            </a:r>
          </a:p>
          <a:p>
            <a:pPr marL="822253" lvl="1" indent="-285124">
              <a:buFont typeface="Verdana" panose="020B0604030504040204"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harus berkompetisi untuk memberdayakan sumberdaya yang ada tersebut.</a:t>
            </a:r>
          </a:p>
        </p:txBody>
      </p:sp>
    </p:spTree>
    <p:extLst>
      <p:ext uri="{BB962C8B-B14F-4D97-AF65-F5344CB8AC3E}">
        <p14:creationId xmlns:p14="http://schemas.microsoft.com/office/powerpoint/2010/main" val="38886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6481" y="314281"/>
            <a:ext cx="8229600" cy="1064160"/>
          </a:xfrm>
        </p:spPr>
        <p:txBody>
          <a:bodyPr>
            <a:normAutofit/>
          </a:bodyPr>
          <a:lstStyle/>
          <a:p>
            <a:pPr marL="484582">
              <a:lnSpc>
                <a:spcPct val="95000"/>
              </a:lnSpc>
              <a:spcBef>
                <a:spcPts val="806"/>
              </a:spcBef>
              <a:spcAft>
                <a:spcPts val="806"/>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3266" b="1">
                <a:solidFill>
                  <a:schemeClr val="accent1">
                    <a:tint val="83000"/>
                    <a:satMod val="150000"/>
                  </a:schemeClr>
                </a:solidFill>
                <a:latin typeface="Times New Roman" pitchFamily="16" charset="0"/>
              </a:rPr>
              <a:t>Pendekatan Audit Sistem Informasi</a:t>
            </a:r>
            <a:r>
              <a:rPr lang="en-GB" sz="1089">
                <a:solidFill>
                  <a:schemeClr val="accent1">
                    <a:tint val="83000"/>
                    <a:satMod val="150000"/>
                  </a:schemeClr>
                </a:solidFill>
                <a:latin typeface="Times New Roman" pitchFamily="16" charset="0"/>
              </a:rPr>
              <a:t/>
            </a:r>
            <a:br>
              <a:rPr lang="en-GB" sz="1089">
                <a:solidFill>
                  <a:schemeClr val="accent1">
                    <a:tint val="83000"/>
                    <a:satMod val="150000"/>
                  </a:schemeClr>
                </a:solidFill>
                <a:latin typeface="Times New Roman" pitchFamily="16" charset="0"/>
              </a:rPr>
            </a:br>
            <a:endParaRPr lang="en-GB" sz="1089">
              <a:solidFill>
                <a:schemeClr val="accent1">
                  <a:tint val="83000"/>
                  <a:satMod val="150000"/>
                </a:schemeClr>
              </a:solidFill>
              <a:latin typeface="Times New Roman" pitchFamily="16" charset="0"/>
            </a:endParaRPr>
          </a:p>
        </p:txBody>
      </p:sp>
      <p:sp>
        <p:nvSpPr>
          <p:cNvPr id="21507" name="Rectangle 2"/>
          <p:cNvSpPr>
            <a:spLocks noGrp="1" noChangeArrowheads="1"/>
          </p:cNvSpPr>
          <p:nvPr>
            <p:ph idx="1"/>
          </p:nvPr>
        </p:nvSpPr>
        <p:spPr>
          <a:xfrm>
            <a:off x="456481" y="1604521"/>
            <a:ext cx="8229600" cy="4756320"/>
          </a:xfrm>
        </p:spPr>
        <p:txBody>
          <a:bodyPr>
            <a:normAutofit lnSpcReduction="10000"/>
          </a:bodyPr>
          <a:lstStyle/>
          <a:p>
            <a:pPr marL="447847" indent="-383046">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Pendekatan temuan (Exposures Approach), </a:t>
            </a:r>
          </a:p>
          <a:p>
            <a:pPr marL="822253" lvl="1" indent="-285124">
              <a:buFont typeface="Verdana" panose="020B0604030504040204"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fokus utama ditekankan pada jenis kesalahan (losses) yang terjadi dalam suatu sistem informasi. Setelah itu ditentukan kendali (controls) yang dapat digunakan untuk mengurangi kesalahan tersebut sampai pada batas yang dapat diterima (acceptable levels).</a:t>
            </a:r>
          </a:p>
          <a:p>
            <a:pPr marL="447847" indent="-383046">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Pendekatan kendali (Control Approach), </a:t>
            </a:r>
          </a:p>
          <a:p>
            <a:pPr marL="822253" lvl="1" indent="-285124">
              <a:buFont typeface="Verdana" panose="020B0604030504040204"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fokus utamanya adalah kendali-kendali di dalam suatu sistem informasi yang dapat digunakan untuk mengurangi kesalahan sampai pada level yang dapat diterima (acceptable levels).</a:t>
            </a:r>
          </a:p>
        </p:txBody>
      </p:sp>
    </p:spTree>
    <p:extLst>
      <p:ext uri="{BB962C8B-B14F-4D97-AF65-F5344CB8AC3E}">
        <p14:creationId xmlns:p14="http://schemas.microsoft.com/office/powerpoint/2010/main" val="29773093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Aspek Yang Diperiksa</a:t>
            </a:r>
          </a:p>
        </p:txBody>
      </p:sp>
      <p:sp>
        <p:nvSpPr>
          <p:cNvPr id="22531" name="Rectangle 2"/>
          <p:cNvSpPr>
            <a:spLocks noGrp="1" noChangeArrowheads="1"/>
          </p:cNvSpPr>
          <p:nvPr>
            <p:ph idx="1"/>
          </p:nvPr>
        </p:nvSpPr>
        <p:spPr>
          <a:xfrm>
            <a:off x="456481" y="1604520"/>
            <a:ext cx="8229600" cy="5143680"/>
          </a:xfrm>
        </p:spPr>
        <p:txBody>
          <a:bodyPr/>
          <a:lstStyle/>
          <a:p>
            <a:pPr marL="447847" indent="-383046">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Audit secara keseluruhan menyangkut efektifitas, efisiensi, </a:t>
            </a:r>
          </a:p>
          <a:p>
            <a:pPr marL="822253" lvl="1" indent="-285124">
              <a:buFont typeface="Verdana" panose="020B0604030504040204"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i="1" smtClean="0"/>
              <a:t>availability system, </a:t>
            </a:r>
          </a:p>
          <a:p>
            <a:pPr marL="822253" lvl="1" indent="-285124">
              <a:buFont typeface="Verdana" panose="020B0604030504040204"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i="1" smtClean="0"/>
              <a:t>reliability, </a:t>
            </a:r>
          </a:p>
          <a:p>
            <a:pPr marL="822253" lvl="1" indent="-285124">
              <a:buFont typeface="Verdana" panose="020B0604030504040204"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i="1" smtClean="0"/>
              <a:t>confidentiality, dan </a:t>
            </a:r>
          </a:p>
          <a:p>
            <a:pPr marL="822253" lvl="1" indent="-285124">
              <a:buFont typeface="Verdana" panose="020B0604030504040204"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i="1" smtClean="0"/>
              <a:t>integrity, serta aspek security. </a:t>
            </a:r>
          </a:p>
          <a:p>
            <a:pPr marL="447847" indent="-383046">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Selanjutnya adalah audit atas proses, modifikasi program, audit atas sumber data, dan data file. </a:t>
            </a:r>
          </a:p>
          <a:p>
            <a:pPr marL="447847" indent="-383046">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Audit TI sendiri merupakan gabungan dari berbagai macam ilmu, antara lain: Traditional Audit, Manajemen Sistem Informasi, Sistem Informasi Akuntansi, Ilmu Komputer, dan Behavioral Science.</a:t>
            </a:r>
          </a:p>
        </p:txBody>
      </p:sp>
    </p:spTree>
    <p:extLst>
      <p:ext uri="{BB962C8B-B14F-4D97-AF65-F5344CB8AC3E}">
        <p14:creationId xmlns:p14="http://schemas.microsoft.com/office/powerpoint/2010/main" val="31881102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456481" y="314281"/>
            <a:ext cx="8229600" cy="1064160"/>
          </a:xfrm>
        </p:spPr>
        <p:txBody>
          <a:bodyPr>
            <a:normAutofit/>
          </a:bodyPr>
          <a:lstStyle/>
          <a:p>
            <a:pPr marL="391686" indent="-293764">
              <a:spcAft>
                <a:spcPts val="1293"/>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3266" b="1">
                <a:solidFill>
                  <a:schemeClr val="accent1">
                    <a:tint val="83000"/>
                    <a:satMod val="150000"/>
                  </a:schemeClr>
                </a:solidFill>
              </a:rPr>
              <a:t>Tahapan Audit Sistem Informasi</a:t>
            </a:r>
          </a:p>
        </p:txBody>
      </p:sp>
      <p:sp>
        <p:nvSpPr>
          <p:cNvPr id="23555" name="Rectangle 2"/>
          <p:cNvSpPr>
            <a:spLocks noGrp="1" noChangeArrowheads="1"/>
          </p:cNvSpPr>
          <p:nvPr>
            <p:ph idx="1"/>
          </p:nvPr>
        </p:nvSpPr>
        <p:spPr>
          <a:xfrm>
            <a:off x="456481" y="1604521"/>
            <a:ext cx="8229600" cy="4443840"/>
          </a:xfrm>
        </p:spPr>
        <p:txBody>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Menurut Ron Weber  terdapat 5 (lima) langkah atau tahapan audit sistem informasi yaitu :</a:t>
            </a:r>
          </a:p>
          <a:p>
            <a:pPr marL="696970" lvl="2" indent="-207363">
              <a:buSzPct val="45000"/>
              <a:buFont typeface="Wingdings" panose="05000000000000000000"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Perencanaan Audit (Planning the Audits)‏</a:t>
            </a:r>
          </a:p>
          <a:p>
            <a:pPr marL="696970" lvl="2" indent="-207363">
              <a:buSzPct val="45000"/>
              <a:buFont typeface="Wingdings" panose="05000000000000000000"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Pengetesan Kendali (Tests of Controls)‏</a:t>
            </a:r>
          </a:p>
          <a:p>
            <a:pPr marL="696970" lvl="2" indent="-207363">
              <a:buSzPct val="45000"/>
              <a:buFont typeface="Wingdings" panose="05000000000000000000"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Pengetesan Transaksi (Tests of Transactions)‏</a:t>
            </a:r>
          </a:p>
          <a:p>
            <a:pPr marL="696970" lvl="2" indent="-207363">
              <a:buSzPct val="45000"/>
              <a:buFont typeface="Wingdings" panose="05000000000000000000"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Pengetesan Keseimbangan atau Keseluruhan Hasil (Tests of Balances or Overall Results) dan</a:t>
            </a:r>
          </a:p>
          <a:p>
            <a:pPr marL="696970" lvl="2" indent="-207363">
              <a:buSzPct val="45000"/>
              <a:buFont typeface="Wingdings" panose="05000000000000000000"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Pengakhiran (penyelesaian) Audit (Completion of the Audit)‏</a:t>
            </a:r>
          </a:p>
        </p:txBody>
      </p:sp>
    </p:spTree>
    <p:extLst>
      <p:ext uri="{BB962C8B-B14F-4D97-AF65-F5344CB8AC3E}">
        <p14:creationId xmlns:p14="http://schemas.microsoft.com/office/powerpoint/2010/main" val="14573558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456481" y="314281"/>
            <a:ext cx="8229600" cy="1064160"/>
          </a:xfrm>
        </p:spPr>
        <p:txBody>
          <a:bodyPr>
            <a:normAutofit/>
          </a:bodyPr>
          <a:lstStyle/>
          <a:p>
            <a:pPr marL="391686" indent="-293764">
              <a:spcAft>
                <a:spcPts val="1293"/>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3266" b="1">
                <a:solidFill>
                  <a:schemeClr val="accent1">
                    <a:tint val="83000"/>
                    <a:satMod val="150000"/>
                  </a:schemeClr>
                </a:solidFill>
              </a:rPr>
              <a:t>Tahapan Audit Sistem Informasi</a:t>
            </a:r>
          </a:p>
        </p:txBody>
      </p:sp>
      <p:sp>
        <p:nvSpPr>
          <p:cNvPr id="24579" name="Rectangle 2"/>
          <p:cNvSpPr>
            <a:spLocks noGrp="1" noChangeArrowheads="1"/>
          </p:cNvSpPr>
          <p:nvPr>
            <p:ph idx="1"/>
          </p:nvPr>
        </p:nvSpPr>
        <p:spPr>
          <a:xfrm>
            <a:off x="456481" y="1604521"/>
            <a:ext cx="8229600" cy="4443840"/>
          </a:xfrm>
        </p:spPr>
        <p:txBody>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menurut Gallegos Cs.  tahapan audit sistem informasi mencakup aktivitas :</a:t>
            </a:r>
          </a:p>
          <a:p>
            <a:pPr marL="414726" lvl="1" indent="-207363">
              <a:buSzPct val="45000"/>
              <a:buFont typeface="Wingdings" panose="05000000000000000000"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Perencanaan (Planning)‏</a:t>
            </a:r>
          </a:p>
          <a:p>
            <a:pPr marL="414726" lvl="1" indent="-207363">
              <a:buSzPct val="45000"/>
              <a:buFont typeface="Wingdings" panose="05000000000000000000"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Pemeriksaan Lapangan (Fieldwork)‏</a:t>
            </a:r>
          </a:p>
          <a:p>
            <a:pPr marL="414726" lvl="1" indent="-207363">
              <a:buSzPct val="45000"/>
              <a:buFont typeface="Wingdings" panose="05000000000000000000"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Pelaporan (Reporting) dan</a:t>
            </a:r>
          </a:p>
          <a:p>
            <a:pPr marL="414726" lvl="1" indent="-207363">
              <a:buSzPct val="45000"/>
              <a:buFont typeface="Wingdings" panose="05000000000000000000"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Tindak Lanjut (Follow Up)‏</a:t>
            </a:r>
          </a:p>
        </p:txBody>
      </p:sp>
    </p:spTree>
    <p:extLst>
      <p:ext uri="{BB962C8B-B14F-4D97-AF65-F5344CB8AC3E}">
        <p14:creationId xmlns:p14="http://schemas.microsoft.com/office/powerpoint/2010/main" val="7539345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456481" y="273960"/>
            <a:ext cx="8229600" cy="114624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Audit</a:t>
            </a:r>
          </a:p>
        </p:txBody>
      </p:sp>
      <p:sp>
        <p:nvSpPr>
          <p:cNvPr id="4099" name="Rectangle 2"/>
          <p:cNvSpPr>
            <a:spLocks noGrp="1" noChangeArrowheads="1"/>
          </p:cNvSpPr>
          <p:nvPr>
            <p:ph idx="1"/>
          </p:nvPr>
        </p:nvSpPr>
        <p:spPr>
          <a:xfrm>
            <a:off x="456481" y="1604521"/>
            <a:ext cx="8229600" cy="4678560"/>
          </a:xfrm>
        </p:spPr>
        <p:txBody>
          <a:bodyPr>
            <a:normAutofit/>
          </a:bodyPr>
          <a:lstStyle/>
          <a:p>
            <a:pPr marL="537155" lvl="1" indent="0">
              <a:spcAft>
                <a:spcPts val="1293"/>
              </a:spcAft>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2903" dirty="0" smtClean="0"/>
              <a:t>Audit </a:t>
            </a:r>
            <a:r>
              <a:rPr lang="en-GB" sz="2903" dirty="0" err="1"/>
              <a:t>atau</a:t>
            </a:r>
            <a:r>
              <a:rPr lang="en-GB" sz="2903" dirty="0"/>
              <a:t> </a:t>
            </a:r>
            <a:r>
              <a:rPr lang="en-GB" sz="2903" dirty="0" err="1"/>
              <a:t>pemeriksaan</a:t>
            </a:r>
            <a:r>
              <a:rPr lang="en-GB" sz="2903" dirty="0"/>
              <a:t> </a:t>
            </a:r>
            <a:r>
              <a:rPr lang="en-GB" sz="2903" dirty="0" err="1"/>
              <a:t>dalam</a:t>
            </a:r>
            <a:r>
              <a:rPr lang="en-GB" sz="2903" dirty="0"/>
              <a:t> </a:t>
            </a:r>
            <a:r>
              <a:rPr lang="en-GB" sz="2903" dirty="0" err="1"/>
              <a:t>arti</a:t>
            </a:r>
            <a:r>
              <a:rPr lang="en-GB" sz="2903" dirty="0"/>
              <a:t> </a:t>
            </a:r>
            <a:r>
              <a:rPr lang="en-GB" sz="2903" dirty="0" err="1"/>
              <a:t>luas</a:t>
            </a:r>
            <a:r>
              <a:rPr lang="en-GB" sz="2903" dirty="0"/>
              <a:t> </a:t>
            </a:r>
            <a:r>
              <a:rPr lang="en-GB" sz="2903" dirty="0" err="1"/>
              <a:t>bermakna</a:t>
            </a:r>
            <a:r>
              <a:rPr lang="en-GB" sz="2903" dirty="0"/>
              <a:t> </a:t>
            </a:r>
            <a:r>
              <a:rPr lang="en-GB" sz="2903" dirty="0" err="1"/>
              <a:t>evaluasi</a:t>
            </a:r>
            <a:r>
              <a:rPr lang="en-GB" sz="2903" dirty="0"/>
              <a:t> </a:t>
            </a:r>
            <a:r>
              <a:rPr lang="en-GB" sz="2903" dirty="0" err="1"/>
              <a:t>terhadap</a:t>
            </a:r>
            <a:r>
              <a:rPr lang="en-GB" sz="2903" dirty="0"/>
              <a:t> </a:t>
            </a:r>
            <a:r>
              <a:rPr lang="en-GB" sz="2903" dirty="0" err="1"/>
              <a:t>suatu</a:t>
            </a:r>
            <a:r>
              <a:rPr lang="en-GB" sz="2903" dirty="0"/>
              <a:t> </a:t>
            </a:r>
            <a:r>
              <a:rPr lang="en-GB" sz="2903" dirty="0" err="1"/>
              <a:t>organisasi</a:t>
            </a:r>
            <a:r>
              <a:rPr lang="en-GB" sz="2903" dirty="0"/>
              <a:t>, </a:t>
            </a:r>
            <a:r>
              <a:rPr lang="en-GB" sz="2903" dirty="0" err="1"/>
              <a:t>sistem</a:t>
            </a:r>
            <a:r>
              <a:rPr lang="en-GB" sz="2903" dirty="0"/>
              <a:t>, proses, </a:t>
            </a:r>
            <a:r>
              <a:rPr lang="en-GB" sz="2903" dirty="0" err="1"/>
              <a:t>atau</a:t>
            </a:r>
            <a:r>
              <a:rPr lang="en-GB" sz="2903" dirty="0"/>
              <a:t> </a:t>
            </a:r>
            <a:r>
              <a:rPr lang="en-GB" sz="2903" dirty="0" err="1"/>
              <a:t>produk</a:t>
            </a:r>
            <a:r>
              <a:rPr lang="en-GB" sz="2903" dirty="0"/>
              <a:t>. Audit </a:t>
            </a:r>
            <a:r>
              <a:rPr lang="en-GB" sz="2903" dirty="0" err="1"/>
              <a:t>dilaksanakan</a:t>
            </a:r>
            <a:r>
              <a:rPr lang="en-GB" sz="2903" dirty="0"/>
              <a:t> </a:t>
            </a:r>
            <a:r>
              <a:rPr lang="en-GB" sz="2903" dirty="0" err="1"/>
              <a:t>oleh</a:t>
            </a:r>
            <a:r>
              <a:rPr lang="en-GB" sz="2903" dirty="0"/>
              <a:t> </a:t>
            </a:r>
            <a:r>
              <a:rPr lang="en-GB" sz="2903" dirty="0" err="1"/>
              <a:t>pihak</a:t>
            </a:r>
            <a:r>
              <a:rPr lang="en-GB" sz="2903" dirty="0"/>
              <a:t> yang </a:t>
            </a:r>
            <a:r>
              <a:rPr lang="en-GB" sz="2903" dirty="0" err="1"/>
              <a:t>kompeten</a:t>
            </a:r>
            <a:r>
              <a:rPr lang="en-GB" sz="2903" dirty="0"/>
              <a:t>, </a:t>
            </a:r>
            <a:r>
              <a:rPr lang="en-GB" sz="2903" dirty="0" err="1"/>
              <a:t>objektif</a:t>
            </a:r>
            <a:r>
              <a:rPr lang="en-GB" sz="2903" dirty="0"/>
              <a:t>, </a:t>
            </a:r>
            <a:r>
              <a:rPr lang="en-GB" sz="2903" dirty="0" err="1"/>
              <a:t>dan</a:t>
            </a:r>
            <a:r>
              <a:rPr lang="en-GB" sz="2903" dirty="0"/>
              <a:t> </a:t>
            </a:r>
            <a:r>
              <a:rPr lang="en-GB" sz="2903" dirty="0" err="1"/>
              <a:t>tidak</a:t>
            </a:r>
            <a:r>
              <a:rPr lang="en-GB" sz="2903" dirty="0"/>
              <a:t> </a:t>
            </a:r>
            <a:r>
              <a:rPr lang="en-GB" sz="2903" dirty="0" err="1"/>
              <a:t>memihak</a:t>
            </a:r>
            <a:r>
              <a:rPr lang="en-GB" sz="2903" dirty="0"/>
              <a:t>, yang </a:t>
            </a:r>
            <a:r>
              <a:rPr lang="en-GB" sz="2903" dirty="0" err="1"/>
              <a:t>disebut</a:t>
            </a:r>
            <a:r>
              <a:rPr lang="en-GB" sz="2903" dirty="0"/>
              <a:t> auditor. </a:t>
            </a:r>
            <a:r>
              <a:rPr lang="en-GB" sz="2903" dirty="0" err="1"/>
              <a:t>Tujuannya</a:t>
            </a:r>
            <a:r>
              <a:rPr lang="en-GB" sz="2903" dirty="0"/>
              <a:t> </a:t>
            </a:r>
            <a:r>
              <a:rPr lang="en-GB" sz="2903" dirty="0" err="1"/>
              <a:t>adalah</a:t>
            </a:r>
            <a:r>
              <a:rPr lang="en-GB" sz="2903" dirty="0"/>
              <a:t> </a:t>
            </a:r>
            <a:r>
              <a:rPr lang="en-GB" sz="2903" dirty="0" err="1"/>
              <a:t>untuk</a:t>
            </a:r>
            <a:r>
              <a:rPr lang="en-GB" sz="2903" dirty="0"/>
              <a:t> </a:t>
            </a:r>
            <a:r>
              <a:rPr lang="en-GB" sz="2903" dirty="0" err="1"/>
              <a:t>melakukan</a:t>
            </a:r>
            <a:r>
              <a:rPr lang="en-GB" sz="2903" dirty="0"/>
              <a:t> </a:t>
            </a:r>
            <a:r>
              <a:rPr lang="en-GB" sz="2903" dirty="0" err="1"/>
              <a:t>verifikasi</a:t>
            </a:r>
            <a:r>
              <a:rPr lang="en-GB" sz="2903" dirty="0"/>
              <a:t> </a:t>
            </a:r>
            <a:r>
              <a:rPr lang="en-GB" sz="2903" dirty="0" err="1"/>
              <a:t>bahwa</a:t>
            </a:r>
            <a:r>
              <a:rPr lang="en-GB" sz="2903" dirty="0"/>
              <a:t> </a:t>
            </a:r>
            <a:r>
              <a:rPr lang="en-GB" sz="2903" dirty="0" err="1"/>
              <a:t>subjek</a:t>
            </a:r>
            <a:r>
              <a:rPr lang="en-GB" sz="2903" dirty="0"/>
              <a:t> </a:t>
            </a:r>
            <a:r>
              <a:rPr lang="en-GB" sz="2903" dirty="0" err="1"/>
              <a:t>dari</a:t>
            </a:r>
            <a:r>
              <a:rPr lang="en-GB" sz="2903" dirty="0"/>
              <a:t> audit </a:t>
            </a:r>
            <a:r>
              <a:rPr lang="en-GB" sz="2903" dirty="0" err="1"/>
              <a:t>telah</a:t>
            </a:r>
            <a:r>
              <a:rPr lang="en-GB" sz="2903" dirty="0"/>
              <a:t> </a:t>
            </a:r>
            <a:r>
              <a:rPr lang="en-GB" sz="2903" dirty="0" err="1"/>
              <a:t>diselesaikan</a:t>
            </a:r>
            <a:r>
              <a:rPr lang="en-GB" sz="2903" dirty="0"/>
              <a:t> </a:t>
            </a:r>
            <a:r>
              <a:rPr lang="en-GB" sz="2903" dirty="0" err="1"/>
              <a:t>atau</a:t>
            </a:r>
            <a:r>
              <a:rPr lang="en-GB" sz="2903" dirty="0"/>
              <a:t> </a:t>
            </a:r>
            <a:r>
              <a:rPr lang="en-GB" sz="2903" dirty="0" err="1"/>
              <a:t>berjalan</a:t>
            </a:r>
            <a:r>
              <a:rPr lang="en-GB" sz="2903" dirty="0"/>
              <a:t> </a:t>
            </a:r>
            <a:r>
              <a:rPr lang="en-GB" sz="2903" dirty="0" err="1"/>
              <a:t>sesuai</a:t>
            </a:r>
            <a:r>
              <a:rPr lang="en-GB" sz="2903" dirty="0"/>
              <a:t> </a:t>
            </a:r>
            <a:r>
              <a:rPr lang="en-GB" sz="2903" dirty="0" err="1"/>
              <a:t>dengan</a:t>
            </a:r>
            <a:r>
              <a:rPr lang="en-GB" sz="2903" dirty="0"/>
              <a:t> </a:t>
            </a:r>
            <a:r>
              <a:rPr lang="en-GB" sz="2903" dirty="0" err="1"/>
              <a:t>standar</a:t>
            </a:r>
            <a:r>
              <a:rPr lang="en-GB" sz="2903" dirty="0"/>
              <a:t>, </a:t>
            </a:r>
            <a:r>
              <a:rPr lang="en-GB" sz="2903" dirty="0" err="1"/>
              <a:t>regulasi</a:t>
            </a:r>
            <a:r>
              <a:rPr lang="en-GB" sz="2903" dirty="0"/>
              <a:t>, </a:t>
            </a:r>
            <a:r>
              <a:rPr lang="en-GB" sz="2903" dirty="0" err="1"/>
              <a:t>dan</a:t>
            </a:r>
            <a:r>
              <a:rPr lang="en-GB" sz="2903" dirty="0"/>
              <a:t> </a:t>
            </a:r>
            <a:r>
              <a:rPr lang="en-GB" sz="2903" dirty="0" err="1"/>
              <a:t>praktik</a:t>
            </a:r>
            <a:r>
              <a:rPr lang="en-GB" sz="2903" dirty="0"/>
              <a:t> yang </a:t>
            </a:r>
            <a:r>
              <a:rPr lang="en-GB" sz="2903" dirty="0" err="1"/>
              <a:t>telah</a:t>
            </a:r>
            <a:r>
              <a:rPr lang="en-GB" sz="2903" dirty="0"/>
              <a:t> </a:t>
            </a:r>
            <a:r>
              <a:rPr lang="en-GB" sz="2903" dirty="0" err="1"/>
              <a:t>disetujui</a:t>
            </a:r>
            <a:r>
              <a:rPr lang="en-GB" sz="2903" dirty="0"/>
              <a:t> </a:t>
            </a:r>
            <a:r>
              <a:rPr lang="en-GB" sz="2903" dirty="0" err="1"/>
              <a:t>dan</a:t>
            </a:r>
            <a:r>
              <a:rPr lang="en-GB" sz="2903" dirty="0"/>
              <a:t> </a:t>
            </a:r>
            <a:r>
              <a:rPr lang="en-GB" sz="2903" dirty="0" err="1"/>
              <a:t>diterima</a:t>
            </a:r>
            <a:r>
              <a:rPr lang="en-GB" sz="2903" dirty="0"/>
              <a:t>.</a:t>
            </a:r>
          </a:p>
        </p:txBody>
      </p:sp>
    </p:spTree>
    <p:extLst>
      <p:ext uri="{BB962C8B-B14F-4D97-AF65-F5344CB8AC3E}">
        <p14:creationId xmlns:p14="http://schemas.microsoft.com/office/powerpoint/2010/main" val="25322831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Pengumpulan Data (evidence)</a:t>
            </a:r>
            <a:r>
              <a:rPr lang="ar-SA" smtClean="0">
                <a:solidFill>
                  <a:schemeClr val="accent1">
                    <a:tint val="83000"/>
                    <a:satMod val="150000"/>
                  </a:schemeClr>
                </a:solidFill>
                <a:cs typeface="Arial" charset="0"/>
              </a:rPr>
              <a:t>‏</a:t>
            </a:r>
            <a:endParaRPr lang="en-GB" smtClean="0">
              <a:solidFill>
                <a:schemeClr val="accent1">
                  <a:tint val="83000"/>
                  <a:satMod val="150000"/>
                </a:schemeClr>
              </a:solidFill>
            </a:endParaRPr>
          </a:p>
        </p:txBody>
      </p:sp>
      <p:sp>
        <p:nvSpPr>
          <p:cNvPr id="25603" name="Rectangle 2"/>
          <p:cNvSpPr>
            <a:spLocks noGrp="1" noChangeArrowheads="1"/>
          </p:cNvSpPr>
          <p:nvPr>
            <p:ph idx="1"/>
          </p:nvPr>
        </p:nvSpPr>
        <p:spPr>
          <a:xfrm>
            <a:off x="456481" y="1604521"/>
            <a:ext cx="8229600" cy="4443840"/>
          </a:xfrm>
        </p:spPr>
        <p:txBody>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 melalui berbagai teknik termasuk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survei,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interview,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observasi dan review dokumentasi </a:t>
            </a:r>
          </a:p>
          <a:p>
            <a:pPr lvl="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(termasuk review </a:t>
            </a:r>
            <a:r>
              <a:rPr lang="en-GB" altLang="en-US" sz="2540" i="1"/>
              <a:t>source-code </a:t>
            </a:r>
            <a:r>
              <a:rPr lang="en-GB" altLang="en-US" sz="2540"/>
              <a:t>bila diperlukan).</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Bisa jadi bukti-bukti audit yang diambil oleh auditor mencakup bukti elektronis (data dalam bentuk file softcopy). </a:t>
            </a:r>
          </a:p>
        </p:txBody>
      </p:sp>
    </p:spTree>
    <p:extLst>
      <p:ext uri="{BB962C8B-B14F-4D97-AF65-F5344CB8AC3E}">
        <p14:creationId xmlns:p14="http://schemas.microsoft.com/office/powerpoint/2010/main" val="17543918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6481" y="279720"/>
            <a:ext cx="8229600" cy="1134720"/>
          </a:xfrm>
        </p:spPr>
        <p:txBody>
          <a:bodyPr>
            <a:normAutofit fontScale="90000"/>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Pengumpulan Data (evidence) - Method</a:t>
            </a:r>
          </a:p>
        </p:txBody>
      </p:sp>
      <p:sp>
        <p:nvSpPr>
          <p:cNvPr id="26627" name="Rectangle 2"/>
          <p:cNvSpPr>
            <a:spLocks noGrp="1" noChangeArrowheads="1"/>
          </p:cNvSpPr>
          <p:nvPr>
            <p:ph idx="1"/>
          </p:nvPr>
        </p:nvSpPr>
        <p:spPr>
          <a:xfrm>
            <a:off x="456481" y="1604521"/>
            <a:ext cx="8229600" cy="4443840"/>
          </a:xfrm>
        </p:spPr>
        <p:txBody>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Dalam proses pengumpulan bukti ini ada beberapa cara yang sering dipakai yaitu,</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 audit around computer,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audit trought computer dan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audit with computer. </a:t>
            </a:r>
          </a:p>
        </p:txBody>
      </p:sp>
    </p:spTree>
    <p:extLst>
      <p:ext uri="{BB962C8B-B14F-4D97-AF65-F5344CB8AC3E}">
        <p14:creationId xmlns:p14="http://schemas.microsoft.com/office/powerpoint/2010/main" val="1929320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56481" y="279720"/>
            <a:ext cx="8229600" cy="1134720"/>
          </a:xfrm>
        </p:spPr>
        <p:txBody>
          <a:bodyPr>
            <a:normAutofit fontScale="90000"/>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Pengumpulan Data (evidence) - Method</a:t>
            </a:r>
          </a:p>
        </p:txBody>
      </p:sp>
      <p:sp>
        <p:nvSpPr>
          <p:cNvPr id="27651" name="Rectangle 2"/>
          <p:cNvSpPr>
            <a:spLocks noGrp="1" noChangeArrowheads="1"/>
          </p:cNvSpPr>
          <p:nvPr>
            <p:ph idx="1"/>
          </p:nvPr>
        </p:nvSpPr>
        <p:spPr>
          <a:xfrm>
            <a:off x="456481" y="1604521"/>
            <a:ext cx="8229600" cy="5050080"/>
          </a:xfrm>
        </p:spPr>
        <p:txBody>
          <a:bodyPr>
            <a:normAutofit lnSpcReduction="10000"/>
          </a:bodyPr>
          <a:lstStyle/>
          <a:p>
            <a:pPr marL="447847" indent="-383046">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Jika tingkat pemakaian TI tinggi maka audit yang dominan digunakan adalah audit with computer </a:t>
            </a:r>
          </a:p>
          <a:p>
            <a:pPr marL="822253" lvl="1" indent="-285124">
              <a:buFont typeface="Verdana" panose="020B0604030504040204"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biasa disebut dengan teknik audit berbantuan computer atau menggunakan CAAT (</a:t>
            </a:r>
            <a:r>
              <a:rPr lang="en-GB" altLang="en-US" i="1" smtClean="0"/>
              <a:t>Computer Aided Auditing Technique</a:t>
            </a:r>
            <a:r>
              <a:rPr lang="en-GB" altLang="en-US" smtClean="0"/>
              <a:t>).</a:t>
            </a:r>
          </a:p>
          <a:p>
            <a:pPr marL="1105936" lvl="2" indent="-227523">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 untuk menganalisa data, misalnya saja data transaksi penjualan, pembelian, transaksi aktivitas persediaan, aktivitas nasabah, dan lain-lain. </a:t>
            </a:r>
          </a:p>
          <a:p>
            <a:pPr marL="1105936" lvl="2" indent="-227523">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Tentunya untuk aspek sekuriti adakalanya auditor dituntut mempunyai keahlian teknis yang cukup memadai untuk menguji keamanan sistem.</a:t>
            </a:r>
          </a:p>
        </p:txBody>
      </p:sp>
    </p:spTree>
    <p:extLst>
      <p:ext uri="{BB962C8B-B14F-4D97-AF65-F5344CB8AC3E}">
        <p14:creationId xmlns:p14="http://schemas.microsoft.com/office/powerpoint/2010/main" val="23910139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456481" y="314281"/>
            <a:ext cx="8229600" cy="1064160"/>
          </a:xfrm>
        </p:spPr>
        <p:txBody>
          <a:bodyPr>
            <a:normAutofit/>
          </a:bodyPr>
          <a:lstStyle/>
          <a:p>
            <a:pPr marL="391686" indent="-293764">
              <a:spcAft>
                <a:spcPts val="1293"/>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3628">
                <a:solidFill>
                  <a:schemeClr val="accent1">
                    <a:tint val="83000"/>
                    <a:satMod val="150000"/>
                  </a:schemeClr>
                </a:solidFill>
              </a:rPr>
              <a:t>Standard</a:t>
            </a:r>
          </a:p>
        </p:txBody>
      </p:sp>
      <p:sp>
        <p:nvSpPr>
          <p:cNvPr id="25603" name="Rectangle 2"/>
          <p:cNvSpPr>
            <a:spLocks noGrp="1" noChangeArrowheads="1"/>
          </p:cNvSpPr>
          <p:nvPr>
            <p:ph idx="1"/>
          </p:nvPr>
        </p:nvSpPr>
        <p:spPr>
          <a:xfrm>
            <a:off x="456481" y="1604521"/>
            <a:ext cx="8229600" cy="5031360"/>
          </a:xfrm>
        </p:spPr>
        <p:txBody>
          <a:bodyPr>
            <a:normAutofit/>
          </a:bodyPr>
          <a:lstStyle/>
          <a:p>
            <a:pPr marL="448009" indent="-384008">
              <a:buFont typeface="Wingdings 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2177"/>
              <a:t>Standar adalah sesuatu yang harus dipenuhi oleh IS Auditor</a:t>
            </a:r>
          </a:p>
          <a:p>
            <a:pPr marL="448009" indent="-384008">
              <a:buFont typeface="Wingdings 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2177"/>
              <a:t>Standard yang digunakan dalam mengaudit teknologi informasi adalah standar yang diterbitkan oleh ISACA yaitu</a:t>
            </a:r>
            <a:r>
              <a:rPr lang="en-GB" sz="2177" i="1"/>
              <a:t> </a:t>
            </a:r>
          </a:p>
          <a:p>
            <a:pPr marL="822875" lvl="1" indent="-285720">
              <a:buFont typeface="Verdana"/>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2177" i="1"/>
              <a:t>ISACA IS Auditing Standard. </a:t>
            </a:r>
          </a:p>
          <a:p>
            <a:pPr marL="822875" lvl="1" indent="-285720">
              <a:buFont typeface="Verdana"/>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2177"/>
              <a:t>Selain itu ISACA juga menerbitkan</a:t>
            </a:r>
            <a:r>
              <a:rPr lang="en-GB" sz="2177" i="1"/>
              <a:t> IS Auditing Guidance </a:t>
            </a:r>
            <a:r>
              <a:rPr lang="en-GB" sz="2177"/>
              <a:t>dan </a:t>
            </a:r>
            <a:r>
              <a:rPr lang="en-GB" sz="2177" i="1"/>
              <a:t>IS Auditing Procedure. </a:t>
            </a:r>
          </a:p>
          <a:p>
            <a:pPr marL="822875" lvl="1" indent="-285720">
              <a:buFont typeface="Verdana"/>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2177"/>
              <a:t> </a:t>
            </a:r>
            <a:r>
              <a:rPr lang="en-GB" sz="2177" i="1"/>
              <a:t>Guidelines </a:t>
            </a:r>
            <a:r>
              <a:rPr lang="en-GB" sz="2177"/>
              <a:t>memberikan penjelasan bagaimana auditor dapat memenuhi standar dalam berbagai penugasan audit, dan prosedur memberikan contoh langkah-langkah yang perlu dilalui auditor dalam penugasan audit tertentu sehingga sesuai dengan standar. </a:t>
            </a:r>
          </a:p>
          <a:p>
            <a:pPr marL="822875" lvl="1" indent="-285720">
              <a:buFont typeface="Verdana"/>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2177"/>
              <a:t>Bagaimanapun IS auditor harus bisa menggunakan</a:t>
            </a:r>
            <a:r>
              <a:rPr lang="en-GB" sz="2177" i="1"/>
              <a:t> judgement </a:t>
            </a:r>
            <a:r>
              <a:rPr lang="en-GB" sz="2177"/>
              <a:t>profesional ketika menggunakan </a:t>
            </a:r>
            <a:r>
              <a:rPr lang="en-GB" sz="2177" i="1"/>
              <a:t>guidance </a:t>
            </a:r>
            <a:r>
              <a:rPr lang="en-GB" sz="2177"/>
              <a:t>dan</a:t>
            </a:r>
            <a:r>
              <a:rPr lang="en-GB" sz="2177" i="1"/>
              <a:t> procedure.</a:t>
            </a:r>
          </a:p>
        </p:txBody>
      </p:sp>
    </p:spTree>
    <p:extLst>
      <p:ext uri="{BB962C8B-B14F-4D97-AF65-F5344CB8AC3E}">
        <p14:creationId xmlns:p14="http://schemas.microsoft.com/office/powerpoint/2010/main" val="25081003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489601" y="327241"/>
            <a:ext cx="8229600" cy="1064160"/>
          </a:xfrm>
        </p:spPr>
        <p:txBody>
          <a:bodyPr>
            <a:normAutofit/>
          </a:bodyPr>
          <a:lstStyle/>
          <a:p>
            <a:pPr marL="484582">
              <a:lnSpc>
                <a:spcPct val="95000"/>
              </a:lnSpc>
              <a:spcBef>
                <a:spcPts val="806"/>
              </a:spcBef>
              <a:spcAft>
                <a:spcPts val="806"/>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2540" b="1">
                <a:solidFill>
                  <a:schemeClr val="accent1">
                    <a:tint val="83000"/>
                    <a:satMod val="150000"/>
                  </a:schemeClr>
                </a:solidFill>
                <a:latin typeface="Times New Roman" pitchFamily="16" charset="0"/>
              </a:rPr>
              <a:t>Hasil Audit? Siapa yang Melakukan Audit?</a:t>
            </a:r>
          </a:p>
        </p:txBody>
      </p:sp>
      <p:sp>
        <p:nvSpPr>
          <p:cNvPr id="26627" name="Rectangle 2"/>
          <p:cNvSpPr>
            <a:spLocks noGrp="1" noChangeArrowheads="1"/>
          </p:cNvSpPr>
          <p:nvPr>
            <p:ph idx="1"/>
          </p:nvPr>
        </p:nvSpPr>
        <p:spPr>
          <a:xfrm>
            <a:off x="456481" y="1604521"/>
            <a:ext cx="8229600" cy="4443840"/>
          </a:xfrm>
        </p:spPr>
        <p:txBody>
          <a:bodyPr>
            <a:normAutofit fontScale="92500" lnSpcReduction="10000"/>
          </a:bodyPr>
          <a:lstStyle/>
          <a:p>
            <a:pPr marL="448009" indent="-384008">
              <a:buFont typeface="Wingdings 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t>Auditor Sistem Informasi pada dasarnya melakukan penilaian (</a:t>
            </a:r>
            <a:r>
              <a:rPr lang="en-GB" i="1" smtClean="0"/>
              <a:t>assurance</a:t>
            </a:r>
            <a:r>
              <a:rPr lang="en-GB" smtClean="0"/>
              <a:t>) tentang kesiapan sistem berdasarkan kriteria tertentu.</a:t>
            </a:r>
          </a:p>
          <a:p>
            <a:pPr marL="822875" lvl="1" indent="-285720">
              <a:buFont typeface="Verdana"/>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t>Kemudian berdasarkan pengujian Auditor akan memberikan rekomendasi perbaikan yang diperlukan. </a:t>
            </a:r>
          </a:p>
          <a:p>
            <a:pPr marL="822875" lvl="1" indent="-285720">
              <a:buFont typeface="Verdana"/>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t>Adakalanya judgement diperlukan berdasarkan kriteria yang disepakati bersama. </a:t>
            </a:r>
          </a:p>
          <a:p>
            <a:pPr marL="822875" lvl="1" indent="-285720">
              <a:buFont typeface="Verdana"/>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t>Penanggung jawab sistem yang diaudit tetap berada pada pengelola sistem, bukan di tangan auditor. Atas rekomendasi yang diberikan tentunya diharapkan ada tindak lanjut perbaikan bagi manajemen.</a:t>
            </a:r>
          </a:p>
        </p:txBody>
      </p:sp>
    </p:spTree>
    <p:extLst>
      <p:ext uri="{BB962C8B-B14F-4D97-AF65-F5344CB8AC3E}">
        <p14:creationId xmlns:p14="http://schemas.microsoft.com/office/powerpoint/2010/main" val="30926516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456481" y="314281"/>
            <a:ext cx="8229600" cy="1064160"/>
          </a:xfrm>
        </p:spPr>
        <p:txBody>
          <a:bodyPr>
            <a:normAutofit/>
          </a:bodyPr>
          <a:lstStyle/>
          <a:p>
            <a:pPr marL="484582">
              <a:lnSpc>
                <a:spcPct val="95000"/>
              </a:lnSpc>
              <a:spcBef>
                <a:spcPts val="806"/>
              </a:spcBef>
              <a:spcAft>
                <a:spcPts val="806"/>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2540" b="1">
                <a:solidFill>
                  <a:schemeClr val="accent1">
                    <a:tint val="83000"/>
                    <a:satMod val="150000"/>
                  </a:schemeClr>
                </a:solidFill>
                <a:latin typeface="Times New Roman" pitchFamily="16" charset="0"/>
              </a:rPr>
              <a:t>Hasil Audit? Siapa yang Melakukan Audit?</a:t>
            </a:r>
          </a:p>
        </p:txBody>
      </p:sp>
      <p:sp>
        <p:nvSpPr>
          <p:cNvPr id="27651" name="Rectangle 2"/>
          <p:cNvSpPr>
            <a:spLocks noGrp="1" noChangeArrowheads="1"/>
          </p:cNvSpPr>
          <p:nvPr>
            <p:ph idx="1"/>
          </p:nvPr>
        </p:nvSpPr>
        <p:spPr>
          <a:xfrm>
            <a:off x="456481" y="1604521"/>
            <a:ext cx="8229600" cy="4443840"/>
          </a:xfrm>
        </p:spPr>
        <p:txBody>
          <a:bodyPr>
            <a:normAutofit lnSpcReduction="10000"/>
          </a:bodyPr>
          <a:lstStyle/>
          <a:p>
            <a:pPr marL="448009" indent="-384008">
              <a:buFont typeface="Wingdings 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z="2358"/>
              <a:t>Siapakah sebaiknya yang melakukan audit sistem informasi? </a:t>
            </a:r>
          </a:p>
          <a:p>
            <a:pPr marL="822875" lvl="1" indent="-285720">
              <a:buFont typeface="Verdana"/>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t>Audit sistem informasi dapat dilakukan sebagai bagian dari pengendalian internal yang dilakukan oleh fungsi TI. </a:t>
            </a:r>
          </a:p>
          <a:p>
            <a:pPr marL="1106309" lvl="2" indent="-228577">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t>Tapi jika dibutuhkan opini publik tentang kesiapan sistem tersebut, audit dapat dilakukan dengan mengundang pihak ketiga (auditor independent) untuk melakukannya. </a:t>
            </a:r>
          </a:p>
          <a:p>
            <a:pPr marL="1106309" lvl="2" indent="-228577">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t>Jika sebuah hasil audit TI perlu dipublikasikan, tentunya perlu perangkat hukum yang mengatur tata cara pelaporan tersebut</a:t>
            </a:r>
          </a:p>
        </p:txBody>
      </p:sp>
    </p:spTree>
    <p:extLst>
      <p:ext uri="{BB962C8B-B14F-4D97-AF65-F5344CB8AC3E}">
        <p14:creationId xmlns:p14="http://schemas.microsoft.com/office/powerpoint/2010/main" val="36052025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Audit</a:t>
            </a:r>
          </a:p>
        </p:txBody>
      </p:sp>
      <p:sp>
        <p:nvSpPr>
          <p:cNvPr id="8195" name="Rectangle 2"/>
          <p:cNvSpPr>
            <a:spLocks noGrp="1" noChangeArrowheads="1"/>
          </p:cNvSpPr>
          <p:nvPr>
            <p:ph idx="1"/>
          </p:nvPr>
        </p:nvSpPr>
        <p:spPr>
          <a:xfrm>
            <a:off x="456481" y="1604521"/>
            <a:ext cx="8229600" cy="4753440"/>
          </a:xfrm>
        </p:spPr>
        <p:txBody>
          <a:bodyPr/>
          <a:lstStyle/>
          <a:p>
            <a:pPr marL="822253" lvl="1" indent="-285124">
              <a:buFont typeface="Verdana" panose="020B0604030504040204"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err="1" smtClean="0"/>
              <a:t>evaluasi</a:t>
            </a:r>
            <a:r>
              <a:rPr lang="en-GB" altLang="en-US" dirty="0" smtClean="0"/>
              <a:t> </a:t>
            </a:r>
            <a:r>
              <a:rPr lang="en-GB" altLang="en-US" dirty="0" err="1" smtClean="0"/>
              <a:t>terhadap</a:t>
            </a:r>
            <a:r>
              <a:rPr lang="en-GB" altLang="en-US" dirty="0" smtClean="0"/>
              <a:t> </a:t>
            </a:r>
            <a:r>
              <a:rPr lang="en-GB" altLang="en-US" dirty="0" err="1" smtClean="0"/>
              <a:t>suatu</a:t>
            </a:r>
            <a:r>
              <a:rPr lang="en-GB" altLang="en-US" dirty="0" smtClean="0"/>
              <a:t> </a:t>
            </a:r>
          </a:p>
          <a:p>
            <a:pPr marL="1105936" lvl="2" indent="-227523">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err="1" smtClean="0"/>
              <a:t>organisasi</a:t>
            </a:r>
            <a:r>
              <a:rPr lang="en-GB" altLang="en-US" dirty="0" smtClean="0"/>
              <a:t>, </a:t>
            </a:r>
          </a:p>
          <a:p>
            <a:pPr marL="1105936" lvl="2" indent="-227523">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err="1" smtClean="0"/>
              <a:t>sistem</a:t>
            </a:r>
            <a:r>
              <a:rPr lang="en-GB" altLang="en-US" dirty="0" smtClean="0"/>
              <a:t>, </a:t>
            </a:r>
          </a:p>
          <a:p>
            <a:pPr marL="1105936" lvl="2" indent="-227523">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proses, </a:t>
            </a:r>
            <a:r>
              <a:rPr lang="en-GB" altLang="en-US" dirty="0" err="1" smtClean="0"/>
              <a:t>atau</a:t>
            </a:r>
            <a:r>
              <a:rPr lang="en-GB" altLang="en-US" dirty="0" smtClean="0"/>
              <a:t> </a:t>
            </a:r>
          </a:p>
          <a:p>
            <a:pPr marL="1105936" lvl="2" indent="-227523">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err="1" smtClean="0"/>
              <a:t>Produk</a:t>
            </a:r>
            <a:r>
              <a:rPr lang="en-GB" altLang="en-US" dirty="0" smtClean="0"/>
              <a:t>.</a:t>
            </a:r>
          </a:p>
          <a:p>
            <a:pPr marL="822253" lvl="1" indent="-285124">
              <a:buFont typeface="Verdana" panose="020B0604030504040204"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err="1" smtClean="0"/>
              <a:t>dilaksanakan</a:t>
            </a:r>
            <a:r>
              <a:rPr lang="en-GB" altLang="en-US" dirty="0" smtClean="0"/>
              <a:t> </a:t>
            </a:r>
            <a:r>
              <a:rPr lang="en-GB" altLang="en-US" dirty="0" err="1" smtClean="0"/>
              <a:t>oleh</a:t>
            </a:r>
            <a:r>
              <a:rPr lang="en-GB" altLang="en-US" dirty="0" smtClean="0"/>
              <a:t> </a:t>
            </a:r>
          </a:p>
          <a:p>
            <a:pPr marL="1105936" lvl="2" indent="-227523">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err="1" smtClean="0"/>
              <a:t>pihak</a:t>
            </a:r>
            <a:r>
              <a:rPr lang="en-GB" altLang="en-US" dirty="0" smtClean="0"/>
              <a:t> yang </a:t>
            </a:r>
            <a:r>
              <a:rPr lang="en-GB" altLang="en-US" dirty="0" err="1" smtClean="0"/>
              <a:t>kompeten</a:t>
            </a:r>
            <a:r>
              <a:rPr lang="en-GB" altLang="en-US" dirty="0" smtClean="0"/>
              <a:t>, </a:t>
            </a:r>
          </a:p>
          <a:p>
            <a:pPr marL="1105936" lvl="2" indent="-227523">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err="1" smtClean="0"/>
              <a:t>objektif</a:t>
            </a:r>
            <a:r>
              <a:rPr lang="en-GB" altLang="en-US" dirty="0" smtClean="0"/>
              <a:t>, </a:t>
            </a:r>
            <a:r>
              <a:rPr lang="en-GB" altLang="en-US" dirty="0" err="1" smtClean="0"/>
              <a:t>dan</a:t>
            </a:r>
            <a:r>
              <a:rPr lang="en-GB" altLang="en-US" dirty="0" smtClean="0"/>
              <a:t> </a:t>
            </a:r>
          </a:p>
          <a:p>
            <a:pPr marL="1105936" lvl="2" indent="-227523">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err="1" smtClean="0"/>
              <a:t>tidak</a:t>
            </a:r>
            <a:r>
              <a:rPr lang="en-GB" altLang="en-US" dirty="0" smtClean="0"/>
              <a:t> </a:t>
            </a:r>
            <a:r>
              <a:rPr lang="en-GB" altLang="en-US" dirty="0" err="1" smtClean="0"/>
              <a:t>memihak</a:t>
            </a:r>
            <a:r>
              <a:rPr lang="en-GB" altLang="en-US" dirty="0" smtClean="0"/>
              <a:t>, </a:t>
            </a:r>
          </a:p>
          <a:p>
            <a:pPr marL="822253" lvl="1" indent="-285124">
              <a:buFont typeface="Verdana" panose="020B0604030504040204"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err="1" smtClean="0"/>
              <a:t>disebut</a:t>
            </a:r>
            <a:r>
              <a:rPr lang="en-GB" altLang="en-US" dirty="0" smtClean="0"/>
              <a:t> auditor.</a:t>
            </a:r>
          </a:p>
        </p:txBody>
      </p:sp>
    </p:spTree>
    <p:extLst>
      <p:ext uri="{BB962C8B-B14F-4D97-AF65-F5344CB8AC3E}">
        <p14:creationId xmlns:p14="http://schemas.microsoft.com/office/powerpoint/2010/main" val="31717430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Audit</a:t>
            </a:r>
          </a:p>
        </p:txBody>
      </p:sp>
      <p:sp>
        <p:nvSpPr>
          <p:cNvPr id="9219" name="Rectangle 2"/>
          <p:cNvSpPr>
            <a:spLocks noGrp="1" noChangeArrowheads="1"/>
          </p:cNvSpPr>
          <p:nvPr>
            <p:ph idx="1"/>
          </p:nvPr>
        </p:nvSpPr>
        <p:spPr>
          <a:xfrm>
            <a:off x="456481" y="1604521"/>
            <a:ext cx="8229600" cy="4443840"/>
          </a:xfrm>
        </p:spPr>
        <p:txBody>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err="1" smtClean="0"/>
              <a:t>Tujuannya</a:t>
            </a:r>
            <a:r>
              <a:rPr lang="en-GB" altLang="en-US" dirty="0" smtClean="0"/>
              <a:t> </a:t>
            </a:r>
            <a:r>
              <a:rPr lang="en-GB" altLang="en-US" dirty="0" err="1" smtClean="0"/>
              <a:t>adalah</a:t>
            </a:r>
            <a:r>
              <a:rPr lang="en-GB" altLang="en-US" dirty="0" smtClean="0"/>
              <a:t>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 </a:t>
            </a:r>
            <a:r>
              <a:rPr lang="en-GB" altLang="en-US" dirty="0" err="1" smtClean="0"/>
              <a:t>verifikasi</a:t>
            </a:r>
            <a:r>
              <a:rPr lang="en-GB" altLang="en-US" dirty="0" smtClean="0"/>
              <a:t> </a:t>
            </a:r>
            <a:r>
              <a:rPr lang="en-GB" altLang="en-US" dirty="0" err="1" smtClean="0"/>
              <a:t>bahwa</a:t>
            </a:r>
            <a:r>
              <a:rPr lang="en-GB" altLang="en-US" dirty="0" smtClean="0"/>
              <a:t> </a:t>
            </a:r>
            <a:r>
              <a:rPr lang="en-GB" altLang="en-US" dirty="0" err="1" smtClean="0"/>
              <a:t>subjek</a:t>
            </a:r>
            <a:r>
              <a:rPr lang="en-GB" altLang="en-US" dirty="0" smtClean="0"/>
              <a:t> </a:t>
            </a:r>
            <a:r>
              <a:rPr lang="en-GB" altLang="en-US" dirty="0" err="1" smtClean="0"/>
              <a:t>dari</a:t>
            </a:r>
            <a:r>
              <a:rPr lang="en-GB" altLang="en-US" dirty="0" smtClean="0"/>
              <a:t> audit </a:t>
            </a:r>
            <a:r>
              <a:rPr lang="en-GB" altLang="en-US" dirty="0" err="1" smtClean="0"/>
              <a:t>telah</a:t>
            </a:r>
            <a:r>
              <a:rPr lang="en-GB" altLang="en-US" dirty="0" smtClean="0"/>
              <a:t> </a:t>
            </a:r>
            <a:r>
              <a:rPr lang="en-GB" altLang="en-US" dirty="0" err="1" smtClean="0"/>
              <a:t>diselesaikan</a:t>
            </a:r>
            <a:r>
              <a:rPr lang="en-GB" altLang="en-US" dirty="0" smtClean="0"/>
              <a:t> </a:t>
            </a:r>
            <a:r>
              <a:rPr lang="en-GB" altLang="en-US" dirty="0" err="1" smtClean="0"/>
              <a:t>atau</a:t>
            </a:r>
            <a:r>
              <a:rPr lang="en-GB" altLang="en-US" dirty="0" smtClean="0"/>
              <a:t>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err="1" smtClean="0"/>
              <a:t>berjalan</a:t>
            </a:r>
            <a:r>
              <a:rPr lang="en-GB" altLang="en-US" dirty="0" smtClean="0"/>
              <a:t> </a:t>
            </a:r>
            <a:r>
              <a:rPr lang="en-GB" altLang="en-US" dirty="0" err="1" smtClean="0"/>
              <a:t>sesuai</a:t>
            </a:r>
            <a:r>
              <a:rPr lang="en-GB" altLang="en-US" dirty="0" smtClean="0"/>
              <a:t> </a:t>
            </a:r>
            <a:r>
              <a:rPr lang="en-GB" altLang="en-US" dirty="0" err="1" smtClean="0"/>
              <a:t>dengan</a:t>
            </a:r>
            <a:r>
              <a:rPr lang="en-GB" altLang="en-US" dirty="0" smtClean="0"/>
              <a:t> </a:t>
            </a:r>
            <a:r>
              <a:rPr lang="en-GB" altLang="en-US" dirty="0" err="1" smtClean="0"/>
              <a:t>standar</a:t>
            </a:r>
            <a:r>
              <a:rPr lang="en-GB" altLang="en-US" dirty="0" smtClean="0"/>
              <a:t>, </a:t>
            </a:r>
            <a:r>
              <a:rPr lang="en-GB" altLang="en-US" dirty="0" err="1" smtClean="0"/>
              <a:t>regulasi</a:t>
            </a:r>
            <a:r>
              <a:rPr lang="en-GB" altLang="en-US" dirty="0" smtClean="0"/>
              <a:t>, </a:t>
            </a:r>
            <a:r>
              <a:rPr lang="en-GB" altLang="en-US" dirty="0" err="1" smtClean="0"/>
              <a:t>dan</a:t>
            </a:r>
            <a:r>
              <a:rPr lang="en-GB" altLang="en-US" dirty="0" smtClean="0"/>
              <a:t> </a:t>
            </a:r>
            <a:r>
              <a:rPr lang="en-GB" altLang="en-US" dirty="0" err="1" smtClean="0"/>
              <a:t>praktik</a:t>
            </a:r>
            <a:r>
              <a:rPr lang="en-GB" altLang="en-US" dirty="0" smtClean="0"/>
              <a:t> yang </a:t>
            </a:r>
            <a:r>
              <a:rPr lang="en-GB" altLang="en-US" dirty="0" err="1" smtClean="0"/>
              <a:t>telah</a:t>
            </a:r>
            <a:r>
              <a:rPr lang="en-GB" altLang="en-US" dirty="0" smtClean="0"/>
              <a:t> </a:t>
            </a:r>
            <a:r>
              <a:rPr lang="en-GB" altLang="en-US" dirty="0" err="1" smtClean="0"/>
              <a:t>disetujui</a:t>
            </a:r>
            <a:r>
              <a:rPr lang="en-GB" altLang="en-US" dirty="0" smtClean="0"/>
              <a:t> </a:t>
            </a:r>
            <a:r>
              <a:rPr lang="en-GB" altLang="en-US" dirty="0" err="1" smtClean="0"/>
              <a:t>dan</a:t>
            </a:r>
            <a:r>
              <a:rPr lang="en-GB" altLang="en-US" dirty="0" smtClean="0"/>
              <a:t> </a:t>
            </a:r>
            <a:r>
              <a:rPr lang="en-GB" altLang="en-US" dirty="0" err="1" smtClean="0"/>
              <a:t>diterima</a:t>
            </a:r>
            <a:r>
              <a:rPr lang="en-GB" altLang="en-US" dirty="0" smtClean="0"/>
              <a:t>.</a:t>
            </a:r>
          </a:p>
        </p:txBody>
      </p:sp>
    </p:spTree>
    <p:extLst>
      <p:ext uri="{BB962C8B-B14F-4D97-AF65-F5344CB8AC3E}">
        <p14:creationId xmlns:p14="http://schemas.microsoft.com/office/powerpoint/2010/main" val="15618011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Sistem Informasi</a:t>
            </a:r>
          </a:p>
        </p:txBody>
      </p:sp>
      <p:sp>
        <p:nvSpPr>
          <p:cNvPr id="10243" name="Rectangle 2"/>
          <p:cNvSpPr>
            <a:spLocks noGrp="1" noChangeArrowheads="1"/>
          </p:cNvSpPr>
          <p:nvPr>
            <p:ph idx="1"/>
          </p:nvPr>
        </p:nvSpPr>
        <p:spPr>
          <a:xfrm>
            <a:off x="456481" y="1604521"/>
            <a:ext cx="8229600" cy="4443840"/>
          </a:xfrm>
        </p:spPr>
        <p:txBody>
          <a:bodyPr/>
          <a:lstStyle/>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err="1" smtClean="0"/>
              <a:t>Sistem</a:t>
            </a:r>
            <a:r>
              <a:rPr lang="en-GB" altLang="en-US" dirty="0" smtClean="0"/>
              <a:t> </a:t>
            </a:r>
            <a:r>
              <a:rPr lang="en-GB" altLang="en-US" dirty="0" err="1" smtClean="0"/>
              <a:t>informasi</a:t>
            </a:r>
            <a:r>
              <a:rPr lang="en-GB" altLang="en-US" dirty="0" smtClean="0"/>
              <a:t> </a:t>
            </a:r>
            <a:r>
              <a:rPr lang="en-GB" altLang="en-US" dirty="0" err="1" smtClean="0"/>
              <a:t>adalah</a:t>
            </a:r>
            <a:r>
              <a:rPr lang="en-GB" altLang="en-US" dirty="0" smtClean="0"/>
              <a:t> </a:t>
            </a:r>
            <a:endParaRPr lang="en-GB" altLang="en-US" dirty="0" smtClean="0"/>
          </a:p>
          <a:p>
            <a:pPr marL="411348" lvl="1" indent="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adalah</a:t>
            </a:r>
            <a:r>
              <a:rPr lang="en-US" dirty="0" smtClean="0"/>
              <a:t> </a:t>
            </a:r>
            <a:r>
              <a:rPr lang="en-US" dirty="0" err="1"/>
              <a:t>kombinasi</a:t>
            </a:r>
            <a:r>
              <a:rPr lang="en-US" dirty="0"/>
              <a:t> </a:t>
            </a:r>
            <a:r>
              <a:rPr lang="en-US" dirty="0" err="1"/>
              <a:t>dari</a:t>
            </a:r>
            <a:r>
              <a:rPr lang="en-US" dirty="0"/>
              <a:t> </a:t>
            </a:r>
            <a:r>
              <a:rPr lang="en-US" dirty="0" err="1"/>
              <a:t>teknologi</a:t>
            </a:r>
            <a:r>
              <a:rPr lang="en-US" dirty="0"/>
              <a:t> </a:t>
            </a:r>
            <a:r>
              <a:rPr lang="en-US" b="1" dirty="0" err="1"/>
              <a:t>informasi</a:t>
            </a:r>
            <a:r>
              <a:rPr lang="en-US" dirty="0"/>
              <a:t> </a:t>
            </a:r>
            <a:r>
              <a:rPr lang="en-US" dirty="0" err="1"/>
              <a:t>dan</a:t>
            </a:r>
            <a:r>
              <a:rPr lang="en-US" dirty="0"/>
              <a:t> </a:t>
            </a:r>
            <a:r>
              <a:rPr lang="en-US" dirty="0" err="1"/>
              <a:t>aktivitas</a:t>
            </a:r>
            <a:r>
              <a:rPr lang="en-US" dirty="0"/>
              <a:t> orang yang </a:t>
            </a:r>
            <a:r>
              <a:rPr lang="en-US" dirty="0" err="1"/>
              <a:t>menggunakan</a:t>
            </a:r>
            <a:r>
              <a:rPr lang="en-US" dirty="0"/>
              <a:t> </a:t>
            </a:r>
            <a:r>
              <a:rPr lang="en-US" dirty="0" err="1"/>
              <a:t>teknologi</a:t>
            </a:r>
            <a:r>
              <a:rPr lang="en-US" dirty="0"/>
              <a:t> </a:t>
            </a:r>
            <a:r>
              <a:rPr lang="en-US" dirty="0" err="1"/>
              <a:t>itu</a:t>
            </a:r>
            <a:r>
              <a:rPr lang="en-US" dirty="0"/>
              <a:t> </a:t>
            </a:r>
            <a:r>
              <a:rPr lang="en-US" dirty="0" err="1"/>
              <a:t>untuk</a:t>
            </a:r>
            <a:r>
              <a:rPr lang="en-US" dirty="0"/>
              <a:t> </a:t>
            </a:r>
            <a:r>
              <a:rPr lang="en-US" dirty="0" err="1"/>
              <a:t>mendukung</a:t>
            </a:r>
            <a:r>
              <a:rPr lang="en-US" dirty="0"/>
              <a:t> </a:t>
            </a:r>
            <a:r>
              <a:rPr lang="en-US" dirty="0" err="1"/>
              <a:t>operasi</a:t>
            </a:r>
            <a:r>
              <a:rPr lang="en-US" dirty="0"/>
              <a:t> </a:t>
            </a:r>
            <a:r>
              <a:rPr lang="en-US" dirty="0" err="1"/>
              <a:t>dan</a:t>
            </a:r>
            <a:r>
              <a:rPr lang="en-US" dirty="0"/>
              <a:t> </a:t>
            </a:r>
            <a:r>
              <a:rPr lang="en-US" dirty="0" err="1"/>
              <a:t>manajemen</a:t>
            </a:r>
            <a:r>
              <a:rPr lang="en-US" dirty="0"/>
              <a:t>. </a:t>
            </a:r>
            <a:r>
              <a:rPr lang="en-US" dirty="0" err="1" smtClean="0"/>
              <a:t>Interaksi</a:t>
            </a:r>
            <a:r>
              <a:rPr lang="en-US" dirty="0" smtClean="0"/>
              <a:t> </a:t>
            </a:r>
            <a:r>
              <a:rPr lang="en-US" dirty="0" err="1" smtClean="0"/>
              <a:t>antara</a:t>
            </a:r>
            <a:r>
              <a:rPr lang="en-US" dirty="0" smtClean="0"/>
              <a:t> orang </a:t>
            </a:r>
            <a:r>
              <a:rPr lang="en-US" dirty="0" err="1" smtClean="0"/>
              <a:t>dan</a:t>
            </a:r>
            <a:r>
              <a:rPr lang="en-US" dirty="0" smtClean="0"/>
              <a:t> </a:t>
            </a:r>
            <a:r>
              <a:rPr lang="en-GB" altLang="en-US" dirty="0" err="1" smtClean="0"/>
              <a:t>aplikasi</a:t>
            </a:r>
            <a:r>
              <a:rPr lang="en-GB" altLang="en-US" dirty="0" smtClean="0"/>
              <a:t> </a:t>
            </a:r>
            <a:r>
              <a:rPr lang="en-GB" altLang="en-US" dirty="0" err="1" smtClean="0"/>
              <a:t>komputer</a:t>
            </a:r>
            <a:r>
              <a:rPr lang="en-GB" altLang="en-US" dirty="0" smtClean="0"/>
              <a:t> </a:t>
            </a:r>
            <a:r>
              <a:rPr lang="en-GB" altLang="en-US" dirty="0" err="1" smtClean="0"/>
              <a:t>untuk</a:t>
            </a:r>
            <a:r>
              <a:rPr lang="en-GB" altLang="en-US" dirty="0" smtClean="0"/>
              <a:t> </a:t>
            </a:r>
            <a:r>
              <a:rPr lang="en-GB" altLang="en-US" dirty="0" err="1" smtClean="0"/>
              <a:t>mendukung</a:t>
            </a:r>
            <a:r>
              <a:rPr lang="en-GB" altLang="en-US" dirty="0" smtClean="0"/>
              <a:t> </a:t>
            </a:r>
            <a:r>
              <a:rPr lang="en-GB" altLang="en-US" dirty="0" err="1" smtClean="0"/>
              <a:t>operasi</a:t>
            </a:r>
            <a:r>
              <a:rPr lang="en-GB" altLang="en-US" dirty="0" smtClean="0"/>
              <a:t> </a:t>
            </a:r>
            <a:r>
              <a:rPr lang="en-GB" altLang="en-US" dirty="0" err="1" smtClean="0"/>
              <a:t>dari</a:t>
            </a:r>
            <a:r>
              <a:rPr lang="en-GB" altLang="en-US" dirty="0" smtClean="0"/>
              <a:t> </a:t>
            </a:r>
            <a:r>
              <a:rPr lang="en-GB" altLang="en-US" dirty="0" err="1" smtClean="0"/>
              <a:t>suatu</a:t>
            </a:r>
            <a:r>
              <a:rPr lang="en-GB" altLang="en-US" dirty="0" smtClean="0"/>
              <a:t> </a:t>
            </a:r>
            <a:r>
              <a:rPr lang="en-GB" altLang="en-US" dirty="0" err="1" smtClean="0"/>
              <a:t>organisasi</a:t>
            </a:r>
            <a:r>
              <a:rPr lang="en-GB" altLang="en-US" dirty="0" smtClean="0"/>
              <a:t>: </a:t>
            </a:r>
            <a:r>
              <a:rPr lang="en-GB" altLang="en-US" dirty="0" err="1" smtClean="0"/>
              <a:t>operasi</a:t>
            </a:r>
            <a:r>
              <a:rPr lang="en-GB" altLang="en-US" dirty="0" smtClean="0"/>
              <a:t>, </a:t>
            </a:r>
            <a:r>
              <a:rPr lang="en-GB" altLang="en-US" dirty="0" err="1" smtClean="0"/>
              <a:t>instalasi</a:t>
            </a:r>
            <a:r>
              <a:rPr lang="en-GB" altLang="en-US" dirty="0" smtClean="0"/>
              <a:t>, </a:t>
            </a:r>
            <a:r>
              <a:rPr lang="en-GB" altLang="en-US" dirty="0" err="1" smtClean="0"/>
              <a:t>dan</a:t>
            </a:r>
            <a:r>
              <a:rPr lang="en-GB" altLang="en-US" dirty="0" smtClean="0"/>
              <a:t> </a:t>
            </a:r>
            <a:r>
              <a:rPr lang="en-GB" altLang="en-US" dirty="0" err="1" smtClean="0"/>
              <a:t>perawatan</a:t>
            </a:r>
            <a:r>
              <a:rPr lang="en-GB" altLang="en-US" dirty="0" smtClean="0"/>
              <a:t> </a:t>
            </a:r>
            <a:r>
              <a:rPr lang="en-GB" altLang="en-US" dirty="0" err="1" smtClean="0"/>
              <a:t>komputer</a:t>
            </a:r>
            <a:r>
              <a:rPr lang="en-GB" altLang="en-US" dirty="0" smtClean="0"/>
              <a:t>, </a:t>
            </a:r>
            <a:r>
              <a:rPr lang="en-GB" altLang="en-US" dirty="0" err="1" smtClean="0"/>
              <a:t>perangkat</a:t>
            </a:r>
            <a:r>
              <a:rPr lang="en-GB" altLang="en-US" dirty="0" smtClean="0"/>
              <a:t> </a:t>
            </a:r>
            <a:r>
              <a:rPr lang="en-GB" altLang="en-US" dirty="0" err="1" smtClean="0"/>
              <a:t>lunak</a:t>
            </a:r>
            <a:r>
              <a:rPr lang="en-GB" altLang="en-US" dirty="0" smtClean="0"/>
              <a:t>, </a:t>
            </a:r>
            <a:r>
              <a:rPr lang="en-GB" altLang="en-US" dirty="0" err="1" smtClean="0"/>
              <a:t>dan</a:t>
            </a:r>
            <a:r>
              <a:rPr lang="en-GB" altLang="en-US" dirty="0" smtClean="0"/>
              <a:t> data. </a:t>
            </a:r>
          </a:p>
        </p:txBody>
      </p:sp>
    </p:spTree>
    <p:extLst>
      <p:ext uri="{BB962C8B-B14F-4D97-AF65-F5344CB8AC3E}">
        <p14:creationId xmlns:p14="http://schemas.microsoft.com/office/powerpoint/2010/main" val="39796831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Sistem Informasi - contoh</a:t>
            </a:r>
          </a:p>
        </p:txBody>
      </p:sp>
      <p:sp>
        <p:nvSpPr>
          <p:cNvPr id="11267" name="Rectangle 2"/>
          <p:cNvSpPr>
            <a:spLocks noGrp="1" noChangeArrowheads="1"/>
          </p:cNvSpPr>
          <p:nvPr>
            <p:ph idx="1"/>
          </p:nvPr>
        </p:nvSpPr>
        <p:spPr>
          <a:xfrm>
            <a:off x="456481" y="1604521"/>
            <a:ext cx="8229600" cy="4443840"/>
          </a:xfrm>
        </p:spPr>
        <p:txBody>
          <a:bodyPr/>
          <a:lstStyle/>
          <a:p>
            <a:pPr marL="447847" indent="-383046">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Sistem Informasi Manajemen adalah  bidang yang menekankan finansial dan personal manajemen. </a:t>
            </a:r>
          </a:p>
          <a:p>
            <a:pPr marL="447847" indent="-383046">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Sistem Informasi Penjualan adalah suatu sistem informasi yang mengorganisasikan serangkaian prosedur dan metode yang dirancang untuk menghasilkan, menganalisa, menyebarkan dan memperoleh informasi guna mendukung pengambilan keputusan mengenai penjualan.</a:t>
            </a:r>
          </a:p>
        </p:txBody>
      </p:sp>
    </p:spTree>
    <p:extLst>
      <p:ext uri="{BB962C8B-B14F-4D97-AF65-F5344CB8AC3E}">
        <p14:creationId xmlns:p14="http://schemas.microsoft.com/office/powerpoint/2010/main" val="26357212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Sistem Informasi - Summary</a:t>
            </a:r>
          </a:p>
        </p:txBody>
      </p:sp>
      <p:sp>
        <p:nvSpPr>
          <p:cNvPr id="12291" name="Rectangle 2"/>
          <p:cNvSpPr>
            <a:spLocks noGrp="1" noChangeArrowheads="1"/>
          </p:cNvSpPr>
          <p:nvPr>
            <p:ph idx="1"/>
          </p:nvPr>
        </p:nvSpPr>
        <p:spPr>
          <a:xfrm>
            <a:off x="456481" y="1604521"/>
            <a:ext cx="8229600" cy="4443840"/>
          </a:xfrm>
        </p:spPr>
        <p:txBody>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Sistem Informasi adalah sekumpulan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hardware,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software,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brainware,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prosedur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mtClean="0"/>
              <a:t>yang diorganisasikan secara integral untuk mengolah data menjadi informasi yang bermanfaat guna memecahkan masalah dan pengambilan keputusan</a:t>
            </a:r>
          </a:p>
        </p:txBody>
      </p:sp>
    </p:spTree>
    <p:extLst>
      <p:ext uri="{BB962C8B-B14F-4D97-AF65-F5344CB8AC3E}">
        <p14:creationId xmlns:p14="http://schemas.microsoft.com/office/powerpoint/2010/main" val="16625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9720"/>
            <a:ext cx="8229600" cy="1134720"/>
          </a:xfrm>
        </p:spPr>
        <p:txBody>
          <a:bodyPr>
            <a:normAutofit fontScale="90000"/>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Model IO dan Komponen Aplikasi Sistem Informasi</a:t>
            </a:r>
          </a:p>
        </p:txBody>
      </p:sp>
      <p:sp>
        <p:nvSpPr>
          <p:cNvPr id="13315" name="Rectangle 2"/>
          <p:cNvSpPr>
            <a:spLocks noGrp="1" noChangeArrowheads="1"/>
          </p:cNvSpPr>
          <p:nvPr>
            <p:ph idx="1"/>
          </p:nvPr>
        </p:nvSpPr>
        <p:spPr>
          <a:xfrm>
            <a:off x="456481" y="1604521"/>
            <a:ext cx="8229600" cy="4443840"/>
          </a:xfrm>
        </p:spPr>
        <p:txBody>
          <a:bodyPr/>
          <a:lstStyle/>
          <a:p>
            <a:endParaRPr lang="en-US" altLang="en-US" smtClean="0"/>
          </a:p>
        </p:txBody>
      </p:sp>
      <p:pic>
        <p:nvPicPr>
          <p:cNvPr id="13316" name="Picture 3"/>
          <p:cNvPicPr>
            <a:picLocks noChangeAspect="1" noChangeArrowheads="1"/>
          </p:cNvPicPr>
          <p:nvPr/>
        </p:nvPicPr>
        <p:blipFill>
          <a:blip r:embed="rId3">
            <a:extLst>
              <a:ext uri="{28A0092B-C50C-407E-A947-70E740481C1C}">
                <a14:useLocalDpi xmlns:a14="http://schemas.microsoft.com/office/drawing/2010/main" val="0"/>
              </a:ext>
            </a:extLst>
          </a:blip>
          <a:srcRect l="-7413" t="2856"/>
          <a:stretch>
            <a:fillRect/>
          </a:stretch>
        </p:blipFill>
        <p:spPr bwMode="auto">
          <a:xfrm>
            <a:off x="652321" y="1912681"/>
            <a:ext cx="7115040" cy="39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6843193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6481" y="314281"/>
            <a:ext cx="8229600" cy="1064160"/>
          </a:xfrm>
        </p:spPr>
        <p:txBody>
          <a:bodyPr>
            <a:normAutofit/>
          </a:bodyPr>
          <a:lstStyle/>
          <a:p>
            <a:pPr marL="48458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GB" smtClean="0">
                <a:solidFill>
                  <a:schemeClr val="accent1">
                    <a:tint val="83000"/>
                    <a:satMod val="150000"/>
                  </a:schemeClr>
                </a:solidFill>
              </a:rPr>
              <a:t>Audit Sistem Informasi</a:t>
            </a:r>
          </a:p>
        </p:txBody>
      </p:sp>
      <p:sp>
        <p:nvSpPr>
          <p:cNvPr id="14339" name="Rectangle 2"/>
          <p:cNvSpPr>
            <a:spLocks noGrp="1" noChangeArrowheads="1"/>
          </p:cNvSpPr>
          <p:nvPr>
            <p:ph idx="1"/>
          </p:nvPr>
        </p:nvSpPr>
        <p:spPr>
          <a:xfrm>
            <a:off x="456481" y="1604521"/>
            <a:ext cx="8229600" cy="4443840"/>
          </a:xfrm>
        </p:spPr>
        <p:txBody>
          <a:bodyPr>
            <a:normAutofit lnSpcReduction="10000"/>
          </a:bodyPr>
          <a:lstStyle/>
          <a:p>
            <a:pPr marL="447847" indent="-383046">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540"/>
              <a:t>Ron Weber (1999,10) </a:t>
            </a:r>
            <a:br>
              <a:rPr lang="en-GB" altLang="en-US" sz="2540"/>
            </a:br>
            <a:r>
              <a:rPr lang="en-GB" altLang="en-US" sz="2540"/>
              <a:t>Information systems auditing is the process of collecting and evaluating evidence to determine whether a computer system safeguards assets, maintains data integrity, allows organizational goals to be achieved effectively, and uses resources efficiently.</a:t>
            </a:r>
          </a:p>
          <a:p>
            <a:pPr marL="447847" indent="-383046">
              <a:buFont typeface="Wingdings 2" panose="05020102010507070707" pitchFamily="18"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177"/>
              <a:t>(Audit sistem informasi adalah proses pengumpulan dan penilaian bukti – bukti untuk menentukan apakah sistem komputer dapat mengamankan aset, memelihara integritas data, dapat mendorong pencapaian tujuan organisasi secara efektif dan menggunakan sumberdaya secara efisien).</a:t>
            </a:r>
          </a:p>
        </p:txBody>
      </p:sp>
    </p:spTree>
    <p:extLst>
      <p:ext uri="{BB962C8B-B14F-4D97-AF65-F5344CB8AC3E}">
        <p14:creationId xmlns:p14="http://schemas.microsoft.com/office/powerpoint/2010/main" val="36865252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11764</TotalTime>
  <Words>1332</Words>
  <Application>Microsoft Office PowerPoint</Application>
  <PresentationFormat>On-screen Show (4:3)</PresentationFormat>
  <Paragraphs>152</Paragraphs>
  <Slides>25</Slides>
  <Notes>24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Georgia</vt:lpstr>
      <vt:lpstr>Lucida Sans Unicode</vt:lpstr>
      <vt:lpstr>Times New Roman</vt:lpstr>
      <vt:lpstr>Trebuchet MS</vt:lpstr>
      <vt:lpstr>Verdana</vt:lpstr>
      <vt:lpstr>Wingdings</vt:lpstr>
      <vt:lpstr>Wingdings 2</vt:lpstr>
      <vt:lpstr>Urban</vt:lpstr>
      <vt:lpstr>Sistem informasi manajemen</vt:lpstr>
      <vt:lpstr>Audit</vt:lpstr>
      <vt:lpstr>Audit</vt:lpstr>
      <vt:lpstr>Audit</vt:lpstr>
      <vt:lpstr>Sistem Informasi</vt:lpstr>
      <vt:lpstr>Sistem Informasi - contoh</vt:lpstr>
      <vt:lpstr>Sistem Informasi - Summary</vt:lpstr>
      <vt:lpstr>Model IO dan Komponen Aplikasi Sistem Informasi</vt:lpstr>
      <vt:lpstr>Audit Sistem Informasi</vt:lpstr>
      <vt:lpstr>Tujuan Audit Sistem Informasi</vt:lpstr>
      <vt:lpstr>Tujuan (mengamankan aset)‏</vt:lpstr>
      <vt:lpstr>Tujuan (integritas data)‏</vt:lpstr>
      <vt:lpstr>Tujuan (efektifitas sistem)‏</vt:lpstr>
      <vt:lpstr>Tujuan (efektifitas sistem) -2</vt:lpstr>
      <vt:lpstr>Tujuan (efesiensi sumber daya)‏</vt:lpstr>
      <vt:lpstr>Pendekatan Audit Sistem Informasi </vt:lpstr>
      <vt:lpstr>Aspek Yang Diperiksa</vt:lpstr>
      <vt:lpstr>Tahapan Audit Sistem Informasi</vt:lpstr>
      <vt:lpstr>Tahapan Audit Sistem Informasi</vt:lpstr>
      <vt:lpstr>Pengumpulan Data (evidence)‏</vt:lpstr>
      <vt:lpstr>Pengumpulan Data (evidence) - Method</vt:lpstr>
      <vt:lpstr>Pengumpulan Data (evidence) - Method</vt:lpstr>
      <vt:lpstr>Standard</vt:lpstr>
      <vt:lpstr>Hasil Audit? Siapa yang Melakukan Audit?</vt:lpstr>
      <vt:lpstr>Hasil Audit? Siapa yang Melakukan Audit?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Sistem Informasi</dc:title>
  <dc:creator>Marcello Singadji</dc:creator>
  <cp:lastModifiedBy>Admins</cp:lastModifiedBy>
  <cp:revision>701</cp:revision>
  <dcterms:created xsi:type="dcterms:W3CDTF">2011-09-16T02:11:44Z</dcterms:created>
  <dcterms:modified xsi:type="dcterms:W3CDTF">2017-11-24T02:44:42Z</dcterms:modified>
</cp:coreProperties>
</file>