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6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5" r:id="rId11"/>
    <p:sldId id="293" r:id="rId12"/>
    <p:sldId id="294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5" r:id="rId22"/>
    <p:sldId id="306" r:id="rId23"/>
    <p:sldId id="273" r:id="rId24"/>
    <p:sldId id="265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FB6B3-1705-4FAA-B81A-441863EB2E2A}">
          <p14:sldIdLst>
            <p14:sldId id="256"/>
          </p14:sldIdLst>
        </p14:section>
        <p14:section name="DOM" id="{F04394BD-A018-4B68-B296-9E520D6D0D4E}">
          <p14:sldIdLst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5"/>
            <p14:sldId id="293"/>
            <p14:sldId id="294"/>
          </p14:sldIdLst>
        </p14:section>
        <p14:section name="CSS" id="{93E8A6C7-8B62-4422-B280-702EE55F47AF}">
          <p14:sldIdLst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5"/>
            <p14:sldId id="306"/>
            <p14:sldId id="27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5" autoAdjust="0"/>
    <p:restoredTop sz="93357" autoAdjust="0"/>
  </p:normalViewPr>
  <p:slideViewPr>
    <p:cSldViewPr>
      <p:cViewPr varScale="1">
        <p:scale>
          <a:sx n="66" d="100"/>
          <a:sy n="66" d="100"/>
        </p:scale>
        <p:origin x="10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location.assign('www.apress.com'); </a:t>
            </a:r>
          </a:p>
          <a:p>
            <a:r>
              <a:rPr lang="en-US" smtClean="0"/>
              <a:t>location.reload(true);</a:t>
            </a:r>
          </a:p>
          <a:p>
            <a:r>
              <a:rPr lang="en-US" smtClean="0"/>
              <a:t>location.replace("www.apress.com");</a:t>
            </a:r>
          </a:p>
          <a:p>
            <a:r>
              <a:rPr lang="en-US" smtClean="0"/>
              <a:t>var currentUrl = location.href; // Get the current url </a:t>
            </a:r>
          </a:p>
          <a:p>
            <a:r>
              <a:rPr lang="en-US" smtClean="0"/>
              <a:t>location.href = "http://www.apress.com"; //Set the current url to apress home page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6694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Pengolahan Informasi Berbasis Script</a:t>
            </a:r>
            <a:r>
              <a:rPr lang="en-US" sz="1200" baseline="0" smtClean="0">
                <a:solidFill>
                  <a:schemeClr val="bg1"/>
                </a:solidFill>
              </a:rPr>
              <a:t> | IST209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 Informasi Berbasis Bahasa Pemrograman Script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Dasar Javascript #2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hirarki object model pada browser:</a:t>
            </a:r>
            <a:endParaRPr lang="en-US"/>
          </a:p>
        </p:txBody>
      </p:sp>
      <p:grpSp>
        <p:nvGrpSpPr>
          <p:cNvPr id="6" name="Group 7"/>
          <p:cNvGrpSpPr>
            <a:grpSpLocks noChangeAspect="1"/>
          </p:cNvGrpSpPr>
          <p:nvPr/>
        </p:nvGrpSpPr>
        <p:grpSpPr bwMode="auto">
          <a:xfrm>
            <a:off x="1771650" y="2564904"/>
            <a:ext cx="7010514" cy="4149080"/>
            <a:chOff x="2268" y="4103"/>
            <a:chExt cx="8820" cy="5220"/>
          </a:xfrm>
        </p:grpSpPr>
        <p:sp>
          <p:nvSpPr>
            <p:cNvPr id="7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268" y="4103"/>
              <a:ext cx="8820" cy="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4248" y="4103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window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5148" y="464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document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6048" y="5183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Body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6950" y="5724"/>
              <a:ext cx="107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Style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AutoShape 22"/>
            <p:cNvSpPr>
              <a:spLocks noChangeShapeType="1"/>
            </p:cNvSpPr>
            <p:nvPr/>
          </p:nvSpPr>
          <p:spPr bwMode="auto">
            <a:xfrm rot="16200000" flipH="1">
              <a:off x="4788" y="4463"/>
              <a:ext cx="36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AutoShape 21"/>
            <p:cNvSpPr>
              <a:spLocks noChangeShapeType="1"/>
            </p:cNvSpPr>
            <p:nvPr/>
          </p:nvSpPr>
          <p:spPr bwMode="auto">
            <a:xfrm rot="16200000" flipH="1">
              <a:off x="5734" y="5048"/>
              <a:ext cx="360" cy="26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AutoShape 20"/>
            <p:cNvSpPr>
              <a:spLocks noChangeShapeType="1"/>
            </p:cNvSpPr>
            <p:nvPr/>
          </p:nvSpPr>
          <p:spPr bwMode="auto">
            <a:xfrm rot="16200000" flipH="1">
              <a:off x="6588" y="5543"/>
              <a:ext cx="361" cy="36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148" y="626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Event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AutoShape 18"/>
            <p:cNvSpPr>
              <a:spLocks noChangeShapeType="1"/>
            </p:cNvSpPr>
            <p:nvPr/>
          </p:nvSpPr>
          <p:spPr bwMode="auto">
            <a:xfrm rot="16200000" flipH="1">
              <a:off x="3978" y="5273"/>
              <a:ext cx="198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148" y="680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Frame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148" y="734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History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5148" y="788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Location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5148" y="842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Navigator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5148" y="896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Screen</a:t>
              </a:r>
              <a:endParaRPr lang="en-US" altLang="en-US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AutoShape 12"/>
            <p:cNvSpPr>
              <a:spLocks noChangeShapeType="1"/>
            </p:cNvSpPr>
            <p:nvPr/>
          </p:nvSpPr>
          <p:spPr bwMode="auto">
            <a:xfrm rot="16200000" flipH="1">
              <a:off x="3708" y="5543"/>
              <a:ext cx="252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AutoShape 11"/>
            <p:cNvSpPr>
              <a:spLocks noChangeShapeType="1"/>
            </p:cNvSpPr>
            <p:nvPr/>
          </p:nvSpPr>
          <p:spPr bwMode="auto">
            <a:xfrm rot="16200000" flipH="1">
              <a:off x="3438" y="5813"/>
              <a:ext cx="306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AutoShape 10"/>
            <p:cNvSpPr>
              <a:spLocks noChangeShapeType="1"/>
            </p:cNvSpPr>
            <p:nvPr/>
          </p:nvSpPr>
          <p:spPr bwMode="auto">
            <a:xfrm rot="16200000" flipH="1">
              <a:off x="3168" y="6083"/>
              <a:ext cx="360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AutoShape 9"/>
            <p:cNvSpPr>
              <a:spLocks noChangeShapeType="1"/>
            </p:cNvSpPr>
            <p:nvPr/>
          </p:nvSpPr>
          <p:spPr bwMode="auto">
            <a:xfrm rot="16200000" flipH="1">
              <a:off x="2898" y="6353"/>
              <a:ext cx="414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AutoShape 8"/>
            <p:cNvSpPr>
              <a:spLocks noChangeShapeType="1"/>
            </p:cNvSpPr>
            <p:nvPr/>
          </p:nvSpPr>
          <p:spPr bwMode="auto">
            <a:xfrm rot="16200000" flipH="1">
              <a:off x="2628" y="6623"/>
              <a:ext cx="468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51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Property dan Method pada Object History:</a:t>
            </a:r>
          </a:p>
          <a:p>
            <a:pPr lvl="1"/>
            <a:r>
              <a:rPr lang="en-US"/>
              <a:t>Attribute status</a:t>
            </a:r>
          </a:p>
          <a:p>
            <a:pPr lvl="1"/>
            <a:r>
              <a:rPr lang="en-US" smtClean="0"/>
              <a:t>Method go( </a:t>
            </a:r>
            <a:r>
              <a:rPr lang="en-US"/>
              <a:t>)</a:t>
            </a:r>
          </a:p>
          <a:p>
            <a:pPr lvl="1"/>
            <a:r>
              <a:rPr lang="en-US" smtClean="0"/>
              <a:t>Method back( </a:t>
            </a:r>
            <a:r>
              <a:rPr lang="en-US"/>
              <a:t>)</a:t>
            </a:r>
          </a:p>
          <a:p>
            <a:pPr lvl="1">
              <a:tabLst>
                <a:tab pos="5029200" algn="l"/>
              </a:tabLst>
            </a:pPr>
            <a:r>
              <a:rPr lang="en-US" smtClean="0"/>
              <a:t>Method forward( 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Property dan Method pada Object Location:</a:t>
            </a:r>
          </a:p>
          <a:p>
            <a:pPr lvl="1"/>
            <a:r>
              <a:rPr lang="en-US" smtClean="0"/>
              <a:t>Method assign( </a:t>
            </a:r>
            <a:r>
              <a:rPr lang="en-US"/>
              <a:t>)</a:t>
            </a:r>
          </a:p>
          <a:p>
            <a:pPr lvl="1"/>
            <a:r>
              <a:rPr lang="en-US" smtClean="0"/>
              <a:t>Method reload( </a:t>
            </a:r>
            <a:r>
              <a:rPr lang="en-US"/>
              <a:t>)</a:t>
            </a:r>
          </a:p>
          <a:p>
            <a:pPr lvl="1">
              <a:tabLst>
                <a:tab pos="5029200" algn="l"/>
              </a:tabLst>
            </a:pPr>
            <a:r>
              <a:rPr lang="en-US" smtClean="0"/>
              <a:t>Method replace( )</a:t>
            </a:r>
          </a:p>
          <a:p>
            <a:pPr lvl="1">
              <a:tabLst>
                <a:tab pos="5029200" algn="l"/>
              </a:tabLst>
            </a:pPr>
            <a:r>
              <a:rPr lang="en-US" smtClean="0"/>
              <a:t>Attribute href</a:t>
            </a:r>
          </a:p>
          <a:p>
            <a:pPr lvl="1">
              <a:tabLst>
                <a:tab pos="5029200" algn="l"/>
              </a:tabLst>
            </a:pPr>
            <a:r>
              <a:rPr lang="en-US"/>
              <a:t>Attribute </a:t>
            </a:r>
            <a:r>
              <a:rPr lang="en-US" smtClean="0"/>
              <a:t>hostname</a:t>
            </a:r>
          </a:p>
          <a:p>
            <a:pPr lvl="1">
              <a:tabLst>
                <a:tab pos="5029200" algn="l"/>
              </a:tabLst>
            </a:pPr>
            <a:r>
              <a:rPr lang="en-US"/>
              <a:t>Attribute pathname</a:t>
            </a:r>
          </a:p>
          <a:p>
            <a:pPr lvl="1">
              <a:tabLst>
                <a:tab pos="502920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smtClean="0"/>
              <a:t>CSS: Salah </a:t>
            </a:r>
            <a:r>
              <a:rPr lang="en-US" sz="2000"/>
              <a:t>satu fasilitas yang diberikan </a:t>
            </a:r>
            <a:r>
              <a:rPr lang="en-US" sz="2000"/>
              <a:t>untuk </a:t>
            </a:r>
            <a:r>
              <a:rPr lang="en-US" sz="2000" smtClean="0"/>
              <a:t>pemrograman HTML </a:t>
            </a:r>
            <a:r>
              <a:rPr lang="en-US" sz="2000"/>
              <a:t>sehingga </a:t>
            </a:r>
            <a:r>
              <a:rPr lang="en-US" sz="2000" smtClean="0"/>
              <a:t> pengaturan/ disain </a:t>
            </a:r>
            <a:r>
              <a:rPr lang="en-US" sz="2000"/>
              <a:t>tampilan </a:t>
            </a:r>
            <a:r>
              <a:rPr lang="en-US" sz="2000" smtClean="0"/>
              <a:t>web-page menjadi </a:t>
            </a:r>
            <a:r>
              <a:rPr lang="en-US" sz="2000"/>
              <a:t>lebih </a:t>
            </a:r>
            <a:r>
              <a:rPr lang="en-US" sz="2000"/>
              <a:t>baik</a:t>
            </a:r>
            <a:r>
              <a:rPr lang="en-US" sz="2000" smtClean="0"/>
              <a:t>.</a:t>
            </a:r>
          </a:p>
          <a:p>
            <a:pPr algn="just"/>
            <a:endParaRPr lang="en-US" sz="2000" smtClean="0"/>
          </a:p>
          <a:p>
            <a:pPr algn="just"/>
            <a:r>
              <a:rPr lang="en-US" sz="2000" smtClean="0"/>
              <a:t>CSS: Suatu tool dan bahasa desain web site dan manajemen aplikasi.</a:t>
            </a:r>
          </a:p>
          <a:p>
            <a:pPr algn="just"/>
            <a:endParaRPr lang="en-US" sz="2000"/>
          </a:p>
          <a:p>
            <a:pPr algn="just"/>
            <a:r>
              <a:rPr lang="en-US" sz="2000" smtClean="0"/>
              <a:t>Sebagai bagian lapisan dalam Front-end </a:t>
            </a:r>
            <a:r>
              <a:rPr lang="en-US" sz="2000"/>
              <a:t>web </a:t>
            </a:r>
            <a:r>
              <a:rPr lang="en-US" sz="2000" smtClean="0"/>
              <a:t>development:</a:t>
            </a:r>
          </a:p>
          <a:p>
            <a:pPr lvl="1" algn="just"/>
            <a:r>
              <a:rPr lang="en-US" sz="1800" smtClean="0"/>
              <a:t>Document</a:t>
            </a:r>
            <a:r>
              <a:rPr lang="en-US" sz="1800" smtClean="0">
                <a:sym typeface="Wingdings" panose="05000000000000000000" pitchFamily="2" charset="2"/>
              </a:rPr>
              <a:t> HTML &amp; Content</a:t>
            </a:r>
            <a:r>
              <a:rPr lang="en-US" sz="1800" smtClean="0"/>
              <a:t>, </a:t>
            </a:r>
          </a:p>
          <a:p>
            <a:pPr lvl="1" algn="just"/>
            <a:r>
              <a:rPr lang="en-US" sz="1800" smtClean="0"/>
              <a:t>Presentation </a:t>
            </a:r>
            <a:r>
              <a:rPr lang="en-US" sz="1800" smtClean="0">
                <a:sym typeface="Wingdings" panose="05000000000000000000" pitchFamily="2" charset="2"/>
              </a:rPr>
              <a:t> CSS</a:t>
            </a:r>
            <a:r>
              <a:rPr lang="en-US" sz="1800" smtClean="0"/>
              <a:t>, </a:t>
            </a:r>
          </a:p>
          <a:p>
            <a:pPr lvl="1" algn="just"/>
            <a:r>
              <a:rPr lang="en-US" sz="1800" smtClean="0"/>
              <a:t>Behavior </a:t>
            </a:r>
            <a:r>
              <a:rPr lang="en-US" sz="1800" smtClean="0">
                <a:sym typeface="Wingdings" panose="05000000000000000000" pitchFamily="2" charset="2"/>
              </a:rPr>
              <a:t> Javascript</a:t>
            </a:r>
            <a:endParaRPr lang="en-US" sz="1800"/>
          </a:p>
          <a:p>
            <a:pPr algn="just"/>
            <a:endParaRPr lang="en-US" sz="200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5575316"/>
            <a:ext cx="2801359" cy="1076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4653136"/>
            <a:ext cx="13430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2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Ada tiga metode cara penulisan CSS atribut, yaitu</a:t>
            </a:r>
            <a:r>
              <a:rPr lang="pt-BR"/>
              <a:t>: </a:t>
            </a:r>
            <a:endParaRPr lang="pt-BR" smtClean="0"/>
          </a:p>
          <a:p>
            <a:pPr lvl="1"/>
            <a:r>
              <a:rPr lang="en-US" smtClean="0"/>
              <a:t>Inline </a:t>
            </a:r>
            <a:r>
              <a:rPr lang="en-US"/>
              <a:t>Style </a:t>
            </a:r>
            <a:r>
              <a:rPr lang="en-US"/>
              <a:t>Sheet </a:t>
            </a:r>
            <a:endParaRPr lang="en-US" smtClean="0"/>
          </a:p>
          <a:p>
            <a:pPr marL="676656" lvl="2" indent="0">
              <a:buNone/>
            </a:pPr>
            <a:r>
              <a:rPr lang="en-US" smtClean="0">
                <a:sym typeface="Wingdings" panose="05000000000000000000" pitchFamily="2" charset="2"/>
              </a:rPr>
              <a:t> ditulis di dalam tag HTML</a:t>
            </a:r>
            <a:endParaRPr lang="en-US" smtClean="0"/>
          </a:p>
          <a:p>
            <a:pPr lvl="1"/>
            <a:r>
              <a:rPr lang="en-US" smtClean="0"/>
              <a:t>Embedded </a:t>
            </a:r>
            <a:r>
              <a:rPr lang="en-US"/>
              <a:t>Style </a:t>
            </a:r>
            <a:r>
              <a:rPr lang="en-US" smtClean="0"/>
              <a:t>Sheet</a:t>
            </a:r>
          </a:p>
          <a:p>
            <a:pPr marL="704088" lvl="2" indent="0">
              <a:buNone/>
            </a:pPr>
            <a:r>
              <a:rPr lang="en-US" smtClean="0">
                <a:sym typeface="Wingdings" panose="05000000000000000000" pitchFamily="2" charset="2"/>
              </a:rPr>
              <a:t> ditulis di dalam tag style pada file HTML</a:t>
            </a:r>
            <a:endParaRPr lang="en-US" smtClean="0"/>
          </a:p>
          <a:p>
            <a:pPr lvl="1"/>
            <a:r>
              <a:rPr lang="en-US" smtClean="0"/>
              <a:t>Linked </a:t>
            </a:r>
            <a:r>
              <a:rPr lang="en-US"/>
              <a:t>Style </a:t>
            </a:r>
            <a:r>
              <a:rPr lang="en-US"/>
              <a:t>Sheet </a:t>
            </a:r>
            <a:endParaRPr lang="en-US" smtClean="0"/>
          </a:p>
          <a:p>
            <a:pPr marL="704088" lvl="2" indent="0">
              <a:buNone/>
            </a:pPr>
            <a:r>
              <a:rPr lang="en-US" smtClean="0">
                <a:sym typeface="Wingdings" panose="05000000000000000000" pitchFamily="2" charset="2"/>
              </a:rPr>
              <a:t> ditulis pada file terpisah (.css)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 smtClean="0"/>
              <a:t>CSS – Inline Style 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&lt;!</a:t>
            </a:r>
            <a:r>
              <a:rPr lang="en-US" sz="16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DOCTYPE </a:t>
            </a:r>
            <a:r>
              <a:rPr lang="en-US" sz="16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latihanKelas_3a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 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Inline CSS </a:t>
            </a: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endParaRPr lang="en-US" sz="1600"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background-color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600" b="1">
                <a:solidFill>
                  <a:srgbClr val="DE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cyan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"cth1"&gt;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Ini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adalah contoh tag P tanpa diformat menggunakan CSS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endParaRPr lang="en-US" sz="16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"cth2"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font-size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20pt"&gt;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sv-SE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tag </a:t>
            </a:r>
            <a:r>
              <a:rPr lang="sv-SE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ini di Format dengan besar font 14 point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endParaRPr lang="en-US" sz="16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"cth3"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font-size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14pt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; </a:t>
            </a:r>
            <a:r>
              <a:rPr lang="en-US" sz="16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color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red"&gt;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tag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ini di Format dengan besar font 14 point,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dan 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	menggunakan warna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merah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2996952"/>
            <a:ext cx="3816424" cy="288032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27784" y="4120052"/>
            <a:ext cx="2664296" cy="288032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55776" y="4941168"/>
            <a:ext cx="4176464" cy="301984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 smtClean="0"/>
              <a:t>CSS – Embedded Style 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&lt;!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DOCTYPE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latihanKelas_3b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Embedded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CSS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body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background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yellow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margin-left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0.5in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h1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font-size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18pt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#FF0000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p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font-size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12pt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font-family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arial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text-indent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0.5in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"cth1"&gt;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Judul ini berukuran 18 dengan warna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merah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!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"cth2"&gt;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Tag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ini di Format dengan besar font 12 point dengan tipe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Arial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dan mempunyai identasi 0.5 inch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endParaRPr lang="en-US" sz="14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&lt;p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"cth3"&gt;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Yang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perlu diperhatikan juga bahwa body disini telah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diformat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	dengan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margin kiri 0.5 inch dan warna background biru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en-US" sz="140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370" y="2564904"/>
            <a:ext cx="6424917" cy="1224136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 smtClean="0"/>
              <a:t>CSS – Linked Style 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5987009" cy="5400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&lt;!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DOCTYPE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latihanKelas_3c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Linked CSS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link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rel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"stylesheet" </a:t>
            </a:r>
            <a:r>
              <a:rPr lang="en-US" sz="1400" b="1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href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"latihanKelas_3c.css" /&gt;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&lt;b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cth1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"&gt;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Judul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ini berukuran 18 dengan warna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merah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!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"cth2"&gt;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Format tag P: ukuran font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12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point,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tipe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 			Arial &amp; indent 0.5in</a:t>
            </a:r>
            <a:endParaRPr lang="en-US" sz="14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"cth3"&gt;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Format tag body: background-color biru, color 			kuning, margin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kiri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0.5in</a:t>
            </a:r>
            <a:endParaRPr lang="en-US" sz="14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1440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371" y="2564904"/>
            <a:ext cx="5704838" cy="216024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28184" y="3560817"/>
            <a:ext cx="2808312" cy="3108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background-color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yellow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margin-left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0.5in</a:t>
            </a:r>
            <a:endParaRPr lang="en-US" sz="1400" b="1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18pt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red</a:t>
            </a:r>
            <a:endParaRPr lang="en-US" sz="1400" b="1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12pt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font-family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arial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text-indent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0.5in</a:t>
            </a:r>
            <a:endParaRPr lang="en-US" sz="1400" b="1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7056339" y="3203684"/>
            <a:ext cx="1980157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latin typeface="Calibri" panose="020F0502020204030204" pitchFamily="34" charset="0"/>
              </a:rPr>
              <a:t>latihanKelas_3c.css</a:t>
            </a:r>
          </a:p>
        </p:txBody>
      </p:sp>
    </p:spTree>
    <p:extLst>
      <p:ext uri="{BB962C8B-B14F-4D97-AF65-F5344CB8AC3E}">
        <p14:creationId xmlns:p14="http://schemas.microsoft.com/office/powerpoint/2010/main" val="6320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775718"/>
            <a:ext cx="2818656" cy="107721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– Syntax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199288"/>
          </a:xfrm>
        </p:spPr>
        <p:txBody>
          <a:bodyPr/>
          <a:lstStyle/>
          <a:p>
            <a:r>
              <a:rPr lang="en-US" smtClean="0"/>
              <a:t>selector :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mtClean="0"/>
              <a:t>tag HTML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mtClean="0"/>
              <a:t>class </a:t>
            </a:r>
          </a:p>
          <a:p>
            <a:pPr marL="411480" lvl="1" indent="0">
              <a:buNone/>
            </a:pPr>
            <a:r>
              <a:rPr lang="en-US" smtClean="0"/>
              <a:t>dari elemen yang </a:t>
            </a:r>
            <a:r>
              <a:rPr lang="en-US"/>
              <a:t>ingin </a:t>
            </a:r>
            <a:r>
              <a:rPr lang="en-US"/>
              <a:t>tentukan </a:t>
            </a:r>
            <a:r>
              <a:rPr lang="en-US" smtClean="0"/>
              <a:t>tampilannya,</a:t>
            </a:r>
          </a:p>
          <a:p>
            <a:pPr marL="347663" indent="-230188"/>
            <a:r>
              <a:rPr lang="en-US" smtClean="0"/>
              <a:t>property : </a:t>
            </a:r>
          </a:p>
          <a:p>
            <a:pPr marL="410083" lvl="1" indent="0">
              <a:buNone/>
            </a:pPr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en-US" smtClean="0"/>
              <a:t>atribut </a:t>
            </a:r>
            <a:r>
              <a:rPr lang="en-US"/>
              <a:t>dari selector yang </a:t>
            </a:r>
            <a:r>
              <a:rPr lang="en-US"/>
              <a:t>akan </a:t>
            </a:r>
            <a:r>
              <a:rPr lang="en-US" smtClean="0"/>
              <a:t>diubah nilainya.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1775718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>
              <a:tabLst>
                <a:tab pos="347663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3774" y="1775718"/>
            <a:ext cx="337920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16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body</a:t>
            </a:r>
            <a:r>
              <a:rPr lang="en-US" sz="16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background-color</a:t>
            </a:r>
            <a:r>
              <a:rPr lang="en-US" sz="16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6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yellow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margin-left</a:t>
            </a:r>
            <a:r>
              <a:rPr lang="en-US" sz="16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0.5in</a:t>
            </a:r>
            <a:endParaRPr lang="en-US" sz="1600" b="1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 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6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18pt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6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red</a:t>
            </a:r>
            <a:endParaRPr lang="en-US" sz="1600" b="1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6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600" b="1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3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–Selector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Tag selector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Class selector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  <a:tabLst>
                <a:tab pos="465138" algn="l"/>
              </a:tabLst>
            </a:pP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&lt;nama_tag&gt;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  <a:tabLst>
                <a:tab pos="465138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65138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109728" indent="0">
              <a:buNone/>
              <a:tabLst>
                <a:tab pos="465138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9728" indent="0">
              <a:buNone/>
              <a:tabLst>
                <a:tab pos="465138" algn="l"/>
              </a:tabLst>
            </a:pP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5138" algn="l"/>
              </a:tabLst>
            </a:pP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5138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Contoh:</a:t>
            </a:r>
          </a:p>
          <a:p>
            <a:pPr marL="0" lvl="0" indent="0">
              <a:spcBef>
                <a:spcPts val="0"/>
              </a:spcBef>
              <a:buClrTx/>
              <a:buNone/>
              <a:tabLst>
                <a:tab pos="231775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 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pPr marL="0" lvl="0" indent="0">
              <a:spcBef>
                <a:spcPts val="0"/>
              </a:spcBef>
              <a:buClrTx/>
              <a:buNone/>
              <a:tabLst>
                <a:tab pos="231775" algn="l"/>
              </a:tabLst>
            </a:pP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18pt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 marL="0" lvl="0" indent="0">
              <a:spcBef>
                <a:spcPts val="0"/>
              </a:spcBef>
              <a:buClrTx/>
              <a:buNone/>
              <a:tabLst>
                <a:tab pos="231775" algn="l"/>
              </a:tabLst>
            </a:pP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red</a:t>
            </a:r>
          </a:p>
          <a:p>
            <a:pPr marL="0" lvl="0" indent="0">
              <a:spcBef>
                <a:spcPts val="0"/>
              </a:spcBef>
              <a:buClrTx/>
              <a:buNone/>
              <a:tabLst>
                <a:tab pos="231775" algn="l"/>
              </a:tabLst>
            </a:pP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 marL="109728" indent="0">
              <a:buNone/>
              <a:tabLst>
                <a:tab pos="465138" algn="l"/>
              </a:tabLst>
            </a:pP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9BBB59"/>
              </a:buClr>
              <a:buNone/>
              <a:tabLst>
                <a:tab pos="465138" algn="l"/>
              </a:tabLst>
            </a:pP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.&lt;nama_class&gt; </a:t>
            </a:r>
            <a:r>
              <a:rPr lang="en-US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lvl="0" indent="0">
              <a:buClr>
                <a:srgbClr val="9BBB59"/>
              </a:buClr>
              <a:buNone/>
              <a:tabLst>
                <a:tab pos="465138" algn="l"/>
              </a:tabLst>
            </a:pPr>
            <a:r>
              <a:rPr lang="en-US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attribute</a:t>
            </a:r>
            <a:r>
              <a:rPr lang="en-US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lvl="0" indent="0">
              <a:buClr>
                <a:srgbClr val="9BBB59"/>
              </a:buClr>
              <a:buNone/>
              <a:tabLst>
                <a:tab pos="465138" algn="l"/>
              </a:tabLst>
            </a:pPr>
            <a:r>
              <a:rPr lang="en-US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109728" lvl="0" indent="0">
              <a:buClr>
                <a:srgbClr val="9BBB59"/>
              </a:buClr>
              <a:buNone/>
              <a:tabLst>
                <a:tab pos="465138" algn="l"/>
              </a:tabLst>
            </a:pPr>
            <a:r>
              <a:rPr lang="en-US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9728" lvl="0" indent="0">
              <a:buClr>
                <a:srgbClr val="9BBB59"/>
              </a:buClr>
              <a:buNone/>
              <a:tabLst>
                <a:tab pos="465138" algn="l"/>
              </a:tabLst>
            </a:pPr>
            <a:endParaRPr lang="en-US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Clr>
                <a:srgbClr val="9BBB59"/>
              </a:buClr>
              <a:buNone/>
              <a:tabLst>
                <a:tab pos="465138" algn="l"/>
              </a:tabLst>
            </a:pPr>
            <a:endParaRPr lang="en-US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Clr>
                <a:srgbClr val="9BBB59"/>
              </a:buClr>
              <a:buNone/>
              <a:tabLst>
                <a:tab pos="465138" algn="l"/>
              </a:tabLst>
            </a:pPr>
            <a:r>
              <a:rPr lang="en-US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Contoh:</a:t>
            </a:r>
          </a:p>
          <a:p>
            <a:pPr marL="0" lvl="0" indent="0">
              <a:spcBef>
                <a:spcPts val="0"/>
              </a:spcBef>
              <a:buClrTx/>
              <a:buNone/>
              <a:tabLst>
                <a:tab pos="231775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.kiri 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pPr marL="0" lvl="0" indent="0">
              <a:spcBef>
                <a:spcPts val="0"/>
              </a:spcBef>
              <a:buClrTx/>
              <a:buNone/>
              <a:tabLst>
                <a:tab pos="231775" algn="l"/>
              </a:tabLst>
            </a:pP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18pt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 marL="0" lvl="0" indent="0">
              <a:spcBef>
                <a:spcPts val="0"/>
              </a:spcBef>
              <a:buClrTx/>
              <a:buNone/>
              <a:tabLst>
                <a:tab pos="231775" algn="l"/>
              </a:tabLst>
            </a:pP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red</a:t>
            </a:r>
          </a:p>
          <a:p>
            <a:pPr marL="0" lvl="0" indent="0">
              <a:spcBef>
                <a:spcPts val="0"/>
              </a:spcBef>
              <a:buClrTx/>
              <a:buNone/>
              <a:tabLst>
                <a:tab pos="231775" algn="l"/>
              </a:tabLst>
            </a:pP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 marL="109728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6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hirarki object model pada browser:</a:t>
            </a:r>
            <a:endParaRPr lang="en-US"/>
          </a:p>
        </p:txBody>
      </p:sp>
      <p:grpSp>
        <p:nvGrpSpPr>
          <p:cNvPr id="6" name="Group 7"/>
          <p:cNvGrpSpPr>
            <a:grpSpLocks noChangeAspect="1"/>
          </p:cNvGrpSpPr>
          <p:nvPr/>
        </p:nvGrpSpPr>
        <p:grpSpPr bwMode="auto">
          <a:xfrm>
            <a:off x="1771650" y="2564904"/>
            <a:ext cx="7010514" cy="4149080"/>
            <a:chOff x="2268" y="4103"/>
            <a:chExt cx="8820" cy="5220"/>
          </a:xfrm>
        </p:grpSpPr>
        <p:sp>
          <p:nvSpPr>
            <p:cNvPr id="7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268" y="4103"/>
              <a:ext cx="8820" cy="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4248" y="4103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window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5148" y="464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document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6048" y="5183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Body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6950" y="5724"/>
              <a:ext cx="107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Style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22"/>
            <p:cNvSpPr>
              <a:spLocks noChangeShapeType="1"/>
            </p:cNvSpPr>
            <p:nvPr/>
          </p:nvSpPr>
          <p:spPr bwMode="auto">
            <a:xfrm rot="16200000" flipH="1">
              <a:off x="4788" y="4463"/>
              <a:ext cx="36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21"/>
            <p:cNvSpPr>
              <a:spLocks noChangeShapeType="1"/>
            </p:cNvSpPr>
            <p:nvPr/>
          </p:nvSpPr>
          <p:spPr bwMode="auto">
            <a:xfrm rot="16200000" flipH="1">
              <a:off x="5734" y="5048"/>
              <a:ext cx="360" cy="26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20"/>
            <p:cNvSpPr>
              <a:spLocks noChangeShapeType="1"/>
            </p:cNvSpPr>
            <p:nvPr/>
          </p:nvSpPr>
          <p:spPr bwMode="auto">
            <a:xfrm rot="16200000" flipH="1">
              <a:off x="6588" y="5543"/>
              <a:ext cx="361" cy="36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148" y="626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Event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AutoShape 18"/>
            <p:cNvSpPr>
              <a:spLocks noChangeShapeType="1"/>
            </p:cNvSpPr>
            <p:nvPr/>
          </p:nvSpPr>
          <p:spPr bwMode="auto">
            <a:xfrm rot="16200000" flipH="1">
              <a:off x="3978" y="5273"/>
              <a:ext cx="198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148" y="680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Frame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148" y="734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History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5148" y="788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Location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5148" y="842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Navigator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5148" y="896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Screen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AutoShape 12"/>
            <p:cNvSpPr>
              <a:spLocks noChangeShapeType="1"/>
            </p:cNvSpPr>
            <p:nvPr/>
          </p:nvSpPr>
          <p:spPr bwMode="auto">
            <a:xfrm rot="16200000" flipH="1">
              <a:off x="3708" y="5543"/>
              <a:ext cx="252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1"/>
            <p:cNvSpPr>
              <a:spLocks noChangeShapeType="1"/>
            </p:cNvSpPr>
            <p:nvPr/>
          </p:nvSpPr>
          <p:spPr bwMode="auto">
            <a:xfrm rot="16200000" flipH="1">
              <a:off x="3438" y="5813"/>
              <a:ext cx="306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10"/>
            <p:cNvSpPr>
              <a:spLocks noChangeShapeType="1"/>
            </p:cNvSpPr>
            <p:nvPr/>
          </p:nvSpPr>
          <p:spPr bwMode="auto">
            <a:xfrm rot="16200000" flipH="1">
              <a:off x="3168" y="6083"/>
              <a:ext cx="360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9"/>
            <p:cNvSpPr>
              <a:spLocks noChangeShapeType="1"/>
            </p:cNvSpPr>
            <p:nvPr/>
          </p:nvSpPr>
          <p:spPr bwMode="auto">
            <a:xfrm rot="16200000" flipH="1">
              <a:off x="2898" y="6353"/>
              <a:ext cx="414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8"/>
            <p:cNvSpPr>
              <a:spLocks noChangeShapeType="1"/>
            </p:cNvSpPr>
            <p:nvPr/>
          </p:nvSpPr>
          <p:spPr bwMode="auto">
            <a:xfrm rot="16200000" flipH="1">
              <a:off x="2628" y="6623"/>
              <a:ext cx="468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59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– Contoh Class Selector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File HTML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File CSS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…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Judul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ini berukuran 18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dengan 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warna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merah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!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"cth2" </a:t>
            </a:r>
            <a:r>
              <a:rPr lang="en-US" sz="1400" b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"kiri"&gt;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fr-FR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Format </a:t>
            </a:r>
            <a:r>
              <a:rPr lang="fr-FR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tag P: ukuran font </a:t>
            </a:r>
            <a:r>
              <a:rPr lang="fr-FR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12 </a:t>
            </a:r>
            <a:r>
              <a:rPr lang="fr-FR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point</a:t>
            </a:r>
            <a:r>
              <a:rPr lang="fr-FR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tipe font Arial </a:t>
            </a:r>
            <a:r>
              <a:rPr lang="fr-FR" sz="1400">
                <a:solidFill>
                  <a:srgbClr val="FF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&amp; </a:t>
            </a:r>
            <a:r>
              <a:rPr lang="fr-FR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indent </a:t>
            </a:r>
            <a:r>
              <a:rPr lang="fr-FR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0.5in</a:t>
            </a:r>
            <a:endParaRPr lang="fr-FR" sz="14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"cth3" </a:t>
            </a:r>
            <a:r>
              <a:rPr lang="en-US" sz="1400" b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"kanan"&gt;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Format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tag body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background-			color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biru, color kuning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margin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kiri 0.5in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en-US" sz="140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  <a:tabLst>
                <a:tab pos="231775" algn="l"/>
                <a:tab pos="465138" algn="l"/>
              </a:tabLst>
            </a:pPr>
            <a:endParaRPr 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kiri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  <a:tabLst>
                <a:tab pos="231775" algn="l"/>
                <a:tab pos="465138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text-align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231775" algn="l"/>
                <a:tab pos="465138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color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  <a:tabLst>
                <a:tab pos="231775" algn="l"/>
                <a:tab pos="465138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231775" algn="l"/>
                <a:tab pos="465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kanan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  <a:tabLst>
                <a:tab pos="231775" algn="l"/>
                <a:tab pos="465138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text-align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231775" algn="l"/>
                <a:tab pos="465138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color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purple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  <a:tabLst>
                <a:tab pos="231775" algn="l"/>
                <a:tab pos="465138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37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/>
              <a:t>CSS – Contoh: Membuat HighLight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5987009" cy="4536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&lt;!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DOCTYPE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latihanKelas_3e – Highlight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link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rel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"stylesheet" </a:t>
            </a:r>
            <a:r>
              <a:rPr lang="en-US" sz="1400" b="1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href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"latihanKelas_3c.css" /&gt;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&lt;b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"cth1"&gt;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Membuat HighLight dengan CSS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"highlight"&gt;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is a text.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text. This is a text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 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text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 </a:t>
            </a:r>
            <a:endParaRPr lang="en-US" sz="140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 </a:t>
            </a:r>
            <a:r>
              <a:rPr lang="en-US" sz="140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"highlight"&gt;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is a text.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endParaRPr lang="en-US" sz="1400" smtClean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371" y="2564904"/>
            <a:ext cx="5704838" cy="216024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80112" y="5226293"/>
            <a:ext cx="3096344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1400" smtClean="0">
              <a:solidFill>
                <a:srgbClr val="0000FF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.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highlight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background-color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yellow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font-weight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bold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6672253" y="4869160"/>
            <a:ext cx="199779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mtClean="0">
                <a:latin typeface="Calibri" panose="020F0502020204030204" pitchFamily="34" charset="0"/>
              </a:rPr>
              <a:t>latihanKelas_3e.css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/>
              <a:t>CSS – Contoh: </a:t>
            </a:r>
            <a:r>
              <a:rPr lang="en-US"/>
              <a:t>Membuat </a:t>
            </a:r>
            <a:r>
              <a:rPr lang="en-US" smtClean="0"/>
              <a:t>Dropcap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5688632" cy="5400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&lt;!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DOCTYPE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latihanKelas_3e – Highlight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link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rel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"stylesheet" </a:t>
            </a:r>
            <a:r>
              <a:rPr lang="en-US" sz="1400" b="1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href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"latihanKelas_3c.css" /&gt;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&lt;b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"cth1"&gt;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Membuat HighLight dengan CSS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		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"dropcap"&gt;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	&lt;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 </a:t>
            </a:r>
            <a:r>
              <a:rPr lang="en-US" sz="1400" b="1" smtClean="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				</a:t>
            </a:r>
            <a:r>
              <a:rPr lang="en-US" sz="1400" b="1" smtClean="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normal</a:t>
            </a:r>
            <a:r>
              <a:rPr lang="en-US" sz="1400" b="1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"&gt; </a:t>
            </a:r>
            <a:r>
              <a:rPr lang="en-US" sz="1400" smtClean="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ascading 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Style Sheet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, </a:t>
            </a:r>
          </a:p>
          <a:p>
            <a:pPr marL="46513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Salah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satu fasilitas yang diberikan untuk pemrograman HTML sehingga pengaturan / disain tampilan web-page menjadi lebih baik. CSS dapat didefinisikan langsung pada tag HTML yang bersangkutan, atau dedefinisikan pada area head atau dibuat pada file terpisah.</a:t>
            </a:r>
          </a:p>
          <a:p>
            <a:pPr marL="46513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CSS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dapat didefinisikan langsung pada tag HTML yang bersangkutan, atau dedefinisikan pada area head atau dibuat pada file terpisah.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724127" y="1689189"/>
            <a:ext cx="3312369" cy="332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31775" algn="l"/>
              </a:tabLst>
            </a:pPr>
            <a:endParaRPr lang="en-US" sz="1400" smtClean="0">
              <a:solidFill>
                <a:srgbClr val="0000FF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text-align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justify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.dropcap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xx-large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font-weight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bolder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text-transform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capitalize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1400" b="1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float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left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.normal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medium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7038705" y="1319857"/>
            <a:ext cx="199779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mtClean="0">
                <a:latin typeface="Calibri" panose="020F0502020204030204" pitchFamily="34" charset="0"/>
              </a:rPr>
              <a:t>latihanKelas_3e.css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Augury, et. al</a:t>
            </a:r>
            <a:r>
              <a:rPr lang="en-US"/>
              <a:t>, </a:t>
            </a:r>
            <a:r>
              <a:rPr lang="en-US" smtClean="0"/>
              <a:t>“Cara </a:t>
            </a:r>
            <a:r>
              <a:rPr lang="en-US"/>
              <a:t>mudah membuat web dengan penguasaan CSS </a:t>
            </a:r>
            <a:r>
              <a:rPr lang="en-US"/>
              <a:t>dan </a:t>
            </a:r>
            <a:r>
              <a:rPr lang="en-US" smtClean="0"/>
              <a:t>HTML”, Andi Publishing, 2009.</a:t>
            </a:r>
            <a:endParaRPr lang="en-US" smtClean="0"/>
          </a:p>
          <a:p>
            <a:r>
              <a:rPr lang="en-US" smtClean="0"/>
              <a:t>Mukund Chaudary and Ankur Kumar, “Practical jQuery, Apress,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 object model pada dokumen HTML</a:t>
            </a:r>
            <a:endParaRPr lang="en-US"/>
          </a:p>
        </p:txBody>
      </p:sp>
      <p:pic>
        <p:nvPicPr>
          <p:cNvPr id="2054" name="Picture 6" descr="DOM HTML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86838"/>
            <a:ext cx="6726182" cy="368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77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 smtClean="0"/>
              <a:t>Method document.createElement</a:t>
            </a:r>
            <a:r>
              <a:rPr lang="en-US"/>
              <a:t>()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document.</a:t>
            </a:r>
            <a:r>
              <a:rPr lang="en-US" smtClean="0"/>
              <a:t>getElementById()</a:t>
            </a:r>
            <a:endParaRPr lang="en-US"/>
          </a:p>
          <a:p>
            <a:pPr lvl="1"/>
            <a:r>
              <a:rPr lang="en-US" smtClean="0"/>
              <a:t>Method </a:t>
            </a:r>
            <a:r>
              <a:rPr lang="en-US"/>
              <a:t>document.getElementsByClassName()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document.getElementsByTagName()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document.write</a:t>
            </a:r>
            <a:r>
              <a:rPr lang="en-US" smtClean="0"/>
              <a:t>()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 smtClean="0"/>
              <a:t>Method document.createElement()</a:t>
            </a:r>
          </a:p>
          <a:p>
            <a:pPr marL="685800" lvl="1" indent="0">
              <a:buNone/>
            </a:pPr>
            <a:r>
              <a:rPr lang="en-US" smtClean="0"/>
              <a:t>Contoh:</a:t>
            </a:r>
          </a:p>
          <a:p>
            <a:pPr marL="411480" lvl="1" indent="0">
              <a:buNone/>
            </a:pPr>
            <a:endParaRPr lang="en-US" smtClean="0"/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divTambahan = document.createElement('div');</a:t>
            </a:r>
          </a:p>
          <a:p>
            <a:pPr marL="1028700" lvl="1" indent="0">
              <a:buNone/>
            </a:pP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divTambahan.id="idDivBaru";</a:t>
            </a: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divTambahan.innerText = "ini DIV tambahan";</a:t>
            </a: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document.body.appendChild(divTambahan);</a:t>
            </a:r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12525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964488" cy="4325112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/>
              <a:t>Method document.getElementById()</a:t>
            </a:r>
          </a:p>
          <a:p>
            <a:pPr marL="685800" lvl="1" indent="0">
              <a:buNone/>
            </a:pPr>
            <a:r>
              <a:rPr lang="en-US" smtClean="0"/>
              <a:t>Contoh:</a:t>
            </a:r>
          </a:p>
          <a:p>
            <a:pPr marL="411480" lvl="1" indent="0">
              <a:buNone/>
            </a:pPr>
            <a:endParaRPr lang="en-US" smtClean="0"/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ubah() {</a:t>
            </a:r>
          </a:p>
          <a:p>
            <a:pPr marL="1028700" lvl="1" indent="0">
              <a:buNone/>
              <a:tabLst>
                <a:tab pos="1371600" algn="l"/>
              </a:tabLst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document.getElementById("noSatu").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innerText='Teks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Baru';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id=“noSatu"&gt;Teks Awal&lt;/div&gt;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onclick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=“ubah();"&gt;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2104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964488" cy="4325112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/>
              <a:t>Method </a:t>
            </a:r>
            <a:r>
              <a:rPr lang="en-US" smtClean="0"/>
              <a:t>document.getElementsClassName()</a:t>
            </a:r>
            <a:endParaRPr lang="en-US"/>
          </a:p>
          <a:p>
            <a:pPr marL="685800" lvl="1" indent="0">
              <a:buNone/>
            </a:pPr>
            <a:r>
              <a:rPr lang="en-US" smtClean="0"/>
              <a:t>Contoh:</a:t>
            </a:r>
          </a:p>
          <a:p>
            <a:pPr marL="411480" lvl="1" indent="0">
              <a:buNone/>
            </a:pPr>
            <a:endParaRPr lang="en-US" smtClean="0"/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ubah() {</a:t>
            </a:r>
          </a:p>
          <a:p>
            <a:pPr marL="1028700" lvl="1" indent="0">
              <a:buNone/>
              <a:tabLst>
                <a:tab pos="1371600" algn="l"/>
              </a:tabLst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document.getElementsByClassName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("awal")[0].innerText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='Teks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Baru';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noSatu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Teks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Awal&lt;/div&gt;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onclick="ubah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();"&gt;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26463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964488" cy="4325112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/>
              <a:t>Method </a:t>
            </a:r>
            <a:r>
              <a:rPr lang="en-US" smtClean="0"/>
              <a:t>document.getElementsTagName()</a:t>
            </a:r>
            <a:endParaRPr lang="en-US"/>
          </a:p>
          <a:p>
            <a:pPr marL="685800" lvl="1" indent="0">
              <a:buNone/>
            </a:pPr>
            <a:r>
              <a:rPr lang="en-US" smtClean="0"/>
              <a:t>Contoh:</a:t>
            </a:r>
          </a:p>
          <a:p>
            <a:pPr marL="411480" lvl="1" indent="0">
              <a:buNone/>
            </a:pPr>
            <a:endParaRPr lang="en-US" smtClean="0"/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ubah() {</a:t>
            </a:r>
          </a:p>
          <a:p>
            <a:pPr marL="1028700" lvl="1" indent="0">
              <a:buNone/>
              <a:tabLst>
                <a:tab pos="1371600" algn="l"/>
              </a:tabLst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document.getElementsByTagName(“div")[0].innerText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='Teks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Baru';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noSatu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Teks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Awal&lt;/div&gt;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onclick="ubah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();"&gt;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25051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964488" cy="4325112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/>
              <a:t>Method </a:t>
            </a:r>
            <a:r>
              <a:rPr lang="en-US" smtClean="0"/>
              <a:t>document.write()</a:t>
            </a:r>
            <a:endParaRPr lang="en-US"/>
          </a:p>
          <a:p>
            <a:pPr marL="685800" lvl="1" indent="0">
              <a:buNone/>
            </a:pPr>
            <a:r>
              <a:rPr lang="en-US" smtClean="0"/>
              <a:t>Contoh:</a:t>
            </a:r>
          </a:p>
          <a:p>
            <a:pPr marL="411480" lvl="1" indent="0">
              <a:buNone/>
            </a:pPr>
            <a:endParaRPr lang="en-US" smtClean="0"/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ubah() {</a:t>
            </a:r>
          </a:p>
          <a:p>
            <a:pPr marL="1028700" lvl="1" indent="0">
              <a:buNone/>
              <a:tabLst>
                <a:tab pos="1371600" algn="l"/>
              </a:tabLst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document.write("What is JavaScript?");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document.write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("&lt;p&gt;&lt;br/&gt;How to work with JavaScript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?",</a:t>
            </a:r>
          </a:p>
          <a:p>
            <a:pPr marL="1028700" lvl="1" indent="0">
              <a:buNone/>
              <a:tabLst>
                <a:tab pos="3143250" algn="l"/>
              </a:tabLst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"&lt;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br/&gt;What is jQuery?&lt;/p&gt;"); </a:t>
            </a:r>
            <a:endParaRPr lang="en-US" sz="180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  <a:tabLst>
                <a:tab pos="1371600" algn="l"/>
              </a:tabLst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("&lt;div&gt;Hello Madhav&lt;/div&gt;")</a:t>
            </a:r>
            <a:endParaRPr lang="en-US" sz="180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noSatu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Teks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Awal&lt;/div&gt;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onclick="ubah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();"&gt;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13807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4470</TotalTime>
  <Words>580</Words>
  <Application>Microsoft Office PowerPoint</Application>
  <PresentationFormat>On-screen Show (4:3)</PresentationFormat>
  <Paragraphs>345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Courier New</vt:lpstr>
      <vt:lpstr>Georgia</vt:lpstr>
      <vt:lpstr>Times New Roman</vt:lpstr>
      <vt:lpstr>Trebuchet MS</vt:lpstr>
      <vt:lpstr>Wingdings</vt:lpstr>
      <vt:lpstr>Wingdings 2</vt:lpstr>
      <vt:lpstr>Urban</vt:lpstr>
      <vt:lpstr>Pengolahan Informasi Berbasis Bahasa Pemrograman Script</vt:lpstr>
      <vt:lpstr>DOM</vt:lpstr>
      <vt:lpstr>DOM</vt:lpstr>
      <vt:lpstr>DOM dan Javascript</vt:lpstr>
      <vt:lpstr>DOM dan Javascript</vt:lpstr>
      <vt:lpstr>DOM dan Javascript</vt:lpstr>
      <vt:lpstr>DOM dan Javascript</vt:lpstr>
      <vt:lpstr>DOM dan Javascript</vt:lpstr>
      <vt:lpstr>DOM dan Javascript</vt:lpstr>
      <vt:lpstr>DOM</vt:lpstr>
      <vt:lpstr>DOM dan Javascript</vt:lpstr>
      <vt:lpstr>DOM dan Javascript</vt:lpstr>
      <vt:lpstr>CSS</vt:lpstr>
      <vt:lpstr>CSS</vt:lpstr>
      <vt:lpstr>CSS – Inline Style Sheet</vt:lpstr>
      <vt:lpstr>CSS – Embedded Style Sheet</vt:lpstr>
      <vt:lpstr>CSS – Linked Style Sheet</vt:lpstr>
      <vt:lpstr>CSS – Syntax</vt:lpstr>
      <vt:lpstr>CSS –Selector</vt:lpstr>
      <vt:lpstr>CSS – Contoh Class Selector</vt:lpstr>
      <vt:lpstr>CSS – Contoh: Membuat HighLight</vt:lpstr>
      <vt:lpstr>CSS – Contoh: Membuat Dropcap</vt:lpstr>
      <vt:lpstr>Referensi</vt:lpstr>
      <vt:lpstr>That’s 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410</cp:revision>
  <dcterms:created xsi:type="dcterms:W3CDTF">2011-09-16T02:11:44Z</dcterms:created>
  <dcterms:modified xsi:type="dcterms:W3CDTF">2016-09-21T17:29:09Z</dcterms:modified>
</cp:coreProperties>
</file>