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59" r:id="rId4"/>
    <p:sldId id="260" r:id="rId5"/>
    <p:sldId id="274" r:id="rId6"/>
    <p:sldId id="273" r:id="rId7"/>
    <p:sldId id="261" r:id="rId8"/>
    <p:sldId id="276" r:id="rId9"/>
    <p:sldId id="262" r:id="rId10"/>
    <p:sldId id="272" r:id="rId11"/>
    <p:sldId id="275" r:id="rId12"/>
    <p:sldId id="263" r:id="rId13"/>
    <p:sldId id="266" r:id="rId14"/>
    <p:sldId id="267" r:id="rId15"/>
    <p:sldId id="268" r:id="rId16"/>
    <p:sldId id="277" r:id="rId17"/>
    <p:sldId id="269" r:id="rId18"/>
    <p:sldId id="282" r:id="rId19"/>
    <p:sldId id="270" r:id="rId20"/>
    <p:sldId id="279" r:id="rId21"/>
    <p:sldId id="278" r:id="rId22"/>
    <p:sldId id="271" r:id="rId23"/>
    <p:sldId id="280" r:id="rId24"/>
    <p:sldId id="281" r:id="rId2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541" autoAdjust="0"/>
  </p:normalViewPr>
  <p:slideViewPr>
    <p:cSldViewPr snapToGrid="0">
      <p:cViewPr varScale="1">
        <p:scale>
          <a:sx n="56" d="100"/>
          <a:sy n="56" d="100"/>
        </p:scale>
        <p:origin x="121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68CE9-48D1-48B8-ACB6-0AAED7B464DD}" type="datetimeFigureOut">
              <a:rPr lang="id-ID" smtClean="0"/>
              <a:t>03/02/2015</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986119-3FF8-4C06-9262-E7E5435D199F}" type="slidenum">
              <a:rPr lang="id-ID" smtClean="0"/>
              <a:t>‹#›</a:t>
            </a:fld>
            <a:endParaRPr lang="id-ID"/>
          </a:p>
        </p:txBody>
      </p:sp>
    </p:spTree>
    <p:extLst>
      <p:ext uri="{BB962C8B-B14F-4D97-AF65-F5344CB8AC3E}">
        <p14:creationId xmlns:p14="http://schemas.microsoft.com/office/powerpoint/2010/main" val="11733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Gambar: http://en.wikipedia.org/wiki/Unix#mediaviewer/File:Ken_Thompson_%28sitting%29_and_Dennis_Ritchie_at_PDP-11_%282876612463%29.jpg</a:t>
            </a:r>
          </a:p>
          <a:p>
            <a:endParaRPr lang="id-ID" dirty="0"/>
          </a:p>
        </p:txBody>
      </p:sp>
      <p:sp>
        <p:nvSpPr>
          <p:cNvPr id="4" name="Slide Number Placeholder 3"/>
          <p:cNvSpPr>
            <a:spLocks noGrp="1"/>
          </p:cNvSpPr>
          <p:nvPr>
            <p:ph type="sldNum" sz="quarter" idx="10"/>
          </p:nvPr>
        </p:nvSpPr>
        <p:spPr/>
        <p:txBody>
          <a:bodyPr/>
          <a:lstStyle/>
          <a:p>
            <a:fld id="{E1986119-3FF8-4C06-9262-E7E5435D199F}" type="slidenum">
              <a:rPr lang="id-ID" smtClean="0"/>
              <a:t>1</a:t>
            </a:fld>
            <a:endParaRPr lang="id-ID"/>
          </a:p>
        </p:txBody>
      </p:sp>
    </p:spTree>
    <p:extLst>
      <p:ext uri="{BB962C8B-B14F-4D97-AF65-F5344CB8AC3E}">
        <p14:creationId xmlns:p14="http://schemas.microsoft.com/office/powerpoint/2010/main" val="2031341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Sumber: </a:t>
            </a:r>
            <a:r>
              <a:rPr lang="id-ID" i="1" dirty="0" smtClean="0"/>
              <a:t>en.wikipedia.org/wiki/</a:t>
            </a:r>
            <a:r>
              <a:rPr lang="id-ID" b="1" i="1" dirty="0" smtClean="0"/>
              <a:t>Ubiquitous</a:t>
            </a:r>
            <a:r>
              <a:rPr lang="id-ID" i="1" dirty="0" smtClean="0"/>
              <a:t>_</a:t>
            </a:r>
            <a:r>
              <a:rPr lang="id-ID" b="1" i="1" dirty="0" smtClean="0"/>
              <a:t>computing</a:t>
            </a:r>
            <a:endParaRPr lang="id-ID" dirty="0"/>
          </a:p>
        </p:txBody>
      </p:sp>
      <p:sp>
        <p:nvSpPr>
          <p:cNvPr id="4" name="Slide Number Placeholder 3"/>
          <p:cNvSpPr>
            <a:spLocks noGrp="1"/>
          </p:cNvSpPr>
          <p:nvPr>
            <p:ph type="sldNum" sz="quarter" idx="10"/>
          </p:nvPr>
        </p:nvSpPr>
        <p:spPr/>
        <p:txBody>
          <a:bodyPr/>
          <a:lstStyle/>
          <a:p>
            <a:fld id="{E1986119-3FF8-4C06-9262-E7E5435D199F}" type="slidenum">
              <a:rPr lang="id-ID" smtClean="0"/>
              <a:t>11</a:t>
            </a:fld>
            <a:endParaRPr lang="id-ID"/>
          </a:p>
        </p:txBody>
      </p:sp>
    </p:spTree>
    <p:extLst>
      <p:ext uri="{BB962C8B-B14F-4D97-AF65-F5344CB8AC3E}">
        <p14:creationId xmlns:p14="http://schemas.microsoft.com/office/powerpoint/2010/main" val="3766419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Gambar: http://www.wired.com/2012/06/clear-glass-leaders-googles-wearable-computing-breakthrough-explain-it-all-for-you/all/</a:t>
            </a:r>
          </a:p>
          <a:p>
            <a:endParaRPr lang="id-ID" dirty="0" smtClean="0"/>
          </a:p>
          <a:p>
            <a:r>
              <a:rPr lang="id-ID" dirty="0" smtClean="0"/>
              <a:t>Wearable device merupakan perangkat </a:t>
            </a:r>
            <a:r>
              <a:rPr lang="id-ID" baseline="0" dirty="0" smtClean="0"/>
              <a:t>yang penggunaannya melekat pada tubuh sang pengguna. Perangkat ini merupakan perpaduan antara hardware dan software, masih memiliki potensi untuk dikembangkan. Perkembangan internet juga mendukung tumbuhnya pasar wearable device yang mana perangkat tersebut dapat langsung terkoneksi dengan internet.</a:t>
            </a:r>
            <a:endParaRPr lang="id-ID" dirty="0"/>
          </a:p>
        </p:txBody>
      </p:sp>
      <p:sp>
        <p:nvSpPr>
          <p:cNvPr id="4" name="Slide Number Placeholder 3"/>
          <p:cNvSpPr>
            <a:spLocks noGrp="1"/>
          </p:cNvSpPr>
          <p:nvPr>
            <p:ph type="sldNum" sz="quarter" idx="10"/>
          </p:nvPr>
        </p:nvSpPr>
        <p:spPr/>
        <p:txBody>
          <a:bodyPr/>
          <a:lstStyle/>
          <a:p>
            <a:fld id="{E1986119-3FF8-4C06-9262-E7E5435D199F}" type="slidenum">
              <a:rPr lang="id-ID" smtClean="0"/>
              <a:t>12</a:t>
            </a:fld>
            <a:endParaRPr lang="id-ID"/>
          </a:p>
        </p:txBody>
      </p:sp>
    </p:spTree>
    <p:extLst>
      <p:ext uri="{BB962C8B-B14F-4D97-AF65-F5344CB8AC3E}">
        <p14:creationId xmlns:p14="http://schemas.microsoft.com/office/powerpoint/2010/main" val="769371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How Google</a:t>
            </a:r>
            <a:r>
              <a:rPr lang="id-ID" baseline="0" dirty="0" smtClean="0"/>
              <a:t> Glass works</a:t>
            </a:r>
          </a:p>
          <a:p>
            <a:endParaRPr lang="id-ID" dirty="0" smtClean="0"/>
          </a:p>
          <a:p>
            <a:r>
              <a:rPr lang="id-ID" dirty="0" smtClean="0"/>
              <a:t>Sumber: Google Glass Youtube channel</a:t>
            </a:r>
            <a:endParaRPr lang="id-ID" dirty="0"/>
          </a:p>
        </p:txBody>
      </p:sp>
      <p:sp>
        <p:nvSpPr>
          <p:cNvPr id="4" name="Slide Number Placeholder 3"/>
          <p:cNvSpPr>
            <a:spLocks noGrp="1"/>
          </p:cNvSpPr>
          <p:nvPr>
            <p:ph type="sldNum" sz="quarter" idx="10"/>
          </p:nvPr>
        </p:nvSpPr>
        <p:spPr/>
        <p:txBody>
          <a:bodyPr/>
          <a:lstStyle/>
          <a:p>
            <a:fld id="{E1986119-3FF8-4C06-9262-E7E5435D199F}" type="slidenum">
              <a:rPr lang="id-ID" smtClean="0"/>
              <a:t>13</a:t>
            </a:fld>
            <a:endParaRPr lang="id-ID"/>
          </a:p>
        </p:txBody>
      </p:sp>
    </p:spTree>
    <p:extLst>
      <p:ext uri="{BB962C8B-B14F-4D97-AF65-F5344CB8AC3E}">
        <p14:creationId xmlns:p14="http://schemas.microsoft.com/office/powerpoint/2010/main" val="533753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Use case of Google Glass</a:t>
            </a:r>
          </a:p>
          <a:p>
            <a:endParaRPr lang="id-ID"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Sumber: Google Glass Youtube channel</a:t>
            </a:r>
          </a:p>
          <a:p>
            <a:endParaRPr lang="id-ID" dirty="0"/>
          </a:p>
        </p:txBody>
      </p:sp>
      <p:sp>
        <p:nvSpPr>
          <p:cNvPr id="4" name="Slide Number Placeholder 3"/>
          <p:cNvSpPr>
            <a:spLocks noGrp="1"/>
          </p:cNvSpPr>
          <p:nvPr>
            <p:ph type="sldNum" sz="quarter" idx="10"/>
          </p:nvPr>
        </p:nvSpPr>
        <p:spPr/>
        <p:txBody>
          <a:bodyPr/>
          <a:lstStyle/>
          <a:p>
            <a:fld id="{E1986119-3FF8-4C06-9262-E7E5435D199F}" type="slidenum">
              <a:rPr lang="id-ID" smtClean="0"/>
              <a:t>14</a:t>
            </a:fld>
            <a:endParaRPr lang="id-ID"/>
          </a:p>
        </p:txBody>
      </p:sp>
    </p:spTree>
    <p:extLst>
      <p:ext uri="{BB962C8B-B14F-4D97-AF65-F5344CB8AC3E}">
        <p14:creationId xmlns:p14="http://schemas.microsoft.com/office/powerpoint/2010/main" val="286373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Navdy sebagai salah satu produk untuk menunjang keamanan berkendara dengan</a:t>
            </a:r>
            <a:r>
              <a:rPr lang="id-ID" baseline="0" dirty="0" smtClean="0"/>
              <a:t> memanfaatkan </a:t>
            </a:r>
            <a:r>
              <a:rPr lang="id-ID" i="1" baseline="0" dirty="0" smtClean="0"/>
              <a:t>gesture</a:t>
            </a:r>
            <a:r>
              <a:rPr lang="id-ID" i="0" baseline="0" dirty="0" smtClean="0"/>
              <a:t> dan</a:t>
            </a:r>
            <a:r>
              <a:rPr lang="id-ID" i="1" baseline="0" dirty="0" smtClean="0"/>
              <a:t> voice command</a:t>
            </a:r>
            <a:endParaRPr lang="id-ID" dirty="0"/>
          </a:p>
        </p:txBody>
      </p:sp>
      <p:sp>
        <p:nvSpPr>
          <p:cNvPr id="4" name="Slide Number Placeholder 3"/>
          <p:cNvSpPr>
            <a:spLocks noGrp="1"/>
          </p:cNvSpPr>
          <p:nvPr>
            <p:ph type="sldNum" sz="quarter" idx="10"/>
          </p:nvPr>
        </p:nvSpPr>
        <p:spPr/>
        <p:txBody>
          <a:bodyPr/>
          <a:lstStyle/>
          <a:p>
            <a:fld id="{E1986119-3FF8-4C06-9262-E7E5435D199F}" type="slidenum">
              <a:rPr lang="id-ID" smtClean="0"/>
              <a:t>15</a:t>
            </a:fld>
            <a:endParaRPr lang="id-ID"/>
          </a:p>
        </p:txBody>
      </p:sp>
    </p:spTree>
    <p:extLst>
      <p:ext uri="{BB962C8B-B14F-4D97-AF65-F5344CB8AC3E}">
        <p14:creationId xmlns:p14="http://schemas.microsoft.com/office/powerpoint/2010/main" val="2347540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Orang</a:t>
            </a:r>
            <a:r>
              <a:rPr lang="id-ID" baseline="0" dirty="0" smtClean="0"/>
              <a:t> dapat berinteraksi dengan perangkat secara alami dengan memanfaatkan berbagai sensor.</a:t>
            </a:r>
          </a:p>
          <a:p>
            <a:endParaRPr lang="id-ID" baseline="0" dirty="0" smtClean="0"/>
          </a:p>
          <a:p>
            <a:r>
              <a:rPr lang="id-ID" baseline="0" dirty="0" smtClean="0"/>
              <a:t>Sumber: snapback.io</a:t>
            </a:r>
            <a:endParaRPr lang="id-ID" dirty="0"/>
          </a:p>
        </p:txBody>
      </p:sp>
      <p:sp>
        <p:nvSpPr>
          <p:cNvPr id="4" name="Slide Number Placeholder 3"/>
          <p:cNvSpPr>
            <a:spLocks noGrp="1"/>
          </p:cNvSpPr>
          <p:nvPr>
            <p:ph type="sldNum" sz="quarter" idx="10"/>
          </p:nvPr>
        </p:nvSpPr>
        <p:spPr/>
        <p:txBody>
          <a:bodyPr/>
          <a:lstStyle/>
          <a:p>
            <a:fld id="{E1986119-3FF8-4C06-9262-E7E5435D199F}" type="slidenum">
              <a:rPr lang="id-ID" smtClean="0"/>
              <a:t>16</a:t>
            </a:fld>
            <a:endParaRPr lang="id-ID"/>
          </a:p>
        </p:txBody>
      </p:sp>
    </p:spTree>
    <p:extLst>
      <p:ext uri="{BB962C8B-B14F-4D97-AF65-F5344CB8AC3E}">
        <p14:creationId xmlns:p14="http://schemas.microsoft.com/office/powerpoint/2010/main" val="3365318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Pemanfaatan wearable device dalam dunia fashion</a:t>
            </a:r>
          </a:p>
          <a:p>
            <a:endParaRPr lang="id-ID" dirty="0" smtClean="0"/>
          </a:p>
          <a:p>
            <a:r>
              <a:rPr lang="id-ID" dirty="0" smtClean="0"/>
              <a:t>Sumber: cutecircuit.com</a:t>
            </a:r>
            <a:endParaRPr lang="id-ID" dirty="0"/>
          </a:p>
        </p:txBody>
      </p:sp>
      <p:sp>
        <p:nvSpPr>
          <p:cNvPr id="4" name="Slide Number Placeholder 3"/>
          <p:cNvSpPr>
            <a:spLocks noGrp="1"/>
          </p:cNvSpPr>
          <p:nvPr>
            <p:ph type="sldNum" sz="quarter" idx="10"/>
          </p:nvPr>
        </p:nvSpPr>
        <p:spPr/>
        <p:txBody>
          <a:bodyPr/>
          <a:lstStyle/>
          <a:p>
            <a:fld id="{E1986119-3FF8-4C06-9262-E7E5435D199F}" type="slidenum">
              <a:rPr lang="id-ID" smtClean="0"/>
              <a:t>17</a:t>
            </a:fld>
            <a:endParaRPr lang="id-ID"/>
          </a:p>
        </p:txBody>
      </p:sp>
    </p:spTree>
    <p:extLst>
      <p:ext uri="{BB962C8B-B14F-4D97-AF65-F5344CB8AC3E}">
        <p14:creationId xmlns:p14="http://schemas.microsoft.com/office/powerpoint/2010/main" val="3754599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mtClean="0"/>
              <a:t>Sumber: http://www.microsoft.com/microsoft-hololens/en-us</a:t>
            </a:r>
            <a:endParaRPr lang="id-ID"/>
          </a:p>
        </p:txBody>
      </p:sp>
      <p:sp>
        <p:nvSpPr>
          <p:cNvPr id="4" name="Slide Number Placeholder 3"/>
          <p:cNvSpPr>
            <a:spLocks noGrp="1"/>
          </p:cNvSpPr>
          <p:nvPr>
            <p:ph type="sldNum" sz="quarter" idx="10"/>
          </p:nvPr>
        </p:nvSpPr>
        <p:spPr/>
        <p:txBody>
          <a:bodyPr/>
          <a:lstStyle/>
          <a:p>
            <a:fld id="{E1986119-3FF8-4C06-9262-E7E5435D199F}" type="slidenum">
              <a:rPr lang="id-ID" smtClean="0"/>
              <a:t>18</a:t>
            </a:fld>
            <a:endParaRPr lang="id-ID"/>
          </a:p>
        </p:txBody>
      </p:sp>
    </p:spTree>
    <p:extLst>
      <p:ext uri="{BB962C8B-B14F-4D97-AF65-F5344CB8AC3E}">
        <p14:creationId xmlns:p14="http://schemas.microsoft.com/office/powerpoint/2010/main" val="1759132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1986119-3FF8-4C06-9262-E7E5435D199F}" type="slidenum">
              <a:rPr lang="id-ID" smtClean="0"/>
              <a:t>19</a:t>
            </a:fld>
            <a:endParaRPr lang="id-ID"/>
          </a:p>
        </p:txBody>
      </p:sp>
    </p:spTree>
    <p:extLst>
      <p:ext uri="{BB962C8B-B14F-4D97-AF65-F5344CB8AC3E}">
        <p14:creationId xmlns:p14="http://schemas.microsoft.com/office/powerpoint/2010/main" val="319994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Sumber:</a:t>
            </a:r>
            <a:r>
              <a:rPr lang="id-ID" baseline="0" dirty="0" smtClean="0"/>
              <a:t> Kamus Besar Bahasa Indonesia (http://badanbahasa.kemdikbud.go.id/kbbi/index.php)</a:t>
            </a:r>
            <a:endParaRPr lang="id-ID" dirty="0"/>
          </a:p>
        </p:txBody>
      </p:sp>
      <p:sp>
        <p:nvSpPr>
          <p:cNvPr id="4" name="Slide Number Placeholder 3"/>
          <p:cNvSpPr>
            <a:spLocks noGrp="1"/>
          </p:cNvSpPr>
          <p:nvPr>
            <p:ph type="sldNum" sz="quarter" idx="10"/>
          </p:nvPr>
        </p:nvSpPr>
        <p:spPr/>
        <p:txBody>
          <a:bodyPr/>
          <a:lstStyle/>
          <a:p>
            <a:fld id="{E1986119-3FF8-4C06-9262-E7E5435D199F}" type="slidenum">
              <a:rPr lang="id-ID" smtClean="0"/>
              <a:t>2</a:t>
            </a:fld>
            <a:endParaRPr lang="id-ID"/>
          </a:p>
        </p:txBody>
      </p:sp>
    </p:spTree>
    <p:extLst>
      <p:ext uri="{BB962C8B-B14F-4D97-AF65-F5344CB8AC3E}">
        <p14:creationId xmlns:p14="http://schemas.microsoft.com/office/powerpoint/2010/main" val="3116859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Setiap tahun, kemampuan</a:t>
            </a:r>
            <a:r>
              <a:rPr lang="id-ID" baseline="0" dirty="0" smtClean="0"/>
              <a:t> prosesor untuk melakukan komputasi akan meningkat dua kali lipat setiap tahunnya. Bandingkan kemampuan komputer jaman dulu dengan smarphone saat ini.</a:t>
            </a:r>
            <a:endParaRPr lang="id-ID" dirty="0" smtClean="0"/>
          </a:p>
          <a:p>
            <a:endParaRPr lang="id-ID" dirty="0" smtClean="0"/>
          </a:p>
          <a:p>
            <a:r>
              <a:rPr lang="en-US" dirty="0" smtClean="0"/>
              <a:t>An observation made by Intel co-founder Gordon </a:t>
            </a:r>
            <a:r>
              <a:rPr lang="en-US" b="1" dirty="0" smtClean="0"/>
              <a:t>Moore</a:t>
            </a:r>
            <a:r>
              <a:rPr lang="en-US" dirty="0" smtClean="0"/>
              <a:t> in 1965. He noticed that the number of transistors per square inch on integrated circuits had doubled every year since their invention. </a:t>
            </a:r>
            <a:r>
              <a:rPr lang="en-US" b="1" dirty="0" smtClean="0"/>
              <a:t>Moore's law</a:t>
            </a:r>
            <a:r>
              <a:rPr lang="en-US" dirty="0" smtClean="0"/>
              <a:t> predicts that this trend will continue into the foreseeable future</a:t>
            </a:r>
            <a:r>
              <a:rPr lang="id-ID" baseline="0" dirty="0" smtClean="0"/>
              <a:t> (</a:t>
            </a:r>
            <a:r>
              <a:rPr lang="id-ID" i="1" dirty="0" smtClean="0"/>
              <a:t>www.investopedia.com/terms/m/</a:t>
            </a:r>
            <a:r>
              <a:rPr lang="id-ID" b="1" i="1" dirty="0" smtClean="0"/>
              <a:t>mooreslaw</a:t>
            </a:r>
            <a:r>
              <a:rPr lang="id-ID" i="1" dirty="0" smtClean="0"/>
              <a:t>.asp)</a:t>
            </a:r>
            <a:endParaRPr lang="id-ID" dirty="0" smtClean="0"/>
          </a:p>
          <a:p>
            <a:endParaRPr lang="id-ID" dirty="0" smtClean="0"/>
          </a:p>
          <a:p>
            <a:r>
              <a:rPr lang="id-ID" dirty="0" smtClean="0"/>
              <a:t>Gambar: http://tech-kid.com/history-of-computers-infographic.html</a:t>
            </a:r>
            <a:endParaRPr lang="id-ID" dirty="0"/>
          </a:p>
        </p:txBody>
      </p:sp>
      <p:sp>
        <p:nvSpPr>
          <p:cNvPr id="4" name="Slide Number Placeholder 3"/>
          <p:cNvSpPr>
            <a:spLocks noGrp="1"/>
          </p:cNvSpPr>
          <p:nvPr>
            <p:ph type="sldNum" sz="quarter" idx="10"/>
          </p:nvPr>
        </p:nvSpPr>
        <p:spPr/>
        <p:txBody>
          <a:bodyPr/>
          <a:lstStyle/>
          <a:p>
            <a:fld id="{E1986119-3FF8-4C06-9262-E7E5435D199F}" type="slidenum">
              <a:rPr lang="id-ID" smtClean="0"/>
              <a:t>3</a:t>
            </a:fld>
            <a:endParaRPr lang="id-ID"/>
          </a:p>
        </p:txBody>
      </p:sp>
    </p:spTree>
    <p:extLst>
      <p:ext uri="{BB962C8B-B14F-4D97-AF65-F5344CB8AC3E}">
        <p14:creationId xmlns:p14="http://schemas.microsoft.com/office/powerpoint/2010/main" val="3536356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Kalkulator</a:t>
            </a:r>
            <a:r>
              <a:rPr lang="id-ID" baseline="0" dirty="0" smtClean="0"/>
              <a:t> pertama yang dibuat oleh Charles Babbage</a:t>
            </a:r>
          </a:p>
          <a:p>
            <a:endParaRPr lang="id-ID" dirty="0" smtClean="0"/>
          </a:p>
          <a:p>
            <a:r>
              <a:rPr lang="id-ID" dirty="0" smtClean="0"/>
              <a:t>Gambar Babbage</a:t>
            </a:r>
            <a:r>
              <a:rPr lang="id-ID" baseline="0" dirty="0" smtClean="0"/>
              <a:t> Engine: http://www.computerhistory.org/babbage/</a:t>
            </a:r>
            <a:endParaRPr lang="id-ID" dirty="0"/>
          </a:p>
        </p:txBody>
      </p:sp>
      <p:sp>
        <p:nvSpPr>
          <p:cNvPr id="4" name="Slide Number Placeholder 3"/>
          <p:cNvSpPr>
            <a:spLocks noGrp="1"/>
          </p:cNvSpPr>
          <p:nvPr>
            <p:ph type="sldNum" sz="quarter" idx="10"/>
          </p:nvPr>
        </p:nvSpPr>
        <p:spPr/>
        <p:txBody>
          <a:bodyPr/>
          <a:lstStyle/>
          <a:p>
            <a:fld id="{E1986119-3FF8-4C06-9262-E7E5435D199F}" type="slidenum">
              <a:rPr lang="id-ID" smtClean="0"/>
              <a:t>4</a:t>
            </a:fld>
            <a:endParaRPr lang="id-ID"/>
          </a:p>
        </p:txBody>
      </p:sp>
    </p:spTree>
    <p:extLst>
      <p:ext uri="{BB962C8B-B14F-4D97-AF65-F5344CB8AC3E}">
        <p14:creationId xmlns:p14="http://schemas.microsoft.com/office/powerpoint/2010/main" val="1327144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baseline="0" dirty="0" smtClean="0"/>
          </a:p>
          <a:p>
            <a:r>
              <a:rPr lang="id-ID" baseline="0" dirty="0" smtClean="0"/>
              <a:t>Gambar: First computer - http://upload.wikimedia.org/wikipedia/commons/4/44/The-worlds-first-computer_invented.jpg</a:t>
            </a:r>
            <a:endParaRPr lang="id-ID" dirty="0"/>
          </a:p>
        </p:txBody>
      </p:sp>
      <p:sp>
        <p:nvSpPr>
          <p:cNvPr id="4" name="Slide Number Placeholder 3"/>
          <p:cNvSpPr>
            <a:spLocks noGrp="1"/>
          </p:cNvSpPr>
          <p:nvPr>
            <p:ph type="sldNum" sz="quarter" idx="10"/>
          </p:nvPr>
        </p:nvSpPr>
        <p:spPr/>
        <p:txBody>
          <a:bodyPr/>
          <a:lstStyle/>
          <a:p>
            <a:fld id="{E1986119-3FF8-4C06-9262-E7E5435D199F}" type="slidenum">
              <a:rPr lang="id-ID" smtClean="0"/>
              <a:t>5</a:t>
            </a:fld>
            <a:endParaRPr lang="id-ID"/>
          </a:p>
        </p:txBody>
      </p:sp>
    </p:spTree>
    <p:extLst>
      <p:ext uri="{BB962C8B-B14F-4D97-AF65-F5344CB8AC3E}">
        <p14:creationId xmlns:p14="http://schemas.microsoft.com/office/powerpoint/2010/main" val="2697546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aseline="0" dirty="0" smtClean="0"/>
              <a:t>Komputer main frame yang digunakan di perusahaan dan pemerintah</a:t>
            </a:r>
          </a:p>
          <a:p>
            <a:r>
              <a:rPr lang="id-ID" baseline="0" dirty="0" smtClean="0"/>
              <a:t>Main frame: http://upload.wikimedia.org/wikipedia/commons/9/94/IBM_7090_computer.jpg</a:t>
            </a:r>
            <a:endParaRPr lang="id-ID" dirty="0"/>
          </a:p>
        </p:txBody>
      </p:sp>
      <p:sp>
        <p:nvSpPr>
          <p:cNvPr id="4" name="Slide Number Placeholder 3"/>
          <p:cNvSpPr>
            <a:spLocks noGrp="1"/>
          </p:cNvSpPr>
          <p:nvPr>
            <p:ph type="sldNum" sz="quarter" idx="10"/>
          </p:nvPr>
        </p:nvSpPr>
        <p:spPr/>
        <p:txBody>
          <a:bodyPr/>
          <a:lstStyle/>
          <a:p>
            <a:fld id="{E1986119-3FF8-4C06-9262-E7E5435D199F}" type="slidenum">
              <a:rPr lang="id-ID" smtClean="0"/>
              <a:t>6</a:t>
            </a:fld>
            <a:endParaRPr lang="id-ID"/>
          </a:p>
        </p:txBody>
      </p:sp>
    </p:spTree>
    <p:extLst>
      <p:ext uri="{BB962C8B-B14F-4D97-AF65-F5344CB8AC3E}">
        <p14:creationId xmlns:p14="http://schemas.microsoft.com/office/powerpoint/2010/main" val="4029311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Komputer generasi pertama Apple, masih ditujukan untuk kalangan hobi</a:t>
            </a:r>
          </a:p>
          <a:p>
            <a:endParaRPr lang="id-ID" dirty="0" smtClean="0"/>
          </a:p>
          <a:p>
            <a:r>
              <a:rPr lang="id-ID" dirty="0" smtClean="0"/>
              <a:t>Gambar: http://upload.wikimedia.org/wikipedia/commons/a/a1/Apple_I_Computer.jpg</a:t>
            </a:r>
            <a:endParaRPr lang="id-ID" dirty="0"/>
          </a:p>
        </p:txBody>
      </p:sp>
      <p:sp>
        <p:nvSpPr>
          <p:cNvPr id="4" name="Slide Number Placeholder 3"/>
          <p:cNvSpPr>
            <a:spLocks noGrp="1"/>
          </p:cNvSpPr>
          <p:nvPr>
            <p:ph type="sldNum" sz="quarter" idx="10"/>
          </p:nvPr>
        </p:nvSpPr>
        <p:spPr/>
        <p:txBody>
          <a:bodyPr/>
          <a:lstStyle/>
          <a:p>
            <a:fld id="{E1986119-3FF8-4C06-9262-E7E5435D199F}" type="slidenum">
              <a:rPr lang="id-ID" smtClean="0"/>
              <a:t>7</a:t>
            </a:fld>
            <a:endParaRPr lang="id-ID"/>
          </a:p>
        </p:txBody>
      </p:sp>
    </p:spTree>
    <p:extLst>
      <p:ext uri="{BB962C8B-B14F-4D97-AF65-F5344CB8AC3E}">
        <p14:creationId xmlns:p14="http://schemas.microsoft.com/office/powerpoint/2010/main" val="257973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Desktop komputer saat ini sudah semakin canggih dengan bentuk yang semakin</a:t>
            </a:r>
            <a:r>
              <a:rPr lang="id-ID" baseline="0" dirty="0" smtClean="0"/>
              <a:t> baik dan multifungsi</a:t>
            </a:r>
          </a:p>
          <a:p>
            <a:endParaRPr lang="id-ID" dirty="0" smtClean="0"/>
          </a:p>
          <a:p>
            <a:r>
              <a:rPr lang="id-ID" dirty="0" smtClean="0"/>
              <a:t>Gambar: http://pixabay.com/get/80d3d3a7917adcaf0379/1422889276/imac-464737_1280.jpg?direct</a:t>
            </a:r>
            <a:endParaRPr lang="id-ID" dirty="0"/>
          </a:p>
        </p:txBody>
      </p:sp>
      <p:sp>
        <p:nvSpPr>
          <p:cNvPr id="4" name="Slide Number Placeholder 3"/>
          <p:cNvSpPr>
            <a:spLocks noGrp="1"/>
          </p:cNvSpPr>
          <p:nvPr>
            <p:ph type="sldNum" sz="quarter" idx="10"/>
          </p:nvPr>
        </p:nvSpPr>
        <p:spPr/>
        <p:txBody>
          <a:bodyPr/>
          <a:lstStyle/>
          <a:p>
            <a:fld id="{E1986119-3FF8-4C06-9262-E7E5435D199F}" type="slidenum">
              <a:rPr lang="id-ID" smtClean="0"/>
              <a:t>8</a:t>
            </a:fld>
            <a:endParaRPr lang="id-ID"/>
          </a:p>
        </p:txBody>
      </p:sp>
    </p:spTree>
    <p:extLst>
      <p:ext uri="{BB962C8B-B14F-4D97-AF65-F5344CB8AC3E}">
        <p14:creationId xmlns:p14="http://schemas.microsoft.com/office/powerpoint/2010/main" val="144859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Sekarang perangkat komputasi tidak hanya berbentuk komputer, tetapi berubah</a:t>
            </a:r>
            <a:r>
              <a:rPr lang="id-ID" baseline="0" dirty="0" smtClean="0"/>
              <a:t> menjadi berbagai bentuk seperti: tablet, smartphone, dan </a:t>
            </a:r>
            <a:r>
              <a:rPr lang="id-ID" i="1" baseline="0" dirty="0" smtClean="0"/>
              <a:t>wearable device</a:t>
            </a:r>
            <a:r>
              <a:rPr lang="id-ID" baseline="0" dirty="0" smtClean="0"/>
              <a:t>. Semua jenis perangkat komputasi tersebut.... Akan mengarah pada konsep.....</a:t>
            </a:r>
          </a:p>
          <a:p>
            <a:endParaRPr lang="id-ID" dirty="0" smtClean="0"/>
          </a:p>
          <a:p>
            <a:r>
              <a:rPr lang="id-ID" dirty="0" smtClean="0"/>
              <a:t>Gambar:http://pixabay.com/p-313002/?no_redirect</a:t>
            </a:r>
            <a:endParaRPr lang="id-ID" dirty="0"/>
          </a:p>
        </p:txBody>
      </p:sp>
      <p:sp>
        <p:nvSpPr>
          <p:cNvPr id="4" name="Slide Number Placeholder 3"/>
          <p:cNvSpPr>
            <a:spLocks noGrp="1"/>
          </p:cNvSpPr>
          <p:nvPr>
            <p:ph type="sldNum" sz="quarter" idx="10"/>
          </p:nvPr>
        </p:nvSpPr>
        <p:spPr/>
        <p:txBody>
          <a:bodyPr/>
          <a:lstStyle/>
          <a:p>
            <a:fld id="{E1986119-3FF8-4C06-9262-E7E5435D199F}" type="slidenum">
              <a:rPr lang="id-ID" smtClean="0"/>
              <a:t>9</a:t>
            </a:fld>
            <a:endParaRPr lang="id-ID"/>
          </a:p>
        </p:txBody>
      </p:sp>
    </p:spTree>
    <p:extLst>
      <p:ext uri="{BB962C8B-B14F-4D97-AF65-F5344CB8AC3E}">
        <p14:creationId xmlns:p14="http://schemas.microsoft.com/office/powerpoint/2010/main" val="1980682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5F17AEAF-AD6F-4D11-8902-CD98E34B2A18}" type="datetimeFigureOut">
              <a:rPr lang="id-ID" smtClean="0"/>
              <a:t>03/02/2015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DA5ED25-D26D-4366-B150-360145DE5B48}" type="slidenum">
              <a:rPr lang="id-ID" smtClean="0"/>
              <a:t>‹#›</a:t>
            </a:fld>
            <a:endParaRPr lang="id-ID"/>
          </a:p>
        </p:txBody>
      </p:sp>
    </p:spTree>
    <p:extLst>
      <p:ext uri="{BB962C8B-B14F-4D97-AF65-F5344CB8AC3E}">
        <p14:creationId xmlns:p14="http://schemas.microsoft.com/office/powerpoint/2010/main" val="370379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F17AEAF-AD6F-4D11-8902-CD98E34B2A18}" type="datetimeFigureOut">
              <a:rPr lang="id-ID" smtClean="0"/>
              <a:t>03/02/2015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DA5ED25-D26D-4366-B150-360145DE5B48}" type="slidenum">
              <a:rPr lang="id-ID" smtClean="0"/>
              <a:t>‹#›</a:t>
            </a:fld>
            <a:endParaRPr lang="id-ID"/>
          </a:p>
        </p:txBody>
      </p:sp>
    </p:spTree>
    <p:extLst>
      <p:ext uri="{BB962C8B-B14F-4D97-AF65-F5344CB8AC3E}">
        <p14:creationId xmlns:p14="http://schemas.microsoft.com/office/powerpoint/2010/main" val="275677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F17AEAF-AD6F-4D11-8902-CD98E34B2A18}" type="datetimeFigureOut">
              <a:rPr lang="id-ID" smtClean="0"/>
              <a:t>03/02/2015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DA5ED25-D26D-4366-B150-360145DE5B48}" type="slidenum">
              <a:rPr lang="id-ID" smtClean="0"/>
              <a:t>‹#›</a:t>
            </a:fld>
            <a:endParaRPr lang="id-ID"/>
          </a:p>
        </p:txBody>
      </p:sp>
    </p:spTree>
    <p:extLst>
      <p:ext uri="{BB962C8B-B14F-4D97-AF65-F5344CB8AC3E}">
        <p14:creationId xmlns:p14="http://schemas.microsoft.com/office/powerpoint/2010/main" val="4150207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F17AEAF-AD6F-4D11-8902-CD98E34B2A18}" type="datetimeFigureOut">
              <a:rPr lang="id-ID" smtClean="0"/>
              <a:t>03/02/2015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DA5ED25-D26D-4366-B150-360145DE5B48}" type="slidenum">
              <a:rPr lang="id-ID" smtClean="0"/>
              <a:t>‹#›</a:t>
            </a:fld>
            <a:endParaRPr lang="id-ID"/>
          </a:p>
        </p:txBody>
      </p:sp>
    </p:spTree>
    <p:extLst>
      <p:ext uri="{BB962C8B-B14F-4D97-AF65-F5344CB8AC3E}">
        <p14:creationId xmlns:p14="http://schemas.microsoft.com/office/powerpoint/2010/main" val="32675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17AEAF-AD6F-4D11-8902-CD98E34B2A18}" type="datetimeFigureOut">
              <a:rPr lang="id-ID" smtClean="0"/>
              <a:t>03/02/2015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DA5ED25-D26D-4366-B150-360145DE5B48}" type="slidenum">
              <a:rPr lang="id-ID" smtClean="0"/>
              <a:t>‹#›</a:t>
            </a:fld>
            <a:endParaRPr lang="id-ID"/>
          </a:p>
        </p:txBody>
      </p:sp>
    </p:spTree>
    <p:extLst>
      <p:ext uri="{BB962C8B-B14F-4D97-AF65-F5344CB8AC3E}">
        <p14:creationId xmlns:p14="http://schemas.microsoft.com/office/powerpoint/2010/main" val="375730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5F17AEAF-AD6F-4D11-8902-CD98E34B2A18}" type="datetimeFigureOut">
              <a:rPr lang="id-ID" smtClean="0"/>
              <a:t>03/02/2015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DA5ED25-D26D-4366-B150-360145DE5B48}" type="slidenum">
              <a:rPr lang="id-ID" smtClean="0"/>
              <a:t>‹#›</a:t>
            </a:fld>
            <a:endParaRPr lang="id-ID"/>
          </a:p>
        </p:txBody>
      </p:sp>
    </p:spTree>
    <p:extLst>
      <p:ext uri="{BB962C8B-B14F-4D97-AF65-F5344CB8AC3E}">
        <p14:creationId xmlns:p14="http://schemas.microsoft.com/office/powerpoint/2010/main" val="344817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5F17AEAF-AD6F-4D11-8902-CD98E34B2A18}" type="datetimeFigureOut">
              <a:rPr lang="id-ID" smtClean="0"/>
              <a:t>03/02/2015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DA5ED25-D26D-4366-B150-360145DE5B48}" type="slidenum">
              <a:rPr lang="id-ID" smtClean="0"/>
              <a:t>‹#›</a:t>
            </a:fld>
            <a:endParaRPr lang="id-ID"/>
          </a:p>
        </p:txBody>
      </p:sp>
    </p:spTree>
    <p:extLst>
      <p:ext uri="{BB962C8B-B14F-4D97-AF65-F5344CB8AC3E}">
        <p14:creationId xmlns:p14="http://schemas.microsoft.com/office/powerpoint/2010/main" val="47246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5F17AEAF-AD6F-4D11-8902-CD98E34B2A18}" type="datetimeFigureOut">
              <a:rPr lang="id-ID" smtClean="0"/>
              <a:t>03/02/2015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DA5ED25-D26D-4366-B150-360145DE5B48}" type="slidenum">
              <a:rPr lang="id-ID" smtClean="0"/>
              <a:t>‹#›</a:t>
            </a:fld>
            <a:endParaRPr lang="id-ID"/>
          </a:p>
        </p:txBody>
      </p:sp>
    </p:spTree>
    <p:extLst>
      <p:ext uri="{BB962C8B-B14F-4D97-AF65-F5344CB8AC3E}">
        <p14:creationId xmlns:p14="http://schemas.microsoft.com/office/powerpoint/2010/main" val="3523804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7AEAF-AD6F-4D11-8902-CD98E34B2A18}" type="datetimeFigureOut">
              <a:rPr lang="id-ID" smtClean="0"/>
              <a:t>03/02/2015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DA5ED25-D26D-4366-B150-360145DE5B48}" type="slidenum">
              <a:rPr lang="id-ID" smtClean="0"/>
              <a:t>‹#›</a:t>
            </a:fld>
            <a:endParaRPr lang="id-ID"/>
          </a:p>
        </p:txBody>
      </p:sp>
    </p:spTree>
    <p:extLst>
      <p:ext uri="{BB962C8B-B14F-4D97-AF65-F5344CB8AC3E}">
        <p14:creationId xmlns:p14="http://schemas.microsoft.com/office/powerpoint/2010/main" val="4005737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7AEAF-AD6F-4D11-8902-CD98E34B2A18}" type="datetimeFigureOut">
              <a:rPr lang="id-ID" smtClean="0"/>
              <a:t>03/02/2015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DA5ED25-D26D-4366-B150-360145DE5B48}" type="slidenum">
              <a:rPr lang="id-ID" smtClean="0"/>
              <a:t>‹#›</a:t>
            </a:fld>
            <a:endParaRPr lang="id-ID"/>
          </a:p>
        </p:txBody>
      </p:sp>
    </p:spTree>
    <p:extLst>
      <p:ext uri="{BB962C8B-B14F-4D97-AF65-F5344CB8AC3E}">
        <p14:creationId xmlns:p14="http://schemas.microsoft.com/office/powerpoint/2010/main" val="4257277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7AEAF-AD6F-4D11-8902-CD98E34B2A18}" type="datetimeFigureOut">
              <a:rPr lang="id-ID" smtClean="0"/>
              <a:t>03/02/2015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DA5ED25-D26D-4366-B150-360145DE5B48}" type="slidenum">
              <a:rPr lang="id-ID" smtClean="0"/>
              <a:t>‹#›</a:t>
            </a:fld>
            <a:endParaRPr lang="id-ID"/>
          </a:p>
        </p:txBody>
      </p:sp>
    </p:spTree>
    <p:extLst>
      <p:ext uri="{BB962C8B-B14F-4D97-AF65-F5344CB8AC3E}">
        <p14:creationId xmlns:p14="http://schemas.microsoft.com/office/powerpoint/2010/main" val="4009750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7AEAF-AD6F-4D11-8902-CD98E34B2A18}" type="datetimeFigureOut">
              <a:rPr lang="id-ID" smtClean="0"/>
              <a:t>03/02/2015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5ED25-D26D-4366-B150-360145DE5B48}" type="slidenum">
              <a:rPr lang="id-ID" smtClean="0"/>
              <a:t>‹#›</a:t>
            </a:fld>
            <a:endParaRPr lang="id-ID"/>
          </a:p>
        </p:txBody>
      </p:sp>
    </p:spTree>
    <p:extLst>
      <p:ext uri="{BB962C8B-B14F-4D97-AF65-F5344CB8AC3E}">
        <p14:creationId xmlns:p14="http://schemas.microsoft.com/office/powerpoint/2010/main" val="1494786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4EvNxWhskf8" TargetMode="Externa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QPbZy2wrTGk" TargetMode="Externa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pKL4PJICS40" TargetMode="Externa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5j9GurWTCuo" TargetMode="Externa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meIdGgC_Ms0" TargetMode="Externa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hyperlink" Target="http://compass.xboxlive.com/assets/b2/15/b215c2a2-1c5b-4707-9a92-fffca6fb82fe.mp4?n=Microsoft_HoloLens_TransformYourWorld_816p23.mp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BSNHZOG3BWE" TargetMode="Externa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8/8f/Ken_Thompson_%28sitting%29_and_Dennis_Ritchie_at_PDP-11_%282876612463%29.jpg/800px-Ken_Thompson_%28sitting%29_and_Dennis_Ritchie_at_PDP-11_%282876612463%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6834"/>
            <a:ext cx="12377530" cy="99054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21479" y="2380816"/>
            <a:ext cx="9144000" cy="2387600"/>
          </a:xfrm>
          <a:solidFill>
            <a:srgbClr val="FFFFFF">
              <a:alpha val="80000"/>
            </a:srgbClr>
          </a:solidFill>
        </p:spPr>
        <p:txBody>
          <a:bodyPr/>
          <a:lstStyle/>
          <a:p>
            <a:r>
              <a:rPr lang="id-ID" dirty="0" smtClean="0"/>
              <a:t>Perkembangan </a:t>
            </a:r>
            <a:br>
              <a:rPr lang="id-ID" dirty="0" smtClean="0"/>
            </a:br>
            <a:r>
              <a:rPr lang="id-ID" dirty="0" smtClean="0"/>
              <a:t>Perangkat Komputasi</a:t>
            </a:r>
            <a:endParaRPr lang="id-ID" dirty="0"/>
          </a:p>
        </p:txBody>
      </p:sp>
      <p:sp>
        <p:nvSpPr>
          <p:cNvPr id="3" name="Subtitle 2"/>
          <p:cNvSpPr>
            <a:spLocks noGrp="1"/>
          </p:cNvSpPr>
          <p:nvPr>
            <p:ph type="subTitle" idx="1"/>
          </p:nvPr>
        </p:nvSpPr>
        <p:spPr>
          <a:xfrm>
            <a:off x="2921479" y="4850680"/>
            <a:ext cx="9144000" cy="1655762"/>
          </a:xfrm>
          <a:solidFill>
            <a:srgbClr val="FFFFFF">
              <a:alpha val="69804"/>
            </a:srgbClr>
          </a:solidFill>
        </p:spPr>
        <p:txBody>
          <a:bodyPr/>
          <a:lstStyle/>
          <a:p>
            <a:r>
              <a:rPr lang="id-ID" dirty="0"/>
              <a:t>Komputer dan </a:t>
            </a:r>
            <a:r>
              <a:rPr lang="id-ID" dirty="0" smtClean="0"/>
              <a:t>Masyarakat</a:t>
            </a:r>
          </a:p>
          <a:p>
            <a:r>
              <a:rPr lang="id-ID" dirty="0" smtClean="0"/>
              <a:t>Suhendro</a:t>
            </a:r>
            <a:endParaRPr lang="id-ID" dirty="0"/>
          </a:p>
        </p:txBody>
      </p:sp>
    </p:spTree>
    <p:extLst>
      <p:ext uri="{BB962C8B-B14F-4D97-AF65-F5344CB8AC3E}">
        <p14:creationId xmlns:p14="http://schemas.microsoft.com/office/powerpoint/2010/main" val="2871781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8355"/>
            <a:ext cx="10515600" cy="5538608"/>
          </a:xfrm>
        </p:spPr>
        <p:txBody>
          <a:bodyPr/>
          <a:lstStyle/>
          <a:p>
            <a:pPr marL="0" indent="0">
              <a:buNone/>
            </a:pPr>
            <a:r>
              <a:rPr lang="id-ID" sz="5400" dirty="0" smtClean="0"/>
              <a:t>Menuju konsep .....</a:t>
            </a:r>
          </a:p>
          <a:p>
            <a:pPr marL="0" indent="0">
              <a:buNone/>
            </a:pPr>
            <a:endParaRPr lang="id-ID" dirty="0"/>
          </a:p>
          <a:p>
            <a:pPr marL="0" indent="0">
              <a:buNone/>
            </a:pPr>
            <a:endParaRPr lang="id-ID" dirty="0" smtClean="0"/>
          </a:p>
          <a:p>
            <a:pPr marL="0" indent="0" algn="ctr">
              <a:buNone/>
            </a:pPr>
            <a:r>
              <a:rPr lang="id-ID" sz="8000" b="1" dirty="0" smtClean="0">
                <a:latin typeface="Verdana" panose="020B0604030504040204" pitchFamily="34" charset="0"/>
                <a:ea typeface="Verdana" panose="020B0604030504040204" pitchFamily="34" charset="0"/>
                <a:cs typeface="Verdana" panose="020B0604030504040204" pitchFamily="34" charset="0"/>
              </a:rPr>
              <a:t>Ubiquitous Computing</a:t>
            </a:r>
            <a:endParaRPr lang="id-ID" sz="8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6175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Ubiquitous </a:t>
            </a:r>
            <a:r>
              <a:rPr lang="id-ID" b="1" dirty="0" smtClean="0"/>
              <a:t>Computing</a:t>
            </a:r>
            <a:endParaRPr lang="id-ID" dirty="0"/>
          </a:p>
        </p:txBody>
      </p:sp>
      <p:sp>
        <p:nvSpPr>
          <p:cNvPr id="3" name="Content Placeholder 2"/>
          <p:cNvSpPr>
            <a:spLocks noGrp="1"/>
          </p:cNvSpPr>
          <p:nvPr>
            <p:ph idx="1"/>
          </p:nvPr>
        </p:nvSpPr>
        <p:spPr/>
        <p:txBody>
          <a:bodyPr>
            <a:normAutofit/>
          </a:bodyPr>
          <a:lstStyle/>
          <a:p>
            <a:pPr marL="0" indent="0" algn="just">
              <a:lnSpc>
                <a:spcPct val="150000"/>
              </a:lnSpc>
              <a:buNone/>
            </a:pPr>
            <a:r>
              <a:rPr lang="id-ID" dirty="0" smtClean="0"/>
              <a:t>merupakan suatu konsep, dalam rekayasa perangkat lunak dan ilmu komputer, untuk menampilkan hasil komputasi (</a:t>
            </a:r>
            <a:r>
              <a:rPr lang="id-ID" i="1" dirty="0" smtClean="0"/>
              <a:t>computing</a:t>
            </a:r>
            <a:r>
              <a:rPr lang="id-ID" dirty="0" smtClean="0"/>
              <a:t>) di mana-mana dan di mana saja. Berbeda dengan </a:t>
            </a:r>
            <a:r>
              <a:rPr lang="id-ID" i="1" dirty="0" smtClean="0"/>
              <a:t>desktop computing, ubiquitous computing</a:t>
            </a:r>
            <a:r>
              <a:rPr lang="id-ID" dirty="0" smtClean="0"/>
              <a:t> dapat terjadi dengan memanfaatkan perangkat apapun, di manapun, dan dengan format apapun. </a:t>
            </a:r>
          </a:p>
          <a:p>
            <a:pPr marL="0" indent="0" algn="just">
              <a:lnSpc>
                <a:spcPct val="150000"/>
              </a:lnSpc>
              <a:buNone/>
            </a:pPr>
            <a:r>
              <a:rPr lang="id-ID" sz="2000" i="1" dirty="0" smtClean="0"/>
              <a:t>(note: terjemahan bebas)</a:t>
            </a:r>
            <a:endParaRPr lang="id-ID" sz="2000" i="1" dirty="0"/>
          </a:p>
        </p:txBody>
      </p:sp>
    </p:spTree>
    <p:extLst>
      <p:ext uri="{BB962C8B-B14F-4D97-AF65-F5344CB8AC3E}">
        <p14:creationId xmlns:p14="http://schemas.microsoft.com/office/powerpoint/2010/main" val="2495253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c2.staticflickr.com/8/7257/7469645578_ecd02cb1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70" y="-119270"/>
            <a:ext cx="12443792" cy="910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368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EvNxWhskf8"/>
          <p:cNvPicPr>
            <a:picLocks noGrp="1" noRot="1" noChangeAspect="1"/>
          </p:cNvPicPr>
          <p:nvPr>
            <p:ph idx="1"/>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335906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QPbZy2wrTGk"/>
          <p:cNvPicPr>
            <a:picLocks noGrp="1" noRot="1" noChangeAspect="1"/>
          </p:cNvPicPr>
          <p:nvPr>
            <p:ph idx="1"/>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4086429"/>
      </p:ext>
    </p:extLst>
  </p:cSld>
  <p:clrMapOvr>
    <a:masterClrMapping/>
  </p:clrMapOvr>
  <p:timing>
    <p:tnLst>
      <p:par>
        <p:cTn id="1" dur="indefinite" restart="never" nodeType="tmRoot">
          <p:childTnLst>
            <p:video>
              <p:cMediaNode>
                <p:cTn id="2"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KL4PJICS40"/>
          <p:cNvPicPr>
            <a:picLocks noGrp="1" noRot="1" noChangeAspect="1"/>
          </p:cNvPicPr>
          <p:nvPr>
            <p:ph idx="1"/>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413896263"/>
      </p:ext>
    </p:extLst>
  </p:cSld>
  <p:clrMapOvr>
    <a:masterClrMapping/>
  </p:clrMapOvr>
  <p:timing>
    <p:tnLst>
      <p:par>
        <p:cTn id="1" dur="indefinite" restart="never" nodeType="tmRoot">
          <p:childTnLst>
            <p:video>
              <p:cMediaNode>
                <p:cTn id="2"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j9GurWTCuo"/>
          <p:cNvPicPr>
            <a:picLocks noGrp="1" noRot="1" noChangeAspect="1"/>
          </p:cNvPicPr>
          <p:nvPr>
            <p:ph idx="1"/>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391137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IdGgC_Ms0"/>
          <p:cNvPicPr>
            <a:picLocks noGrp="1" noRot="1" noChangeAspect="1"/>
          </p:cNvPicPr>
          <p:nvPr>
            <p:ph idx="1"/>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102348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ansform your world with holograms">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477079"/>
            <a:ext cx="12192000" cy="8138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742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SNHZOG3BWE"/>
          <p:cNvPicPr>
            <a:picLocks noGrp="1" noRot="1" noChangeAspect="1"/>
          </p:cNvPicPr>
          <p:nvPr>
            <p:ph idx="1"/>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597568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kom·pu·ter</a:t>
            </a:r>
            <a:r>
              <a:rPr lang="id-ID" dirty="0"/>
              <a:t> </a:t>
            </a:r>
            <a:r>
              <a:rPr lang="id-ID" dirty="0" smtClean="0"/>
              <a:t>(</a:t>
            </a:r>
            <a:r>
              <a:rPr lang="id-ID" i="1" dirty="0" smtClean="0"/>
              <a:t>n</a:t>
            </a:r>
            <a:r>
              <a:rPr lang="id-ID" dirty="0" smtClean="0"/>
              <a:t>)</a:t>
            </a:r>
            <a:endParaRPr lang="id-ID" dirty="0"/>
          </a:p>
        </p:txBody>
      </p:sp>
      <p:sp>
        <p:nvSpPr>
          <p:cNvPr id="3" name="Content Placeholder 2"/>
          <p:cNvSpPr>
            <a:spLocks noGrp="1"/>
          </p:cNvSpPr>
          <p:nvPr>
            <p:ph idx="1"/>
          </p:nvPr>
        </p:nvSpPr>
        <p:spPr/>
        <p:txBody>
          <a:bodyPr/>
          <a:lstStyle/>
          <a:p>
            <a:pPr marL="0" indent="0" algn="just">
              <a:lnSpc>
                <a:spcPct val="150000"/>
              </a:lnSpc>
              <a:buNone/>
            </a:pPr>
            <a:r>
              <a:rPr lang="id-ID" b="1" dirty="0" smtClean="0"/>
              <a:t>alat </a:t>
            </a:r>
            <a:r>
              <a:rPr lang="id-ID" b="1" dirty="0"/>
              <a:t>elektronik otomatis </a:t>
            </a:r>
            <a:r>
              <a:rPr lang="id-ID" dirty="0"/>
              <a:t>yg dapat </a:t>
            </a:r>
            <a:r>
              <a:rPr lang="id-ID" b="1" dirty="0"/>
              <a:t>menghitung atau mengolah data</a:t>
            </a:r>
            <a:r>
              <a:rPr lang="id-ID" dirty="0"/>
              <a:t> secara cermat </a:t>
            </a:r>
            <a:r>
              <a:rPr lang="id-ID" b="1" dirty="0"/>
              <a:t>menurut yg diinstruksikan</a:t>
            </a:r>
            <a:r>
              <a:rPr lang="id-ID" dirty="0"/>
              <a:t>, dan </a:t>
            </a:r>
            <a:r>
              <a:rPr lang="id-ID" b="1" dirty="0"/>
              <a:t>memberikan hasil pengolahan</a:t>
            </a:r>
            <a:r>
              <a:rPr lang="id-ID" dirty="0"/>
              <a:t>, serta dapat menjalankan sistem multimedia (film, musik, televisi, faksimile, dsb), biasanya terdiri atas unit pemasukan, unit pengeluaran, unit penyimpanan, serta unit pengontrolan; </a:t>
            </a:r>
          </a:p>
        </p:txBody>
      </p:sp>
    </p:spTree>
    <p:extLst>
      <p:ext uri="{BB962C8B-B14F-4D97-AF65-F5344CB8AC3E}">
        <p14:creationId xmlns:p14="http://schemas.microsoft.com/office/powerpoint/2010/main" val="607432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Tugas</a:t>
            </a:r>
            <a:endParaRPr lang="id-ID" dirty="0"/>
          </a:p>
        </p:txBody>
      </p:sp>
      <p:sp>
        <p:nvSpPr>
          <p:cNvPr id="3" name="Content Placeholder 2"/>
          <p:cNvSpPr>
            <a:spLocks noGrp="1"/>
          </p:cNvSpPr>
          <p:nvPr>
            <p:ph idx="1"/>
          </p:nvPr>
        </p:nvSpPr>
        <p:spPr/>
        <p:txBody>
          <a:bodyPr>
            <a:normAutofit lnSpcReduction="10000"/>
          </a:bodyPr>
          <a:lstStyle/>
          <a:p>
            <a:r>
              <a:rPr lang="id-ID" dirty="0" smtClean="0"/>
              <a:t>Pilih satu dari dua tema pada slide-slide berikut.</a:t>
            </a:r>
          </a:p>
          <a:p>
            <a:r>
              <a:rPr lang="id-ID" dirty="0" smtClean="0"/>
              <a:t>Spesifikasi penulisan:</a:t>
            </a:r>
          </a:p>
          <a:p>
            <a:pPr lvl="1"/>
            <a:r>
              <a:rPr lang="id-ID" dirty="0" smtClean="0"/>
              <a:t>Tulisan minimal tiga halaman; tidak termasuk cover, referensi, gambar/graphic, dan tabel</a:t>
            </a:r>
          </a:p>
          <a:p>
            <a:pPr lvl="1"/>
            <a:r>
              <a:rPr lang="id-ID" dirty="0" smtClean="0"/>
              <a:t>Tulis di kertas A4 dengan spasi 1.5 dan font times new roman dengan ukuran 12 point</a:t>
            </a:r>
          </a:p>
          <a:p>
            <a:r>
              <a:rPr lang="id-ID" dirty="0" smtClean="0"/>
              <a:t>Wajib menggunakan referensi yang baik, seperti: journal, buku, koran, majalah, situs berita, dll</a:t>
            </a:r>
          </a:p>
          <a:p>
            <a:pPr lvl="1"/>
            <a:r>
              <a:rPr lang="id-ID" i="1" dirty="0" smtClean="0"/>
              <a:t>Referensi dari Wikipedia saat ini masih diperbolehkan</a:t>
            </a:r>
          </a:p>
          <a:p>
            <a:pPr lvl="1"/>
            <a:r>
              <a:rPr lang="id-ID" b="1" dirty="0" smtClean="0"/>
              <a:t>Referensi dari blog tidak diperbolehkan</a:t>
            </a:r>
          </a:p>
          <a:p>
            <a:r>
              <a:rPr lang="id-ID" dirty="0" smtClean="0"/>
              <a:t>Buat ppt dari tulisan Anda tersebut untuk presentasi maks 10 menit.</a:t>
            </a:r>
            <a:endParaRPr lang="id-ID" dirty="0"/>
          </a:p>
        </p:txBody>
      </p:sp>
    </p:spTree>
    <p:extLst>
      <p:ext uri="{BB962C8B-B14F-4D97-AF65-F5344CB8AC3E}">
        <p14:creationId xmlns:p14="http://schemas.microsoft.com/office/powerpoint/2010/main" val="1066387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a:pPr>
            <a:r>
              <a:rPr lang="id-ID" dirty="0"/>
              <a:t>Dampak komputer terhadap </a:t>
            </a:r>
            <a:r>
              <a:rPr lang="id-ID" dirty="0" smtClean="0"/>
              <a:t>alam</a:t>
            </a:r>
            <a:endParaRPr lang="id-ID" dirty="0"/>
          </a:p>
        </p:txBody>
      </p:sp>
      <p:sp>
        <p:nvSpPr>
          <p:cNvPr id="3" name="Content Placeholder 2"/>
          <p:cNvSpPr>
            <a:spLocks noGrp="1"/>
          </p:cNvSpPr>
          <p:nvPr>
            <p:ph idx="1"/>
          </p:nvPr>
        </p:nvSpPr>
        <p:spPr/>
        <p:txBody>
          <a:bodyPr/>
          <a:lstStyle/>
          <a:p>
            <a:r>
              <a:rPr lang="id-ID" dirty="0" smtClean="0"/>
              <a:t>Desktop komputer, laptop, tablet, smartphone baik secara langsung tidak memiliki dampak yang buruk terhadap alam. Dimulai dari pembuatan perangkat tersebut, penggunaan perangkat oleh pengguna, dan ketika perangkat tersebut menjadi sampah</a:t>
            </a:r>
          </a:p>
          <a:p>
            <a:r>
              <a:rPr lang="id-ID" dirty="0" smtClean="0"/>
              <a:t>Data center merupakan tempat menampung data dalam jumlah besar. Oleh karena itu, data center menggunakan daya yang sangat besar sehingga sangat rakus daya. Apa dampak data center terhadap alam dan upaya apa yang telah dilakukan untuk menekan dampak negatif tersebut.</a:t>
            </a:r>
          </a:p>
        </p:txBody>
      </p:sp>
    </p:spTree>
    <p:extLst>
      <p:ext uri="{BB962C8B-B14F-4D97-AF65-F5344CB8AC3E}">
        <p14:creationId xmlns:p14="http://schemas.microsoft.com/office/powerpoint/2010/main" val="3274678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a:buFont typeface="+mj-lt"/>
              <a:buAutoNum type="arabicPeriod" startAt="2"/>
            </a:pPr>
            <a:r>
              <a:rPr lang="id-ID" dirty="0"/>
              <a:t>Komputer serta gawai dan cedera / trauma pada </a:t>
            </a:r>
            <a:r>
              <a:rPr lang="id-ID" dirty="0" smtClean="0"/>
              <a:t>manusia</a:t>
            </a:r>
            <a:endParaRPr lang="id-ID" dirty="0"/>
          </a:p>
        </p:txBody>
      </p:sp>
      <p:sp>
        <p:nvSpPr>
          <p:cNvPr id="3" name="Content Placeholder 2"/>
          <p:cNvSpPr>
            <a:spLocks noGrp="1"/>
          </p:cNvSpPr>
          <p:nvPr>
            <p:ph idx="1"/>
          </p:nvPr>
        </p:nvSpPr>
        <p:spPr/>
        <p:txBody>
          <a:bodyPr/>
          <a:lstStyle/>
          <a:p>
            <a:r>
              <a:rPr lang="id-ID" dirty="0" smtClean="0"/>
              <a:t>Pada masa ini, orang tidak akan lepas dari perangkat yang bernama komputer atau gawai.</a:t>
            </a:r>
          </a:p>
          <a:p>
            <a:r>
              <a:rPr lang="id-ID" dirty="0" smtClean="0"/>
              <a:t>Cari minimal 5 jenis penyakit baik penyakit fisik atau psikologis yang disebabkan oleh penggunaan komputer atau gawai</a:t>
            </a:r>
          </a:p>
          <a:p>
            <a:r>
              <a:rPr lang="id-ID" dirty="0" smtClean="0"/>
              <a:t>Jelaskan setiap jenis penyakit, ciri-ciri atau gejala yang timbul, contoh kasus yang telah terjadi, dan cara mengobati</a:t>
            </a:r>
            <a:endParaRPr lang="id-ID" dirty="0"/>
          </a:p>
        </p:txBody>
      </p:sp>
    </p:spTree>
    <p:extLst>
      <p:ext uri="{BB962C8B-B14F-4D97-AF65-F5344CB8AC3E}">
        <p14:creationId xmlns:p14="http://schemas.microsoft.com/office/powerpoint/2010/main" val="1016096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Penilaian</a:t>
            </a:r>
            <a:endParaRPr lang="id-ID"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id-ID" dirty="0" smtClean="0"/>
              <a:t>Tulisan (70%)</a:t>
            </a:r>
          </a:p>
          <a:p>
            <a:pPr lvl="1"/>
            <a:r>
              <a:rPr lang="id-ID" dirty="0" smtClean="0"/>
              <a:t>Kesesuaian dengan spesifikasi tugas</a:t>
            </a:r>
          </a:p>
          <a:p>
            <a:pPr lvl="1"/>
            <a:r>
              <a:rPr lang="id-ID" dirty="0" smtClean="0"/>
              <a:t>Pemilihan referensi</a:t>
            </a:r>
          </a:p>
          <a:p>
            <a:pPr lvl="1"/>
            <a:r>
              <a:rPr lang="id-ID" dirty="0" smtClean="0"/>
              <a:t>Penggunaan referensi pada tulisan</a:t>
            </a:r>
          </a:p>
          <a:p>
            <a:pPr marL="514350" indent="-514350">
              <a:buFont typeface="+mj-lt"/>
              <a:buAutoNum type="arabicPeriod"/>
            </a:pPr>
            <a:r>
              <a:rPr lang="id-ID" dirty="0" smtClean="0"/>
              <a:t>Presentasi (30%)</a:t>
            </a:r>
          </a:p>
          <a:p>
            <a:pPr lvl="1"/>
            <a:r>
              <a:rPr lang="id-ID" dirty="0" smtClean="0"/>
              <a:t>Isi presentasi ( 0 s/d 100 poin)</a:t>
            </a:r>
          </a:p>
          <a:p>
            <a:pPr lvl="2"/>
            <a:r>
              <a:rPr lang="id-ID" dirty="0" smtClean="0"/>
              <a:t>Ringkas dan memanfaatkan berbagai media (100 poin)</a:t>
            </a:r>
          </a:p>
          <a:p>
            <a:pPr lvl="2"/>
            <a:r>
              <a:rPr lang="id-ID" dirty="0" smtClean="0"/>
              <a:t>Copy paste dari tulisan (0 poin)</a:t>
            </a:r>
          </a:p>
          <a:p>
            <a:pPr lvl="1"/>
            <a:r>
              <a:rPr lang="id-ID" dirty="0" smtClean="0"/>
              <a:t>Cara penyampaian </a:t>
            </a:r>
            <a:r>
              <a:rPr lang="id-ID" smtClean="0"/>
              <a:t>materi (0 s/d 100 poin)</a:t>
            </a:r>
            <a:endParaRPr lang="id-ID" dirty="0" smtClean="0"/>
          </a:p>
          <a:p>
            <a:pPr lvl="2"/>
            <a:r>
              <a:rPr lang="id-ID" dirty="0" smtClean="0"/>
              <a:t>Penyampaian secara baik tanpa menggunakan kertas contekan (100 poin)</a:t>
            </a:r>
          </a:p>
          <a:p>
            <a:pPr lvl="2"/>
            <a:r>
              <a:rPr lang="id-ID" dirty="0" smtClean="0"/>
              <a:t>Menggunakan kertas contekan (30 poin)</a:t>
            </a:r>
          </a:p>
          <a:p>
            <a:pPr lvl="2"/>
            <a:r>
              <a:rPr lang="id-ID" dirty="0" smtClean="0"/>
              <a:t>Tidak presentasi (0 poin)</a:t>
            </a:r>
            <a:endParaRPr lang="id-ID" dirty="0"/>
          </a:p>
        </p:txBody>
      </p:sp>
    </p:spTree>
    <p:extLst>
      <p:ext uri="{BB962C8B-B14F-4D97-AF65-F5344CB8AC3E}">
        <p14:creationId xmlns:p14="http://schemas.microsoft.com/office/powerpoint/2010/main" val="424309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Dateline</a:t>
            </a:r>
            <a:endParaRPr lang="id-ID" dirty="0"/>
          </a:p>
        </p:txBody>
      </p:sp>
      <p:sp>
        <p:nvSpPr>
          <p:cNvPr id="3" name="Content Placeholder 2"/>
          <p:cNvSpPr>
            <a:spLocks noGrp="1"/>
          </p:cNvSpPr>
          <p:nvPr>
            <p:ph idx="1"/>
          </p:nvPr>
        </p:nvSpPr>
        <p:spPr/>
        <p:txBody>
          <a:bodyPr anchor="ctr">
            <a:normAutofit/>
          </a:bodyPr>
          <a:lstStyle/>
          <a:p>
            <a:pPr marL="0" indent="0" algn="ctr">
              <a:buNone/>
            </a:pPr>
            <a:r>
              <a:rPr lang="id-ID" sz="11500" b="1" dirty="0" smtClean="0"/>
              <a:t>1 MINGGU</a:t>
            </a:r>
            <a:endParaRPr lang="id-ID" sz="11500" b="1" dirty="0"/>
          </a:p>
        </p:txBody>
      </p:sp>
    </p:spTree>
    <p:extLst>
      <p:ext uri="{BB962C8B-B14F-4D97-AF65-F5344CB8AC3E}">
        <p14:creationId xmlns:p14="http://schemas.microsoft.com/office/powerpoint/2010/main" val="884486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5XPBFgPY**QMZv5do1ithWy6B05BQQIdWdu0s0cPOVa8OFWL3h8fN0jFo9LJLCWDaXzORCEdgUsczGo-tmiTMB-jfZIaW8bD/storia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093"/>
            <a:ext cx="12223088" cy="661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198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omputerhistory.org/babbage/common/img/welcome-babbageeng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93" y="-56071"/>
            <a:ext cx="10455215" cy="697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746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upload.wikimedia.org/wikipedia/commons/4/44/The-worlds-first-computer_inven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2642"/>
            <a:ext cx="12192000" cy="876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145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upload.wikimedia.org/wikipedia/commons/9/94/IBM_7090_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4181"/>
            <a:ext cx="12192000" cy="9448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312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a/a1/Apple_I_Compu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7407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842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ixabay.com/get/80d3d3a7917adcaf0379/1422889276/imac-464737_1280.jpg?dir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3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371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ixabay.com/get/1cc09da41a5145ff941c/1422804247/tablet-313002_1280.jpg?dir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0"/>
            <a:ext cx="9124950" cy="655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19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782</Words>
  <Application>Microsoft Office PowerPoint</Application>
  <PresentationFormat>Widescreen</PresentationFormat>
  <Paragraphs>102</Paragraphs>
  <Slides>24</Slides>
  <Notes>18</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Verdana</vt:lpstr>
      <vt:lpstr>Office Theme</vt:lpstr>
      <vt:lpstr>Perkembangan  Perangkat Komputasi</vt:lpstr>
      <vt:lpstr>kom·pu·ter (n)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Ubiquitous Computing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Tugas</vt:lpstr>
      <vt:lpstr>Dampak komputer terhadap alam</vt:lpstr>
      <vt:lpstr>Komputer serta gawai dan cedera / trauma pada manusia</vt:lpstr>
      <vt:lpstr>Penilaian</vt:lpstr>
      <vt:lpstr>Dateline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Komputer dan Masyarakat</dc:title>
  <dc:creator>Suhendro Karmin</dc:creator>
  <cp:lastModifiedBy>Suhendro Karmin</cp:lastModifiedBy>
  <cp:revision>55</cp:revision>
  <dcterms:created xsi:type="dcterms:W3CDTF">2015-02-01T13:08:33Z</dcterms:created>
  <dcterms:modified xsi:type="dcterms:W3CDTF">2015-02-03T02:58:57Z</dcterms:modified>
</cp:coreProperties>
</file>