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4C410-E40C-477B-9C9C-10CB97DCB4F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78601-0552-4A10-A9EE-F9A48AEA2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10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35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4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49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</a:t>
            </a:r>
            <a:r>
              <a:rPr lang="en-US" sz="1200" baseline="0" dirty="0" smtClean="0">
                <a:solidFill>
                  <a:schemeClr val="bg1"/>
                </a:solidFill>
              </a:rPr>
              <a:t>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5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1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7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7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7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0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3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8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394931-412E-4CA1-8AE9-ADBCCCBE31A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33F0B9D-0C44-4178-BEE8-6FE54E2F627E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1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#2.1 Basic Python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Console I/O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48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8950" y="2520642"/>
            <a:ext cx="7982212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3538" lvl="3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x=-3</a:t>
            </a:r>
          </a:p>
          <a:p>
            <a:pPr marL="363538" lvl="3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y=10</a:t>
            </a:r>
          </a:p>
          <a:p>
            <a:pPr marL="363538" lvl="3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print(“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latihan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print”)</a:t>
            </a:r>
          </a:p>
          <a:p>
            <a:pPr marL="363538" lvl="3"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rint(x)</a:t>
            </a:r>
          </a:p>
          <a:p>
            <a:pPr marL="363538" lvl="3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print(“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nilai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x 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adalah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%d”, % x)</a:t>
            </a:r>
            <a:endParaRPr lang="en-US" sz="20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363538" lvl="3"/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print(“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nilai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x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adalah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%u”, 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% x)</a:t>
            </a:r>
            <a:endParaRPr lang="en-US" sz="20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363538" lvl="3"/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print(“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nilai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x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adalah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%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d 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dan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y 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adalah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%d”, 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% 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(x, y))</a:t>
            </a:r>
            <a:endParaRPr lang="en-US" sz="20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363538" lvl="3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Print(“x 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adalah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%s” % x)</a:t>
            </a:r>
          </a:p>
          <a:p>
            <a:pPr marL="363538" lvl="3"/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print(“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nilai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x 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adalah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\n 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%d”, % x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Matematika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0">
              <a:buClr>
                <a:srgbClr val="C0504D"/>
              </a:buClr>
              <a:buNone/>
              <a:tabLst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+  	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Penambahan</a:t>
            </a:r>
            <a:endParaRPr lang="en-US" dirty="0">
              <a:solidFill>
                <a:schemeClr val="tx2"/>
              </a:solidFill>
              <a:latin typeface="Consolas" panose="020B0609020204030204" pitchFamily="49" charset="0"/>
            </a:endParaRPr>
          </a:p>
          <a:p>
            <a:pPr marL="411480" lvl="1" indent="0">
              <a:buClr>
                <a:srgbClr val="C0504D"/>
              </a:buClr>
              <a:buNone/>
              <a:tabLst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-   	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Pengurangan</a:t>
            </a:r>
            <a:endParaRPr lang="en-US" dirty="0">
              <a:solidFill>
                <a:schemeClr val="tx2"/>
              </a:solidFill>
              <a:latin typeface="Consolas" panose="020B0609020204030204" pitchFamily="49" charset="0"/>
            </a:endParaRPr>
          </a:p>
          <a:p>
            <a:pPr marL="411480" lvl="1" indent="0">
              <a:buClr>
                <a:srgbClr val="C0504D"/>
              </a:buClr>
              <a:buNone/>
              <a:tabLst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/   	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Pembagian</a:t>
            </a:r>
            <a:endParaRPr lang="en-US" dirty="0">
              <a:solidFill>
                <a:schemeClr val="tx2"/>
              </a:solidFill>
              <a:latin typeface="Consolas" panose="020B0609020204030204" pitchFamily="49" charset="0"/>
            </a:endParaRPr>
          </a:p>
          <a:p>
            <a:pPr marL="411480" lvl="1" indent="0">
              <a:buClr>
                <a:srgbClr val="C0504D"/>
              </a:buClr>
              <a:buNone/>
              <a:tabLst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*   	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Perkalian</a:t>
            </a:r>
            <a:endParaRPr lang="en-US" dirty="0">
              <a:solidFill>
                <a:schemeClr val="tx2"/>
              </a:solidFill>
              <a:latin typeface="Consolas" panose="020B0609020204030204" pitchFamily="49" charset="0"/>
            </a:endParaRPr>
          </a:p>
          <a:p>
            <a:pPr marL="411480" lvl="1" indent="0">
              <a:buClr>
                <a:srgbClr val="C0504D"/>
              </a:buClr>
              <a:buNone/>
              <a:tabLst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%  	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Sisa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hasil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pembagian</a:t>
            </a:r>
            <a:endParaRPr lang="en-US" dirty="0">
              <a:solidFill>
                <a:schemeClr val="tx2"/>
              </a:solidFill>
              <a:latin typeface="Consolas" panose="020B0609020204030204" pitchFamily="49" charset="0"/>
            </a:endParaRPr>
          </a:p>
          <a:p>
            <a:pPr marL="411480" lvl="1" indent="0">
              <a:buClr>
                <a:srgbClr val="C0504D"/>
              </a:buClr>
              <a:buNone/>
              <a:tabLst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&lt;   	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Lebih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kecil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dari</a:t>
            </a:r>
            <a:endParaRPr lang="en-US" dirty="0">
              <a:solidFill>
                <a:schemeClr val="tx2"/>
              </a:solidFill>
              <a:latin typeface="Consolas" panose="020B0609020204030204" pitchFamily="49" charset="0"/>
            </a:endParaRPr>
          </a:p>
          <a:p>
            <a:pPr marL="411480" lvl="1" indent="0">
              <a:buClr>
                <a:srgbClr val="C0504D"/>
              </a:buClr>
              <a:buNone/>
              <a:tabLst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&gt;   	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Lebih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besar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dari</a:t>
            </a:r>
            <a:endParaRPr lang="en-US" dirty="0">
              <a:solidFill>
                <a:schemeClr val="tx2"/>
              </a:solidFill>
              <a:latin typeface="Consolas" panose="020B0609020204030204" pitchFamily="49" charset="0"/>
            </a:endParaRPr>
          </a:p>
          <a:p>
            <a:pPr marL="411480" lvl="1" indent="0">
              <a:buClr>
                <a:srgbClr val="C0504D"/>
              </a:buClr>
              <a:buNone/>
              <a:tabLst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&lt;= 	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Lebih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kecil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sama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dengan</a:t>
            </a:r>
            <a:endParaRPr lang="en-US" dirty="0">
              <a:solidFill>
                <a:schemeClr val="tx2"/>
              </a:solidFill>
              <a:latin typeface="Consolas" panose="020B0609020204030204" pitchFamily="49" charset="0"/>
            </a:endParaRPr>
          </a:p>
          <a:p>
            <a:pPr marL="411480" lvl="1" indent="0">
              <a:buClr>
                <a:srgbClr val="C0504D"/>
              </a:buClr>
              <a:buNone/>
              <a:tabLst>
                <a:tab pos="1371600" algn="l"/>
              </a:tabLst>
            </a:pP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&gt;= 	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Lebih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besar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sama</a:t>
            </a:r>
            <a:r>
              <a:rPr lang="en-US" dirty="0">
                <a:solidFill>
                  <a:schemeClr val="tx2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nsolas" panose="020B0609020204030204" pitchFamily="49" charset="0"/>
              </a:rPr>
              <a:t>dengan</a:t>
            </a:r>
            <a:endParaRPr lang="en-US" dirty="0">
              <a:solidFill>
                <a:schemeClr val="tx2"/>
              </a:solidFill>
              <a:latin typeface="Consolas" panose="020B0609020204030204" pitchFamily="49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30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Matematika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2336" lvl="1" indent="0">
              <a:buClr>
                <a:srgbClr val="C0504D"/>
              </a:buClr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print("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Saya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menghitung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ayam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:")   </a:t>
            </a:r>
          </a:p>
          <a:p>
            <a:pPr marL="402336" lvl="1" indent="0">
              <a:buClr>
                <a:srgbClr val="C0504D"/>
              </a:buClr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print("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Ayam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betina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", 25 + 30 / 6) </a:t>
            </a:r>
          </a:p>
          <a:p>
            <a:pPr marL="402336" lvl="1" indent="0">
              <a:buClr>
                <a:srgbClr val="C0504D"/>
              </a:buClr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print("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Ayam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Jago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", 100 -  25 * 3 % 4) </a:t>
            </a:r>
          </a:p>
          <a:p>
            <a:pPr marL="402336" lvl="1" indent="0">
              <a:buClr>
                <a:srgbClr val="C0504D"/>
              </a:buClr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print("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Sekarang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menghitung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jumlah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telur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:“) </a:t>
            </a:r>
          </a:p>
          <a:p>
            <a:pPr marL="402336" lvl="1" indent="0">
              <a:buClr>
                <a:srgbClr val="C0504D"/>
              </a:buClr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print(3 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+ 2 + 1 -  5 + 4 % 2 -  1 / 4 + 6) </a:t>
            </a:r>
          </a:p>
          <a:p>
            <a:pPr marL="402336" lvl="1" indent="0">
              <a:buClr>
                <a:srgbClr val="C0504D"/>
              </a:buClr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print("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Apakah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benar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bahwa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3 + 2 &lt; 5 - 7?“) </a:t>
            </a:r>
          </a:p>
          <a:p>
            <a:pPr marL="402336" lvl="1" indent="0">
              <a:buClr>
                <a:srgbClr val="C0504D"/>
              </a:buClr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print(3 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+ 2 &lt; 5 – 7) </a:t>
            </a:r>
          </a:p>
          <a:p>
            <a:pPr marL="402336" lvl="1" indent="0">
              <a:buClr>
                <a:srgbClr val="C0504D"/>
              </a:buClr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print("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Berapakah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3 + 2 ?", 3 + 2)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2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6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Basic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nput()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(),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/>
              <a:t>String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Angka</a:t>
            </a:r>
            <a:endParaRPr lang="en-US" dirty="0"/>
          </a:p>
          <a:p>
            <a:r>
              <a:rPr lang="en-US" dirty="0" smtClean="0"/>
              <a:t>print() </a:t>
            </a:r>
          </a:p>
          <a:p>
            <a:r>
              <a:rPr lang="en-US" dirty="0"/>
              <a:t>print() </a:t>
            </a:r>
            <a:r>
              <a:rPr lang="en-US" dirty="0" err="1" smtClean="0"/>
              <a:t>dengan</a:t>
            </a:r>
            <a:r>
              <a:rPr lang="en-US" dirty="0" smtClean="0"/>
              <a:t> % string </a:t>
            </a:r>
            <a:r>
              <a:rPr lang="en-US" dirty="0"/>
              <a:t>format </a:t>
            </a:r>
            <a:r>
              <a:rPr lang="en-US" dirty="0" smtClean="0"/>
              <a:t>operator</a:t>
            </a:r>
            <a:endParaRPr lang="en-US" dirty="0"/>
          </a:p>
          <a:p>
            <a:r>
              <a:rPr lang="en-US" dirty="0" smtClean="0"/>
              <a:t>Operator </a:t>
            </a:r>
            <a:r>
              <a:rPr lang="en-US" dirty="0" err="1" smtClean="0"/>
              <a:t>matematika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404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nput()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input()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 smtClean="0"/>
              <a:t>konsol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input() </a:t>
            </a:r>
            <a:r>
              <a:rPr lang="en-US" dirty="0" err="1" smtClean="0">
                <a:latin typeface="Consolas" panose="020B0609020204030204" pitchFamily="49" charset="0"/>
              </a:rPr>
              <a:t>akan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/>
              <a:t>masukan</a:t>
            </a:r>
            <a:r>
              <a:rPr lang="en-US" dirty="0"/>
              <a:t> user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smtClean="0"/>
              <a:t>string.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0814" y="4910296"/>
            <a:ext cx="499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varTampung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=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input(“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teks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yang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tampil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”)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Line Callout 2 (No Border) 4"/>
          <p:cNvSpPr/>
          <p:nvPr/>
        </p:nvSpPr>
        <p:spPr>
          <a:xfrm>
            <a:off x="2951931" y="5574082"/>
            <a:ext cx="2985406" cy="951978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5658"/>
              <a:gd name="adj6" fmla="val -33791"/>
            </a:avLst>
          </a:prstGeom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input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user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disimpan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8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nput()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40701" y="2548965"/>
            <a:ext cx="6062597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23544" lvl="3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nama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=input(“Nama: ")</a:t>
            </a:r>
          </a:p>
          <a:p>
            <a:pPr marL="923544" lvl="3" indent="0">
              <a:buNone/>
            </a:pP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print(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nama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923544" lvl="3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thnLhr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=input(“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Tahun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Lahir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")</a:t>
            </a:r>
          </a:p>
          <a:p>
            <a:pPr marL="923544" lvl="3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print(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thnLhr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923544" lvl="3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usia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=input("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Usia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anda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: ")</a:t>
            </a:r>
          </a:p>
          <a:p>
            <a:pPr marL="923544" lvl="3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print(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usia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362471" y="4897677"/>
            <a:ext cx="6419056" cy="1223686"/>
          </a:xfrm>
          <a:prstGeom prst="horizontalScroll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masukan</a:t>
            </a:r>
            <a:r>
              <a:rPr lang="en-US" dirty="0">
                <a:solidFill>
                  <a:schemeClr val="tx1"/>
                </a:solidFill>
              </a:rPr>
              <a:t> user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string,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merubahnya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integer </a:t>
            </a:r>
            <a:r>
              <a:rPr lang="en-US" dirty="0" err="1">
                <a:solidFill>
                  <a:schemeClr val="tx1"/>
                </a:solidFill>
              </a:rPr>
              <a:t>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1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()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digunakan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konversi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suatu</a:t>
            </a:r>
            <a:r>
              <a:rPr lang="en-US" dirty="0" smtClean="0">
                <a:sym typeface="Wingdings" panose="05000000000000000000" pitchFamily="2" charset="2"/>
              </a:rPr>
              <a:t> string </a:t>
            </a:r>
            <a:r>
              <a:rPr lang="en-US" dirty="0" err="1" smtClean="0">
                <a:sym typeface="Wingdings" panose="05000000000000000000" pitchFamily="2" charset="2"/>
              </a:rPr>
              <a:t>menjadi</a:t>
            </a:r>
            <a:r>
              <a:rPr lang="en-US" dirty="0" smtClean="0">
                <a:sym typeface="Wingdings" panose="05000000000000000000" pitchFamily="2" charset="2"/>
              </a:rPr>
              <a:t> integer.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08136" y="3485715"/>
            <a:ext cx="5317299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3">
              <a:buNone/>
            </a:pPr>
            <a:r>
              <a:rPr lang="en-US" sz="20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(string, base=10)</a:t>
            </a:r>
            <a:endParaRPr lang="en-US" sz="20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8136" y="4105692"/>
            <a:ext cx="7058417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3">
              <a:buNone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Keterangan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</a:p>
          <a:p>
            <a:pPr marL="0" lvl="3">
              <a:buNone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variable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atau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teks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angka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akan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dikonversi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base=10 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jenis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konversi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menjadi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bilangan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bulat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(base 10)</a:t>
            </a:r>
            <a:endParaRPr lang="en-US" sz="1600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74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40701" y="2912220"/>
            <a:ext cx="6062597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23544" lvl="3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thn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=input(“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Tahun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Lahir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: ")</a:t>
            </a:r>
          </a:p>
          <a:p>
            <a:pPr marL="923544" lvl="3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thnLhr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sz="20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thn</a:t>
            </a:r>
            <a:r>
              <a:rPr lang="en-US" sz="20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base=10)</a:t>
            </a:r>
            <a:endParaRPr lang="en-US" sz="20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923544" lvl="3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thnSkrg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=2020</a:t>
            </a:r>
          </a:p>
          <a:p>
            <a:pPr marL="923544" lvl="3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usia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thnSkrg-thnLhr</a:t>
            </a:r>
            <a:endParaRPr lang="en-US" sz="2000" dirty="0" smtClean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923544" lvl="3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print(</a:t>
            </a:r>
            <a:r>
              <a:rPr lang="en-US" sz="2000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usia</a:t>
            </a:r>
            <a:r>
              <a:rPr lang="en-US" sz="2000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print()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di </a:t>
            </a:r>
            <a:r>
              <a:rPr lang="en-US" dirty="0" err="1" smtClean="0"/>
              <a:t>konsol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input() </a:t>
            </a:r>
            <a:r>
              <a:rPr lang="en-US" dirty="0" err="1" smtClean="0">
                <a:latin typeface="Consolas" panose="020B0609020204030204" pitchFamily="49" charset="0"/>
              </a:rPr>
              <a:t>akan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/>
              <a:t>masukan</a:t>
            </a:r>
            <a:r>
              <a:rPr lang="en-US" dirty="0"/>
              <a:t> user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smtClean="0"/>
              <a:t>string.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0814" y="4910296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print(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nilai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Line Callout 2 (No Border) 5"/>
          <p:cNvSpPr/>
          <p:nvPr/>
        </p:nvSpPr>
        <p:spPr>
          <a:xfrm>
            <a:off x="3841279" y="5486400"/>
            <a:ext cx="4338218" cy="951978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5658"/>
              <a:gd name="adj6" fmla="val -33791"/>
            </a:avLst>
          </a:prstGeom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”, variable,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variable (%)”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2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print()</a:t>
            </a:r>
            <a:br>
              <a:rPr lang="en-US" dirty="0" smtClean="0"/>
            </a:br>
            <a:r>
              <a:rPr lang="en-US" dirty="0" smtClean="0"/>
              <a:t>% (String format operator)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301610"/>
              </p:ext>
            </p:extLst>
          </p:nvPr>
        </p:nvGraphicFramePr>
        <p:xfrm>
          <a:off x="824035" y="2323500"/>
          <a:ext cx="7142518" cy="392930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355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7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Format Symbol</a:t>
                      </a:r>
                    </a:p>
                  </a:txBody>
                  <a:tcPr marL="43259" marR="43259" marT="43259" marB="43259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Conversion</a:t>
                      </a:r>
                    </a:p>
                  </a:txBody>
                  <a:tcPr marL="43259" marR="43259" marT="43259" marB="4325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%c</a:t>
                      </a:r>
                    </a:p>
                  </a:txBody>
                  <a:tcPr marL="43259" marR="43259" marT="43259" marB="43259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character</a:t>
                      </a:r>
                    </a:p>
                  </a:txBody>
                  <a:tcPr marL="43259" marR="43259" marT="43259" marB="4325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%s</a:t>
                      </a:r>
                    </a:p>
                  </a:txBody>
                  <a:tcPr marL="43259" marR="43259" marT="43259" marB="43259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String (converts any python object using </a:t>
                      </a:r>
                      <a:r>
                        <a:rPr lang="en-US" sz="2000" dirty="0" err="1" smtClean="0"/>
                        <a:t>str</a:t>
                      </a:r>
                      <a:r>
                        <a:rPr lang="en-US" sz="2000" dirty="0" smtClean="0"/>
                        <a:t>()</a:t>
                      </a:r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US" sz="2000" dirty="0">
                        <a:effectLst/>
                      </a:endParaRPr>
                    </a:p>
                  </a:txBody>
                  <a:tcPr marL="43259" marR="43259" marT="43259" marB="4325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smtClean="0">
                          <a:effectLst/>
                        </a:rPr>
                        <a:t>%r</a:t>
                      </a:r>
                      <a:endParaRPr lang="en-US" sz="2000">
                        <a:effectLst/>
                      </a:endParaRPr>
                    </a:p>
                  </a:txBody>
                  <a:tcPr marL="43259" marR="43259" marT="43259" marB="43259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smtClean="0">
                          <a:effectLst/>
                        </a:rPr>
                        <a:t>String (converts any python object using </a:t>
                      </a:r>
                      <a:r>
                        <a:rPr lang="en-US" sz="2000" dirty="0" err="1" smtClean="0">
                          <a:effectLst/>
                        </a:rPr>
                        <a:t>repr</a:t>
                      </a:r>
                      <a:r>
                        <a:rPr lang="en-US" sz="2000" dirty="0" smtClean="0">
                          <a:effectLst/>
                        </a:rPr>
                        <a:t>()).</a:t>
                      </a:r>
                      <a:endParaRPr lang="en-US" sz="2000" dirty="0">
                        <a:effectLst/>
                      </a:endParaRPr>
                    </a:p>
                  </a:txBody>
                  <a:tcPr marL="43259" marR="43259" marT="43259" marB="4325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8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%d</a:t>
                      </a:r>
                    </a:p>
                  </a:txBody>
                  <a:tcPr marL="43259" marR="43259" marT="43259" marB="43259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signed decimal integer</a:t>
                      </a:r>
                    </a:p>
                  </a:txBody>
                  <a:tcPr marL="43259" marR="43259" marT="43259" marB="4325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8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%u</a:t>
                      </a:r>
                    </a:p>
                  </a:txBody>
                  <a:tcPr marL="43259" marR="43259" marT="43259" marB="43259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unsigned decimal integer</a:t>
                      </a:r>
                    </a:p>
                  </a:txBody>
                  <a:tcPr marL="43259" marR="43259" marT="43259" marB="4325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8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%f</a:t>
                      </a:r>
                    </a:p>
                  </a:txBody>
                  <a:tcPr marL="43259" marR="43259" marT="43259" marB="43259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floating point real number</a:t>
                      </a:r>
                    </a:p>
                  </a:txBody>
                  <a:tcPr marL="43259" marR="43259" marT="43259" marB="4325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15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print()</a:t>
            </a:r>
            <a:br>
              <a:rPr lang="en-US" dirty="0" smtClean="0"/>
            </a:br>
            <a:r>
              <a:rPr lang="en-US" dirty="0" smtClean="0"/>
              <a:t>Escape Character </a:t>
            </a:r>
            <a:r>
              <a:rPr lang="en-US" dirty="0" err="1" smtClean="0"/>
              <a:t>untuk</a:t>
            </a:r>
            <a:r>
              <a:rPr lang="en-US" dirty="0" smtClean="0"/>
              <a:t> String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356770"/>
              </p:ext>
            </p:extLst>
          </p:nvPr>
        </p:nvGraphicFramePr>
        <p:xfrm>
          <a:off x="479002" y="1953938"/>
          <a:ext cx="7549382" cy="4571406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64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0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Escape Char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>
                          <a:effectLst/>
                        </a:rPr>
                        <a:t>Hasil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\\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smtClean="0"/>
                        <a:t>Backslash (\)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\'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smtClean="0"/>
                        <a:t>Single- quote (')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\"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smtClean="0"/>
                        <a:t>Double- quote (") 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\b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smtClean="0"/>
                        <a:t>ASCII backspace (BS)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\t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ASCII horizontal tab (TAB)</a:t>
                      </a: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\n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smtClean="0"/>
                        <a:t>ASCII linefeed (LF)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\f</a:t>
                      </a:r>
                      <a:endParaRPr lang="en-US" sz="1600" smtClean="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smtClean="0"/>
                        <a:t>ASCII formfeed (FF)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\r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ASCII carriage return (CR)</a:t>
                      </a: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\a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smtClean="0"/>
                        <a:t>ASCII bell (BEL)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9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smtClean="0"/>
                        <a:t>\N{name}</a:t>
                      </a:r>
                      <a:endParaRPr lang="en-US" sz="1600">
                        <a:effectLst/>
                      </a:endParaRPr>
                    </a:p>
                  </a:txBody>
                  <a:tcPr marL="43259" marR="43259" marT="43259" marB="4325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/>
                        <a:t>Character named name in the Unicode database (Unicode only) </a:t>
                      </a:r>
                      <a:endParaRPr lang="en-US" sz="1600" dirty="0">
                        <a:effectLst/>
                      </a:endParaRPr>
                    </a:p>
                  </a:txBody>
                  <a:tcPr marL="43259" marR="43259" marT="43259" marB="4325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944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385</TotalTime>
  <Words>568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Consolas</vt:lpstr>
      <vt:lpstr>Courier New</vt:lpstr>
      <vt:lpstr>Georgia</vt:lpstr>
      <vt:lpstr>Trebuchet MS</vt:lpstr>
      <vt:lpstr>Wingdings</vt:lpstr>
      <vt:lpstr>Wingdings 2</vt:lpstr>
      <vt:lpstr>Theme-UPJ</vt:lpstr>
      <vt:lpstr>#2.1 Basic Python Script</vt:lpstr>
      <vt:lpstr>Console Basic I/O</vt:lpstr>
      <vt:lpstr>input()</vt:lpstr>
      <vt:lpstr>input()</vt:lpstr>
      <vt:lpstr>int()</vt:lpstr>
      <vt:lpstr>int()</vt:lpstr>
      <vt:lpstr>print()</vt:lpstr>
      <vt:lpstr>print() % (String format operator)</vt:lpstr>
      <vt:lpstr>print() Escape Character untuk String</vt:lpstr>
      <vt:lpstr>print()</vt:lpstr>
      <vt:lpstr>Operator Matematika</vt:lpstr>
      <vt:lpstr>Operator Matematika</vt:lpstr>
      <vt:lpstr>Selesai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#2.1 Basic Python Script</dc:title>
  <dc:creator>Augury El Rayeb</dc:creator>
  <cp:lastModifiedBy>Augury El Rayeb</cp:lastModifiedBy>
  <cp:revision>21</cp:revision>
  <dcterms:created xsi:type="dcterms:W3CDTF">2020-09-16T06:01:09Z</dcterms:created>
  <dcterms:modified xsi:type="dcterms:W3CDTF">2020-09-16T12:26:38Z</dcterms:modified>
</cp:coreProperties>
</file>