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6"/>
  </p:notesMasterIdLst>
  <p:sldIdLst>
    <p:sldId id="256" r:id="rId2"/>
    <p:sldId id="257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287" r:id="rId13"/>
    <p:sldId id="290" r:id="rId14"/>
    <p:sldId id="289" r:id="rId1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66" autoAdjust="0"/>
  </p:normalViewPr>
  <p:slideViewPr>
    <p:cSldViewPr>
      <p:cViewPr varScale="1">
        <p:scale>
          <a:sx n="70" d="100"/>
          <a:sy n="70" d="100"/>
        </p:scale>
        <p:origin x="181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69819-C66C-45CA-9097-AB66E2264A50}" type="datetimeFigureOut">
              <a:rPr lang="id-ID" smtClean="0"/>
              <a:t>29/10/2019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4E9DD-C909-4612-BA08-EA107B4C456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855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Tujuan</a:t>
            </a:r>
            <a:r>
              <a:rPr lang="id-ID" baseline="0" dirty="0"/>
              <a:t> Pembelajaran:</a:t>
            </a:r>
          </a:p>
          <a:p>
            <a:pPr marL="228600" indent="-228600">
              <a:buAutoNum type="arabicPeriod"/>
            </a:pPr>
            <a:r>
              <a:rPr lang="id-ID" baseline="0" dirty="0"/>
              <a:t>Memahami perbedaan data, informasi, dan pengetahuan.</a:t>
            </a:r>
          </a:p>
          <a:p>
            <a:pPr marL="228600" indent="-228600">
              <a:buAutoNum type="arabicPeriod"/>
            </a:pPr>
            <a:r>
              <a:rPr lang="id-ID" baseline="0" dirty="0"/>
              <a:t>Memahami perbedaan arsitektur teknologi informasi dan infrastruktur teknologi informasi.</a:t>
            </a:r>
          </a:p>
          <a:p>
            <a:pPr marL="228600" indent="-228600">
              <a:buAutoNum type="arabicPeriod"/>
            </a:pPr>
            <a:r>
              <a:rPr lang="id-ID" baseline="0" dirty="0"/>
              <a:t>Mampu mendeskripsikan lingkungan bisnis global dan infrastruktur teknologi informasi yang baru.</a:t>
            </a:r>
          </a:p>
          <a:p>
            <a:pPr marL="228600" indent="-228600">
              <a:buAutoNum type="arabicPeriod"/>
            </a:pPr>
            <a:r>
              <a:rPr lang="id-ID" baseline="0" dirty="0"/>
              <a:t>Mendiskusikan hubungan antara tekanan bisnis, tanggapan/kesiapan perusahaan, dan sistem informasi.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399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29/10/2019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29/10/2019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29/10/2019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29/10/2019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9"/>
            <a:ext cx="8121080" cy="35606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i="1" dirty="0">
                <a:solidFill>
                  <a:schemeClr val="bg1"/>
                </a:solidFill>
              </a:rPr>
              <a:t>Pengantar</a:t>
            </a:r>
            <a:r>
              <a:rPr lang="en-US" sz="1200" i="1" baseline="0" dirty="0">
                <a:solidFill>
                  <a:schemeClr val="bg1"/>
                </a:solidFill>
              </a:rPr>
              <a:t> Sistem Informasi – INS105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29/10/2019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29/10/2019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29/10/2019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29/10/2019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29/10/2019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29/10/2019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29/10/2019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29/10/2019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Information Systems</a:t>
            </a:r>
            <a:r>
              <a:rPr lang="en-US" dirty="0"/>
              <a:t> </a:t>
            </a:r>
            <a:r>
              <a:rPr lang="id-ID" dirty="0"/>
              <a:t>Development</a:t>
            </a:r>
            <a:endParaRPr lang="id-ID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200" y="3901086"/>
            <a:ext cx="4953000" cy="2956913"/>
          </a:xfrm>
        </p:spPr>
        <p:txBody>
          <a:bodyPr>
            <a:normAutofit fontScale="70000" lnSpcReduction="20000"/>
          </a:bodyPr>
          <a:lstStyle/>
          <a:p>
            <a:r>
              <a:rPr lang="id-ID" sz="3200" i="1" dirty="0"/>
              <a:t>Introduction to Information System</a:t>
            </a:r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Marcello Singadji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marcello.singadji@upj.ac.id</a:t>
            </a:r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F84C9-E191-45EF-A89B-80D65BD03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Procedural vs. Object-Oriented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4928-4AD5-4403-9C03-D5AC8043C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Procedural programming language</a:t>
            </a:r>
            <a:r>
              <a:rPr lang="en-US" dirty="0"/>
              <a:t> is designed to allow a programmer to define a specific starting point for the program and then </a:t>
            </a:r>
            <a:r>
              <a:rPr lang="en-US" dirty="0">
                <a:solidFill>
                  <a:schemeClr val="accent2"/>
                </a:solidFill>
              </a:rPr>
              <a:t>execute sequentially</a:t>
            </a:r>
          </a:p>
          <a:p>
            <a:pPr lvl="1"/>
            <a:r>
              <a:rPr lang="en-US" dirty="0"/>
              <a:t>focuses on the sequence of activities to be performed</a:t>
            </a:r>
            <a:endParaRPr lang="en-US" dirty="0">
              <a:solidFill>
                <a:schemeClr val="accent2"/>
              </a:solidFill>
            </a:endParaRPr>
          </a:p>
          <a:p>
            <a:endParaRPr lang="en-US" b="1" dirty="0"/>
          </a:p>
          <a:p>
            <a:r>
              <a:rPr lang="en-US" b="1" dirty="0"/>
              <a:t>Object-oriented programming language </a:t>
            </a:r>
            <a:r>
              <a:rPr lang="en-US" dirty="0"/>
              <a:t>is set up so that the programmer defines “</a:t>
            </a:r>
            <a:r>
              <a:rPr lang="en-US" dirty="0">
                <a:solidFill>
                  <a:schemeClr val="accent2"/>
                </a:solidFill>
              </a:rPr>
              <a:t>objects</a:t>
            </a:r>
            <a:r>
              <a:rPr lang="en-US" dirty="0"/>
              <a:t>” that can take certain actions based on input from the user</a:t>
            </a:r>
          </a:p>
          <a:p>
            <a:pPr lvl="1"/>
            <a:r>
              <a:rPr lang="en-US" dirty="0"/>
              <a:t>focuses on the different items being manipulated</a:t>
            </a:r>
            <a:endParaRPr lang="id-ID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3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E7441-D63C-4959-AA40-7C32BE5DA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Programming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39BD0-17A2-4B68-9434-0F0423854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write a program, a programmer needs little more than a text editor and a good idea</a:t>
            </a:r>
          </a:p>
          <a:p>
            <a:r>
              <a:rPr lang="en-US" dirty="0"/>
              <a:t>To be more efficient at programming, additional tools, such as an integrated development environment (IDE) or computer-aided software-engineering (CASE) tools, can be used</a:t>
            </a:r>
          </a:p>
          <a:p>
            <a:pPr lvl="1"/>
            <a:r>
              <a:rPr lang="en-US" dirty="0"/>
              <a:t>IDE</a:t>
            </a:r>
          </a:p>
          <a:p>
            <a:pPr lvl="2"/>
            <a:r>
              <a:rPr lang="en-US" dirty="0"/>
              <a:t>Notepad++, Microsoft Visual Studio</a:t>
            </a:r>
          </a:p>
          <a:p>
            <a:pPr lvl="1"/>
            <a:r>
              <a:rPr lang="en-US" dirty="0"/>
              <a:t>CASE tools</a:t>
            </a:r>
          </a:p>
          <a:p>
            <a:pPr lvl="2"/>
            <a:r>
              <a:rPr lang="en-US" dirty="0"/>
              <a:t>Visual Paradigm, Rational Rose, Rational Robot</a:t>
            </a:r>
            <a:r>
              <a:rPr lang="en-US"/>
              <a:t>, Easy Case</a:t>
            </a:r>
          </a:p>
        </p:txBody>
      </p:sp>
    </p:spTree>
    <p:extLst>
      <p:ext uri="{BB962C8B-B14F-4D97-AF65-F5344CB8AC3E}">
        <p14:creationId xmlns:p14="http://schemas.microsoft.com/office/powerpoint/2010/main" val="1863624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yamininaidu.com.au/wp/wp-content/uploads/2013/05/any-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2" y="476672"/>
            <a:ext cx="9147432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3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Referensi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i="1" dirty="0"/>
              <a:t>Introduction to Information Systems, Third Edition, </a:t>
            </a:r>
            <a:r>
              <a:rPr lang="id-ID" dirty="0"/>
              <a:t>R. Kelly Rainer Jr, Casey G. Cegielski, Wiley</a:t>
            </a:r>
          </a:p>
        </p:txBody>
      </p:sp>
    </p:spTree>
    <p:extLst>
      <p:ext uri="{BB962C8B-B14F-4D97-AF65-F5344CB8AC3E}">
        <p14:creationId xmlns:p14="http://schemas.microsoft.com/office/powerpoint/2010/main" val="1419211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coach-em.com/wp-content/uploads/2013/04/Fotolia_36158804_M-9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0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explain the overall process of developing a new software application;</a:t>
            </a:r>
          </a:p>
          <a:p>
            <a:r>
              <a:rPr lang="en-US" dirty="0"/>
              <a:t>explain the differences between software development methodologies;</a:t>
            </a:r>
          </a:p>
          <a:p>
            <a:r>
              <a:rPr lang="en-US" dirty="0"/>
              <a:t>understand the different types of programming languages used to develop software;</a:t>
            </a:r>
          </a:p>
          <a:p>
            <a:r>
              <a:rPr lang="en-US" dirty="0"/>
              <a:t>understand some of the issues surrounding the development of websites and mobile applications; </a:t>
            </a:r>
          </a:p>
          <a:p>
            <a:r>
              <a:rPr lang="en-US" dirty="0"/>
              <a:t>identify the four primary implementation policies.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9842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3A15D-C70D-49C8-83A4-F1BFA7B2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80D97-28F0-4DB3-89E0-BB31C2B14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Programming is the process of creating a set of logical instructions for a digital device to follow using a programming language</a:t>
            </a:r>
          </a:p>
          <a:p>
            <a:pPr lvl="1"/>
            <a:r>
              <a:rPr lang="en-US" dirty="0"/>
              <a:t>Coding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8323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E992-3767-42C4-8EE0-D8972651F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Systems-Development Life Cycle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91867A-C6A9-481E-AEBC-DED2B5CBA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8647" y="2996952"/>
            <a:ext cx="4048153" cy="267761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3F438D-1537-44C0-8D64-9AE63E6E96AF}"/>
              </a:ext>
            </a:extLst>
          </p:cNvPr>
          <p:cNvSpPr txBox="1">
            <a:spLocks/>
          </p:cNvSpPr>
          <p:nvPr/>
        </p:nvSpPr>
        <p:spPr>
          <a:xfrm>
            <a:off x="457200" y="1943136"/>
            <a:ext cx="4474840" cy="432511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SDLC was developed for large, structured projects.</a:t>
            </a:r>
          </a:p>
          <a:p>
            <a:pPr lvl="1"/>
            <a:r>
              <a:rPr lang="id-ID" dirty="0"/>
              <a:t>Preliminary Analysis</a:t>
            </a:r>
            <a:endParaRPr lang="en-US" dirty="0"/>
          </a:p>
          <a:p>
            <a:pPr lvl="1"/>
            <a:r>
              <a:rPr lang="id-ID" dirty="0"/>
              <a:t>System Analysis</a:t>
            </a:r>
            <a:endParaRPr lang="en-US" dirty="0"/>
          </a:p>
          <a:p>
            <a:pPr lvl="1"/>
            <a:r>
              <a:rPr lang="id-ID" dirty="0"/>
              <a:t>System Design</a:t>
            </a:r>
            <a:endParaRPr lang="en-US" dirty="0"/>
          </a:p>
          <a:p>
            <a:pPr lvl="1"/>
            <a:r>
              <a:rPr lang="id-ID" dirty="0"/>
              <a:t>Programming</a:t>
            </a:r>
            <a:endParaRPr lang="en-US" dirty="0"/>
          </a:p>
          <a:p>
            <a:pPr lvl="1"/>
            <a:r>
              <a:rPr lang="id-ID" dirty="0"/>
              <a:t>Testing</a:t>
            </a:r>
            <a:endParaRPr lang="en-US" dirty="0"/>
          </a:p>
          <a:p>
            <a:pPr lvl="1"/>
            <a:r>
              <a:rPr lang="id-ID" dirty="0"/>
              <a:t>Implementation</a:t>
            </a:r>
            <a:endParaRPr lang="en-US" dirty="0"/>
          </a:p>
          <a:p>
            <a:pPr lvl="1"/>
            <a:r>
              <a:rPr lang="id-ID" dirty="0"/>
              <a:t>Maintenance</a:t>
            </a:r>
            <a:endParaRPr lang="en-US" sz="2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0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EA0D6-EFFF-480C-9FB7-92CBC4A00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id-ID" dirty="0"/>
              <a:t>oftware-</a:t>
            </a:r>
            <a:r>
              <a:rPr lang="en-US" dirty="0"/>
              <a:t>D</a:t>
            </a:r>
            <a:r>
              <a:rPr lang="id-ID" dirty="0"/>
              <a:t>evelopment </a:t>
            </a:r>
            <a:r>
              <a:rPr lang="en-US" dirty="0"/>
              <a:t>M</a:t>
            </a:r>
            <a:r>
              <a:rPr lang="id-ID" dirty="0"/>
              <a:t>ethodologies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95005-8E4C-4C2F-AE39-B1CE6EE54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984" y="1943136"/>
            <a:ext cx="4258815" cy="4325112"/>
          </a:xfrm>
        </p:spPr>
        <p:txBody>
          <a:bodyPr>
            <a:normAutofit/>
          </a:bodyPr>
          <a:lstStyle/>
          <a:p>
            <a:r>
              <a:rPr lang="id-ID" sz="2400" dirty="0"/>
              <a:t>Rapid Application Development</a:t>
            </a:r>
            <a:endParaRPr lang="en-US" sz="2400" dirty="0"/>
          </a:p>
          <a:p>
            <a:pPr lvl="1"/>
            <a:r>
              <a:rPr lang="en-US" sz="2000" dirty="0" err="1"/>
              <a:t>Softwaredevelopment</a:t>
            </a:r>
            <a:r>
              <a:rPr lang="en-US" sz="2000" dirty="0"/>
              <a:t> (or systems-development) methodology that focuses on quickly building a working model of the software, getting feedback from users, and then using that feedback to update the working model.</a:t>
            </a:r>
            <a:endParaRPr lang="id-ID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6F9AD8-1F68-4CAB-80F0-D6D30D340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348880"/>
            <a:ext cx="4168501" cy="32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17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8A2F1-5A5B-4F7A-A7D8-91E05B74A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id-ID" dirty="0"/>
              <a:t>oftware-</a:t>
            </a:r>
            <a:r>
              <a:rPr lang="en-US" dirty="0"/>
              <a:t>D</a:t>
            </a:r>
            <a:r>
              <a:rPr lang="id-ID" dirty="0"/>
              <a:t>evelopment </a:t>
            </a:r>
            <a:r>
              <a:rPr lang="en-US" dirty="0"/>
              <a:t>M</a:t>
            </a:r>
            <a:r>
              <a:rPr lang="id-ID" dirty="0"/>
              <a:t>ethodologies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758C3-173D-497E-8583-247247AFA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/>
              <a:t>Agile Methodologies</a:t>
            </a:r>
            <a:endParaRPr lang="en-US" dirty="0"/>
          </a:p>
          <a:p>
            <a:pPr lvl="1"/>
            <a:r>
              <a:rPr lang="en-US" dirty="0"/>
              <a:t>small cross-functional teams that include development-team members and users</a:t>
            </a:r>
          </a:p>
          <a:p>
            <a:pPr lvl="1"/>
            <a:r>
              <a:rPr lang="en-US" dirty="0"/>
              <a:t>daily status meetings to discuss the current state of the project</a:t>
            </a:r>
          </a:p>
          <a:p>
            <a:pPr lvl="1"/>
            <a:r>
              <a:rPr lang="en-US" dirty="0"/>
              <a:t>short time-frame increments (from days to one or two weeks) for each change to be completed</a:t>
            </a:r>
          </a:p>
          <a:p>
            <a:pPr lvl="1"/>
            <a:r>
              <a:rPr lang="en-US" dirty="0"/>
              <a:t>at the end of each iteration, a working project is completed to demonstrate to the stakeholders</a:t>
            </a:r>
          </a:p>
          <a:p>
            <a:pPr marL="109728" indent="0">
              <a:buNone/>
            </a:pPr>
            <a:endParaRPr lang="en-US" dirty="0"/>
          </a:p>
          <a:p>
            <a:pPr marL="109728" indent="0" algn="ctr">
              <a:buNone/>
            </a:pPr>
            <a:r>
              <a:rPr lang="en-US" sz="2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goal of the agile methodologies is to provide the flexibility of an iterative approach while ensuring a </a:t>
            </a:r>
            <a:r>
              <a:rPr lang="id-ID" sz="2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quality product</a:t>
            </a:r>
            <a:endParaRPr lang="id-ID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36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C5308-68A8-41E0-94DE-000C0189C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id-ID" dirty="0"/>
              <a:t>oftware-</a:t>
            </a:r>
            <a:r>
              <a:rPr lang="en-US" dirty="0"/>
              <a:t>D</a:t>
            </a:r>
            <a:r>
              <a:rPr lang="id-ID" dirty="0"/>
              <a:t>evelopment </a:t>
            </a:r>
            <a:r>
              <a:rPr lang="en-US" dirty="0"/>
              <a:t>M</a:t>
            </a:r>
            <a:r>
              <a:rPr lang="id-ID" dirty="0"/>
              <a:t>ethodologies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E7E05C-06AA-4167-8019-4E9E5892A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889" y="1881673"/>
            <a:ext cx="4374259" cy="43209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5B322-3DC1-4BFC-9400-543A5510B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43136"/>
            <a:ext cx="4374259" cy="4325112"/>
          </a:xfrm>
        </p:spPr>
        <p:txBody>
          <a:bodyPr>
            <a:normAutofit fontScale="92500"/>
          </a:bodyPr>
          <a:lstStyle/>
          <a:p>
            <a:r>
              <a:rPr lang="id-ID" dirty="0"/>
              <a:t>Lean Methodology</a:t>
            </a:r>
            <a:endParaRPr lang="en-US" dirty="0"/>
          </a:p>
          <a:p>
            <a:pPr lvl="1"/>
            <a:r>
              <a:rPr lang="en-US" dirty="0"/>
              <a:t>One last methodology we will discuss is a </a:t>
            </a:r>
            <a:r>
              <a:rPr lang="en-US" b="1" dirty="0"/>
              <a:t>relatively new concept </a:t>
            </a:r>
            <a:r>
              <a:rPr lang="en-US" dirty="0"/>
              <a:t>taken from the business bestseller </a:t>
            </a:r>
            <a:r>
              <a:rPr lang="en-US" b="1" i="1" dirty="0"/>
              <a:t>The Lean </a:t>
            </a:r>
            <a:r>
              <a:rPr lang="id-ID" b="1" i="1" dirty="0"/>
              <a:t>Startup</a:t>
            </a:r>
            <a:r>
              <a:rPr lang="id-ID" i="1" dirty="0"/>
              <a:t>, </a:t>
            </a:r>
            <a:r>
              <a:rPr lang="id-ID" dirty="0"/>
              <a:t>by Eric Reis</a:t>
            </a:r>
            <a:endParaRPr lang="en-US" dirty="0"/>
          </a:p>
          <a:p>
            <a:pPr lvl="1"/>
            <a:r>
              <a:rPr lang="id-ID" dirty="0"/>
              <a:t>focus is on</a:t>
            </a:r>
            <a:r>
              <a:rPr lang="en-US" dirty="0"/>
              <a:t> </a:t>
            </a:r>
            <a:r>
              <a:rPr lang="en-US" b="1" dirty="0"/>
              <a:t>taking an initial idea</a:t>
            </a:r>
            <a:r>
              <a:rPr lang="en-US" dirty="0"/>
              <a:t> and developing a minimum viable </a:t>
            </a:r>
            <a:r>
              <a:rPr lang="id-ID" dirty="0"/>
              <a:t>product (MVP)</a:t>
            </a:r>
          </a:p>
        </p:txBody>
      </p:sp>
    </p:spTree>
    <p:extLst>
      <p:ext uri="{BB962C8B-B14F-4D97-AF65-F5344CB8AC3E}">
        <p14:creationId xmlns:p14="http://schemas.microsoft.com/office/powerpoint/2010/main" val="404744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A20B0-D209-44E7-AFF2-CE848294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Programming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C3648-4AAA-4E71-984B-EA3AD72AA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developers create software using one of several programming languages</a:t>
            </a:r>
          </a:p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43798-817B-462D-8DC2-DDA052A67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440" y="2879679"/>
            <a:ext cx="5971119" cy="33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40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4993-746F-4D3F-9937-2876CA8E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Compiled vs. Interpreted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A8229-53D7-43B6-9BCA-30572C0FB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Compiled language</a:t>
            </a:r>
            <a:r>
              <a:rPr lang="en-US" dirty="0"/>
              <a:t>, the program code is translated into a machine-readable form called an executable that can be run on the hardware</a:t>
            </a:r>
          </a:p>
          <a:p>
            <a:pPr lvl="1"/>
            <a:r>
              <a:rPr lang="en-US" dirty="0"/>
              <a:t>C</a:t>
            </a:r>
          </a:p>
          <a:p>
            <a:pPr lvl="1"/>
            <a:r>
              <a:rPr lang="en-US" dirty="0"/>
              <a:t>C++</a:t>
            </a:r>
          </a:p>
          <a:p>
            <a:r>
              <a:rPr lang="en-US" b="1" dirty="0"/>
              <a:t>I</a:t>
            </a:r>
            <a:r>
              <a:rPr lang="id-ID" b="1" dirty="0"/>
              <a:t>nterpreted language</a:t>
            </a:r>
            <a:endParaRPr lang="en-US" b="1" dirty="0"/>
          </a:p>
          <a:p>
            <a:pPr lvl="1"/>
            <a:r>
              <a:rPr lang="en-US" dirty="0"/>
              <a:t>PHP</a:t>
            </a:r>
          </a:p>
          <a:p>
            <a:pPr lvl="1"/>
            <a:r>
              <a:rPr lang="en-US" dirty="0"/>
              <a:t>PERL</a:t>
            </a:r>
          </a:p>
          <a:p>
            <a:pPr lvl="1"/>
            <a:r>
              <a:rPr lang="en-US" dirty="0"/>
              <a:t>Python</a:t>
            </a:r>
          </a:p>
        </p:txBody>
      </p:sp>
    </p:spTree>
    <p:extLst>
      <p:ext uri="{BB962C8B-B14F-4D97-AF65-F5344CB8AC3E}">
        <p14:creationId xmlns:p14="http://schemas.microsoft.com/office/powerpoint/2010/main" val="3602448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14646</TotalTime>
  <Words>545</Words>
  <Application>Microsoft Office PowerPoint</Application>
  <PresentationFormat>On-screen Show (4:3)</PresentationFormat>
  <Paragraphs>77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Georgia</vt:lpstr>
      <vt:lpstr>Trebuchet MS</vt:lpstr>
      <vt:lpstr>Wingdings 2</vt:lpstr>
      <vt:lpstr>Urban</vt:lpstr>
      <vt:lpstr>Information Systems Development</vt:lpstr>
      <vt:lpstr>Learning Objectives</vt:lpstr>
      <vt:lpstr>Programming</vt:lpstr>
      <vt:lpstr>Systems-Development Life Cycle </vt:lpstr>
      <vt:lpstr>Software-Development Methodologies</vt:lpstr>
      <vt:lpstr>Software-Development Methodologies</vt:lpstr>
      <vt:lpstr>Software-Development Methodologies</vt:lpstr>
      <vt:lpstr>Programming Languages</vt:lpstr>
      <vt:lpstr>Compiled vs. Interpreted</vt:lpstr>
      <vt:lpstr>Procedural vs. Object-Oriented</vt:lpstr>
      <vt:lpstr>Programming Tools</vt:lpstr>
      <vt:lpstr>PowerPoint Presentation</vt:lpstr>
      <vt:lpstr>Referensi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Marcello Singadji</cp:lastModifiedBy>
  <cp:revision>173</cp:revision>
  <dcterms:created xsi:type="dcterms:W3CDTF">2011-09-16T02:11:44Z</dcterms:created>
  <dcterms:modified xsi:type="dcterms:W3CDTF">2019-10-29T15:15:21Z</dcterms:modified>
</cp:coreProperties>
</file>