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8"/>
  </p:notesMasterIdLst>
  <p:sldIdLst>
    <p:sldId id="258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279" r:id="rId10"/>
    <p:sldId id="297" r:id="rId11"/>
    <p:sldId id="298" r:id="rId12"/>
    <p:sldId id="296" r:id="rId13"/>
    <p:sldId id="299" r:id="rId14"/>
    <p:sldId id="280" r:id="rId15"/>
    <p:sldId id="300" r:id="rId16"/>
    <p:sldId id="301" r:id="rId17"/>
    <p:sldId id="302" r:id="rId18"/>
    <p:sldId id="303" r:id="rId19"/>
    <p:sldId id="307" r:id="rId20"/>
    <p:sldId id="304" r:id="rId21"/>
    <p:sldId id="305" r:id="rId22"/>
    <p:sldId id="306" r:id="rId23"/>
    <p:sldId id="308" r:id="rId24"/>
    <p:sldId id="309" r:id="rId25"/>
    <p:sldId id="310" r:id="rId26"/>
    <p:sldId id="277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FF66A7-2009-4FE9-A5EE-48B6AF9C04B8}">
          <p14:sldIdLst>
            <p14:sldId id="258"/>
            <p14:sldId id="312"/>
            <p14:sldId id="313"/>
            <p14:sldId id="314"/>
            <p14:sldId id="315"/>
            <p14:sldId id="316"/>
            <p14:sldId id="317"/>
            <p14:sldId id="318"/>
            <p14:sldId id="279"/>
            <p14:sldId id="297"/>
            <p14:sldId id="298"/>
            <p14:sldId id="296"/>
            <p14:sldId id="299"/>
            <p14:sldId id="280"/>
            <p14:sldId id="300"/>
            <p14:sldId id="301"/>
            <p14:sldId id="302"/>
            <p14:sldId id="303"/>
            <p14:sldId id="307"/>
            <p14:sldId id="304"/>
            <p14:sldId id="305"/>
            <p14:sldId id="306"/>
            <p14:sldId id="308"/>
            <p14:sldId id="309"/>
            <p14:sldId id="310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600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87424" y="-31739"/>
            <a:ext cx="8121080" cy="6047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14/11/2019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Bahasa </a:t>
            </a:r>
            <a:r>
              <a:rPr lang="en-US" altLang="en-US" dirty="0" err="1" smtClean="0"/>
              <a:t>Pemrograman</a:t>
            </a:r>
            <a:endParaRPr lang="id-ID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Week </a:t>
            </a:r>
            <a:r>
              <a:rPr lang="id-ID" dirty="0" smtClean="0"/>
              <a:t>14-</a:t>
            </a:r>
            <a:endParaRPr lang="id-ID" dirty="0" smtClean="0"/>
          </a:p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Create Read Update</a:t>
            </a:r>
            <a:r>
              <a:rPr lang="en-US" dirty="0" smtClean="0"/>
              <a:t> </a:t>
            </a:r>
            <a:r>
              <a:rPr lang="en-US" dirty="0" smtClean="0"/>
              <a:t>Database</a:t>
            </a:r>
            <a:endParaRPr lang="id-ID" dirty="0" smtClean="0"/>
          </a:p>
          <a:p>
            <a:pPr fontAlgn="auto">
              <a:spcAft>
                <a:spcPts val="0"/>
              </a:spcAft>
              <a:defRPr/>
            </a:pPr>
            <a:r>
              <a:rPr lang="id-ID" smtClean="0"/>
              <a:t>JDBC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686977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Tambahkan</a:t>
            </a:r>
            <a:r>
              <a:rPr lang="en-US" dirty="0" smtClean="0"/>
              <a:t> Data </a:t>
            </a:r>
            <a:r>
              <a:rPr lang="en-US" dirty="0" err="1" smtClean="0"/>
              <a:t>sebanyak</a:t>
            </a:r>
            <a:r>
              <a:rPr lang="en-US" dirty="0" smtClean="0"/>
              <a:t> 5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3512"/>
            <a:ext cx="7162800" cy="361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093296"/>
            <a:ext cx="248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Tanggal</a:t>
            </a:r>
            <a:r>
              <a:rPr lang="en-US" dirty="0" smtClean="0"/>
              <a:t> : </a:t>
            </a:r>
            <a:r>
              <a:rPr lang="en-US" dirty="0" err="1" smtClean="0"/>
              <a:t>yyyy</a:t>
            </a:r>
            <a:r>
              <a:rPr lang="en-US" dirty="0" smtClean="0"/>
              <a:t>-mm-</a:t>
            </a:r>
            <a:r>
              <a:rPr lang="en-US" dirty="0" err="1" smtClean="0"/>
              <a:t>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6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3512"/>
            <a:ext cx="8686800" cy="411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urier New" pitchFamily="49" charset="0"/>
              </a:rPr>
              <a:t>Jframe</a:t>
            </a:r>
            <a:r>
              <a:rPr lang="en-US" dirty="0" smtClean="0">
                <a:latin typeface="Courier New" pitchFamily="49" charset="0"/>
              </a:rPr>
              <a:t> Class : </a:t>
            </a:r>
            <a:r>
              <a:rPr lang="en-US" dirty="0" err="1" smtClean="0">
                <a:latin typeface="Courier New" pitchFamily="49" charset="0"/>
              </a:rPr>
              <a:t>frmPasien</a:t>
            </a:r>
            <a:r>
              <a:rPr lang="en-US" dirty="0" smtClean="0">
                <a:latin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</a:rPr>
            </a:br>
            <a:r>
              <a:rPr lang="en-US" dirty="0" smtClean="0">
                <a:latin typeface="Courier New" pitchFamily="49" charset="0"/>
              </a:rPr>
              <a:t>Title Form : </a:t>
            </a:r>
            <a:r>
              <a:rPr lang="en-US" dirty="0" err="1" smtClean="0">
                <a:latin typeface="Courier New" pitchFamily="49" charset="0"/>
              </a:rPr>
              <a:t>Pasien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5219700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2204864"/>
            <a:ext cx="29097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Button :</a:t>
            </a:r>
          </a:p>
          <a:p>
            <a:r>
              <a:rPr lang="en-US" dirty="0" err="1" smtClean="0"/>
              <a:t>Varible</a:t>
            </a:r>
            <a:r>
              <a:rPr lang="en-US" dirty="0" smtClean="0"/>
              <a:t> Name: </a:t>
            </a:r>
            <a:r>
              <a:rPr lang="en-US" dirty="0" err="1" smtClean="0"/>
              <a:t>btnTambah</a:t>
            </a:r>
            <a:endParaRPr lang="en-US" dirty="0" smtClean="0"/>
          </a:p>
          <a:p>
            <a:r>
              <a:rPr lang="en-US" dirty="0" smtClean="0"/>
              <a:t>Text : </a:t>
            </a:r>
            <a:r>
              <a:rPr lang="en-US" dirty="0" err="1" smtClean="0"/>
              <a:t>Tambah</a:t>
            </a:r>
            <a:r>
              <a:rPr lang="en-US" dirty="0" smtClean="0"/>
              <a:t> Data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jTable</a:t>
            </a:r>
            <a:r>
              <a:rPr lang="en-US" dirty="0" smtClean="0"/>
              <a:t> :</a:t>
            </a:r>
          </a:p>
          <a:p>
            <a:r>
              <a:rPr lang="en-US" dirty="0" smtClean="0"/>
              <a:t>Variable Name : </a:t>
            </a:r>
            <a:r>
              <a:rPr lang="en-US" dirty="0" err="1" smtClean="0"/>
              <a:t>tblPasien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41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urier New" pitchFamily="49" charset="0"/>
              </a:rPr>
              <a:t>Jframe</a:t>
            </a:r>
            <a:r>
              <a:rPr lang="en-US" dirty="0" smtClean="0">
                <a:latin typeface="Courier New" pitchFamily="49" charset="0"/>
              </a:rPr>
              <a:t> Class : </a:t>
            </a:r>
            <a:r>
              <a:rPr lang="en-US" dirty="0" err="1" smtClean="0">
                <a:latin typeface="Courier New" pitchFamily="49" charset="0"/>
              </a:rPr>
              <a:t>frmPasien</a:t>
            </a:r>
            <a:r>
              <a:rPr lang="en-US" dirty="0" smtClean="0">
                <a:latin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</a:rPr>
            </a:br>
            <a:r>
              <a:rPr lang="en-US" dirty="0" smtClean="0">
                <a:latin typeface="Courier New" pitchFamily="49" charset="0"/>
              </a:rPr>
              <a:t>Title Form : </a:t>
            </a:r>
            <a:r>
              <a:rPr lang="en-US" dirty="0" err="1" smtClean="0">
                <a:latin typeface="Courier New" pitchFamily="49" charset="0"/>
              </a:rPr>
              <a:t>Pasien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21" y="1988840"/>
            <a:ext cx="58483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61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urier New" pitchFamily="49" charset="0"/>
              </a:rPr>
              <a:t>Connection Database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669" y="1249017"/>
            <a:ext cx="2823202" cy="3070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429" y="1484784"/>
            <a:ext cx="50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Library : </a:t>
            </a:r>
            <a:r>
              <a:rPr lang="en-US" dirty="0" err="1" smtClean="0"/>
              <a:t>MySql</a:t>
            </a:r>
            <a:r>
              <a:rPr lang="en-US" dirty="0" smtClean="0"/>
              <a:t> JDBC Driver </a:t>
            </a:r>
            <a:r>
              <a:rPr lang="en-US" dirty="0" err="1" smtClean="0"/>
              <a:t>pada</a:t>
            </a:r>
            <a:r>
              <a:rPr lang="en-US" dirty="0" smtClean="0"/>
              <a:t> project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41" y="2241255"/>
            <a:ext cx="2295525" cy="542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546" y="2996952"/>
            <a:ext cx="60146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jdbc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import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:</a:t>
            </a:r>
          </a:p>
          <a:p>
            <a:r>
              <a:rPr lang="en-US" dirty="0"/>
              <a:t>import </a:t>
            </a:r>
            <a:r>
              <a:rPr lang="en-US" dirty="0" err="1"/>
              <a:t>java.sql</a:t>
            </a:r>
            <a:r>
              <a:rPr lang="en-US" dirty="0"/>
              <a:t>.*;</a:t>
            </a:r>
          </a:p>
          <a:p>
            <a:r>
              <a:rPr lang="en-US" dirty="0"/>
              <a:t>import </a:t>
            </a:r>
            <a:r>
              <a:rPr lang="en-US" dirty="0" err="1"/>
              <a:t>javax.swing.JOptionPane</a:t>
            </a:r>
            <a:r>
              <a:rPr lang="en-US" dirty="0"/>
              <a:t>;</a:t>
            </a:r>
          </a:p>
          <a:p>
            <a:r>
              <a:rPr lang="en-US" dirty="0"/>
              <a:t>import </a:t>
            </a:r>
            <a:r>
              <a:rPr lang="en-US" dirty="0" err="1"/>
              <a:t>javax.swing.table.DefaultTableModel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Database </a:t>
            </a:r>
            <a:r>
              <a:rPr lang="en-US" dirty="0" err="1"/>
              <a:t>diperlukan</a:t>
            </a:r>
            <a:r>
              <a:rPr lang="en-US" dirty="0"/>
              <a:t> object connection </a:t>
            </a:r>
            <a:r>
              <a:rPr lang="en-US" dirty="0" smtClean="0"/>
              <a:t>, statement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resultset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tuliskan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b="1" dirty="0" smtClean="0"/>
              <a:t>public class , </a:t>
            </a:r>
            <a:r>
              <a:rPr lang="en-US" b="1" dirty="0" err="1" smtClean="0"/>
              <a:t>sebagai</a:t>
            </a:r>
            <a:r>
              <a:rPr lang="en-US" b="1" dirty="0" smtClean="0"/>
              <a:t> public variable agar </a:t>
            </a:r>
            <a:r>
              <a:rPr lang="en-US" b="1" dirty="0" err="1" smtClean="0"/>
              <a:t>bisa</a:t>
            </a:r>
            <a:r>
              <a:rPr lang="en-US" b="1" dirty="0" smtClean="0"/>
              <a:t> </a:t>
            </a:r>
            <a:r>
              <a:rPr lang="en-US" b="1" dirty="0" err="1" smtClean="0"/>
              <a:t>dikenali</a:t>
            </a:r>
            <a:r>
              <a:rPr lang="en-US" b="1" dirty="0" smtClean="0"/>
              <a:t>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en-US" b="1" dirty="0" err="1" smtClean="0"/>
              <a:t>semua</a:t>
            </a:r>
            <a:r>
              <a:rPr lang="en-US" b="1" dirty="0" smtClean="0"/>
              <a:t> object.</a:t>
            </a:r>
          </a:p>
          <a:p>
            <a:r>
              <a:rPr lang="en-US" dirty="0"/>
              <a:t>public static Connection </a:t>
            </a:r>
            <a:r>
              <a:rPr lang="en-US" dirty="0" err="1" smtClean="0"/>
              <a:t>koneksi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/>
              <a:t>public </a:t>
            </a:r>
            <a:r>
              <a:rPr lang="en-US" dirty="0"/>
              <a:t>static Statement </a:t>
            </a:r>
            <a:r>
              <a:rPr lang="en-US" dirty="0" err="1" smtClean="0"/>
              <a:t>st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 smtClean="0"/>
              <a:t>Public static </a:t>
            </a:r>
            <a:r>
              <a:rPr lang="en-US" dirty="0" err="1" smtClean="0"/>
              <a:t>ResultSet</a:t>
            </a:r>
            <a:r>
              <a:rPr lang="en-US" dirty="0" smtClean="0"/>
              <a:t> </a:t>
            </a:r>
            <a:r>
              <a:rPr lang="en-US" dirty="0" err="1" smtClean="0"/>
              <a:t>rs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3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Masukan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tblPasien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8686800" cy="432511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form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, data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dimasukan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jTable</a:t>
            </a:r>
            <a:r>
              <a:rPr lang="en-US" dirty="0" smtClean="0"/>
              <a:t> (</a:t>
            </a:r>
            <a:r>
              <a:rPr lang="en-US" dirty="0" err="1" smtClean="0"/>
              <a:t>tblPasien</a:t>
            </a:r>
            <a:r>
              <a:rPr lang="en-US" dirty="0" smtClean="0"/>
              <a:t>) ,</a:t>
            </a:r>
            <a:r>
              <a:rPr lang="en-US" b="1" dirty="0" err="1" smtClean="0"/>
              <a:t>kode</a:t>
            </a:r>
            <a:r>
              <a:rPr lang="en-US" b="1" dirty="0" smtClean="0"/>
              <a:t> event </a:t>
            </a:r>
            <a:r>
              <a:rPr lang="en-US" b="1" dirty="0" err="1" smtClean="0"/>
              <a:t>formComponentShown</a:t>
            </a:r>
            <a:r>
              <a:rPr lang="en-US" b="1" dirty="0" smtClean="0"/>
              <a:t>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/>
              <a:t> try {</a:t>
            </a:r>
          </a:p>
          <a:p>
            <a:pPr marL="109728" indent="0">
              <a:buNone/>
            </a:pPr>
            <a:r>
              <a:rPr lang="en-US" dirty="0"/>
              <a:t>String database="</a:t>
            </a:r>
            <a:r>
              <a:rPr lang="en-US" dirty="0" err="1"/>
              <a:t>jdbc:mysql</a:t>
            </a:r>
            <a:r>
              <a:rPr lang="en-US" dirty="0"/>
              <a:t>://localhost/</a:t>
            </a:r>
            <a:r>
              <a:rPr lang="en-US" dirty="0" err="1"/>
              <a:t>klinik</a:t>
            </a:r>
            <a:r>
              <a:rPr lang="en-US" dirty="0"/>
              <a:t>";</a:t>
            </a:r>
          </a:p>
          <a:p>
            <a:pPr marL="109728" indent="0">
              <a:buNone/>
            </a:pPr>
            <a:r>
              <a:rPr lang="en-US" dirty="0"/>
              <a:t>String user="root";</a:t>
            </a:r>
          </a:p>
          <a:p>
            <a:pPr marL="109728" indent="0">
              <a:buNone/>
            </a:pPr>
            <a:r>
              <a:rPr lang="en-US" dirty="0"/>
              <a:t>String pass="";</a:t>
            </a:r>
          </a:p>
          <a:p>
            <a:pPr marL="109728" indent="0">
              <a:buNone/>
            </a:pPr>
            <a:r>
              <a:rPr lang="en-US" dirty="0" err="1"/>
              <a:t>Class.forName</a:t>
            </a:r>
            <a:r>
              <a:rPr lang="en-US" dirty="0"/>
              <a:t>("</a:t>
            </a:r>
            <a:r>
              <a:rPr lang="en-US" dirty="0" err="1"/>
              <a:t>com.mysql.jdbc.Driver</a:t>
            </a:r>
            <a:r>
              <a:rPr lang="en-US" dirty="0"/>
              <a:t>");</a:t>
            </a:r>
          </a:p>
          <a:p>
            <a:pPr marL="109728" indent="0">
              <a:buNone/>
            </a:pPr>
            <a:r>
              <a:rPr lang="en-US" dirty="0" err="1"/>
              <a:t>koneksi</a:t>
            </a:r>
            <a:r>
              <a:rPr lang="en-US" dirty="0"/>
              <a:t>=</a:t>
            </a:r>
            <a:r>
              <a:rPr lang="en-US" dirty="0" err="1"/>
              <a:t>DriverManager.getConnection</a:t>
            </a:r>
            <a:r>
              <a:rPr lang="en-US" dirty="0"/>
              <a:t>(</a:t>
            </a:r>
            <a:r>
              <a:rPr lang="en-US" dirty="0" err="1"/>
              <a:t>database,user,pass</a:t>
            </a:r>
            <a:r>
              <a:rPr lang="en-US" dirty="0"/>
              <a:t>);</a:t>
            </a:r>
          </a:p>
          <a:p>
            <a:pPr marL="109728" indent="0">
              <a:buNone/>
            </a:pPr>
            <a:r>
              <a:rPr lang="en-US" dirty="0" err="1"/>
              <a:t>st</a:t>
            </a:r>
            <a:r>
              <a:rPr lang="en-US" dirty="0"/>
              <a:t> = </a:t>
            </a:r>
            <a:r>
              <a:rPr lang="en-US" dirty="0" err="1"/>
              <a:t>koneksi.createStatement</a:t>
            </a:r>
            <a:r>
              <a:rPr lang="en-US" dirty="0"/>
              <a:t>();</a:t>
            </a:r>
          </a:p>
          <a:p>
            <a:pPr marL="109728" indent="0">
              <a:buNone/>
            </a:pPr>
            <a:r>
              <a:rPr lang="en-US" dirty="0" err="1"/>
              <a:t>rs</a:t>
            </a:r>
            <a:r>
              <a:rPr lang="en-US" dirty="0"/>
              <a:t> = </a:t>
            </a:r>
            <a:r>
              <a:rPr lang="en-US" dirty="0" err="1"/>
              <a:t>st.executeQuery</a:t>
            </a:r>
            <a:r>
              <a:rPr lang="en-US" dirty="0"/>
              <a:t>("select * from </a:t>
            </a:r>
            <a:r>
              <a:rPr lang="en-US" dirty="0" err="1"/>
              <a:t>pasien</a:t>
            </a:r>
            <a:r>
              <a:rPr lang="en-US" dirty="0"/>
              <a:t>;");</a:t>
            </a:r>
          </a:p>
          <a:p>
            <a:pPr marL="109728" indent="0">
              <a:buNone/>
            </a:pPr>
            <a:r>
              <a:rPr lang="en-US" dirty="0" err="1"/>
              <a:t>System.out.println</a:t>
            </a:r>
            <a:r>
              <a:rPr lang="en-US" dirty="0"/>
              <a:t>("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berhasil</a:t>
            </a:r>
            <a:r>
              <a:rPr lang="en-US" dirty="0"/>
              <a:t>;");</a:t>
            </a:r>
          </a:p>
          <a:p>
            <a:pPr marL="109728" indent="0">
              <a:buNone/>
            </a:pPr>
            <a:r>
              <a:rPr lang="en-US" dirty="0"/>
              <a:t>} catch (Exception e) {</a:t>
            </a:r>
          </a:p>
          <a:p>
            <a:pPr marL="109728" indent="0">
              <a:buNone/>
            </a:pPr>
            <a:r>
              <a:rPr lang="en-US" dirty="0" err="1"/>
              <a:t>JOptionPane.showMessageDialog</a:t>
            </a:r>
            <a:r>
              <a:rPr lang="en-US" dirty="0"/>
              <a:t> (null, "</a:t>
            </a:r>
            <a:r>
              <a:rPr lang="en-US" dirty="0" err="1"/>
              <a:t>koneksi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" +</a:t>
            </a:r>
            <a:r>
              <a:rPr lang="en-US" dirty="0" err="1"/>
              <a:t>e.getMessage</a:t>
            </a:r>
            <a:r>
              <a:rPr lang="en-US" dirty="0"/>
              <a:t>());</a:t>
            </a:r>
          </a:p>
          <a:p>
            <a:pPr marL="109728" indent="0">
              <a:buNone/>
            </a:pPr>
            <a:r>
              <a:rPr lang="en-US" dirty="0"/>
              <a:t>} //catch</a:t>
            </a:r>
          </a:p>
        </p:txBody>
      </p:sp>
    </p:spTree>
    <p:extLst>
      <p:ext uri="{BB962C8B-B14F-4D97-AF65-F5344CB8AC3E}">
        <p14:creationId xmlns:p14="http://schemas.microsoft.com/office/powerpoint/2010/main" val="227569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66800"/>
          </a:xfrm>
        </p:spPr>
        <p:txBody>
          <a:bodyPr/>
          <a:lstStyle/>
          <a:p>
            <a:r>
              <a:rPr lang="en-US" dirty="0" err="1" smtClean="0"/>
              <a:t>Masukan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tblPasien</a:t>
            </a:r>
            <a:r>
              <a:rPr lang="en-US" dirty="0" smtClean="0"/>
              <a:t> (</a:t>
            </a:r>
            <a:r>
              <a:rPr lang="en-US" dirty="0" err="1" smtClean="0"/>
              <a:t>lanjut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58" y="1341338"/>
            <a:ext cx="8686800" cy="551666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Masukan</a:t>
            </a:r>
            <a:r>
              <a:rPr lang="en-US" dirty="0" smtClean="0"/>
              <a:t> data </a:t>
            </a:r>
            <a:r>
              <a:rPr lang="en-US" dirty="0" err="1" smtClean="0"/>
              <a:t>hasil</a:t>
            </a:r>
            <a:r>
              <a:rPr lang="en-US" dirty="0" smtClean="0"/>
              <a:t> query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tblPasien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memasukan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query </a:t>
            </a:r>
            <a:r>
              <a:rPr lang="en-US" dirty="0" err="1" smtClean="0"/>
              <a:t>ke</a:t>
            </a:r>
            <a:r>
              <a:rPr lang="en-US" dirty="0" smtClean="0"/>
              <a:t> table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inisiasi</a:t>
            </a:r>
            <a:r>
              <a:rPr lang="en-US" dirty="0" smtClean="0"/>
              <a:t> object </a:t>
            </a:r>
            <a:r>
              <a:rPr lang="en-US" dirty="0" err="1" smtClean="0"/>
              <a:t>DefaultTableModel</a:t>
            </a:r>
            <a:r>
              <a:rPr lang="en-US" dirty="0" smtClean="0"/>
              <a:t> 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tbl</a:t>
            </a:r>
            <a:r>
              <a:rPr lang="en-US" dirty="0" smtClean="0"/>
              <a:t> 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row </a:t>
            </a:r>
            <a:r>
              <a:rPr lang="en-US" dirty="0" err="1" smtClean="0"/>
              <a:t>gunakan</a:t>
            </a:r>
            <a:r>
              <a:rPr lang="en-US" dirty="0" smtClean="0"/>
              <a:t> method </a:t>
            </a:r>
            <a:r>
              <a:rPr lang="en-US" dirty="0" err="1" smtClean="0"/>
              <a:t>addRow</a:t>
            </a:r>
            <a:r>
              <a:rPr lang="en-US" dirty="0" smtClean="0"/>
              <a:t>(new Object[] {array})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loop while (</a:t>
            </a:r>
            <a:r>
              <a:rPr lang="en-US" dirty="0" err="1" smtClean="0"/>
              <a:t>rs.next</a:t>
            </a:r>
            <a:r>
              <a:rPr lang="en-US" dirty="0" smtClean="0"/>
              <a:t>() 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record </a:t>
            </a:r>
            <a:r>
              <a:rPr lang="en-US" dirty="0" err="1" smtClean="0"/>
              <a:t>satu</a:t>
            </a:r>
            <a:r>
              <a:rPr lang="en-US" dirty="0" smtClean="0"/>
              <a:t> per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tblPasien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method </a:t>
            </a:r>
            <a:r>
              <a:rPr lang="en-US" dirty="0" err="1" smtClean="0"/>
              <a:t>addRow</a:t>
            </a:r>
            <a:endParaRPr lang="en-US" dirty="0" smtClean="0"/>
          </a:p>
          <a:p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b="1" dirty="0" err="1"/>
              <a:t>kode</a:t>
            </a:r>
            <a:r>
              <a:rPr lang="en-US" b="1" dirty="0"/>
              <a:t> event </a:t>
            </a:r>
            <a:r>
              <a:rPr lang="en-US" b="1" dirty="0" err="1"/>
              <a:t>formComponentShown</a:t>
            </a:r>
            <a:r>
              <a:rPr lang="en-US" b="1" dirty="0"/>
              <a:t> 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r>
              <a:rPr lang="en-US" sz="3300" dirty="0" err="1"/>
              <a:t>DefaultTableModel</a:t>
            </a:r>
            <a:r>
              <a:rPr lang="en-US" sz="3300" dirty="0"/>
              <a:t> </a:t>
            </a:r>
            <a:r>
              <a:rPr lang="en-US" sz="3300" dirty="0" err="1"/>
              <a:t>tbl</a:t>
            </a:r>
            <a:r>
              <a:rPr lang="en-US" sz="3300" dirty="0"/>
              <a:t> = (</a:t>
            </a:r>
            <a:r>
              <a:rPr lang="en-US" sz="3300" dirty="0" err="1"/>
              <a:t>DefaultTableModel</a:t>
            </a:r>
            <a:r>
              <a:rPr lang="en-US" sz="3300" dirty="0"/>
              <a:t>) </a:t>
            </a:r>
            <a:r>
              <a:rPr lang="en-US" sz="3300" dirty="0" err="1"/>
              <a:t>tblPasien.getModel</a:t>
            </a:r>
            <a:r>
              <a:rPr lang="en-US" sz="3300" dirty="0" smtClean="0"/>
              <a:t>();</a:t>
            </a:r>
          </a:p>
          <a:p>
            <a:pPr marL="109728" indent="0">
              <a:buNone/>
            </a:pPr>
            <a:r>
              <a:rPr lang="en-US" sz="3300" dirty="0" err="1" smtClean="0"/>
              <a:t>tbl.setNumRows</a:t>
            </a:r>
            <a:r>
              <a:rPr lang="en-US" sz="3300" dirty="0" smtClean="0"/>
              <a:t>(0);</a:t>
            </a:r>
            <a:endParaRPr lang="en-US" sz="3300" dirty="0"/>
          </a:p>
          <a:p>
            <a:pPr marL="109728" indent="0">
              <a:buNone/>
            </a:pPr>
            <a:r>
              <a:rPr lang="en-US" sz="3300" dirty="0"/>
              <a:t> try{</a:t>
            </a:r>
          </a:p>
          <a:p>
            <a:pPr marL="109728" indent="0">
              <a:buNone/>
            </a:pPr>
            <a:r>
              <a:rPr lang="en-US" sz="3300" dirty="0"/>
              <a:t>      while(</a:t>
            </a:r>
            <a:r>
              <a:rPr lang="en-US" sz="3300" dirty="0" err="1"/>
              <a:t>rs.next</a:t>
            </a:r>
            <a:r>
              <a:rPr lang="en-US" sz="3300" dirty="0"/>
              <a:t>())</a:t>
            </a:r>
          </a:p>
          <a:p>
            <a:pPr marL="109728" indent="0">
              <a:buNone/>
            </a:pPr>
            <a:r>
              <a:rPr lang="en-US" sz="3300" dirty="0"/>
              <a:t>      </a:t>
            </a:r>
            <a:r>
              <a:rPr lang="en-US" sz="3300" dirty="0" smtClean="0"/>
              <a:t>  {</a:t>
            </a:r>
            <a:r>
              <a:rPr lang="en-US" sz="3300" dirty="0" err="1"/>
              <a:t>tbl.addRow</a:t>
            </a:r>
            <a:r>
              <a:rPr lang="en-US" sz="3300" dirty="0"/>
              <a:t>(new Object[]{</a:t>
            </a:r>
            <a:r>
              <a:rPr lang="en-US" sz="3300" dirty="0" err="1"/>
              <a:t>rs.getString</a:t>
            </a:r>
            <a:r>
              <a:rPr lang="en-US" sz="3300" dirty="0"/>
              <a:t>("</a:t>
            </a:r>
            <a:r>
              <a:rPr lang="en-US" sz="3300" dirty="0" err="1"/>
              <a:t>idPasien</a:t>
            </a:r>
            <a:r>
              <a:rPr lang="en-US" sz="3300" dirty="0"/>
              <a:t>"),</a:t>
            </a:r>
          </a:p>
          <a:p>
            <a:pPr marL="109728" indent="0">
              <a:buNone/>
            </a:pPr>
            <a:r>
              <a:rPr lang="en-US" sz="3300" dirty="0"/>
              <a:t>          </a:t>
            </a:r>
            <a:r>
              <a:rPr lang="en-US" sz="3300" dirty="0" err="1"/>
              <a:t>rs.getString</a:t>
            </a:r>
            <a:r>
              <a:rPr lang="en-US" sz="3300" dirty="0"/>
              <a:t>("Nama"),</a:t>
            </a:r>
          </a:p>
          <a:p>
            <a:pPr marL="109728" indent="0">
              <a:buNone/>
            </a:pPr>
            <a:r>
              <a:rPr lang="en-US" sz="3300" dirty="0"/>
              <a:t>          </a:t>
            </a:r>
            <a:r>
              <a:rPr lang="en-US" sz="3300" dirty="0" err="1"/>
              <a:t>rs.getString</a:t>
            </a:r>
            <a:r>
              <a:rPr lang="en-US" sz="3300" dirty="0"/>
              <a:t>("</a:t>
            </a:r>
            <a:r>
              <a:rPr lang="en-US" sz="3300" dirty="0" err="1"/>
              <a:t>Alamat</a:t>
            </a:r>
            <a:r>
              <a:rPr lang="en-US" sz="3300" dirty="0"/>
              <a:t>"),</a:t>
            </a:r>
          </a:p>
          <a:p>
            <a:pPr marL="109728" indent="0">
              <a:buNone/>
            </a:pPr>
            <a:r>
              <a:rPr lang="en-US" sz="3300" dirty="0"/>
              <a:t>          </a:t>
            </a:r>
            <a:r>
              <a:rPr lang="en-US" sz="3300" dirty="0" err="1"/>
              <a:t>rs.getString</a:t>
            </a:r>
            <a:r>
              <a:rPr lang="en-US" sz="3300" dirty="0"/>
              <a:t>("</a:t>
            </a:r>
            <a:r>
              <a:rPr lang="en-US" sz="3300" dirty="0" err="1"/>
              <a:t>telpRumah</a:t>
            </a:r>
            <a:r>
              <a:rPr lang="en-US" sz="3300" dirty="0"/>
              <a:t>"),</a:t>
            </a:r>
          </a:p>
          <a:p>
            <a:pPr marL="109728" indent="0">
              <a:buNone/>
            </a:pPr>
            <a:r>
              <a:rPr lang="en-US" sz="3300" dirty="0"/>
              <a:t>          </a:t>
            </a:r>
            <a:r>
              <a:rPr lang="en-US" sz="3300" dirty="0" err="1"/>
              <a:t>rs.getString</a:t>
            </a:r>
            <a:r>
              <a:rPr lang="en-US" sz="3300" dirty="0"/>
              <a:t>("HP"),</a:t>
            </a:r>
          </a:p>
          <a:p>
            <a:pPr marL="109728" indent="0">
              <a:buNone/>
            </a:pPr>
            <a:r>
              <a:rPr lang="en-US" sz="3300" dirty="0"/>
              <a:t>          </a:t>
            </a:r>
            <a:r>
              <a:rPr lang="en-US" sz="3300" dirty="0" err="1"/>
              <a:t>rs.getDate</a:t>
            </a:r>
            <a:r>
              <a:rPr lang="en-US" sz="3300" dirty="0"/>
              <a:t>("</a:t>
            </a:r>
            <a:r>
              <a:rPr lang="en-US" sz="3300" dirty="0" err="1"/>
              <a:t>TgLahir</a:t>
            </a:r>
            <a:r>
              <a:rPr lang="en-US" sz="3300" dirty="0"/>
              <a:t>")});       </a:t>
            </a:r>
          </a:p>
          <a:p>
            <a:pPr marL="109728" indent="0">
              <a:buNone/>
            </a:pPr>
            <a:r>
              <a:rPr lang="en-US" sz="3300" dirty="0"/>
              <a:t>     </a:t>
            </a:r>
            <a:r>
              <a:rPr lang="en-US" sz="3300" dirty="0" smtClean="0"/>
              <a:t>    </a:t>
            </a:r>
            <a:r>
              <a:rPr lang="en-US" sz="3300" dirty="0"/>
              <a:t>}</a:t>
            </a:r>
          </a:p>
          <a:p>
            <a:pPr marL="109728" indent="0">
              <a:buNone/>
            </a:pPr>
            <a:r>
              <a:rPr lang="en-US" sz="3300" dirty="0"/>
              <a:t>      }</a:t>
            </a:r>
          </a:p>
          <a:p>
            <a:pPr marL="109728" indent="0">
              <a:buNone/>
            </a:pPr>
            <a:r>
              <a:rPr lang="en-US" sz="3300" dirty="0"/>
              <a:t> catch (Exception ex) {</a:t>
            </a:r>
          </a:p>
          <a:p>
            <a:pPr marL="109728" indent="0">
              <a:buNone/>
            </a:pPr>
            <a:r>
              <a:rPr lang="en-US" sz="3300" dirty="0" err="1"/>
              <a:t>JOptionPane.showMessageDialog</a:t>
            </a:r>
            <a:r>
              <a:rPr lang="en-US" sz="3300" dirty="0"/>
              <a:t> (null, "data error" +</a:t>
            </a:r>
            <a:r>
              <a:rPr lang="en-US" sz="3300" dirty="0" err="1"/>
              <a:t>ex.getMessage</a:t>
            </a:r>
            <a:r>
              <a:rPr lang="en-US" sz="3300" dirty="0"/>
              <a:t>());</a:t>
            </a:r>
          </a:p>
          <a:p>
            <a:pPr marL="109728" indent="0">
              <a:buNone/>
            </a:pPr>
            <a:r>
              <a:rPr lang="en-US" sz="33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7220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60848"/>
            <a:ext cx="51816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61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80928"/>
            <a:ext cx="8892480" cy="4325112"/>
          </a:xfrm>
        </p:spPr>
        <p:txBody>
          <a:bodyPr>
            <a:norm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data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jendela</a:t>
            </a:r>
            <a:r>
              <a:rPr lang="en-US" dirty="0" smtClean="0"/>
              <a:t> </a:t>
            </a:r>
            <a:r>
              <a:rPr lang="en-US" dirty="0" err="1" smtClean="0"/>
              <a:t>jDialog</a:t>
            </a:r>
            <a:endParaRPr lang="en-US" dirty="0" smtClean="0"/>
          </a:p>
          <a:p>
            <a:r>
              <a:rPr lang="en-US" dirty="0" smtClean="0"/>
              <a:t>Click and drag </a:t>
            </a:r>
            <a:r>
              <a:rPr lang="en-US" dirty="0" err="1" smtClean="0"/>
              <a:t>jdialog</a:t>
            </a:r>
            <a:endParaRPr lang="en-US" dirty="0" smtClean="0"/>
          </a:p>
          <a:p>
            <a:r>
              <a:rPr lang="en-US" dirty="0" err="1" smtClean="0"/>
              <a:t>Ubah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variable </a:t>
            </a:r>
            <a:r>
              <a:rPr lang="en-US" dirty="0" err="1" smtClean="0"/>
              <a:t>dari</a:t>
            </a:r>
            <a:r>
              <a:rPr lang="en-US" dirty="0"/>
              <a:t> navigator : </a:t>
            </a:r>
            <a:r>
              <a:rPr lang="en-US" dirty="0" err="1" smtClean="0"/>
              <a:t>dlgTambahPasien</a:t>
            </a:r>
            <a:endParaRPr lang="en-US" dirty="0" smtClean="0"/>
          </a:p>
          <a:p>
            <a:r>
              <a:rPr lang="en-US" dirty="0" smtClean="0"/>
              <a:t>Double Click </a:t>
            </a:r>
            <a:r>
              <a:rPr lang="en-US" dirty="0" err="1" smtClean="0"/>
              <a:t>dlgTambahPasien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click </a:t>
            </a:r>
            <a:r>
              <a:rPr lang="en-US" dirty="0" err="1" smtClean="0"/>
              <a:t>kanan</a:t>
            </a:r>
            <a:r>
              <a:rPr lang="en-US" dirty="0" smtClean="0"/>
              <a:t>, design this container</a:t>
            </a:r>
          </a:p>
          <a:p>
            <a:r>
              <a:rPr lang="en-US" dirty="0"/>
              <a:t>Minimum </a:t>
            </a:r>
            <a:r>
              <a:rPr lang="en-US" dirty="0" smtClean="0"/>
              <a:t>size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dlgTambahPasien</a:t>
            </a:r>
            <a:r>
              <a:rPr lang="en-US" dirty="0" smtClean="0"/>
              <a:t> </a:t>
            </a:r>
            <a:r>
              <a:rPr lang="en-US" dirty="0"/>
              <a:t>: [455, </a:t>
            </a:r>
            <a:r>
              <a:rPr lang="en-US" dirty="0" smtClean="0"/>
              <a:t>401</a:t>
            </a:r>
            <a:r>
              <a:rPr lang="en-US" dirty="0"/>
              <a:t>]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609" y="662221"/>
            <a:ext cx="44386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43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 :</a:t>
            </a:r>
          </a:p>
          <a:p>
            <a:pPr marL="109728" indent="0">
              <a:buNone/>
            </a:pPr>
            <a:r>
              <a:rPr lang="en-US" dirty="0" err="1" smtClean="0"/>
              <a:t>dlgTambahPasien.show</a:t>
            </a:r>
            <a:r>
              <a:rPr lang="en-US" dirty="0" smtClean="0"/>
              <a:t>();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JDBC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en-US" sz="3200">
                <a:solidFill>
                  <a:srgbClr val="C00000"/>
                </a:solidFill>
                <a:latin typeface="Calibri"/>
              </a:rPr>
              <a:t>Java Database Connectivity </a:t>
            </a:r>
            <a:r>
              <a:rPr lang="en-US" sz="3200">
                <a:solidFill>
                  <a:prstClr val="black"/>
                </a:solidFill>
                <a:latin typeface="Calibri"/>
              </a:rPr>
              <a:t>(</a:t>
            </a:r>
            <a:r>
              <a:rPr lang="en-US" sz="3200">
                <a:solidFill>
                  <a:srgbClr val="C00000"/>
                </a:solidFill>
                <a:latin typeface="Calibri"/>
              </a:rPr>
              <a:t>JDBC</a:t>
            </a:r>
            <a:r>
              <a:rPr lang="en-US" sz="3200">
                <a:solidFill>
                  <a:prstClr val="black"/>
                </a:solidFill>
                <a:latin typeface="Calibri"/>
              </a:rPr>
              <a:t>) adalah suatu library yang mirip dengan SQL/CLI, tetapi host language-nya adalah Java</a:t>
            </a:r>
            <a:r>
              <a:rPr lang="en-US" sz="320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US" sz="320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en-US" sz="3200">
                <a:solidFill>
                  <a:prstClr val="black"/>
                </a:solidFill>
                <a:latin typeface="Calibri"/>
              </a:rPr>
              <a:t>Sebelum dapat mengakses  database melalui java, harus install jdbc terlebih </a:t>
            </a:r>
            <a:r>
              <a:rPr lang="en-US" sz="3200" smtClean="0">
                <a:solidFill>
                  <a:prstClr val="black"/>
                </a:solidFill>
                <a:latin typeface="Calibri"/>
              </a:rPr>
              <a:t>dahulu</a:t>
            </a: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endParaRPr lang="en-US" sz="3200">
              <a:solidFill>
                <a:prstClr val="black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  <a:buClrTx/>
              <a:buFont typeface="Arial" pitchFamily="34" charset="0"/>
              <a:buChar char="•"/>
            </a:pPr>
            <a:r>
              <a:rPr lang="en-US" sz="3200">
                <a:solidFill>
                  <a:prstClr val="black"/>
                </a:solidFill>
                <a:latin typeface="Calibri"/>
              </a:rPr>
              <a:t>Pada pembahasan ini akan menggunakan database MySql</a:t>
            </a:r>
          </a:p>
        </p:txBody>
      </p:sp>
    </p:spTree>
    <p:extLst>
      <p:ext uri="{BB962C8B-B14F-4D97-AF65-F5344CB8AC3E}">
        <p14:creationId xmlns:p14="http://schemas.microsoft.com/office/powerpoint/2010/main" val="22792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903" y="1734271"/>
            <a:ext cx="4438650" cy="24709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80" y="1556048"/>
            <a:ext cx="3139716" cy="403836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22072" y="4586565"/>
            <a:ext cx="5256584" cy="2015687"/>
          </a:xfr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Button </a:t>
            </a:r>
            <a:r>
              <a:rPr lang="en-US" dirty="0" err="1" smtClean="0"/>
              <a:t>keluar</a:t>
            </a:r>
            <a:r>
              <a:rPr lang="en-US" dirty="0" smtClean="0"/>
              <a:t>  </a:t>
            </a:r>
            <a:r>
              <a:rPr lang="en-US" dirty="0" err="1" smtClean="0"/>
              <a:t>btnKeluar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 :</a:t>
            </a:r>
          </a:p>
          <a:p>
            <a:pPr marL="109728" indent="0">
              <a:buNone/>
            </a:pPr>
            <a:r>
              <a:rPr lang="en-US" dirty="0" err="1" smtClean="0"/>
              <a:t>dlgTambahPasien.show</a:t>
            </a:r>
            <a:r>
              <a:rPr lang="en-US" dirty="0" smtClean="0"/>
              <a:t>(false);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96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652" y="1340768"/>
            <a:ext cx="8757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menambah</a:t>
            </a:r>
            <a:r>
              <a:rPr lang="en-US" sz="2000" dirty="0" smtClean="0"/>
              <a:t> data method statement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executeUpadate</a:t>
            </a:r>
            <a:endParaRPr lang="en-US" sz="2000" dirty="0" smtClean="0"/>
          </a:p>
          <a:p>
            <a:r>
              <a:rPr lang="en-US" sz="2000" dirty="0" err="1" smtClean="0"/>
              <a:t>st.executeUpdate</a:t>
            </a:r>
            <a:r>
              <a:rPr lang="en-US" sz="2000" dirty="0" smtClean="0"/>
              <a:t>(query);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dibungkus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try and catch</a:t>
            </a:r>
          </a:p>
          <a:p>
            <a:r>
              <a:rPr lang="en-US" sz="2000" dirty="0" smtClean="0"/>
              <a:t>Query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tambah</a:t>
            </a:r>
            <a:r>
              <a:rPr lang="en-US" sz="2000" dirty="0" smtClean="0"/>
              <a:t> data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insert into table (field) values (</a:t>
            </a:r>
            <a:r>
              <a:rPr lang="en-US" sz="2000" dirty="0" err="1" smtClean="0"/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nya</a:t>
            </a:r>
            <a:r>
              <a:rPr lang="en-US" sz="2000" dirty="0" smtClean="0"/>
              <a:t>)</a:t>
            </a:r>
          </a:p>
          <a:p>
            <a:r>
              <a:rPr lang="en-US" sz="2000" b="1" dirty="0" err="1" smtClean="0"/>
              <a:t>Kode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button </a:t>
            </a:r>
            <a:r>
              <a:rPr lang="en-US" sz="2000" b="1" dirty="0" err="1" smtClean="0"/>
              <a:t>tambah</a:t>
            </a:r>
            <a:r>
              <a:rPr lang="en-US" sz="2000" b="1" dirty="0" smtClean="0"/>
              <a:t> data  </a:t>
            </a:r>
            <a:r>
              <a:rPr lang="en-US" sz="2000" b="1" dirty="0" err="1" smtClean="0"/>
              <a:t>btnSimpan</a:t>
            </a:r>
            <a:r>
              <a:rPr lang="en-US" sz="2000" b="1" dirty="0" smtClean="0"/>
              <a:t>:</a:t>
            </a:r>
          </a:p>
          <a:p>
            <a:r>
              <a:rPr lang="en-US" sz="2000" dirty="0" smtClean="0"/>
              <a:t>// </a:t>
            </a:r>
            <a:r>
              <a:rPr lang="en-US" sz="2000" dirty="0" err="1" smtClean="0"/>
              <a:t>Deklarasi</a:t>
            </a:r>
            <a:r>
              <a:rPr lang="en-US" sz="2000" dirty="0" smtClean="0"/>
              <a:t> Variable </a:t>
            </a: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strIdPasien</a:t>
            </a:r>
            <a:r>
              <a:rPr lang="en-US" sz="2000" dirty="0"/>
              <a:t> = </a:t>
            </a:r>
            <a:r>
              <a:rPr lang="en-US" sz="2000" dirty="0" err="1"/>
              <a:t>txtIdPasien.getText</a:t>
            </a:r>
            <a:r>
              <a:rPr lang="en-US" sz="2000" dirty="0"/>
              <a:t>();</a:t>
            </a:r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strNama</a:t>
            </a:r>
            <a:r>
              <a:rPr lang="en-US" sz="2000" dirty="0"/>
              <a:t> = </a:t>
            </a:r>
            <a:r>
              <a:rPr lang="en-US" sz="2000" dirty="0" err="1"/>
              <a:t>txtNama.getText</a:t>
            </a:r>
            <a:r>
              <a:rPr lang="en-US" sz="2000" dirty="0"/>
              <a:t>(); </a:t>
            </a:r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strAlamat</a:t>
            </a:r>
            <a:r>
              <a:rPr lang="en-US" sz="2000" dirty="0"/>
              <a:t> = </a:t>
            </a:r>
            <a:r>
              <a:rPr lang="en-US" sz="2000" dirty="0" err="1"/>
              <a:t>txtAlamat.getText</a:t>
            </a:r>
            <a:r>
              <a:rPr lang="en-US" sz="2000" dirty="0"/>
              <a:t>();</a:t>
            </a:r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strTelpRumah</a:t>
            </a:r>
            <a:r>
              <a:rPr lang="en-US" sz="2000" dirty="0"/>
              <a:t> = </a:t>
            </a:r>
            <a:r>
              <a:rPr lang="en-US" sz="2000" dirty="0" err="1"/>
              <a:t>txtTelpRumah.getText</a:t>
            </a:r>
            <a:r>
              <a:rPr lang="en-US" sz="2000" dirty="0"/>
              <a:t>();</a:t>
            </a:r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strHP</a:t>
            </a:r>
            <a:r>
              <a:rPr lang="en-US" sz="2000" dirty="0"/>
              <a:t> = </a:t>
            </a:r>
            <a:r>
              <a:rPr lang="en-US" sz="2000" dirty="0" err="1"/>
              <a:t>txtHP.getText</a:t>
            </a:r>
            <a:r>
              <a:rPr lang="en-US" sz="2000" dirty="0"/>
              <a:t>();</a:t>
            </a:r>
          </a:p>
          <a:p>
            <a:pPr marL="109728" indent="0">
              <a:buNone/>
            </a:pPr>
            <a:r>
              <a:rPr lang="en-US" sz="2000" dirty="0"/>
              <a:t>String </a:t>
            </a:r>
            <a:r>
              <a:rPr lang="en-US" sz="2000" dirty="0" err="1"/>
              <a:t>strTgLahir</a:t>
            </a:r>
            <a:r>
              <a:rPr lang="en-US" sz="2000" dirty="0"/>
              <a:t> = </a:t>
            </a:r>
            <a:r>
              <a:rPr lang="en-US" sz="2000" dirty="0" err="1"/>
              <a:t>txtTgLahir.getText</a:t>
            </a:r>
            <a:r>
              <a:rPr lang="en-US" sz="2000" dirty="0"/>
              <a:t>();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96" y="2492896"/>
            <a:ext cx="3139716" cy="40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652" y="1484784"/>
            <a:ext cx="87578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//</a:t>
            </a:r>
            <a:r>
              <a:rPr lang="en-US" sz="2000" dirty="0" err="1" smtClean="0"/>
              <a:t>untuk</a:t>
            </a:r>
            <a:r>
              <a:rPr lang="en-US" sz="2000" dirty="0" smtClean="0"/>
              <a:t> query insert </a:t>
            </a:r>
            <a:r>
              <a:rPr lang="en-US" sz="2000" dirty="0" err="1" smtClean="0"/>
              <a:t>bila</a:t>
            </a:r>
            <a:r>
              <a:rPr lang="en-US" sz="2000" dirty="0" smtClean="0"/>
              <a:t> data </a:t>
            </a:r>
            <a:r>
              <a:rPr lang="en-US" sz="2000" dirty="0" err="1" smtClean="0"/>
              <a:t>bertipe</a:t>
            </a:r>
            <a:r>
              <a:rPr lang="en-US" sz="2000" dirty="0" smtClean="0"/>
              <a:t> string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di </a:t>
            </a:r>
            <a:r>
              <a:rPr lang="en-US" sz="2000" dirty="0" err="1" smtClean="0"/>
              <a:t>apit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petik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‘ </a:t>
            </a:r>
          </a:p>
          <a:p>
            <a:r>
              <a:rPr lang="en-US" sz="2000" dirty="0" smtClean="0"/>
              <a:t>//</a:t>
            </a:r>
            <a:r>
              <a:rPr lang="en-US" sz="2000" dirty="0" err="1" smtClean="0"/>
              <a:t>Misalkan</a:t>
            </a:r>
            <a:r>
              <a:rPr lang="en-US" sz="2000" dirty="0" smtClean="0"/>
              <a:t>  query =“ insert into </a:t>
            </a:r>
            <a:r>
              <a:rPr lang="en-US" sz="2000" dirty="0" err="1" smtClean="0"/>
              <a:t>mhs</a:t>
            </a:r>
            <a:r>
              <a:rPr lang="en-US" sz="2000" dirty="0" smtClean="0"/>
              <a:t> (</a:t>
            </a:r>
            <a:r>
              <a:rPr lang="en-US" sz="2000" dirty="0" err="1" smtClean="0"/>
              <a:t>nama</a:t>
            </a:r>
            <a:r>
              <a:rPr lang="en-US" sz="2000" dirty="0" smtClean="0"/>
              <a:t>) values (‘” + </a:t>
            </a:r>
            <a:r>
              <a:rPr lang="en-US" sz="2000" dirty="0" err="1" smtClean="0"/>
              <a:t>strNama</a:t>
            </a:r>
            <a:r>
              <a:rPr lang="en-US" sz="2000" dirty="0" smtClean="0"/>
              <a:t> + “’)”;</a:t>
            </a:r>
          </a:p>
          <a:p>
            <a:r>
              <a:rPr lang="en-US" sz="2000" dirty="0" smtClean="0"/>
              <a:t>//</a:t>
            </a:r>
            <a:r>
              <a:rPr lang="en-US" sz="2000" dirty="0" err="1" smtClean="0"/>
              <a:t>karena</a:t>
            </a:r>
            <a:r>
              <a:rPr lang="en-US" sz="2000" dirty="0" smtClean="0"/>
              <a:t> variable query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var</a:t>
            </a:r>
            <a:r>
              <a:rPr lang="en-US" sz="2000" dirty="0" smtClean="0"/>
              <a:t> string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insert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petik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“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ditutup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petik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“ ;</a:t>
            </a:r>
          </a:p>
          <a:p>
            <a:r>
              <a:rPr lang="en-US" sz="2000" b="1" dirty="0" err="1" smtClean="0"/>
              <a:t>Lanjutan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kode</a:t>
            </a:r>
            <a:r>
              <a:rPr lang="en-US" sz="2000" b="1" dirty="0" smtClean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button </a:t>
            </a:r>
            <a:r>
              <a:rPr lang="en-US" sz="2000" b="1" dirty="0" err="1"/>
              <a:t>tambah</a:t>
            </a:r>
            <a:r>
              <a:rPr lang="en-US" sz="2000" b="1" dirty="0"/>
              <a:t> data  </a:t>
            </a:r>
            <a:r>
              <a:rPr lang="en-US" sz="2000" b="1" dirty="0" err="1"/>
              <a:t>btnSimpan</a:t>
            </a:r>
            <a:r>
              <a:rPr lang="en-US" sz="2000" b="1" dirty="0"/>
              <a:t>:</a:t>
            </a:r>
          </a:p>
          <a:p>
            <a:endParaRPr lang="en-US" sz="2000" dirty="0" smtClean="0"/>
          </a:p>
          <a:p>
            <a:pPr marL="1485900" indent="-1376363"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"insert into </a:t>
            </a:r>
            <a:r>
              <a:rPr lang="en-US" sz="20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pasien</a:t>
            </a:r>
            <a:r>
              <a:rPr lang="en-US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idPasien,Nama,Alamat,TelpRumah,HP,TglLahir</a:t>
            </a:r>
            <a:r>
              <a:rPr lang="en-US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 ('"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strIdPasien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"', 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strNama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  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"', 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strAlamat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"', 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strTelpRumah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"', 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strHP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"', '"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strTglLahir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"'</a:t>
            </a:r>
            <a:r>
              <a:rPr lang="en-US" sz="2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)"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109728" indent="0"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.executeUpdate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(query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09728" indent="0"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(this,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"Data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berhasil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disimpan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09728" indent="0"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1745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652" y="1484784"/>
            <a:ext cx="8757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Lanjutan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Kode</a:t>
            </a:r>
            <a:r>
              <a:rPr lang="en-US" sz="2800" b="1" dirty="0" smtClean="0"/>
              <a:t> </a:t>
            </a:r>
            <a:r>
              <a:rPr lang="en-US" sz="2800" b="1" dirty="0" err="1"/>
              <a:t>pada</a:t>
            </a:r>
            <a:r>
              <a:rPr lang="en-US" sz="2800" b="1" dirty="0"/>
              <a:t> button </a:t>
            </a:r>
            <a:r>
              <a:rPr lang="en-US" sz="2800" b="1" dirty="0" err="1"/>
              <a:t>tambah</a:t>
            </a:r>
            <a:r>
              <a:rPr lang="en-US" sz="2800" b="1" dirty="0"/>
              <a:t> data  </a:t>
            </a:r>
            <a:r>
              <a:rPr lang="en-US" sz="2800" b="1" dirty="0" err="1"/>
              <a:t>btnSimpan</a:t>
            </a:r>
            <a:r>
              <a:rPr lang="en-US" sz="2800" b="1" dirty="0"/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//</a:t>
            </a:r>
            <a:r>
              <a:rPr lang="en-US" sz="2800" dirty="0" err="1" smtClean="0"/>
              <a:t>Kosongkan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disimpan</a:t>
            </a:r>
            <a:r>
              <a:rPr lang="en-US" sz="2800" dirty="0" smtClean="0"/>
              <a:t> :</a:t>
            </a:r>
          </a:p>
          <a:p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txtIdPasien.setText</a:t>
            </a:r>
            <a:r>
              <a:rPr lang="en-US" sz="2800" dirty="0" smtClean="0"/>
              <a:t>(“”);</a:t>
            </a:r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txtNama.setText</a:t>
            </a:r>
            <a:r>
              <a:rPr lang="en-US" sz="2800" dirty="0" smtClean="0"/>
              <a:t>(“”); </a:t>
            </a:r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txtAlamat.setText</a:t>
            </a:r>
            <a:r>
              <a:rPr lang="en-US" sz="2800" dirty="0" smtClean="0"/>
              <a:t>(“”);</a:t>
            </a:r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txtTelpRumah.setText</a:t>
            </a:r>
            <a:r>
              <a:rPr lang="en-US" sz="2800" dirty="0" smtClean="0"/>
              <a:t>(“”);</a:t>
            </a:r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txtHP.setText</a:t>
            </a:r>
            <a:r>
              <a:rPr lang="en-US" sz="2800" dirty="0" smtClean="0"/>
              <a:t>(“”);</a:t>
            </a:r>
            <a:endParaRPr lang="en-US" sz="2800" dirty="0"/>
          </a:p>
          <a:p>
            <a:pPr marL="109728" indent="0">
              <a:buNone/>
            </a:pPr>
            <a:r>
              <a:rPr lang="en-US" sz="2800" dirty="0" err="1" smtClean="0"/>
              <a:t>txtTgLahir.setText</a:t>
            </a:r>
            <a:r>
              <a:rPr lang="en-US" sz="2800" dirty="0" smtClean="0"/>
              <a:t>(“”);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527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n-US" dirty="0" err="1" smtClean="0"/>
              <a:t>Tambah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652" y="1268760"/>
            <a:ext cx="87578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Lanjutan</a:t>
            </a:r>
            <a:r>
              <a:rPr lang="en-US" sz="2000" b="1" dirty="0"/>
              <a:t> </a:t>
            </a:r>
            <a:r>
              <a:rPr lang="en-US" sz="2000" b="1" dirty="0" err="1"/>
              <a:t>Kode</a:t>
            </a:r>
            <a:r>
              <a:rPr lang="en-US" sz="2000" b="1" dirty="0"/>
              <a:t> </a:t>
            </a:r>
            <a:r>
              <a:rPr lang="en-US" sz="2000" b="1" dirty="0" err="1"/>
              <a:t>pada</a:t>
            </a:r>
            <a:r>
              <a:rPr lang="en-US" sz="2000" b="1" dirty="0"/>
              <a:t> button </a:t>
            </a:r>
            <a:r>
              <a:rPr lang="en-US" sz="2000" b="1" dirty="0" err="1"/>
              <a:t>tambah</a:t>
            </a:r>
            <a:r>
              <a:rPr lang="en-US" sz="2000" b="1" dirty="0"/>
              <a:t> data  </a:t>
            </a:r>
            <a:r>
              <a:rPr lang="en-US" sz="2000" b="1" dirty="0" err="1"/>
              <a:t>btnSimpan</a:t>
            </a:r>
            <a:r>
              <a:rPr lang="en-US" sz="2000" b="1" dirty="0"/>
              <a:t>:</a:t>
            </a:r>
          </a:p>
          <a:p>
            <a:r>
              <a:rPr lang="en-US" sz="2000" dirty="0" smtClean="0"/>
              <a:t>//update table , agar </a:t>
            </a:r>
            <a:r>
              <a:rPr lang="en-US" sz="2000" dirty="0" err="1" smtClean="0"/>
              <a:t>tablenya</a:t>
            </a:r>
            <a:r>
              <a:rPr lang="en-US" sz="2000" dirty="0" smtClean="0"/>
              <a:t> </a:t>
            </a:r>
            <a:r>
              <a:rPr lang="en-US" sz="2000" dirty="0" err="1" smtClean="0"/>
              <a:t>bertambah</a:t>
            </a:r>
            <a:endParaRPr lang="en-US" sz="2000" dirty="0" smtClean="0"/>
          </a:p>
          <a:p>
            <a:r>
              <a:rPr lang="en-US" sz="2000" dirty="0" err="1"/>
              <a:t>rs</a:t>
            </a:r>
            <a:r>
              <a:rPr lang="en-US" sz="2000" dirty="0"/>
              <a:t> = </a:t>
            </a:r>
            <a:r>
              <a:rPr lang="en-US" sz="2000" dirty="0" err="1"/>
              <a:t>st.executeQuery</a:t>
            </a:r>
            <a:r>
              <a:rPr lang="en-US" sz="2000" dirty="0"/>
              <a:t>("select * from </a:t>
            </a:r>
            <a:r>
              <a:rPr lang="en-US" sz="2000" dirty="0" err="1"/>
              <a:t>pasien</a:t>
            </a:r>
            <a:r>
              <a:rPr lang="en-US" sz="2000" dirty="0"/>
              <a:t>;");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DefaultTableModel</a:t>
            </a:r>
            <a:r>
              <a:rPr lang="en-US" sz="2000" dirty="0"/>
              <a:t> </a:t>
            </a:r>
            <a:r>
              <a:rPr lang="en-US" sz="2000" dirty="0" err="1"/>
              <a:t>tbl</a:t>
            </a:r>
            <a:r>
              <a:rPr lang="en-US" sz="2000" dirty="0"/>
              <a:t> = (</a:t>
            </a:r>
            <a:r>
              <a:rPr lang="en-US" sz="2000" dirty="0" err="1"/>
              <a:t>DefaultTableModel</a:t>
            </a:r>
            <a:r>
              <a:rPr lang="en-US" sz="2000" dirty="0"/>
              <a:t>) </a:t>
            </a:r>
            <a:r>
              <a:rPr lang="en-US" sz="2000" dirty="0" err="1"/>
              <a:t>tblPasien.getModel</a:t>
            </a:r>
            <a:r>
              <a:rPr lang="en-US" sz="2000" dirty="0" smtClean="0"/>
              <a:t>();</a:t>
            </a:r>
          </a:p>
          <a:p>
            <a:r>
              <a:rPr lang="en-US" sz="2000" dirty="0" err="1"/>
              <a:t>tbl.setNumRows</a:t>
            </a:r>
            <a:r>
              <a:rPr lang="en-US" sz="2000" dirty="0"/>
              <a:t>(0</a:t>
            </a:r>
            <a:r>
              <a:rPr lang="en-US" sz="2000" dirty="0" smtClean="0"/>
              <a:t>);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while(</a:t>
            </a:r>
            <a:r>
              <a:rPr lang="en-US" sz="2000" dirty="0" err="1"/>
              <a:t>rs.next</a:t>
            </a:r>
            <a:r>
              <a:rPr lang="en-US" sz="2000" dirty="0"/>
              <a:t>())</a:t>
            </a:r>
          </a:p>
          <a:p>
            <a:r>
              <a:rPr lang="en-US" sz="2000" dirty="0"/>
              <a:t>      {</a:t>
            </a:r>
            <a:r>
              <a:rPr lang="en-US" sz="2000" dirty="0" err="1"/>
              <a:t>tbl.addRow</a:t>
            </a:r>
            <a:r>
              <a:rPr lang="en-US" sz="2000" dirty="0"/>
              <a:t>(new Object[]{</a:t>
            </a:r>
            <a:r>
              <a:rPr lang="en-US" sz="2000" dirty="0" err="1"/>
              <a:t>rs.getString</a:t>
            </a:r>
            <a:r>
              <a:rPr lang="en-US" sz="2000" dirty="0"/>
              <a:t>("</a:t>
            </a:r>
            <a:r>
              <a:rPr lang="en-US" sz="2000" dirty="0" err="1"/>
              <a:t>idPasien</a:t>
            </a:r>
            <a:r>
              <a:rPr lang="en-US" sz="2000" dirty="0"/>
              <a:t>"),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rs.getString</a:t>
            </a:r>
            <a:r>
              <a:rPr lang="en-US" sz="2000" dirty="0"/>
              <a:t>("Nama"),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rs.getString</a:t>
            </a:r>
            <a:r>
              <a:rPr lang="en-US" sz="2000" dirty="0"/>
              <a:t>("</a:t>
            </a:r>
            <a:r>
              <a:rPr lang="en-US" sz="2000" dirty="0" err="1"/>
              <a:t>Alamat</a:t>
            </a:r>
            <a:r>
              <a:rPr lang="en-US" sz="2000" dirty="0"/>
              <a:t>"),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rs.getString</a:t>
            </a:r>
            <a:r>
              <a:rPr lang="en-US" sz="2000" dirty="0"/>
              <a:t>("</a:t>
            </a:r>
            <a:r>
              <a:rPr lang="en-US" sz="2000" dirty="0" err="1"/>
              <a:t>telpRumah</a:t>
            </a:r>
            <a:r>
              <a:rPr lang="en-US" sz="2000" dirty="0"/>
              <a:t>"),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rs.getString</a:t>
            </a:r>
            <a:r>
              <a:rPr lang="en-US" sz="2000" dirty="0"/>
              <a:t>("HP"),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rs.getDate</a:t>
            </a:r>
            <a:r>
              <a:rPr lang="en-US" sz="2000" dirty="0"/>
              <a:t>("</a:t>
            </a:r>
            <a:r>
              <a:rPr lang="en-US" sz="2000" dirty="0" err="1"/>
              <a:t>TgLahir</a:t>
            </a:r>
            <a:r>
              <a:rPr lang="en-US" sz="2000" dirty="0"/>
              <a:t>")});       </a:t>
            </a:r>
          </a:p>
          <a:p>
            <a:r>
              <a:rPr lang="en-US" sz="2000" dirty="0"/>
              <a:t>      }</a:t>
            </a:r>
          </a:p>
          <a:p>
            <a:r>
              <a:rPr lang="en-US" sz="2000" dirty="0"/>
              <a:t>} </a:t>
            </a:r>
            <a:endParaRPr lang="en-US" sz="2000" dirty="0" smtClean="0"/>
          </a:p>
          <a:p>
            <a:r>
              <a:rPr lang="en-US" sz="20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SQLException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ex) {</a:t>
            </a:r>
          </a:p>
          <a:p>
            <a:pPr marL="1143000" lvl="0" indent="-342900">
              <a:buClr>
                <a:srgbClr val="9BBB59"/>
              </a:buClr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JOptionPane.showMessageDialog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(this, 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“Data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tidak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disimpan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“ +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ex.getMessage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43000" lvl="0" indent="-342900">
              <a:buClr>
                <a:srgbClr val="9BBB59"/>
              </a:buClr>
              <a:buNone/>
              <a:tabLst>
                <a:tab pos="457200" algn="l"/>
                <a:tab pos="800100" algn="l"/>
                <a:tab pos="1143000" algn="l"/>
                <a:tab pos="1485900" algn="l"/>
              </a:tabLst>
            </a:pPr>
            <a:r>
              <a:rPr lang="en-US" sz="20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}//catch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652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6664"/>
            <a:ext cx="9144000" cy="360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8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JDBC</a:t>
            </a:r>
            <a:br>
              <a:rPr lang="en-US" smtClean="0"/>
            </a:br>
            <a:r>
              <a:rPr lang="en-US" smtClean="0"/>
              <a:t>Tahapan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11088"/>
            <a:ext cx="8686800" cy="515827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ct val="20000"/>
              </a:spcBef>
              <a:buClrTx/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2700" smtClean="0">
                <a:solidFill>
                  <a:prstClr val="black"/>
                </a:solidFill>
                <a:latin typeface="Calibri"/>
              </a:rPr>
              <a:t>Import class JDBC </a:t>
            </a:r>
            <a:r>
              <a:rPr lang="en-US" sz="270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en-US" sz="2400">
                <a:solidFill>
                  <a:sysClr val="windowText" lastClr="000000"/>
                </a:solidFill>
                <a:latin typeface="Calibri"/>
              </a:rPr>
              <a:t>import java.sql</a:t>
            </a:r>
            <a:r>
              <a:rPr lang="en-US" sz="2400" smtClean="0">
                <a:solidFill>
                  <a:sysClr val="windowText" lastClr="000000"/>
                </a:solidFill>
                <a:latin typeface="Calibri"/>
              </a:rPr>
              <a:t>.*;</a:t>
            </a:r>
            <a:endParaRPr lang="en-US" sz="2700" smtClean="0">
              <a:solidFill>
                <a:prstClr val="black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buClrTx/>
              <a:buFont typeface="+mj-lt"/>
              <a:buAutoNum type="arabicPeriod"/>
            </a:pPr>
            <a:r>
              <a:rPr lang="en-US" sz="2700" smtClean="0">
                <a:solidFill>
                  <a:prstClr val="black"/>
                </a:solidFill>
                <a:latin typeface="Calibri"/>
              </a:rPr>
              <a:t>Buat </a:t>
            </a:r>
            <a:r>
              <a:rPr lang="en-US" sz="2700">
                <a:solidFill>
                  <a:prstClr val="black"/>
                </a:solidFill>
                <a:latin typeface="Calibri"/>
              </a:rPr>
              <a:t>instance class untuk driver database</a:t>
            </a:r>
          </a:p>
          <a:p>
            <a:pPr marL="514350" lvl="0" indent="-514350">
              <a:spcBef>
                <a:spcPct val="20000"/>
              </a:spcBef>
              <a:buClrTx/>
              <a:buFont typeface="+mj-lt"/>
              <a:buAutoNum type="arabicPeriod"/>
            </a:pPr>
            <a:r>
              <a:rPr lang="en-US" sz="2700">
                <a:solidFill>
                  <a:prstClr val="black"/>
                </a:solidFill>
                <a:latin typeface="Calibri"/>
              </a:rPr>
              <a:t>Buat object </a:t>
            </a:r>
            <a:r>
              <a:rPr lang="en-US" sz="2700" u="sng" smtClean="0">
                <a:solidFill>
                  <a:prstClr val="black"/>
                </a:solidFill>
                <a:latin typeface="Calibri"/>
              </a:rPr>
              <a:t>Connection</a:t>
            </a:r>
          </a:p>
          <a:p>
            <a:pPr marL="514350" lvl="0" indent="0">
              <a:spcBef>
                <a:spcPct val="20000"/>
              </a:spcBef>
              <a:buClrTx/>
              <a:buNone/>
            </a:pPr>
            <a:r>
              <a:rPr lang="en-US" sz="1500" b="1" smtClean="0">
                <a:solidFill>
                  <a:schemeClr val="accent1"/>
                </a:solidFill>
                <a:latin typeface="Calibri"/>
              </a:rPr>
              <a:t>Connection koneksi=DriverManager.getConnection</a:t>
            </a:r>
            <a:r>
              <a:rPr lang="en-US" sz="1500" b="1">
                <a:solidFill>
                  <a:schemeClr val="accent1"/>
                </a:solidFill>
                <a:latin typeface="Calibri"/>
              </a:rPr>
              <a:t>("jdbc:mysql</a:t>
            </a:r>
            <a:r>
              <a:rPr lang="en-US" sz="1500" b="1" smtClean="0">
                <a:solidFill>
                  <a:schemeClr val="accent1"/>
                </a:solidFill>
                <a:latin typeface="Calibri"/>
              </a:rPr>
              <a:t>://serverDB/namaDB",“user", “passwd");</a:t>
            </a:r>
            <a:endParaRPr lang="en-US" sz="1500" b="1">
              <a:solidFill>
                <a:schemeClr val="accent1"/>
              </a:solidFill>
              <a:latin typeface="Calibri"/>
            </a:endParaRPr>
          </a:p>
          <a:p>
            <a:pPr marL="514350" lvl="0" indent="-514350">
              <a:spcBef>
                <a:spcPct val="20000"/>
              </a:spcBef>
              <a:buClrTx/>
              <a:buFont typeface="+mj-lt"/>
              <a:buAutoNum type="arabicPeriod" startAt="3"/>
            </a:pPr>
            <a:r>
              <a:rPr lang="en-US" sz="2700" smtClean="0">
                <a:solidFill>
                  <a:prstClr val="black"/>
                </a:solidFill>
                <a:latin typeface="Calibri"/>
              </a:rPr>
              <a:t>Lakukan Query Select / Update / Insert / Delete</a:t>
            </a:r>
          </a:p>
          <a:p>
            <a:pPr marL="800100" lvl="0" indent="-285750">
              <a:spcBef>
                <a:spcPct val="20000"/>
              </a:spcBef>
              <a:buClrTx/>
              <a:buFont typeface="+mj-lt"/>
              <a:buAutoNum type="alphaLcPeriod"/>
            </a:pPr>
            <a:r>
              <a:rPr lang="en-US" sz="2700" smtClean="0">
                <a:solidFill>
                  <a:prstClr val="black"/>
                </a:solidFill>
                <a:latin typeface="Calibri"/>
              </a:rPr>
              <a:t>Untuk Query Select:</a:t>
            </a:r>
            <a:endParaRPr lang="en-US" sz="2700">
              <a:solidFill>
                <a:prstClr val="black"/>
              </a:solidFill>
              <a:latin typeface="Calibri"/>
            </a:endParaRPr>
          </a:p>
          <a:p>
            <a:pPr marL="1200150" lvl="1" indent="-285750"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2400">
                <a:solidFill>
                  <a:prstClr val="black"/>
                </a:solidFill>
                <a:latin typeface="Calibri"/>
              </a:rPr>
              <a:t>Buat object </a:t>
            </a:r>
            <a:r>
              <a:rPr lang="en-US" sz="2400" u="sng">
                <a:solidFill>
                  <a:prstClr val="black"/>
                </a:solidFill>
                <a:latin typeface="Calibri"/>
              </a:rPr>
              <a:t>statement</a:t>
            </a:r>
          </a:p>
          <a:p>
            <a:pPr marL="1200150" lvl="1" indent="-285750"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2400">
                <a:solidFill>
                  <a:prstClr val="black"/>
                </a:solidFill>
                <a:latin typeface="Calibri"/>
              </a:rPr>
              <a:t>Buat object </a:t>
            </a:r>
            <a:r>
              <a:rPr lang="en-US" sz="2400" u="sng">
                <a:solidFill>
                  <a:prstClr val="black"/>
                </a:solidFill>
                <a:latin typeface="Calibri"/>
              </a:rPr>
              <a:t>ResultSet</a:t>
            </a:r>
            <a:r>
              <a:rPr lang="en-US" sz="2400">
                <a:solidFill>
                  <a:prstClr val="black"/>
                </a:solidFill>
                <a:latin typeface="Calibri"/>
              </a:rPr>
              <a:t> untuk menampung hasil executeQuery</a:t>
            </a:r>
          </a:p>
          <a:p>
            <a:pPr marL="1200150" lvl="1" indent="-285750"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2400">
                <a:solidFill>
                  <a:prstClr val="black"/>
                </a:solidFill>
                <a:latin typeface="Calibri"/>
              </a:rPr>
              <a:t>Jalankan method </a:t>
            </a:r>
            <a:r>
              <a:rPr lang="en-US" sz="2400" u="sng">
                <a:solidFill>
                  <a:prstClr val="black"/>
                </a:solidFill>
                <a:latin typeface="Calibri"/>
              </a:rPr>
              <a:t>executeQuery()</a:t>
            </a:r>
          </a:p>
          <a:p>
            <a:pPr marL="800100" lvl="0" indent="-285750">
              <a:spcBef>
                <a:spcPct val="20000"/>
              </a:spcBef>
              <a:buClrTx/>
              <a:buFont typeface="+mj-lt"/>
              <a:buAutoNum type="alphaLcPeriod"/>
            </a:pPr>
            <a:r>
              <a:rPr lang="en-US" sz="2700">
                <a:solidFill>
                  <a:prstClr val="black"/>
                </a:solidFill>
                <a:latin typeface="Calibri"/>
              </a:rPr>
              <a:t>Untuk </a:t>
            </a:r>
            <a:r>
              <a:rPr lang="en-US" sz="2700" smtClean="0">
                <a:solidFill>
                  <a:prstClr val="black"/>
                </a:solidFill>
                <a:latin typeface="Calibri"/>
              </a:rPr>
              <a:t>Update, Insert &amp; Delete:</a:t>
            </a:r>
            <a:endParaRPr lang="en-US" sz="2700">
              <a:solidFill>
                <a:prstClr val="black"/>
              </a:solidFill>
              <a:latin typeface="Calibri"/>
            </a:endParaRPr>
          </a:p>
          <a:p>
            <a:pPr marL="1200150" lvl="1" indent="-285750"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2400">
                <a:solidFill>
                  <a:prstClr val="black"/>
                </a:solidFill>
                <a:latin typeface="Calibri"/>
              </a:rPr>
              <a:t>Buat object </a:t>
            </a:r>
            <a:r>
              <a:rPr lang="en-US" sz="2400" u="sng">
                <a:solidFill>
                  <a:prstClr val="black"/>
                </a:solidFill>
                <a:latin typeface="Calibri"/>
              </a:rPr>
              <a:t>statement</a:t>
            </a:r>
          </a:p>
          <a:p>
            <a:pPr marL="1200150" lvl="1" indent="-285750">
              <a:spcBef>
                <a:spcPct val="20000"/>
              </a:spcBef>
              <a:buClrTx/>
              <a:buFont typeface="Wingdings" pitchFamily="2" charset="2"/>
              <a:buChar char="§"/>
            </a:pPr>
            <a:r>
              <a:rPr lang="en-US" sz="2400">
                <a:solidFill>
                  <a:prstClr val="black"/>
                </a:solidFill>
                <a:latin typeface="Calibri"/>
              </a:rPr>
              <a:t>Jalankan method </a:t>
            </a:r>
            <a:r>
              <a:rPr lang="en-US" sz="2400" u="sng">
                <a:solidFill>
                  <a:prstClr val="black"/>
                </a:solidFill>
                <a:latin typeface="Calibri"/>
              </a:rPr>
              <a:t>executeUpdate</a:t>
            </a:r>
            <a:r>
              <a:rPr lang="en-US" sz="2400" u="sng" smtClean="0">
                <a:solidFill>
                  <a:prstClr val="black"/>
                </a:solidFill>
                <a:latin typeface="Calibri"/>
              </a:rPr>
              <a:t>()</a:t>
            </a:r>
          </a:p>
          <a:p>
            <a:pPr marL="514350" lvl="0" indent="-514350">
              <a:spcBef>
                <a:spcPct val="20000"/>
              </a:spcBef>
              <a:buClrTx/>
              <a:buFont typeface="+mj-lt"/>
              <a:buAutoNum type="arabicPeriod" startAt="4"/>
            </a:pPr>
            <a:r>
              <a:rPr lang="en-US" sz="2700" smtClean="0">
                <a:solidFill>
                  <a:prstClr val="black"/>
                </a:solidFill>
                <a:latin typeface="Calibri"/>
              </a:rPr>
              <a:t>Menutup ResultSet, Statement dan Connection</a:t>
            </a:r>
            <a:endParaRPr lang="en-US" sz="27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08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JDBC</a:t>
            </a:r>
            <a:br>
              <a:rPr lang="en-US" smtClean="0"/>
            </a:br>
            <a:r>
              <a:rPr lang="en-US" smtClean="0"/>
              <a:t>Membuat Driver DB dan Object Koneksi</a:t>
            </a:r>
            <a:endParaRPr lang="en-US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0" y="2431429"/>
            <a:ext cx="9144000" cy="3301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>
                <a:solidFill>
                  <a:schemeClr val="accent1"/>
                </a:solidFill>
                <a:latin typeface="Calibri"/>
              </a:rPr>
              <a:t>try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{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"/>
              </a:rPr>
              <a:t>Class.forName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("</a:t>
            </a:r>
            <a:r>
              <a:rPr lang="en-US" sz="1800" dirty="0" err="1">
                <a:solidFill>
                  <a:srgbClr val="C00000"/>
                </a:solidFill>
                <a:latin typeface="Calibri"/>
              </a:rPr>
              <a:t>com.mysql.jdbc.Driver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");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Connection </a:t>
            </a:r>
            <a:r>
              <a:rPr lang="en-US" sz="1800" dirty="0" err="1" smtClean="0">
                <a:solidFill>
                  <a:srgbClr val="00B050"/>
                </a:solidFill>
                <a:latin typeface="Calibri"/>
              </a:rPr>
              <a:t>koneksi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dirty="0" err="1" smtClean="0">
                <a:solidFill>
                  <a:srgbClr val="00B050"/>
                </a:solidFill>
                <a:latin typeface="Calibri"/>
              </a:rPr>
              <a:t>koneksi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=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"/>
              </a:rPr>
              <a:t>DriverManager.getConnection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"</a:t>
            </a:r>
            <a:r>
              <a:rPr lang="en-US" sz="1800" dirty="0" err="1">
                <a:solidFill>
                  <a:srgbClr val="C00000"/>
                </a:solidFill>
                <a:latin typeface="Calibri"/>
              </a:rPr>
              <a:t>jdbc:mysql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://localhost/</a:t>
            </a:r>
            <a:r>
              <a:rPr lang="en-US" sz="1800" dirty="0" err="1">
                <a:solidFill>
                  <a:srgbClr val="C00000"/>
                </a:solidFill>
                <a:latin typeface="Calibri"/>
              </a:rPr>
              <a:t>dbcoba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","augury", "augury"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}</a:t>
            </a:r>
            <a:endParaRPr lang="en-US" sz="1800" dirty="0">
              <a:solidFill>
                <a:sysClr val="windowText" lastClr="000000"/>
              </a:solidFill>
              <a:latin typeface="Calibri"/>
            </a:endParaRP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chemeClr val="accent1"/>
                </a:solidFill>
                <a:latin typeface="Calibri"/>
              </a:rPr>
              <a:t>catch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(Exception 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e){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"/>
              </a:rPr>
              <a:t>System.out.println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/>
              </a:rPr>
              <a:t>"Failed to get connection"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dirty="0" err="1" smtClean="0">
                <a:solidFill>
                  <a:sysClr val="windowText" lastClr="000000"/>
                </a:solidFill>
                <a:latin typeface="Calibri"/>
              </a:rPr>
              <a:t>e.printStackTrace</a:t>
            </a:r>
            <a:r>
              <a:rPr lang="en-US" sz="1800" dirty="0">
                <a:solidFill>
                  <a:sysClr val="windowText" lastClr="000000"/>
                </a:solidFill>
                <a:latin typeface="Calibri"/>
              </a:rPr>
              <a:t>();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}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Line Callout 2 68"/>
          <p:cNvSpPr/>
          <p:nvPr/>
        </p:nvSpPr>
        <p:spPr>
          <a:xfrm>
            <a:off x="2195736" y="2276872"/>
            <a:ext cx="2376264" cy="295212"/>
          </a:xfrm>
          <a:prstGeom prst="borderCallout2">
            <a:avLst>
              <a:gd name="adj1" fmla="val 18751"/>
              <a:gd name="adj2" fmla="val -1709"/>
              <a:gd name="adj3" fmla="val 18750"/>
              <a:gd name="adj4" fmla="val -16667"/>
              <a:gd name="adj5" fmla="val 166257"/>
              <a:gd name="adj6" fmla="val -3431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Instance class JDBC driver</a:t>
            </a:r>
          </a:p>
        </p:txBody>
      </p:sp>
      <p:sp>
        <p:nvSpPr>
          <p:cNvPr id="70" name="Line Callout 2 69"/>
          <p:cNvSpPr/>
          <p:nvPr/>
        </p:nvSpPr>
        <p:spPr>
          <a:xfrm>
            <a:off x="4839742" y="2276872"/>
            <a:ext cx="2376264" cy="467959"/>
          </a:xfrm>
          <a:prstGeom prst="borderCallout2">
            <a:avLst>
              <a:gd name="adj1" fmla="val 95979"/>
              <a:gd name="adj2" fmla="val 95"/>
              <a:gd name="adj3" fmla="val 207390"/>
              <a:gd name="adj4" fmla="val -29294"/>
              <a:gd name="adj5" fmla="val 211123"/>
              <a:gd name="adj6" fmla="val -10646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Deklarasi object Connection dengan nama koneksi 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Line Callout 2 70"/>
          <p:cNvSpPr/>
          <p:nvPr/>
        </p:nvSpPr>
        <p:spPr>
          <a:xfrm>
            <a:off x="3078739" y="3967151"/>
            <a:ext cx="2376264" cy="259135"/>
          </a:xfrm>
          <a:prstGeom prst="borderCallout2">
            <a:avLst>
              <a:gd name="adj1" fmla="val 50497"/>
              <a:gd name="adj2" fmla="val -1709"/>
              <a:gd name="adj3" fmla="val 52042"/>
              <a:gd name="adj4" fmla="val -7647"/>
              <a:gd name="adj5" fmla="val -77602"/>
              <a:gd name="adj6" fmla="val -16874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Membuat koneksi ke database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Callout 2 18"/>
          <p:cNvSpPr/>
          <p:nvPr/>
        </p:nvSpPr>
        <p:spPr>
          <a:xfrm>
            <a:off x="5781563" y="4220327"/>
            <a:ext cx="950677" cy="425858"/>
          </a:xfrm>
          <a:prstGeom prst="borderCallout2">
            <a:avLst>
              <a:gd name="adj1" fmla="val -10863"/>
              <a:gd name="adj2" fmla="val 36448"/>
              <a:gd name="adj3" fmla="val -93785"/>
              <a:gd name="adj4" fmla="val 36753"/>
              <a:gd name="adj5" fmla="val -115513"/>
              <a:gd name="adj6" fmla="val 35922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url &amp; nama database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7058800" y="4003997"/>
            <a:ext cx="660233" cy="276512"/>
          </a:xfrm>
          <a:prstGeom prst="borderCallout2">
            <a:avLst>
              <a:gd name="adj1" fmla="val -10863"/>
              <a:gd name="adj2" fmla="val 36448"/>
              <a:gd name="adj3" fmla="val -93785"/>
              <a:gd name="adj4" fmla="val 36753"/>
              <a:gd name="adj5" fmla="val -115513"/>
              <a:gd name="adj6" fmla="val 35922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User id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Callout 2 20"/>
          <p:cNvSpPr/>
          <p:nvPr/>
        </p:nvSpPr>
        <p:spPr>
          <a:xfrm>
            <a:off x="7956178" y="3998113"/>
            <a:ext cx="950677" cy="282396"/>
          </a:xfrm>
          <a:prstGeom prst="borderCallout2">
            <a:avLst>
              <a:gd name="adj1" fmla="val -10863"/>
              <a:gd name="adj2" fmla="val 36448"/>
              <a:gd name="adj3" fmla="val -93785"/>
              <a:gd name="adj4" fmla="val 36753"/>
              <a:gd name="adj5" fmla="val -115513"/>
              <a:gd name="adj6" fmla="val 35922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password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8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86" y="536797"/>
            <a:ext cx="8507288" cy="1255160"/>
          </a:xfrm>
        </p:spPr>
        <p:txBody>
          <a:bodyPr>
            <a:normAutofit fontScale="90000"/>
          </a:bodyPr>
          <a:lstStyle/>
          <a:p>
            <a:r>
              <a:rPr lang="en-US" smtClean="0"/>
              <a:t>JDBC</a:t>
            </a:r>
            <a:br>
              <a:rPr lang="en-US" smtClean="0"/>
            </a:br>
            <a:r>
              <a:rPr lang="en-US" sz="2200"/>
              <a:t>Object Statement, Method </a:t>
            </a:r>
            <a:r>
              <a:rPr lang="en-US" sz="2200" smtClean="0"/>
              <a:t>ExecuteQuery() </a:t>
            </a:r>
            <a:r>
              <a:rPr lang="en-US" sz="2200"/>
              <a:t>&amp; object </a:t>
            </a:r>
            <a:r>
              <a:rPr lang="en-US" sz="2200" smtClean="0"/>
              <a:t>ResultSet</a:t>
            </a:r>
            <a:r>
              <a:rPr lang="en-US" sz="2700"/>
              <a:t/>
            </a:r>
            <a:br>
              <a:rPr lang="en-US" sz="2700"/>
            </a:br>
            <a:r>
              <a:rPr lang="en-US" sz="2200"/>
              <a:t>untuk Query Select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52536" y="3068960"/>
            <a:ext cx="8644876" cy="3562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nb-NO" sz="1800" smtClean="0">
                <a:solidFill>
                  <a:sysClr val="windowText" lastClr="000000"/>
                </a:solidFill>
                <a:latin typeface="Calibri"/>
              </a:rPr>
              <a:t>Statement </a:t>
            </a:r>
            <a:r>
              <a:rPr lang="nb-NO" sz="1800">
                <a:solidFill>
                  <a:srgbClr val="00B050"/>
                </a:solidFill>
                <a:latin typeface="Calibri"/>
              </a:rPr>
              <a:t>stmt</a:t>
            </a:r>
            <a:r>
              <a:rPr lang="nb-NO" sz="1800">
                <a:solidFill>
                  <a:sysClr val="windowText" lastClr="000000"/>
                </a:solidFill>
                <a:latin typeface="Calibri"/>
              </a:rPr>
              <a:t>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nb-NO" sz="1800" smtClean="0">
                <a:solidFill>
                  <a:sysClr val="windowText" lastClr="000000"/>
                </a:solidFill>
                <a:latin typeface="Calibri"/>
              </a:rPr>
              <a:t>ResultSet </a:t>
            </a:r>
            <a:r>
              <a:rPr lang="nb-NO" sz="1800">
                <a:solidFill>
                  <a:srgbClr val="00B050"/>
                </a:solidFill>
                <a:latin typeface="Calibri"/>
              </a:rPr>
              <a:t>rsMahasiswa</a:t>
            </a:r>
            <a:r>
              <a:rPr lang="nb-NO" sz="1800" smtClean="0">
                <a:solidFill>
                  <a:sysClr val="windowText" lastClr="000000"/>
                </a:solidFill>
                <a:latin typeface="Calibri"/>
              </a:rPr>
              <a:t>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endParaRPr lang="en-US" sz="1800" smtClean="0">
              <a:solidFill>
                <a:sysClr val="windowText" lastClr="000000"/>
              </a:solidFill>
              <a:latin typeface="Calibri"/>
            </a:endParaRP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chemeClr val="accent1"/>
                </a:solidFill>
                <a:latin typeface="Calibri"/>
              </a:rPr>
              <a:t>try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{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>
                <a:solidFill>
                  <a:srgbClr val="00B050"/>
                </a:solidFill>
                <a:latin typeface="Calibri"/>
              </a:rPr>
              <a:t>stmt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 = koneksi.createStatement();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smtClean="0">
                <a:solidFill>
                  <a:srgbClr val="00B050"/>
                </a:solidFill>
                <a:latin typeface="Calibri"/>
              </a:rPr>
              <a:t>rsMahasiswa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= </a:t>
            </a:r>
            <a:r>
              <a:rPr lang="en-US" sz="1800">
                <a:solidFill>
                  <a:srgbClr val="00B050"/>
                </a:solidFill>
                <a:latin typeface="Calibri"/>
              </a:rPr>
              <a:t>stmt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.executeQuery(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"Select * from mhs;"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}</a:t>
            </a:r>
            <a:endParaRPr lang="en-US" sz="1800">
              <a:solidFill>
                <a:sysClr val="windowText" lastClr="000000"/>
              </a:solidFill>
              <a:latin typeface="Calibri"/>
            </a:endParaRP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chemeClr val="accent1"/>
                </a:solidFill>
                <a:latin typeface="Calibri"/>
              </a:rPr>
              <a:t>catch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(Exception 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e){</a:t>
            </a:r>
          </a:p>
          <a:p>
            <a:pPr marL="228600" lvl="0" indent="-22860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Logger.getLogger(FrmDataMahasiswa_LihatData.class.getName()).log(Level.SEVERE, null, ex);</a:t>
            </a:r>
          </a:p>
          <a:p>
            <a:pPr marL="0" lv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}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886" y="1972910"/>
            <a:ext cx="8398586" cy="977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smtClean="0"/>
              <a:t>Sebelum membuat statement dan menjalankan ExecuteQuery, pastikan Driver DB dan Connection sudah dilakukan (lihat slide sebelumnya)</a:t>
            </a:r>
            <a:endParaRPr lang="en-US" sz="2000"/>
          </a:p>
        </p:txBody>
      </p:sp>
      <p:sp>
        <p:nvSpPr>
          <p:cNvPr id="4" name="Right Brace 3"/>
          <p:cNvSpPr/>
          <p:nvPr/>
        </p:nvSpPr>
        <p:spPr>
          <a:xfrm>
            <a:off x="2736304" y="3130427"/>
            <a:ext cx="216024" cy="47056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ine Callout 2 68"/>
          <p:cNvSpPr/>
          <p:nvPr/>
        </p:nvSpPr>
        <p:spPr>
          <a:xfrm>
            <a:off x="3566700" y="3130427"/>
            <a:ext cx="2376264" cy="404206"/>
          </a:xfrm>
          <a:prstGeom prst="borderCallout2">
            <a:avLst>
              <a:gd name="adj1" fmla="val 18751"/>
              <a:gd name="adj2" fmla="val -1709"/>
              <a:gd name="adj3" fmla="val 18750"/>
              <a:gd name="adj4" fmla="val -16667"/>
              <a:gd name="adj5" fmla="val 58710"/>
              <a:gd name="adj6" fmla="val -26740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Deklarasi object stmt (statement) dan rsMahasiswa (ResultSet)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Line Callout 2 69"/>
          <p:cNvSpPr/>
          <p:nvPr/>
        </p:nvSpPr>
        <p:spPr>
          <a:xfrm>
            <a:off x="4152828" y="3924967"/>
            <a:ext cx="1550476" cy="346891"/>
          </a:xfrm>
          <a:prstGeom prst="borderCallout2">
            <a:avLst>
              <a:gd name="adj1" fmla="val 95979"/>
              <a:gd name="adj2" fmla="val 95"/>
              <a:gd name="adj3" fmla="val 149380"/>
              <a:gd name="adj4" fmla="val -11858"/>
              <a:gd name="adj5" fmla="val 150060"/>
              <a:gd name="adj6" fmla="val -26494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Membuat object stmt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6398873" y="4125046"/>
            <a:ext cx="2498539" cy="438759"/>
          </a:xfrm>
          <a:prstGeom prst="borderCallout2">
            <a:avLst>
              <a:gd name="adj1" fmla="val 95979"/>
              <a:gd name="adj2" fmla="val 95"/>
              <a:gd name="adj3" fmla="val 149380"/>
              <a:gd name="adj4" fmla="val -11858"/>
              <a:gd name="adj5" fmla="val 150060"/>
              <a:gd name="adj6" fmla="val -18695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Membuat object rsMahasiswa, dengan method executeQuery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0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9" grpId="0" animBg="1"/>
      <p:bldP spid="7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en-US" smtClean="0"/>
              <a:t>JDBC</a:t>
            </a:r>
            <a:br>
              <a:rPr lang="en-US" smtClean="0"/>
            </a:br>
            <a:r>
              <a:rPr lang="en-US" smtClean="0"/>
              <a:t>Method pada Object Tipe ResultSet</a:t>
            </a:r>
            <a:br>
              <a:rPr lang="en-US" smtClean="0"/>
            </a:br>
            <a:r>
              <a:rPr lang="en-US" smtClean="0"/>
              <a:t>(yang sering digunakan)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775352"/>
          </a:xfrm>
        </p:spPr>
        <p:txBody>
          <a:bodyPr/>
          <a:lstStyle/>
          <a:p>
            <a:r>
              <a:rPr lang="en-US"/>
              <a:t>.next();</a:t>
            </a:r>
          </a:p>
          <a:p>
            <a:r>
              <a:rPr lang="en-US" smtClean="0"/>
              <a:t>.previous();</a:t>
            </a:r>
          </a:p>
          <a:p>
            <a:r>
              <a:rPr lang="en-US" smtClean="0"/>
              <a:t>.isFirst();</a:t>
            </a:r>
          </a:p>
          <a:p>
            <a:r>
              <a:rPr lang="en-US" smtClean="0"/>
              <a:t>.isLast()</a:t>
            </a:r>
          </a:p>
          <a:p>
            <a:r>
              <a:rPr lang="en-US" smtClean="0"/>
              <a:t>.get</a:t>
            </a:r>
            <a:r>
              <a:rPr lang="en-US" smtClean="0">
                <a:solidFill>
                  <a:schemeClr val="accent1"/>
                </a:solidFill>
              </a:rPr>
              <a:t>String</a:t>
            </a:r>
            <a:r>
              <a:rPr lang="en-US" smtClean="0"/>
              <a:t>(‘namaField’);</a:t>
            </a:r>
          </a:p>
          <a:p>
            <a:r>
              <a:rPr lang="en-US" smtClean="0"/>
              <a:t>.getRow();</a:t>
            </a:r>
          </a:p>
          <a:p>
            <a:endParaRPr lang="en-US"/>
          </a:p>
        </p:txBody>
      </p:sp>
      <p:sp>
        <p:nvSpPr>
          <p:cNvPr id="5" name="Line Callout 2 4"/>
          <p:cNvSpPr/>
          <p:nvPr/>
        </p:nvSpPr>
        <p:spPr>
          <a:xfrm>
            <a:off x="3383868" y="3861048"/>
            <a:ext cx="2376264" cy="404206"/>
          </a:xfrm>
          <a:prstGeom prst="borderCallout2">
            <a:avLst>
              <a:gd name="adj1" fmla="val 18751"/>
              <a:gd name="adj2" fmla="val -1709"/>
              <a:gd name="adj3" fmla="val 18750"/>
              <a:gd name="adj4" fmla="val -16667"/>
              <a:gd name="adj5" fmla="val 154147"/>
              <a:gd name="adj6" fmla="val -41771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t>Disesuaikan dengan tipe dari field yang ingin diakses.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7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/>
              <a:t>JDBC</a:t>
            </a:r>
            <a:br>
              <a:rPr lang="en-US"/>
            </a:br>
            <a:r>
              <a:rPr lang="en-US" sz="3600" smtClean="0"/>
              <a:t>Contoh penggunaan Method pada ResultSet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301208"/>
          </a:xfrm>
        </p:spPr>
        <p:txBody>
          <a:bodyPr>
            <a:noAutofit/>
          </a:bodyPr>
          <a:lstStyle/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nb-NO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Statement </a:t>
            </a:r>
            <a:r>
              <a:rPr lang="nb-NO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nb-NO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nb-NO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ResultSet </a:t>
            </a:r>
            <a:r>
              <a:rPr lang="nb-NO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nb-NO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koneksi.createStatement();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.executeQuery(</a:t>
            </a:r>
            <a:r>
              <a:rPr lang="en-US" sz="14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"Select * from mhs;"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1400" smtClean="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(Exception </a:t>
            </a: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e){</a:t>
            </a:r>
          </a:p>
          <a:p>
            <a:pPr marL="1828800" lvl="0" indent="-171450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Logger.getLogger(FrmDataMahasiswa_LihatData.class.getName()).log(Level.SEVERE, null, ex);</a:t>
            </a:r>
          </a:p>
          <a:p>
            <a:pPr marL="114300" lvl="0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  <a:defRPr/>
            </a:pPr>
            <a:r>
              <a:rPr lang="en-US" sz="1400">
                <a:solidFill>
                  <a:sysClr val="windowText" lastClr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(!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.isLast()) {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.next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txtNim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.setText(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.getString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"nim"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txtNama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.setText(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.getString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"nama"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txtJurusan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.setText(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.getString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"jurusan"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lblRecord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.setText(</a:t>
            </a:r>
            <a:r>
              <a:rPr lang="en-US" sz="14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rsMahasiswa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.getRow() + </a:t>
            </a:r>
            <a:r>
              <a:rPr lang="en-US" sz="140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40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(SQLException ex) {</a:t>
            </a:r>
          </a:p>
          <a:p>
            <a:pPr marL="1828800" indent="-1719263">
              <a:buNone/>
              <a:tabLst>
                <a:tab pos="51435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	Logger.getLogger(FrmDataMahasiswa_LihatData.class.getName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()).log(Level.SEVERE, null, ex);</a:t>
            </a:r>
          </a:p>
          <a:p>
            <a:pPr marL="109728" indent="0">
              <a:buNone/>
              <a:tabLst>
                <a:tab pos="457200" algn="l"/>
                <a:tab pos="857250" algn="l"/>
                <a:tab pos="1143000" algn="l"/>
                <a:tab pos="1485900" algn="l"/>
              </a:tabLst>
            </a:pP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8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886" y="536797"/>
            <a:ext cx="8507288" cy="1255160"/>
          </a:xfrm>
        </p:spPr>
        <p:txBody>
          <a:bodyPr>
            <a:normAutofit fontScale="90000"/>
          </a:bodyPr>
          <a:lstStyle/>
          <a:p>
            <a:r>
              <a:rPr lang="en-US" smtClean="0"/>
              <a:t>JDBC</a:t>
            </a:r>
            <a:br>
              <a:rPr lang="en-US" smtClean="0"/>
            </a:br>
            <a:r>
              <a:rPr lang="en-US" sz="2700" smtClean="0"/>
              <a:t>Object Statement &amp; Method ExecuteUpdate() </a:t>
            </a:r>
            <a:br>
              <a:rPr lang="en-US" sz="2700" smtClean="0"/>
            </a:br>
            <a:r>
              <a:rPr lang="en-US" sz="2700" smtClean="0"/>
              <a:t>untuk Insert Data</a:t>
            </a:r>
            <a:endParaRPr lang="en-US" sz="270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252536" y="3068960"/>
            <a:ext cx="8644876" cy="35624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nb-NO" sz="1800" smtClean="0">
                <a:solidFill>
                  <a:sysClr val="windowText" lastClr="000000"/>
                </a:solidFill>
                <a:latin typeface="Calibri"/>
              </a:rPr>
              <a:t>Statement </a:t>
            </a:r>
            <a:r>
              <a:rPr lang="nb-NO" sz="1800">
                <a:solidFill>
                  <a:srgbClr val="00B050"/>
                </a:solidFill>
                <a:latin typeface="Calibri"/>
              </a:rPr>
              <a:t>stmt</a:t>
            </a:r>
            <a:r>
              <a:rPr lang="nb-NO" sz="1800">
                <a:solidFill>
                  <a:sysClr val="windowText" lastClr="000000"/>
                </a:solidFill>
                <a:latin typeface="Calibri"/>
              </a:rPr>
              <a:t>;</a:t>
            </a: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String query 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=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"insert into mhs (nim, nama, jurusan) values ('"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 + strNim +</a:t>
            </a: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>
                <a:solidFill>
                  <a:sysClr val="windowText" lastClr="000000"/>
                </a:solidFill>
                <a:latin typeface="Calibri"/>
              </a:rPr>
              <a:t>                   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"', '" 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+ strNama +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"', '"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 + strJurusan + </a:t>
            </a:r>
            <a:r>
              <a:rPr lang="en-US" sz="1800" smtClean="0">
                <a:solidFill>
                  <a:srgbClr val="C00000"/>
                </a:solidFill>
                <a:latin typeface="Calibri"/>
              </a:rPr>
              <a:t>"')"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;</a:t>
            </a: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endParaRPr lang="en-US" sz="1800" smtClean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Font typeface="Arial" pitchFamily="34" charset="0"/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rgbClr val="4F81BD"/>
                </a:solidFill>
                <a:latin typeface="Calibri"/>
              </a:rPr>
              <a:t>try 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{</a:t>
            </a:r>
            <a:endParaRPr lang="en-US" sz="180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	</a:t>
            </a:r>
            <a:r>
              <a:rPr lang="en-US" sz="1800" smtClean="0">
                <a:solidFill>
                  <a:srgbClr val="00B050"/>
                </a:solidFill>
                <a:latin typeface="Calibri"/>
              </a:rPr>
              <a:t>stmt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.executeUpdate(query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);</a:t>
            </a: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	JOptionPane.showMessageDialog(</a:t>
            </a:r>
            <a:r>
              <a:rPr lang="en-US" sz="1800" smtClean="0">
                <a:solidFill>
                  <a:schemeClr val="accent1"/>
                </a:solidFill>
                <a:latin typeface="Calibri"/>
              </a:rPr>
              <a:t>this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, </a:t>
            </a:r>
            <a:r>
              <a:rPr lang="en-US" sz="1800">
                <a:solidFill>
                  <a:srgbClr val="C00000"/>
                </a:solidFill>
                <a:latin typeface="Calibri"/>
              </a:rPr>
              <a:t>"Data berhasil disimpan</a:t>
            </a:r>
            <a:r>
              <a:rPr lang="en-US" sz="1800" smtClean="0">
                <a:solidFill>
                  <a:srgbClr val="C00000"/>
                </a:solidFill>
                <a:latin typeface="Calibri"/>
              </a:rPr>
              <a:t>"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);</a:t>
            </a:r>
          </a:p>
          <a:p>
            <a:pPr marL="0" indent="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} </a:t>
            </a:r>
            <a:r>
              <a:rPr lang="en-US" sz="1800" smtClean="0">
                <a:solidFill>
                  <a:srgbClr val="4F81BD"/>
                </a:solidFill>
                <a:latin typeface="Calibri"/>
              </a:rPr>
              <a:t>catch</a:t>
            </a: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(Exception </a:t>
            </a:r>
            <a:r>
              <a:rPr lang="en-US" sz="1800">
                <a:solidFill>
                  <a:sysClr val="windowText" lastClr="000000"/>
                </a:solidFill>
                <a:latin typeface="Calibri"/>
              </a:rPr>
              <a:t>e){</a:t>
            </a:r>
          </a:p>
          <a:p>
            <a:pPr marL="228600" lvl="0" indent="-228600"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>
                <a:solidFill>
                  <a:sysClr val="windowText" lastClr="000000"/>
                </a:solidFill>
                <a:latin typeface="Calibri"/>
              </a:rPr>
              <a:t>	Logger.getLogger(FrmDataMahasiswa_LihatData.class.getName()).log(Level.SEVERE, null, ex);</a:t>
            </a:r>
          </a:p>
          <a:p>
            <a:pPr marL="0" indent="0">
              <a:buFont typeface="Arial" pitchFamily="34" charset="0"/>
              <a:buNone/>
              <a:tabLst>
                <a:tab pos="236538" algn="l"/>
                <a:tab pos="568325" algn="l"/>
                <a:tab pos="1150938" algn="l"/>
                <a:tab pos="1828800" algn="l"/>
              </a:tabLst>
              <a:defRPr/>
            </a:pPr>
            <a:r>
              <a:rPr lang="en-US" sz="1800" smtClean="0">
                <a:solidFill>
                  <a:sysClr val="windowText" lastClr="000000"/>
                </a:solidFill>
                <a:latin typeface="Calibri"/>
              </a:rPr>
              <a:t>} </a:t>
            </a:r>
            <a:endParaRPr lang="en-US" sz="180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886" y="1972910"/>
            <a:ext cx="8398586" cy="9771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smtClean="0">
                <a:solidFill>
                  <a:prstClr val="black"/>
                </a:solidFill>
              </a:rPr>
              <a:t>Sebelum membuat statement dan menjalankan ExecuteQuery, pastikan Driver DB dan Connection sudah dilakukan (lihat slide sebelumnya)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69" name="Line Callout 2 68"/>
          <p:cNvSpPr/>
          <p:nvPr/>
        </p:nvSpPr>
        <p:spPr>
          <a:xfrm>
            <a:off x="2699792" y="2807389"/>
            <a:ext cx="2376264" cy="323587"/>
          </a:xfrm>
          <a:prstGeom prst="borderCallout2">
            <a:avLst>
              <a:gd name="adj1" fmla="val 18751"/>
              <a:gd name="adj2" fmla="val -1709"/>
              <a:gd name="adj3" fmla="val 18750"/>
              <a:gd name="adj4" fmla="val -16667"/>
              <a:gd name="adj5" fmla="val 132033"/>
              <a:gd name="adj6" fmla="val -34556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Deklarasi object stmt (statement)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Line Callout 2 69"/>
          <p:cNvSpPr/>
          <p:nvPr/>
        </p:nvSpPr>
        <p:spPr>
          <a:xfrm>
            <a:off x="7596336" y="3067579"/>
            <a:ext cx="1390484" cy="433429"/>
          </a:xfrm>
          <a:prstGeom prst="borderCallout2">
            <a:avLst>
              <a:gd name="adj1" fmla="val 102572"/>
              <a:gd name="adj2" fmla="val 5624"/>
              <a:gd name="adj3" fmla="val 149380"/>
              <a:gd name="adj4" fmla="val -8172"/>
              <a:gd name="adj5" fmla="val 150060"/>
              <a:gd name="adj6" fmla="val -16358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String Query untuk insert data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3707904" y="4203611"/>
            <a:ext cx="2498539" cy="284987"/>
          </a:xfrm>
          <a:prstGeom prst="borderCallout2">
            <a:avLst>
              <a:gd name="adj1" fmla="val 95979"/>
              <a:gd name="adj2" fmla="val 95"/>
              <a:gd name="adj3" fmla="val 189487"/>
              <a:gd name="adj4" fmla="val -10714"/>
              <a:gd name="adj5" fmla="val 190167"/>
              <a:gd name="adj6" fmla="val -192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Menjalankan statement query</a:t>
            </a:r>
            <a:endParaRPr lang="en-US" sz="12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7164288" y="3429000"/>
            <a:ext cx="189674" cy="55381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95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urier New" pitchFamily="49" charset="0"/>
              </a:rPr>
              <a:t>Database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23528" y="1196752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Buatlah</a:t>
            </a:r>
            <a:r>
              <a:rPr lang="en-US" dirty="0" smtClean="0"/>
              <a:t> database </a:t>
            </a:r>
            <a:r>
              <a:rPr lang="en-US" dirty="0" err="1" smtClean="0"/>
              <a:t>Mysql</a:t>
            </a:r>
            <a:r>
              <a:rPr lang="en-US" dirty="0" smtClean="0"/>
              <a:t> :</a:t>
            </a:r>
            <a:r>
              <a:rPr lang="en-US" dirty="0"/>
              <a:t> </a:t>
            </a:r>
            <a:r>
              <a:rPr lang="en-US" dirty="0" err="1" smtClean="0"/>
              <a:t>Klinik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Buat</a:t>
            </a:r>
            <a:r>
              <a:rPr lang="en-US" dirty="0" smtClean="0"/>
              <a:t> table : </a:t>
            </a:r>
            <a:r>
              <a:rPr lang="en-US" dirty="0" err="1" smtClean="0"/>
              <a:t>pasien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3083"/>
            <a:ext cx="8784976" cy="46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8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5527</TotalTime>
  <Words>1013</Words>
  <Application>Microsoft Office PowerPoint</Application>
  <PresentationFormat>On-screen Show (4:3)</PresentationFormat>
  <Paragraphs>229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Baskerville Old Face</vt:lpstr>
      <vt:lpstr>Calibri</vt:lpstr>
      <vt:lpstr>Courier New</vt:lpstr>
      <vt:lpstr>Georgia</vt:lpstr>
      <vt:lpstr>Trebuchet MS</vt:lpstr>
      <vt:lpstr>Wingdings</vt:lpstr>
      <vt:lpstr>Wingdings 2</vt:lpstr>
      <vt:lpstr>Urban</vt:lpstr>
      <vt:lpstr>Bahasa Pemrograman</vt:lpstr>
      <vt:lpstr>JDBC</vt:lpstr>
      <vt:lpstr>JDBC Tahapan</vt:lpstr>
      <vt:lpstr>JDBC Membuat Driver DB dan Object Koneksi</vt:lpstr>
      <vt:lpstr>JDBC Object Statement, Method ExecuteQuery() &amp; object ResultSet untuk Query Select</vt:lpstr>
      <vt:lpstr>JDBC Method pada Object Tipe ResultSet (yang sering digunakan)</vt:lpstr>
      <vt:lpstr>JDBC Contoh penggunaan Method pada ResultSet</vt:lpstr>
      <vt:lpstr>JDBC Object Statement &amp; Method ExecuteUpdate()  untuk Insert Data</vt:lpstr>
      <vt:lpstr>Database</vt:lpstr>
      <vt:lpstr>Tambahkan Data sebanyak 5 :</vt:lpstr>
      <vt:lpstr>Data :</vt:lpstr>
      <vt:lpstr>Jframe Class : frmPasien Title Form : Pasien</vt:lpstr>
      <vt:lpstr>Jframe Class : frmPasien Title Form : Pasien</vt:lpstr>
      <vt:lpstr>Connection Database</vt:lpstr>
      <vt:lpstr>Masukan Data ke tblPasien </vt:lpstr>
      <vt:lpstr>Masukan Data ke tblPasien (lanjut) </vt:lpstr>
      <vt:lpstr>Running Program</vt:lpstr>
      <vt:lpstr>Tambah Data</vt:lpstr>
      <vt:lpstr>Tambah Data</vt:lpstr>
      <vt:lpstr>Tambah Data</vt:lpstr>
      <vt:lpstr>Tambah Data</vt:lpstr>
      <vt:lpstr>Tambah Data</vt:lpstr>
      <vt:lpstr>Tambah Data</vt:lpstr>
      <vt:lpstr>Tambah Data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Chaerul Anwar</cp:lastModifiedBy>
  <cp:revision>494</cp:revision>
  <dcterms:created xsi:type="dcterms:W3CDTF">2011-09-16T02:11:44Z</dcterms:created>
  <dcterms:modified xsi:type="dcterms:W3CDTF">2019-11-14T00:57:05Z</dcterms:modified>
</cp:coreProperties>
</file>