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6"/>
  </p:notesMasterIdLst>
  <p:handoutMasterIdLst>
    <p:handoutMasterId r:id="rId37"/>
  </p:handoutMasterIdLst>
  <p:sldIdLst>
    <p:sldId id="256" r:id="rId2"/>
    <p:sldId id="314" r:id="rId3"/>
    <p:sldId id="312" r:id="rId4"/>
    <p:sldId id="279" r:id="rId5"/>
    <p:sldId id="313" r:id="rId6"/>
    <p:sldId id="301" r:id="rId7"/>
    <p:sldId id="303" r:id="rId8"/>
    <p:sldId id="306" r:id="rId9"/>
    <p:sldId id="305" r:id="rId10"/>
    <p:sldId id="260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35" r:id="rId32"/>
    <p:sldId id="336" r:id="rId33"/>
    <p:sldId id="337" r:id="rId34"/>
    <p:sldId id="269" r:id="rId3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A2E1B2C-665A-4524-8DCC-0DDF0860CA50}">
          <p14:sldIdLst>
            <p14:sldId id="256"/>
          </p14:sldIdLst>
        </p14:section>
        <p14:section name="Method" id="{79C1BE7D-3426-4131-993B-68E162122C4F}">
          <p14:sldIdLst>
            <p14:sldId id="314"/>
            <p14:sldId id="312"/>
            <p14:sldId id="279"/>
            <p14:sldId id="313"/>
            <p14:sldId id="301"/>
            <p14:sldId id="303"/>
            <p14:sldId id="306"/>
            <p14:sldId id="305"/>
            <p14:sldId id="260"/>
          </p14:sldIdLst>
        </p14:section>
        <p14:section name="Method Constructor" id="{5AFE7011-D9AF-41C2-85AD-D6DE08A9D866}">
          <p14:sldIdLst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</p14:sldIdLst>
        </p14:section>
        <p14:section name="Method Accessor &amp; Mutator" id="{57A6A128-F96E-4DC2-BBB8-F38A197258F1}">
          <p14:sldIdLst>
            <p14:sldId id="324"/>
            <p14:sldId id="325"/>
            <p14:sldId id="326"/>
            <p14:sldId id="327"/>
            <p14:sldId id="328"/>
            <p14:sldId id="329"/>
            <p14:sldId id="330"/>
          </p14:sldIdLst>
        </p14:section>
        <p14:section name="Method toString &amp; main" id="{5F21F2E5-FE5D-4C0A-8B43-F09AED8A9EE4}">
          <p14:sldIdLst>
            <p14:sldId id="331"/>
            <p14:sldId id="332"/>
            <p14:sldId id="333"/>
            <p14:sldId id="334"/>
            <p14:sldId id="335"/>
            <p14:sldId id="336"/>
            <p14:sldId id="337"/>
          </p14:sldIdLst>
        </p14:section>
        <p14:section name="Selesai" id="{7C628A37-E87A-490F-B738-E0E0FBB30BC2}">
          <p14:sldIdLst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1" d="100"/>
          <a:sy n="61" d="100"/>
        </p:scale>
        <p:origin x="140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0EA65-E373-4264-8E33-E557121D1785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8D865-858E-4A99-B1EC-A38C0414A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21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12/09/2019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12/09/2019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12/09/2019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12/09/2019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12/09/2019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12/09/2019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9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9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12/09/2019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  <a:latin typeface="Calibri" panose="020F0502020204030204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  <a:latin typeface="Calibri" panose="020F0502020204030204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12/09/2019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12/09/2019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12/09/2019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12/09/2019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12/09/2019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12/09/2019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mailto:augury.elrayeb@upj.ac.i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FONDASI PEMROGRAMAN &amp; STRUKTUR </a:t>
            </a:r>
            <a:r>
              <a:rPr lang="id-ID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#5 - 1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Basic Method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mtClean="0"/>
              <a:t>Thanks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4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Method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By: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254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Method </a:t>
            </a:r>
            <a:r>
              <a:rPr lang="en-US" dirty="0" err="1"/>
              <a:t>merupakan</a:t>
            </a:r>
            <a:r>
              <a:rPr lang="en-US" dirty="0"/>
              <a:t> member class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843808" y="3501009"/>
            <a:ext cx="1447800" cy="1897253"/>
            <a:chOff x="6248400" y="3962400"/>
            <a:chExt cx="1447800" cy="1592316"/>
          </a:xfrm>
        </p:grpSpPr>
        <p:sp>
          <p:nvSpPr>
            <p:cNvPr id="5" name="Flowchart: Process 4"/>
            <p:cNvSpPr/>
            <p:nvPr/>
          </p:nvSpPr>
          <p:spPr>
            <a:xfrm>
              <a:off x="6248400" y="3962400"/>
              <a:ext cx="1447800" cy="304800"/>
            </a:xfrm>
            <a:prstGeom prst="flowChartProcess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IntCell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6248400" y="4267200"/>
              <a:ext cx="1447800" cy="601717"/>
            </a:xfrm>
            <a:prstGeom prst="flowChartProcess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FieldMembers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storedValue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6248400" y="4868916"/>
              <a:ext cx="1447800" cy="685800"/>
            </a:xfrm>
            <a:prstGeom prst="flowChartProcess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Methods: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read()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write(</a:t>
              </a: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int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x)</a:t>
              </a:r>
            </a:p>
          </p:txBody>
        </p:sp>
      </p:grpSp>
      <p:sp>
        <p:nvSpPr>
          <p:cNvPr id="8" name="Oval 7"/>
          <p:cNvSpPr/>
          <p:nvPr/>
        </p:nvSpPr>
        <p:spPr>
          <a:xfrm>
            <a:off x="2411760" y="4620753"/>
            <a:ext cx="2088232" cy="777509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28644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Method</a:t>
            </a:r>
            <a:br>
              <a:rPr lang="en-US" smtClean="0"/>
            </a:br>
            <a:r>
              <a:rPr lang="en-US" smtClean="0"/>
              <a:t>Constructor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5144"/>
            <a:ext cx="8229600" cy="4510200"/>
          </a:xfrm>
        </p:spPr>
        <p:txBody>
          <a:bodyPr>
            <a:normAutofit/>
          </a:bodyPr>
          <a:lstStyle/>
          <a:p>
            <a:endParaRPr lang="en-US" i="1" dirty="0" smtClean="0">
              <a:solidFill>
                <a:srgbClr val="C00000"/>
              </a:solidFill>
            </a:endParaRPr>
          </a:p>
          <a:p>
            <a:r>
              <a:rPr lang="en-US" i="1" dirty="0" smtClean="0">
                <a:solidFill>
                  <a:srgbClr val="C00000"/>
                </a:solidFill>
              </a:rPr>
              <a:t>constructor</a:t>
            </a:r>
            <a:r>
              <a:rPr lang="en-US" i="1" dirty="0" smtClean="0"/>
              <a:t> </a:t>
            </a:r>
            <a:r>
              <a:rPr lang="en-US" dirty="0" err="1"/>
              <a:t>memberitahu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object </a:t>
            </a:r>
            <a:r>
              <a:rPr lang="en-US" dirty="0" err="1"/>
              <a:t>dideklarasikan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di-</a:t>
            </a:r>
            <a:r>
              <a:rPr lang="en-US" b="1" dirty="0" err="1"/>
              <a:t>inisialisasi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i="1" dirty="0">
                <a:solidFill>
                  <a:srgbClr val="C00000"/>
                </a:solidFill>
              </a:rPr>
              <a:t>constructor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b="1" dirty="0" err="1"/>
              <a:t>inisialisasi</a:t>
            </a:r>
            <a:r>
              <a:rPr lang="en-US" b="1" dirty="0"/>
              <a:t> </a:t>
            </a:r>
            <a:r>
              <a:rPr lang="en-US" b="1" i="1" dirty="0"/>
              <a:t>field member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i="1" dirty="0" smtClean="0"/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5694275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Method</a:t>
            </a:r>
            <a:br>
              <a:rPr lang="en-US" smtClean="0"/>
            </a:br>
            <a:r>
              <a:rPr lang="en-US" smtClean="0"/>
              <a:t>Constructor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5144"/>
            <a:ext cx="8229600" cy="4798232"/>
          </a:xfrm>
        </p:spPr>
        <p:txBody>
          <a:bodyPr>
            <a:normAutofit/>
          </a:bodyPr>
          <a:lstStyle/>
          <a:p>
            <a:endParaRPr lang="en-US" sz="3200" i="1" dirty="0"/>
          </a:p>
          <a:p>
            <a:r>
              <a:rPr lang="en-US" sz="3200" dirty="0" err="1">
                <a:solidFill>
                  <a:srgbClr val="C00000"/>
                </a:solidFill>
              </a:rPr>
              <a:t>Jika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pada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suatu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i="1" dirty="0">
                <a:solidFill>
                  <a:srgbClr val="C00000"/>
                </a:solidFill>
              </a:rPr>
              <a:t>class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tidak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ada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i="1" dirty="0">
                <a:solidFill>
                  <a:srgbClr val="C00000"/>
                </a:solidFill>
              </a:rPr>
              <a:t>constructor</a:t>
            </a:r>
            <a:r>
              <a:rPr lang="en-US" sz="3200" dirty="0"/>
              <a:t>, </a:t>
            </a:r>
            <a:r>
              <a:rPr lang="en-US" sz="3200" i="1" dirty="0"/>
              <a:t>default constructor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dibuat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java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menginisialisasi</a:t>
            </a:r>
            <a:r>
              <a:rPr lang="en-US" sz="3200" dirty="0"/>
              <a:t> </a:t>
            </a:r>
            <a:r>
              <a:rPr lang="en-US" sz="3200" dirty="0" err="1"/>
              <a:t>tiap</a:t>
            </a:r>
            <a:r>
              <a:rPr lang="en-US" sz="3200" dirty="0"/>
              <a:t> </a:t>
            </a:r>
            <a:r>
              <a:rPr lang="en-US" sz="3200" i="1" dirty="0"/>
              <a:t>field member</a:t>
            </a:r>
            <a:r>
              <a:rPr lang="en-US" sz="3200" dirty="0"/>
              <a:t> </a:t>
            </a:r>
            <a:r>
              <a:rPr lang="en-US" sz="3200" dirty="0" err="1"/>
              <a:t>sesuai</a:t>
            </a:r>
            <a:r>
              <a:rPr lang="en-US" sz="3200" dirty="0"/>
              <a:t> </a:t>
            </a:r>
            <a:r>
              <a:rPr lang="en-US" sz="3200" i="1" dirty="0"/>
              <a:t>default value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tipe</a:t>
            </a:r>
            <a:r>
              <a:rPr lang="en-US" sz="3200" dirty="0"/>
              <a:t> </a:t>
            </a:r>
            <a:r>
              <a:rPr lang="en-US" sz="3200" i="1" dirty="0"/>
              <a:t>field</a:t>
            </a:r>
            <a:r>
              <a:rPr lang="en-US" sz="3200" dirty="0"/>
              <a:t>-</a:t>
            </a:r>
            <a:r>
              <a:rPr lang="en-US" sz="3200" dirty="0" err="1"/>
              <a:t>nya</a:t>
            </a:r>
            <a:r>
              <a:rPr lang="en-US" sz="3200" dirty="0" smtClean="0"/>
              <a:t>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67361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Method</a:t>
            </a:r>
            <a:br>
              <a:rPr lang="en-US" smtClean="0"/>
            </a:br>
            <a:r>
              <a:rPr lang="en-US" smtClean="0"/>
              <a:t>Constructor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5144"/>
            <a:ext cx="8229600" cy="4798232"/>
          </a:xfrm>
        </p:spPr>
        <p:txBody>
          <a:bodyPr>
            <a:normAutofit/>
          </a:bodyPr>
          <a:lstStyle/>
          <a:p>
            <a:endParaRPr lang="en-US" sz="3200" i="1" dirty="0"/>
          </a:p>
          <a:p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>
                <a:solidFill>
                  <a:srgbClr val="C00000"/>
                </a:solidFill>
              </a:rPr>
              <a:t>membuat</a:t>
            </a:r>
            <a:r>
              <a:rPr lang="en-US" sz="3200" dirty="0">
                <a:solidFill>
                  <a:srgbClr val="C00000"/>
                </a:solidFill>
              </a:rPr>
              <a:t> constructor</a:t>
            </a:r>
            <a:r>
              <a:rPr lang="en-US" sz="3200" dirty="0"/>
              <a:t>,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menulis</a:t>
            </a:r>
            <a:r>
              <a:rPr lang="en-US" sz="3200" dirty="0"/>
              <a:t> </a:t>
            </a:r>
            <a:r>
              <a:rPr lang="en-US" sz="3200" i="1" dirty="0"/>
              <a:t>method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tipe</a:t>
            </a:r>
            <a:r>
              <a:rPr lang="en-US" sz="3200" dirty="0"/>
              <a:t> </a:t>
            </a:r>
            <a:r>
              <a:rPr lang="en-US" sz="3200" i="1" dirty="0"/>
              <a:t>no return </a:t>
            </a:r>
            <a:r>
              <a:rPr lang="en-US" sz="3200" dirty="0"/>
              <a:t>yang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nama</a:t>
            </a:r>
            <a:r>
              <a:rPr lang="en-US" sz="3200" dirty="0"/>
              <a:t> </a:t>
            </a:r>
            <a:r>
              <a:rPr lang="en-US" sz="3200" dirty="0" err="1"/>
              <a:t>sama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i="1" dirty="0"/>
              <a:t>class. </a:t>
            </a:r>
          </a:p>
        </p:txBody>
      </p:sp>
    </p:spTree>
    <p:extLst>
      <p:ext uri="{BB962C8B-B14F-4D97-AF65-F5344CB8AC3E}">
        <p14:creationId xmlns:p14="http://schemas.microsoft.com/office/powerpoint/2010/main" val="21027237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Method</a:t>
            </a:r>
            <a:br>
              <a:rPr lang="en-US" smtClean="0"/>
            </a:br>
            <a:r>
              <a:rPr lang="en-US" smtClean="0"/>
              <a:t>Constructor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67544" y="2132856"/>
            <a:ext cx="1447800" cy="2291940"/>
            <a:chOff x="6248400" y="3962400"/>
            <a:chExt cx="1447800" cy="2291940"/>
          </a:xfrm>
        </p:grpSpPr>
        <p:sp>
          <p:nvSpPr>
            <p:cNvPr id="5" name="Flowchart: Process 4"/>
            <p:cNvSpPr/>
            <p:nvPr/>
          </p:nvSpPr>
          <p:spPr>
            <a:xfrm>
              <a:off x="6248400" y="3962400"/>
              <a:ext cx="1447800" cy="304800"/>
            </a:xfrm>
            <a:prstGeom prst="flowChartProcess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Biodata</a:t>
              </a: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6248400" y="4267200"/>
              <a:ext cx="1447800" cy="1423392"/>
            </a:xfrm>
            <a:prstGeom prst="flowChartProcess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FieldMembers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:</a:t>
              </a:r>
            </a:p>
            <a:p>
              <a:pPr marL="17462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74625" algn="l"/>
                </a:tabLst>
                <a:defRPr/>
              </a:pP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nama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17462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74625" algn="l"/>
                </a:tabLst>
                <a:defRPr/>
              </a:pP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Alamat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17462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74625" algn="l"/>
                </a:tabLst>
                <a:defRPr/>
              </a:pP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tanggalLahir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17462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74625" algn="l"/>
                </a:tabLst>
                <a:defRPr/>
              </a:pP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bulanLahir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17462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74625" algn="l"/>
                </a:tabLst>
                <a:defRPr/>
              </a:pP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tahunLahir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6248400" y="5739088"/>
              <a:ext cx="1447800" cy="515252"/>
            </a:xfrm>
            <a:prstGeom prst="flowChartProcess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Methods: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Biodata()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771801" y="2132856"/>
            <a:ext cx="3168352" cy="4247317"/>
          </a:xfrm>
          <a:prstGeom prst="rect">
            <a:avLst/>
          </a:prstGeom>
          <a:solidFill>
            <a:sysClr val="windowText" lastClr="00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class Biodata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nb-NO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private String nama;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nb-NO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r>
              <a:rPr kumimoji="0" lang="nb-N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private </a:t>
            </a:r>
            <a:r>
              <a:rPr kumimoji="0" lang="nb-NO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String alamat;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nb-NO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r>
              <a:rPr kumimoji="0" lang="nb-N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private </a:t>
            </a:r>
            <a:r>
              <a:rPr kumimoji="0" lang="nb-NO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 tanggalLahir;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nb-NO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r>
              <a:rPr kumimoji="0" lang="nb-N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private </a:t>
            </a:r>
            <a:r>
              <a:rPr kumimoji="0" lang="nb-NO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 bulanLahir;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nb-NO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</a:t>
            </a:r>
            <a:r>
              <a:rPr kumimoji="0" lang="nb-N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private </a:t>
            </a:r>
            <a:r>
              <a:rPr kumimoji="0" lang="nb-NO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 tahunLahir</a:t>
            </a:r>
            <a:r>
              <a:rPr kumimoji="0" lang="nb-N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Biodata() {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nama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"";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alamat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"";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tanggalLahir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1;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bulanLahir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1;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tahunLahir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1901;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}</a:t>
            </a:r>
          </a:p>
        </p:txBody>
      </p:sp>
      <p:sp>
        <p:nvSpPr>
          <p:cNvPr id="9" name="Right Arrow 8"/>
          <p:cNvSpPr/>
          <p:nvPr/>
        </p:nvSpPr>
        <p:spPr>
          <a:xfrm>
            <a:off x="1979712" y="2590800"/>
            <a:ext cx="762000" cy="533399"/>
          </a:xfrm>
          <a:prstGeom prst="rightArrow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84169" y="2099529"/>
            <a:ext cx="28803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Untuk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membuat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object based on class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Biodata: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Biodata tmn1 = new Biodata()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Biodata tmn2 = new Biodata()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Biodata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tmn3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new Biodata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10024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 Constructor</a:t>
            </a:r>
            <a:br>
              <a:rPr lang="en-US" dirty="0" smtClean="0"/>
            </a:br>
            <a:r>
              <a:rPr lang="en-US" i="1" dirty="0" err="1"/>
              <a:t>Constructor</a:t>
            </a:r>
            <a:r>
              <a:rPr lang="en-US" i="1" dirty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Parameter</a:t>
            </a:r>
            <a:r>
              <a:rPr lang="en-US" i="1" dirty="0"/>
              <a:t>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67544" y="1915218"/>
            <a:ext cx="1447800" cy="2291940"/>
            <a:chOff x="6248400" y="3962400"/>
            <a:chExt cx="1447800" cy="2291940"/>
          </a:xfrm>
        </p:grpSpPr>
        <p:sp>
          <p:nvSpPr>
            <p:cNvPr id="5" name="Flowchart: Process 4"/>
            <p:cNvSpPr/>
            <p:nvPr/>
          </p:nvSpPr>
          <p:spPr>
            <a:xfrm>
              <a:off x="6248400" y="3962400"/>
              <a:ext cx="1447800" cy="304800"/>
            </a:xfrm>
            <a:prstGeom prst="flowChartProcess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Biodata</a:t>
              </a: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6248400" y="4267200"/>
              <a:ext cx="1447800" cy="1423392"/>
            </a:xfrm>
            <a:prstGeom prst="flowChartProcess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FieldMembers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:</a:t>
              </a:r>
              <a:endPara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17462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74625" algn="l"/>
                </a:tabLst>
                <a:defRPr/>
              </a:pP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nama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17462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74625" algn="l"/>
                </a:tabLst>
                <a:defRPr/>
              </a:pP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Alamat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17462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74625" algn="l"/>
                </a:tabLst>
                <a:defRPr/>
              </a:pP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tanggalLahir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17462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74625" algn="l"/>
                </a:tabLst>
                <a:defRPr/>
              </a:pP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bulanLahir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17462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74625" algn="l"/>
                </a:tabLst>
                <a:defRPr/>
              </a:pP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tahunLahir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6248400" y="5739088"/>
              <a:ext cx="1447800" cy="515252"/>
            </a:xfrm>
            <a:prstGeom prst="flowChartProcess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Methods: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Biodata()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915817" y="1515556"/>
            <a:ext cx="5770984" cy="3785652"/>
          </a:xfrm>
          <a:prstGeom prst="rect">
            <a:avLst/>
          </a:prstGeom>
          <a:solidFill>
            <a:sysClr val="windowText" lastClr="00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class Biodata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nb-NO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private String nama;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nb-NO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r>
              <a:rPr kumimoji="0" lang="nb-NO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private </a:t>
            </a:r>
            <a:r>
              <a:rPr kumimoji="0" lang="nb-NO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String alamat;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nb-NO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r>
              <a:rPr kumimoji="0" lang="nb-NO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private </a:t>
            </a:r>
            <a:r>
              <a:rPr kumimoji="0" lang="nb-NO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 tanggalLahir;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nb-NO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r>
              <a:rPr kumimoji="0" lang="nb-NO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private </a:t>
            </a:r>
            <a:r>
              <a:rPr kumimoji="0" lang="nb-NO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 bulanLahir;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nb-NO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</a:t>
            </a:r>
            <a:r>
              <a:rPr kumimoji="0" lang="nb-NO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private </a:t>
            </a:r>
            <a:r>
              <a:rPr kumimoji="0" lang="nb-NO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 tahunLahir</a:t>
            </a:r>
            <a:r>
              <a:rPr kumimoji="0" lang="nb-NO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Biodata(String n, String a,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tgl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bln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{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nama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n;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alamat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a;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tanggalLahir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tgl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bulanLahir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bln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tahunLahir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}</a:t>
            </a:r>
          </a:p>
        </p:txBody>
      </p:sp>
      <p:sp>
        <p:nvSpPr>
          <p:cNvPr id="9" name="Right Arrow 8"/>
          <p:cNvSpPr/>
          <p:nvPr/>
        </p:nvSpPr>
        <p:spPr>
          <a:xfrm>
            <a:off x="2051720" y="2373162"/>
            <a:ext cx="762000" cy="533399"/>
          </a:xfrm>
          <a:prstGeom prst="rightArrow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5426875"/>
            <a:ext cx="57606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Untuk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membuat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object based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on class Biodata: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Biodata tmn4 = new Biodata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("Budi", "Jalan Raya Satu", 1, 6, 2000</a:t>
            </a:r>
            <a:r>
              <a:rPr kumimoji="0" lang="fi-FI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Biodata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tmn5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new Biodata</a:t>
            </a:r>
            <a:r>
              <a:rPr kumimoji="0" lang="fi-FI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(”Ani", 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"Jalan Raya </a:t>
            </a:r>
            <a:r>
              <a:rPr kumimoji="0" lang="fi-FI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Dua", 12, 5, 2001)</a:t>
            </a: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9091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Method</a:t>
            </a:r>
            <a:br>
              <a:rPr lang="en-US" smtClean="0"/>
            </a:br>
            <a:r>
              <a:rPr lang="en-US" smtClean="0"/>
              <a:t>Constructor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645420" y="1628800"/>
            <a:ext cx="1447800" cy="2291940"/>
            <a:chOff x="6248400" y="3962400"/>
            <a:chExt cx="1447800" cy="2291940"/>
          </a:xfrm>
        </p:grpSpPr>
        <p:sp>
          <p:nvSpPr>
            <p:cNvPr id="5" name="Flowchart: Process 4"/>
            <p:cNvSpPr/>
            <p:nvPr/>
          </p:nvSpPr>
          <p:spPr>
            <a:xfrm>
              <a:off x="6248400" y="3962400"/>
              <a:ext cx="1447800" cy="304800"/>
            </a:xfrm>
            <a:prstGeom prst="flowChartProcess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Biodata</a:t>
              </a: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6248400" y="4267200"/>
              <a:ext cx="1447800" cy="1423392"/>
            </a:xfrm>
            <a:prstGeom prst="flowChartProcess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FieldMembers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:</a:t>
              </a:r>
              <a:endPara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17462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74625" algn="l"/>
                </a:tabLst>
                <a:defRPr/>
              </a:pP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nama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17462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74625" algn="l"/>
                </a:tabLst>
                <a:defRPr/>
              </a:pP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Alamat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17462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74625" algn="l"/>
                </a:tabLst>
                <a:defRPr/>
              </a:pP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tanggalLahir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17462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74625" algn="l"/>
                </a:tabLst>
                <a:defRPr/>
              </a:pP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bulanLahir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17462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74625" algn="l"/>
                </a:tabLst>
                <a:defRPr/>
              </a:pP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tahunLahir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6248400" y="5739088"/>
              <a:ext cx="1447800" cy="515252"/>
            </a:xfrm>
            <a:prstGeom prst="flowChartProcess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Methods: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Biodata()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204268" y="476672"/>
            <a:ext cx="5832647" cy="5509200"/>
          </a:xfrm>
          <a:prstGeom prst="rect">
            <a:avLst/>
          </a:prstGeom>
          <a:solidFill>
            <a:sysClr val="windowText" lastClr="00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class Biodata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nb-NO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private String nama;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nb-NO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r>
              <a:rPr kumimoji="0" lang="nb-NO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private </a:t>
            </a:r>
            <a:r>
              <a:rPr kumimoji="0" lang="nb-NO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String alamat;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nb-NO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r>
              <a:rPr kumimoji="0" lang="nb-NO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private </a:t>
            </a:r>
            <a:r>
              <a:rPr kumimoji="0" lang="nb-NO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 tanggalLahir;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nb-NO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r>
              <a:rPr kumimoji="0" lang="nb-NO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private </a:t>
            </a:r>
            <a:r>
              <a:rPr kumimoji="0" lang="nb-NO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 bulanLahir;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nb-NO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</a:t>
            </a:r>
            <a:r>
              <a:rPr kumimoji="0" lang="nb-NO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private </a:t>
            </a:r>
            <a:r>
              <a:rPr kumimoji="0" lang="nb-NO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 tahunLahir</a:t>
            </a:r>
            <a:r>
              <a:rPr kumimoji="0" lang="nb-NO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Biodata() {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nama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"";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alamat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"";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tanggalLahir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1;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bulanLahir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1;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tahunLahir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1901;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public Biodata(String n, String a,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tgl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bln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		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nama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n;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		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alamat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a;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		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tanggalLahir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tgl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		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bulanLahir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bln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		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tahunLahir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}</a:t>
            </a:r>
          </a:p>
        </p:txBody>
      </p:sp>
      <p:sp>
        <p:nvSpPr>
          <p:cNvPr id="9" name="Right Arrow 8"/>
          <p:cNvSpPr/>
          <p:nvPr/>
        </p:nvSpPr>
        <p:spPr>
          <a:xfrm>
            <a:off x="2267744" y="1781200"/>
            <a:ext cx="762000" cy="533399"/>
          </a:xfrm>
          <a:prstGeom prst="rightArrow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504" y="4509120"/>
            <a:ext cx="64082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Untuk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membuat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object based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class Biodata: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Biodata tmn6 = new Biodata()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Atau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Biodata tmn7 =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new Biodata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(”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Ray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",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"Jalan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Jeruk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",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14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200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36340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mtClean="0"/>
              <a:t>Thanks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976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Method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By: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23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Accessor</a:t>
            </a:r>
            <a:r>
              <a:rPr lang="en-US" dirty="0" smtClean="0"/>
              <a:t> &amp; </a:t>
            </a:r>
            <a:r>
              <a:rPr lang="en-US" dirty="0" err="1" smtClean="0"/>
              <a:t>Mutator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By: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5909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</a:t>
            </a:r>
            <a:br>
              <a:rPr lang="en-US" dirty="0" smtClean="0"/>
            </a:br>
            <a:r>
              <a:rPr lang="en-US" dirty="0" smtClean="0"/>
              <a:t>Intro </a:t>
            </a:r>
            <a:r>
              <a:rPr lang="en-US" dirty="0" err="1" smtClean="0"/>
              <a:t>Accessor</a:t>
            </a:r>
            <a:r>
              <a:rPr lang="en-US" dirty="0" smtClean="0"/>
              <a:t> &amp; </a:t>
            </a:r>
            <a:r>
              <a:rPr lang="en-US" dirty="0" err="1" smtClean="0"/>
              <a:t>Mutator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5144"/>
            <a:ext cx="8229600" cy="4798232"/>
          </a:xfrm>
        </p:spPr>
        <p:txBody>
          <a:bodyPr>
            <a:normAutofit/>
          </a:bodyPr>
          <a:lstStyle/>
          <a:p>
            <a:endParaRPr lang="en-US" i="1" dirty="0" smtClean="0"/>
          </a:p>
          <a:p>
            <a:pPr marL="3227388" indent="-255588"/>
            <a:r>
              <a:rPr lang="en-US" i="1" dirty="0" smtClean="0"/>
              <a:t>Field </a:t>
            </a:r>
            <a:r>
              <a:rPr lang="en-US" i="1" dirty="0"/>
              <a:t>members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dideklarasikan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i="1" dirty="0" smtClean="0"/>
              <a:t>private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i="1" dirty="0"/>
              <a:t>Field members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class (</a:t>
            </a:r>
            <a:r>
              <a:rPr lang="en-US" i="1" dirty="0" err="1"/>
              <a:t>nonclass</a:t>
            </a:r>
            <a:r>
              <a:rPr lang="en-US" i="1" dirty="0"/>
              <a:t> routines</a:t>
            </a:r>
            <a:r>
              <a:rPr lang="en-US" dirty="0"/>
              <a:t>). 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403648" y="2508441"/>
            <a:ext cx="1447800" cy="1897253"/>
            <a:chOff x="6248400" y="3962400"/>
            <a:chExt cx="1447800" cy="1592316"/>
          </a:xfrm>
        </p:grpSpPr>
        <p:sp>
          <p:nvSpPr>
            <p:cNvPr id="5" name="Flowchart: Process 4"/>
            <p:cNvSpPr/>
            <p:nvPr/>
          </p:nvSpPr>
          <p:spPr>
            <a:xfrm>
              <a:off x="6248400" y="3962400"/>
              <a:ext cx="1447800" cy="304800"/>
            </a:xfrm>
            <a:prstGeom prst="flowChartProcess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IntCell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6248400" y="4267200"/>
              <a:ext cx="1447800" cy="601717"/>
            </a:xfrm>
            <a:prstGeom prst="flowChartProcess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FieldMembers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storedValue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6248400" y="4868916"/>
              <a:ext cx="1447800" cy="685800"/>
            </a:xfrm>
            <a:prstGeom prst="flowChartProcess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Methods: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read()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write(</a:t>
              </a: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int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x)</a:t>
              </a:r>
            </a:p>
          </p:txBody>
        </p:sp>
      </p:grpSp>
      <p:sp>
        <p:nvSpPr>
          <p:cNvPr id="8" name="Oval 7"/>
          <p:cNvSpPr/>
          <p:nvPr/>
        </p:nvSpPr>
        <p:spPr>
          <a:xfrm>
            <a:off x="1191444" y="2891102"/>
            <a:ext cx="1872208" cy="5573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792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Method</a:t>
            </a:r>
            <a:br>
              <a:rPr lang="en-US" smtClean="0"/>
            </a:br>
            <a:r>
              <a:rPr lang="en-US" smtClean="0"/>
              <a:t>Accessor &amp; Mutator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5144"/>
            <a:ext cx="8229600" cy="479823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</a:t>
            </a:r>
            <a:r>
              <a:rPr lang="en-US" i="1" dirty="0"/>
              <a:t>Field members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i="1" dirty="0"/>
              <a:t>method</a:t>
            </a:r>
            <a:r>
              <a:rPr lang="en-US" dirty="0"/>
              <a:t> :</a:t>
            </a:r>
          </a:p>
          <a:p>
            <a:pPr lvl="1"/>
            <a:r>
              <a:rPr lang="en-US" dirty="0"/>
              <a:t>method </a:t>
            </a:r>
            <a:r>
              <a:rPr lang="en-US" b="1" dirty="0" err="1"/>
              <a:t>accessor</a:t>
            </a:r>
            <a:r>
              <a:rPr lang="en-US" dirty="0"/>
              <a:t> ; </a:t>
            </a:r>
            <a:endParaRPr lang="en-US" dirty="0" smtClean="0"/>
          </a:p>
          <a:p>
            <a:pPr marL="704088" lvl="2" indent="0">
              <a:buNone/>
            </a:pPr>
            <a:r>
              <a:rPr lang="en-US" dirty="0" smtClean="0"/>
              <a:t>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/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i="1" dirty="0"/>
              <a:t>field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merubah</a:t>
            </a:r>
            <a:r>
              <a:rPr lang="en-US" dirty="0"/>
              <a:t> </a:t>
            </a:r>
            <a:r>
              <a:rPr lang="en-US" dirty="0" err="1" smtClean="0"/>
              <a:t>nilainya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method </a:t>
            </a:r>
            <a:r>
              <a:rPr lang="en-US" b="1" dirty="0" err="1"/>
              <a:t>mutator</a:t>
            </a:r>
            <a:r>
              <a:rPr lang="en-US" b="1" dirty="0"/>
              <a:t> </a:t>
            </a:r>
            <a:r>
              <a:rPr lang="en-US" dirty="0"/>
              <a:t>; </a:t>
            </a:r>
            <a:endParaRPr lang="en-US" dirty="0" smtClean="0"/>
          </a:p>
          <a:p>
            <a:pPr marL="704088" lvl="2" indent="0">
              <a:buNone/>
            </a:pPr>
            <a:r>
              <a:rPr lang="en-US" dirty="0" smtClean="0"/>
              <a:t>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merubah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i="1" dirty="0"/>
              <a:t>field.</a:t>
            </a:r>
          </a:p>
        </p:txBody>
      </p:sp>
    </p:spTree>
    <p:extLst>
      <p:ext uri="{BB962C8B-B14F-4D97-AF65-F5344CB8AC3E}">
        <p14:creationId xmlns:p14="http://schemas.microsoft.com/office/powerpoint/2010/main" val="133594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</a:t>
            </a:r>
            <a:br>
              <a:rPr lang="en-US" dirty="0" smtClean="0"/>
            </a:br>
            <a:r>
              <a:rPr lang="en-US" dirty="0" err="1"/>
              <a:t>Accessor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71801" y="2735049"/>
            <a:ext cx="3168352" cy="2031325"/>
          </a:xfrm>
          <a:prstGeom prst="rect">
            <a:avLst/>
          </a:prstGeom>
          <a:solidFill>
            <a:sysClr val="windowText" lastClr="00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class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IntCell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nb-NO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private int storedValue;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public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read( ) 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return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storedValue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}</a:t>
            </a:r>
          </a:p>
        </p:txBody>
      </p:sp>
      <p:sp>
        <p:nvSpPr>
          <p:cNvPr id="9" name="Right Arrow 8"/>
          <p:cNvSpPr/>
          <p:nvPr/>
        </p:nvSpPr>
        <p:spPr>
          <a:xfrm>
            <a:off x="2050367" y="3207865"/>
            <a:ext cx="576066" cy="533399"/>
          </a:xfrm>
          <a:prstGeom prst="rightArrow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56176" y="2735049"/>
            <a:ext cx="28803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Untuk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membaca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nilai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field members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storedValue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dari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class lain: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IntCell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nilai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new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IntCell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x =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nilaiA.read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57200" y="2866572"/>
            <a:ext cx="1447800" cy="1897253"/>
            <a:chOff x="6248400" y="3962400"/>
            <a:chExt cx="1447800" cy="1592316"/>
          </a:xfrm>
        </p:grpSpPr>
        <p:sp>
          <p:nvSpPr>
            <p:cNvPr id="12" name="Flowchart: Process 11"/>
            <p:cNvSpPr/>
            <p:nvPr/>
          </p:nvSpPr>
          <p:spPr>
            <a:xfrm>
              <a:off x="6248400" y="3962400"/>
              <a:ext cx="1447800" cy="304800"/>
            </a:xfrm>
            <a:prstGeom prst="flowChartProcess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IntCell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Flowchart: Process 12"/>
            <p:cNvSpPr/>
            <p:nvPr/>
          </p:nvSpPr>
          <p:spPr>
            <a:xfrm>
              <a:off x="6248400" y="4267200"/>
              <a:ext cx="1447800" cy="601717"/>
            </a:xfrm>
            <a:prstGeom prst="flowChartProcess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FieldMembers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storedValue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Flowchart: Process 13"/>
            <p:cNvSpPr/>
            <p:nvPr/>
          </p:nvSpPr>
          <p:spPr>
            <a:xfrm>
              <a:off x="6248400" y="4868916"/>
              <a:ext cx="1447800" cy="685800"/>
            </a:xfrm>
            <a:prstGeom prst="flowChartProcess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Methods: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read()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57744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</a:t>
            </a:r>
            <a:br>
              <a:rPr lang="en-US" dirty="0" smtClean="0"/>
            </a:br>
            <a:r>
              <a:rPr lang="en-US" dirty="0" err="1"/>
              <a:t>Mutator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71801" y="2735049"/>
            <a:ext cx="3168352" cy="2031325"/>
          </a:xfrm>
          <a:prstGeom prst="rect">
            <a:avLst/>
          </a:prstGeom>
          <a:solidFill>
            <a:sysClr val="windowText" lastClr="00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class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IntCell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nb-NO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private int storedValue;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public void write(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x )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storedValue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x;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}</a:t>
            </a:r>
          </a:p>
        </p:txBody>
      </p:sp>
      <p:sp>
        <p:nvSpPr>
          <p:cNvPr id="9" name="Right Arrow 8"/>
          <p:cNvSpPr/>
          <p:nvPr/>
        </p:nvSpPr>
        <p:spPr>
          <a:xfrm>
            <a:off x="2050367" y="3207865"/>
            <a:ext cx="576066" cy="533399"/>
          </a:xfrm>
          <a:prstGeom prst="rightArrow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56176" y="2735049"/>
            <a:ext cx="28803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Untuk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merubah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nilai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field members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storedValue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dari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class lain: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IntCell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nilai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new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IntCell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nilaiA.write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(5);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57200" y="2866572"/>
            <a:ext cx="1447800" cy="1897253"/>
            <a:chOff x="6248400" y="3962400"/>
            <a:chExt cx="1447800" cy="1592316"/>
          </a:xfrm>
        </p:grpSpPr>
        <p:sp>
          <p:nvSpPr>
            <p:cNvPr id="12" name="Flowchart: Process 11"/>
            <p:cNvSpPr/>
            <p:nvPr/>
          </p:nvSpPr>
          <p:spPr>
            <a:xfrm>
              <a:off x="6248400" y="3962400"/>
              <a:ext cx="1447800" cy="304800"/>
            </a:xfrm>
            <a:prstGeom prst="flowChartProcess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IntCell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Flowchart: Process 12"/>
            <p:cNvSpPr/>
            <p:nvPr/>
          </p:nvSpPr>
          <p:spPr>
            <a:xfrm>
              <a:off x="6248400" y="4267200"/>
              <a:ext cx="1447800" cy="601717"/>
            </a:xfrm>
            <a:prstGeom prst="flowChartProcess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FieldMembers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storedValue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Flowchart: Process 13"/>
            <p:cNvSpPr/>
            <p:nvPr/>
          </p:nvSpPr>
          <p:spPr>
            <a:xfrm>
              <a:off x="6248400" y="4868916"/>
              <a:ext cx="1447800" cy="685800"/>
            </a:xfrm>
            <a:prstGeom prst="flowChartProcess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Methods: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write(</a:t>
              </a: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int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x)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20768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</a:t>
            </a:r>
            <a:br>
              <a:rPr lang="en-US" dirty="0" smtClean="0"/>
            </a:br>
            <a:r>
              <a:rPr lang="en-US" dirty="0" err="1" smtClean="0"/>
              <a:t>Accessor</a:t>
            </a:r>
            <a:r>
              <a:rPr lang="en-US" dirty="0" smtClean="0"/>
              <a:t> &amp; </a:t>
            </a:r>
            <a:r>
              <a:rPr lang="en-US" dirty="0" err="1"/>
              <a:t>Mutator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29137" y="2735049"/>
            <a:ext cx="3168352" cy="3139321"/>
          </a:xfrm>
          <a:prstGeom prst="rect">
            <a:avLst/>
          </a:prstGeom>
          <a:solidFill>
            <a:sysClr val="windowText" lastClr="00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class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IntCell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nb-NO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private int storedValue</a:t>
            </a:r>
            <a:r>
              <a:rPr kumimoji="0" lang="nb-N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endParaRPr kumimoji="0" lang="nb-NO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read( ) 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return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storedValue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public void write(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x )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storedValue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x;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}</a:t>
            </a:r>
          </a:p>
        </p:txBody>
      </p:sp>
      <p:sp>
        <p:nvSpPr>
          <p:cNvPr id="9" name="Right Arrow 8"/>
          <p:cNvSpPr/>
          <p:nvPr/>
        </p:nvSpPr>
        <p:spPr>
          <a:xfrm>
            <a:off x="1979712" y="3207865"/>
            <a:ext cx="576066" cy="533399"/>
          </a:xfrm>
          <a:prstGeom prst="rightArrow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40152" y="2735049"/>
            <a:ext cx="30963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Untuk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merubah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nilai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field members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storedValue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dari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class lain: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IntCell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nilai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new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IntCell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nilaiA.write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(5);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System.out.println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nilaiA.read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());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nilaiA.write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(10);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System.out.println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nilaiA.read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());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57200" y="2866572"/>
            <a:ext cx="1447800" cy="1897253"/>
            <a:chOff x="6248400" y="3962400"/>
            <a:chExt cx="1447800" cy="1592316"/>
          </a:xfrm>
        </p:grpSpPr>
        <p:sp>
          <p:nvSpPr>
            <p:cNvPr id="12" name="Flowchart: Process 11"/>
            <p:cNvSpPr/>
            <p:nvPr/>
          </p:nvSpPr>
          <p:spPr>
            <a:xfrm>
              <a:off x="6248400" y="3962400"/>
              <a:ext cx="1447800" cy="304800"/>
            </a:xfrm>
            <a:prstGeom prst="flowChartProcess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IntCell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Flowchart: Process 12"/>
            <p:cNvSpPr/>
            <p:nvPr/>
          </p:nvSpPr>
          <p:spPr>
            <a:xfrm>
              <a:off x="6248400" y="4267200"/>
              <a:ext cx="1447800" cy="601717"/>
            </a:xfrm>
            <a:prstGeom prst="flowChartProcess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FieldMembers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storedValue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Flowchart: Process 13"/>
            <p:cNvSpPr/>
            <p:nvPr/>
          </p:nvSpPr>
          <p:spPr>
            <a:xfrm>
              <a:off x="6248400" y="4868916"/>
              <a:ext cx="1447800" cy="685800"/>
            </a:xfrm>
            <a:prstGeom prst="flowChartProcess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Methods: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read()</a:t>
              </a:r>
              <a:endPara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write(</a:t>
              </a: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int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x)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89198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mtClean="0"/>
              <a:t>Thanks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4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toString</a:t>
            </a:r>
            <a:r>
              <a:rPr lang="en-US" dirty="0" smtClean="0"/>
              <a:t> &amp; main Method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By: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5274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Method</a:t>
            </a:r>
            <a:br>
              <a:rPr lang="en-US" smtClean="0"/>
            </a:br>
            <a:r>
              <a:rPr lang="en-US" smtClean="0"/>
              <a:t>toString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Method </a:t>
            </a:r>
            <a:r>
              <a:rPr lang="en-US" dirty="0" err="1" smtClean="0"/>
              <a:t>toString</a:t>
            </a:r>
            <a:r>
              <a:rPr lang="en-US" dirty="0" smtClean="0"/>
              <a:t>()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>
                <a:solidFill>
                  <a:schemeClr val="tx2"/>
                </a:solidFill>
              </a:rPr>
              <a:t>Membaca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seluruh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nilai</a:t>
            </a:r>
            <a:r>
              <a:rPr lang="en-US" dirty="0" smtClean="0">
                <a:solidFill>
                  <a:schemeClr val="tx2"/>
                </a:solidFill>
              </a:rPr>
              <a:t> field </a:t>
            </a:r>
            <a:r>
              <a:rPr lang="en-US" dirty="0" err="1" smtClean="0">
                <a:solidFill>
                  <a:schemeClr val="tx2"/>
                </a:solidFill>
              </a:rPr>
              <a:t>pada</a:t>
            </a:r>
            <a:r>
              <a:rPr lang="en-US" dirty="0" smtClean="0">
                <a:solidFill>
                  <a:schemeClr val="tx2"/>
                </a:solidFill>
              </a:rPr>
              <a:t> class </a:t>
            </a:r>
            <a:r>
              <a:rPr lang="en-US" dirty="0" err="1" smtClean="0">
                <a:solidFill>
                  <a:schemeClr val="tx2"/>
                </a:solidFill>
              </a:rPr>
              <a:t>namun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dalam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bentuk</a:t>
            </a:r>
            <a:r>
              <a:rPr lang="en-US" dirty="0" smtClean="0">
                <a:solidFill>
                  <a:schemeClr val="tx2"/>
                </a:solidFill>
              </a:rPr>
              <a:t> string.</a:t>
            </a:r>
          </a:p>
          <a:p>
            <a:pPr lvl="1"/>
            <a:r>
              <a:rPr lang="en-US" dirty="0" err="1" smtClean="0">
                <a:solidFill>
                  <a:schemeClr val="tx2"/>
                </a:solidFill>
              </a:rPr>
              <a:t>Membaca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suatu</a:t>
            </a:r>
            <a:r>
              <a:rPr lang="en-US" dirty="0" smtClean="0">
                <a:solidFill>
                  <a:schemeClr val="tx2"/>
                </a:solidFill>
              </a:rPr>
              <a:t> object </a:t>
            </a:r>
            <a:r>
              <a:rPr lang="en-US" dirty="0" err="1" smtClean="0">
                <a:solidFill>
                  <a:schemeClr val="tx2"/>
                </a:solidFill>
              </a:rPr>
              <a:t>sebagai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suatu</a:t>
            </a:r>
            <a:r>
              <a:rPr lang="en-US" dirty="0" smtClean="0">
                <a:solidFill>
                  <a:schemeClr val="tx2"/>
                </a:solidFill>
              </a:rPr>
              <a:t> string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2496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</a:t>
            </a:r>
            <a:br>
              <a:rPr lang="en-US" dirty="0" smtClean="0"/>
            </a:br>
            <a:r>
              <a:rPr lang="en-US" dirty="0" err="1" smtClean="0"/>
              <a:t>toString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2714" y="2837400"/>
            <a:ext cx="3168352" cy="2308324"/>
          </a:xfrm>
          <a:prstGeom prst="rect">
            <a:avLst/>
          </a:prstGeom>
          <a:solidFill>
            <a:sysClr val="windowText" lastClr="00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class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IntCell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nb-NO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private int </a:t>
            </a:r>
            <a:r>
              <a:rPr kumimoji="0" lang="nb-N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nb-NO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nb-NO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private int y;</a:t>
            </a:r>
            <a:endParaRPr kumimoji="0" lang="nb-NO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public String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toString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 ) 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return  x + “ “ + y;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}</a:t>
            </a:r>
          </a:p>
        </p:txBody>
      </p:sp>
      <p:sp>
        <p:nvSpPr>
          <p:cNvPr id="9" name="Right Arrow 8"/>
          <p:cNvSpPr/>
          <p:nvPr/>
        </p:nvSpPr>
        <p:spPr>
          <a:xfrm>
            <a:off x="2050367" y="3207865"/>
            <a:ext cx="576066" cy="533399"/>
          </a:xfrm>
          <a:prstGeom prst="rightArrow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56176" y="2866572"/>
            <a:ext cx="28803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Untuk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membaca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nilai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field members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storedValue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dari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class lain: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IntCell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nilaiA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new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IntCell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String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hasil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nilaiA.toString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System.out.println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hasil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57200" y="2866572"/>
            <a:ext cx="1447800" cy="1897253"/>
            <a:chOff x="6248400" y="3962400"/>
            <a:chExt cx="1447800" cy="1592316"/>
          </a:xfrm>
        </p:grpSpPr>
        <p:sp>
          <p:nvSpPr>
            <p:cNvPr id="12" name="Flowchart: Process 11"/>
            <p:cNvSpPr/>
            <p:nvPr/>
          </p:nvSpPr>
          <p:spPr>
            <a:xfrm>
              <a:off x="6248400" y="3962400"/>
              <a:ext cx="1447800" cy="304800"/>
            </a:xfrm>
            <a:prstGeom prst="flowChartProcess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IntCell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Flowchart: Process 12"/>
            <p:cNvSpPr/>
            <p:nvPr/>
          </p:nvSpPr>
          <p:spPr>
            <a:xfrm>
              <a:off x="6248400" y="4267200"/>
              <a:ext cx="1447800" cy="601717"/>
            </a:xfrm>
            <a:prstGeom prst="flowChartProcess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FieldMembers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x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y</a:t>
              </a:r>
            </a:p>
          </p:txBody>
        </p:sp>
        <p:sp>
          <p:nvSpPr>
            <p:cNvPr id="14" name="Flowchart: Process 13"/>
            <p:cNvSpPr/>
            <p:nvPr/>
          </p:nvSpPr>
          <p:spPr>
            <a:xfrm>
              <a:off x="6248400" y="4868916"/>
              <a:ext cx="1447800" cy="685800"/>
            </a:xfrm>
            <a:prstGeom prst="flowChartProcess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Methods: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toString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()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67169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726224"/>
          </a:xfrm>
        </p:spPr>
        <p:txBody>
          <a:bodyPr>
            <a:normAutofit/>
          </a:bodyPr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b="1" u="sng" dirty="0"/>
              <a:t>method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mengakses</a:t>
            </a:r>
            <a:r>
              <a:rPr lang="en-US" dirty="0"/>
              <a:t> data internal </a:t>
            </a:r>
            <a:r>
              <a:rPr lang="en-US" dirty="0" err="1" smtClean="0"/>
              <a:t>objectnya</a:t>
            </a:r>
            <a:endParaRPr lang="en-US" dirty="0" smtClean="0"/>
          </a:p>
          <a:p>
            <a:pPr marL="342900" indent="0">
              <a:buNone/>
            </a:pPr>
            <a:endParaRPr lang="en-US" sz="2000" i="1" baseline="50000" dirty="0" smtClean="0"/>
          </a:p>
          <a:p>
            <a:pPr marL="342900" indent="0">
              <a:buNone/>
            </a:pPr>
            <a:r>
              <a:rPr lang="en-US" sz="2000" i="1" baseline="50000" dirty="0" smtClean="0"/>
              <a:t>[</a:t>
            </a:r>
            <a:r>
              <a:rPr lang="en-US" sz="2000" i="1" baseline="50000" dirty="0"/>
              <a:t>cay </a:t>
            </a:r>
            <a:r>
              <a:rPr lang="en-US" sz="2000" i="1" baseline="50000" dirty="0" err="1"/>
              <a:t>horstmann</a:t>
            </a:r>
            <a:r>
              <a:rPr lang="en-US" sz="2000" i="1" baseline="50000" dirty="0"/>
              <a:t>, Big Java, 2.4]</a:t>
            </a:r>
          </a:p>
        </p:txBody>
      </p:sp>
      <p:pic>
        <p:nvPicPr>
          <p:cNvPr id="4" name="Picture 3" descr="&lt;strong&gt;Gear Shift&lt;/strong&gt; Free Stock Photo - Public Domain Picture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789040"/>
            <a:ext cx="2493706" cy="1650306"/>
          </a:xfrm>
          <a:prstGeom prst="rect">
            <a:avLst/>
          </a:prstGeom>
        </p:spPr>
      </p:pic>
      <p:pic>
        <p:nvPicPr>
          <p:cNvPr id="6" name="Picture 5" descr="physical - Why is the &lt;strong&gt;accelerator&lt;/strong&gt; &lt;strong&gt;pedal&lt;/strong&gt; different - User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789040"/>
            <a:ext cx="2520280" cy="1675593"/>
          </a:xfrm>
          <a:prstGeom prst="rect">
            <a:avLst/>
          </a:prstGeom>
        </p:spPr>
      </p:pic>
      <p:sp>
        <p:nvSpPr>
          <p:cNvPr id="7" name="Line Callout 2 6"/>
          <p:cNvSpPr/>
          <p:nvPr/>
        </p:nvSpPr>
        <p:spPr>
          <a:xfrm>
            <a:off x="7484066" y="3933056"/>
            <a:ext cx="693506" cy="47462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10472"/>
              <a:gd name="adj6" fmla="val -93856"/>
            </a:avLst>
          </a:prstGeom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Gas Pedal</a:t>
            </a:r>
          </a:p>
        </p:txBody>
      </p:sp>
      <p:sp>
        <p:nvSpPr>
          <p:cNvPr id="8" name="Line Callout 2 7"/>
          <p:cNvSpPr/>
          <p:nvPr/>
        </p:nvSpPr>
        <p:spPr>
          <a:xfrm>
            <a:off x="3427467" y="4149080"/>
            <a:ext cx="693506" cy="493658"/>
          </a:xfrm>
          <a:prstGeom prst="borderCallout2">
            <a:avLst>
              <a:gd name="adj1" fmla="val 18750"/>
              <a:gd name="adj2" fmla="val -8333"/>
              <a:gd name="adj3" fmla="val 21610"/>
              <a:gd name="adj4" fmla="val -34710"/>
              <a:gd name="adj5" fmla="val 90448"/>
              <a:gd name="adj6" fmla="val -103572"/>
            </a:avLst>
          </a:prstGeom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Gear/Speed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Line Callout 2 8"/>
          <p:cNvSpPr/>
          <p:nvPr/>
        </p:nvSpPr>
        <p:spPr>
          <a:xfrm flipH="1">
            <a:off x="4618675" y="4869160"/>
            <a:ext cx="942846" cy="47462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9457"/>
              <a:gd name="adj6" fmla="val -44631"/>
            </a:avLst>
          </a:prstGeom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Coupling Pedal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74785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Method</a:t>
            </a:r>
            <a:br>
              <a:rPr lang="en-US" smtClean="0"/>
            </a:br>
            <a:r>
              <a:rPr lang="en-US" smtClean="0"/>
              <a:t>Main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Method </a:t>
            </a:r>
            <a:r>
              <a:rPr lang="en-US" dirty="0"/>
              <a:t>main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file class </a:t>
            </a:r>
            <a:r>
              <a:rPr lang="en-US" dirty="0" err="1" smtClean="0"/>
              <a:t>merupakan</a:t>
            </a:r>
            <a:r>
              <a:rPr lang="en-US" dirty="0" smtClean="0"/>
              <a:t> method </a:t>
            </a:r>
            <a:r>
              <a:rPr lang="en-US" dirty="0" err="1"/>
              <a:t>utama</a:t>
            </a:r>
            <a:r>
              <a:rPr lang="en-US" dirty="0"/>
              <a:t> yang </a:t>
            </a:r>
            <a:r>
              <a:rPr lang="en-US" dirty="0" err="1"/>
              <a:t>diprioritaskan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java command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file class </a:t>
            </a:r>
            <a:r>
              <a:rPr lang="en-US" dirty="0" err="1"/>
              <a:t>dipanggil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8293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Main &amp; </a:t>
            </a:r>
            <a:r>
              <a:rPr lang="en-US" dirty="0" err="1" smtClean="0"/>
              <a:t>Pengoperasian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716016" y="2780928"/>
            <a:ext cx="1800200" cy="2421969"/>
            <a:chOff x="6248400" y="3962400"/>
            <a:chExt cx="1447800" cy="2157267"/>
          </a:xfrm>
        </p:grpSpPr>
        <p:sp>
          <p:nvSpPr>
            <p:cNvPr id="5" name="Flowchart: Process 4"/>
            <p:cNvSpPr/>
            <p:nvPr/>
          </p:nvSpPr>
          <p:spPr>
            <a:xfrm>
              <a:off x="6248400" y="3962400"/>
              <a:ext cx="1447800" cy="304800"/>
            </a:xfrm>
            <a:prstGeom prst="flowChartProcess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IntCell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6248400" y="4267200"/>
              <a:ext cx="1447800" cy="601717"/>
            </a:xfrm>
            <a:prstGeom prst="flowChartProcess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FieldMembers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x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y</a:t>
              </a:r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6248400" y="4868915"/>
              <a:ext cx="1447800" cy="1250752"/>
            </a:xfrm>
            <a:prstGeom prst="flowChartProcess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Methods: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toString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baca_x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baca_y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ubah_x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int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par_x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ubah_y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int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par_y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)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29558" y="3013670"/>
            <a:ext cx="1800200" cy="1699390"/>
            <a:chOff x="6248400" y="3962400"/>
            <a:chExt cx="1447800" cy="1513660"/>
          </a:xfrm>
        </p:grpSpPr>
        <p:sp>
          <p:nvSpPr>
            <p:cNvPr id="9" name="Flowchart: Process 8"/>
            <p:cNvSpPr/>
            <p:nvPr/>
          </p:nvSpPr>
          <p:spPr>
            <a:xfrm>
              <a:off x="6248400" y="3962400"/>
              <a:ext cx="1447800" cy="304800"/>
            </a:xfrm>
            <a:prstGeom prst="flowChartProcess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TestIntCell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Flowchart: Process 9"/>
            <p:cNvSpPr/>
            <p:nvPr/>
          </p:nvSpPr>
          <p:spPr>
            <a:xfrm>
              <a:off x="6248400" y="4267200"/>
              <a:ext cx="1447800" cy="601717"/>
            </a:xfrm>
            <a:prstGeom prst="flowChartProcess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FieldMembers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hasil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Flowchart: Process 10"/>
            <p:cNvSpPr/>
            <p:nvPr/>
          </p:nvSpPr>
          <p:spPr>
            <a:xfrm>
              <a:off x="6248400" y="4868915"/>
              <a:ext cx="1447800" cy="607145"/>
            </a:xfrm>
            <a:prstGeom prst="flowChartProcess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Methods: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main()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541661" y="2973216"/>
            <a:ext cx="16530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Bisa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langsung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Dijalankan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?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4791" y="4758818"/>
            <a:ext cx="1726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da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method main()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42584" y="2989080"/>
            <a:ext cx="16530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Bisa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langsung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Dijalankan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?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17618" y="4713060"/>
            <a:ext cx="1726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Tidak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ada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method main()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/>
              <a:ea typeface="+mn-ea"/>
              <a:cs typeface="+mn-cs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2049" y="3869742"/>
            <a:ext cx="714085" cy="75444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9223" y="3869742"/>
            <a:ext cx="725404" cy="750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1710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476"/>
            <a:ext cx="8229600" cy="10668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Implementasi</a:t>
            </a:r>
            <a:r>
              <a:rPr lang="en-US" sz="2800" dirty="0" smtClean="0"/>
              <a:t> Method Main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2801" y="4265236"/>
            <a:ext cx="5626968" cy="2062103"/>
          </a:xfrm>
          <a:prstGeom prst="rect">
            <a:avLst/>
          </a:prstGeom>
          <a:solidFill>
            <a:sysClr val="windowText" lastClr="00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class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TestIntCell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private static String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hasil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public static void main( String [ ]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args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)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IntCell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nilai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new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IntCell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 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nilai.ubah_xy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(2,3);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System.out.println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 "Cell contents: " +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nilai.toString</a:t>
            </a:r>
            <a:r>
              <a: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()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}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57200" y="1457710"/>
            <a:ext cx="2602632" cy="1899280"/>
            <a:chOff x="6248400" y="3962400"/>
            <a:chExt cx="1447800" cy="1691704"/>
          </a:xfrm>
        </p:grpSpPr>
        <p:sp>
          <p:nvSpPr>
            <p:cNvPr id="6" name="Flowchart: Process 5"/>
            <p:cNvSpPr/>
            <p:nvPr/>
          </p:nvSpPr>
          <p:spPr>
            <a:xfrm>
              <a:off x="6248400" y="3962400"/>
              <a:ext cx="1447800" cy="304800"/>
            </a:xfrm>
            <a:prstGeom prst="flowChartProcess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IntCell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6248400" y="4267200"/>
              <a:ext cx="1447800" cy="601717"/>
            </a:xfrm>
            <a:prstGeom prst="flowChartProcess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FieldMembers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x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y</a:t>
              </a:r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6248400" y="4868915"/>
              <a:ext cx="1447800" cy="785189"/>
            </a:xfrm>
            <a:prstGeom prst="flowChartProcess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Methods: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toString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ubah_xy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int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par_x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 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int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par_y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endPara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491880" y="932149"/>
            <a:ext cx="5001690" cy="2800767"/>
          </a:xfrm>
          <a:prstGeom prst="rect">
            <a:avLst/>
          </a:prstGeom>
          <a:solidFill>
            <a:sysClr val="windowText" lastClr="00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class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IntCell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nb-NO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private </a:t>
            </a:r>
            <a:r>
              <a:rPr kumimoji="0" lang="nb-NO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 x;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nb-NO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private int y</a:t>
            </a:r>
            <a:r>
              <a:rPr kumimoji="0" lang="nb-NO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public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String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toString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 ) 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return  x + “ “ + y;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nb-NO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</a:t>
            </a:r>
            <a:r>
              <a:rPr kumimoji="0" lang="fr-FR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void</a:t>
            </a: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ubah_xy</a:t>
            </a: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fr-FR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</a:t>
            </a: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par_x</a:t>
            </a: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fr-FR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</a:t>
            </a: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par_y</a:t>
            </a: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</a:t>
            </a: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</a:t>
            </a: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x </a:t>
            </a: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</a:t>
            </a:r>
            <a:r>
              <a:rPr kumimoji="0" lang="fr-FR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par_x</a:t>
            </a: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y </a:t>
            </a: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</a:t>
            </a:r>
            <a:r>
              <a:rPr kumimoji="0" lang="fr-FR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par_y</a:t>
            </a: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25" algn="l"/>
                <a:tab pos="893763" algn="l"/>
              </a:tabLst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</a:t>
            </a: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}</a:t>
            </a:r>
            <a:endParaRPr kumimoji="0" lang="fr-FR" sz="16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  <a:tab pos="68262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}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59205" y="4627949"/>
            <a:ext cx="1800200" cy="1699390"/>
            <a:chOff x="6248400" y="3962400"/>
            <a:chExt cx="1447800" cy="1513660"/>
          </a:xfrm>
        </p:grpSpPr>
        <p:sp>
          <p:nvSpPr>
            <p:cNvPr id="11" name="Flowchart: Process 10"/>
            <p:cNvSpPr/>
            <p:nvPr/>
          </p:nvSpPr>
          <p:spPr>
            <a:xfrm>
              <a:off x="6248400" y="3962400"/>
              <a:ext cx="1447800" cy="304800"/>
            </a:xfrm>
            <a:prstGeom prst="flowChartProcess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TestIntCell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Flowchart: Process 11"/>
            <p:cNvSpPr/>
            <p:nvPr/>
          </p:nvSpPr>
          <p:spPr>
            <a:xfrm>
              <a:off x="6248400" y="4267200"/>
              <a:ext cx="1447800" cy="601717"/>
            </a:xfrm>
            <a:prstGeom prst="flowChartProcess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FieldMembers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hasil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Flowchart: Process 12"/>
            <p:cNvSpPr/>
            <p:nvPr/>
          </p:nvSpPr>
          <p:spPr>
            <a:xfrm>
              <a:off x="6248400" y="4868915"/>
              <a:ext cx="1447800" cy="607145"/>
            </a:xfrm>
            <a:prstGeom prst="flowChartProcess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Methods: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main()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53393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mtClean="0"/>
              <a:t>Thanks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353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Latihan (Tugas)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Buat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file </a:t>
            </a:r>
            <a:r>
              <a:rPr lang="en-US" dirty="0" err="1" smtClean="0"/>
              <a:t>teks</a:t>
            </a:r>
            <a:r>
              <a:rPr lang="en-US" dirty="0" smtClean="0"/>
              <a:t>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file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Konsol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Kirim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: </a:t>
            </a:r>
            <a:r>
              <a:rPr lang="en-US" sz="2400" dirty="0" smtClean="0">
                <a:hlinkClick r:id="rId2"/>
              </a:rPr>
              <a:t>augury.elrayeb@upj.ac.id</a:t>
            </a:r>
            <a:endParaRPr lang="en-US" sz="2400" dirty="0" smtClean="0"/>
          </a:p>
          <a:p>
            <a:pPr lvl="1"/>
            <a:r>
              <a:rPr lang="en-US" dirty="0" smtClean="0"/>
              <a:t>Subject: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sdat</a:t>
            </a:r>
            <a:r>
              <a:rPr lang="en-US" dirty="0" smtClean="0"/>
              <a:t> 2019-01 - </a:t>
            </a:r>
            <a:r>
              <a:rPr lang="en-US" dirty="0" err="1"/>
              <a:t>nim</a:t>
            </a:r>
            <a:r>
              <a:rPr lang="en-US" dirty="0"/>
              <a:t> - </a:t>
            </a:r>
            <a:r>
              <a:rPr lang="en-US" dirty="0" err="1"/>
              <a:t>nama</a:t>
            </a:r>
            <a:endParaRPr lang="en-US" dirty="0" smtClean="0"/>
          </a:p>
          <a:p>
            <a:pPr lvl="1"/>
            <a:r>
              <a:rPr lang="en-US" dirty="0" err="1" smtClean="0"/>
              <a:t>Kasih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program </a:t>
            </a:r>
            <a:r>
              <a:rPr lang="en-US" dirty="0" err="1" smtClean="0"/>
              <a:t>pada</a:t>
            </a:r>
            <a:r>
              <a:rPr lang="en-US" dirty="0" smtClean="0"/>
              <a:t> email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46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Method </a:t>
            </a:r>
            <a:r>
              <a:rPr lang="en-US" dirty="0" err="1"/>
              <a:t>merupakan</a:t>
            </a:r>
            <a:r>
              <a:rPr lang="en-US" dirty="0"/>
              <a:t> member class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. 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403648" y="3789040"/>
            <a:ext cx="1447800" cy="1752600"/>
            <a:chOff x="6248400" y="3962400"/>
            <a:chExt cx="1447800" cy="1752600"/>
          </a:xfrm>
        </p:grpSpPr>
        <p:sp>
          <p:nvSpPr>
            <p:cNvPr id="5" name="Flowchart: Process 4"/>
            <p:cNvSpPr/>
            <p:nvPr/>
          </p:nvSpPr>
          <p:spPr>
            <a:xfrm>
              <a:off x="6248400" y="3962400"/>
              <a:ext cx="1447800" cy="304800"/>
            </a:xfrm>
            <a:prstGeom prst="flowChartProcess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IntCell</a:t>
              </a: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6248400" y="4267200"/>
              <a:ext cx="1447800" cy="762000"/>
            </a:xfrm>
            <a:prstGeom prst="flowChartProcess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Data: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storedValue</a:t>
              </a:r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6248400" y="5029200"/>
              <a:ext cx="1447800" cy="685800"/>
            </a:xfrm>
            <a:prstGeom prst="flowChartProcess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Method: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read()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5425" algn="l"/>
                </a:tabLst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write(int x)</a:t>
              </a:r>
            </a:p>
          </p:txBody>
        </p:sp>
      </p:grpSp>
      <p:sp>
        <p:nvSpPr>
          <p:cNvPr id="8" name="Content Placeholder 2"/>
          <p:cNvSpPr txBox="1">
            <a:spLocks/>
          </p:cNvSpPr>
          <p:nvPr/>
        </p:nvSpPr>
        <p:spPr>
          <a:xfrm>
            <a:off x="3995936" y="3045532"/>
            <a:ext cx="4536504" cy="3620616"/>
          </a:xfrm>
          <a:prstGeom prst="rect">
            <a:avLst/>
          </a:prstGeom>
          <a:solidFill>
            <a:sysClr val="windowText" lastClr="00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public class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IntCell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{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public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read( ) { 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return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storedValue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; 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public void write(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x ){ 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storedValue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= x; 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private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storedValue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038872" y="4458452"/>
            <a:ext cx="762000" cy="533399"/>
          </a:xfrm>
          <a:prstGeom prst="rightArrow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22608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Method </a:t>
            </a:r>
            <a:r>
              <a:rPr lang="en-US" dirty="0" err="1"/>
              <a:t>merupakan</a:t>
            </a:r>
            <a:r>
              <a:rPr lang="en-US" dirty="0"/>
              <a:t> member class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Pada</a:t>
            </a:r>
            <a:r>
              <a:rPr lang="en-US" dirty="0"/>
              <a:t> java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method: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constructor</a:t>
            </a: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mutator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accessor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toString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main</a:t>
            </a:r>
          </a:p>
        </p:txBody>
      </p:sp>
    </p:spTree>
    <p:extLst>
      <p:ext uri="{BB962C8B-B14F-4D97-AF65-F5344CB8AC3E}">
        <p14:creationId xmlns:p14="http://schemas.microsoft.com/office/powerpoint/2010/main" val="32990596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Method</a:t>
            </a:r>
            <a:br>
              <a:rPr lang="en-US" smtClean="0"/>
            </a:br>
            <a:r>
              <a:rPr lang="en-US" smtClean="0"/>
              <a:t>Constructor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5144"/>
            <a:ext cx="8229600" cy="4798232"/>
          </a:xfrm>
        </p:spPr>
        <p:txBody>
          <a:bodyPr>
            <a:normAutofit fontScale="92500" lnSpcReduction="20000"/>
          </a:bodyPr>
          <a:lstStyle/>
          <a:p>
            <a:r>
              <a:rPr lang="en-US" i="1">
                <a:solidFill>
                  <a:srgbClr val="C00000"/>
                </a:solidFill>
              </a:rPr>
              <a:t>constructor</a:t>
            </a:r>
            <a:r>
              <a:rPr lang="en-US" i="1"/>
              <a:t> </a:t>
            </a:r>
            <a:r>
              <a:rPr lang="en-US"/>
              <a:t>memberitahu bagaimana suatu object dideklarasikan dan di-inisialisasi</a:t>
            </a:r>
            <a:r>
              <a:rPr lang="en-US" smtClean="0"/>
              <a:t>.</a:t>
            </a:r>
          </a:p>
          <a:p>
            <a:endParaRPr lang="en-US"/>
          </a:p>
          <a:p>
            <a:r>
              <a:rPr lang="en-US" i="1">
                <a:solidFill>
                  <a:srgbClr val="C00000"/>
                </a:solidFill>
              </a:rPr>
              <a:t>constructor</a:t>
            </a:r>
            <a:r>
              <a:rPr lang="en-US">
                <a:solidFill>
                  <a:srgbClr val="C00000"/>
                </a:solidFill>
              </a:rPr>
              <a:t> </a:t>
            </a:r>
            <a:r>
              <a:rPr lang="en-US"/>
              <a:t>biasanya digunakan untuk inisialisasi </a:t>
            </a:r>
            <a:r>
              <a:rPr lang="en-US" i="1"/>
              <a:t>field member</a:t>
            </a:r>
            <a:r>
              <a:rPr lang="en-US"/>
              <a:t> yang ada pada </a:t>
            </a:r>
            <a:r>
              <a:rPr lang="en-US" i="1" smtClean="0"/>
              <a:t>object</a:t>
            </a:r>
          </a:p>
          <a:p>
            <a:endParaRPr lang="en-US" i="1"/>
          </a:p>
          <a:p>
            <a:r>
              <a:rPr lang="en-US">
                <a:solidFill>
                  <a:srgbClr val="C00000"/>
                </a:solidFill>
              </a:rPr>
              <a:t>Jika pada suatu </a:t>
            </a:r>
            <a:r>
              <a:rPr lang="en-US" i="1">
                <a:solidFill>
                  <a:srgbClr val="C00000"/>
                </a:solidFill>
              </a:rPr>
              <a:t>class</a:t>
            </a:r>
            <a:r>
              <a:rPr lang="en-US">
                <a:solidFill>
                  <a:srgbClr val="C00000"/>
                </a:solidFill>
              </a:rPr>
              <a:t> tidak ada </a:t>
            </a:r>
            <a:r>
              <a:rPr lang="en-US" i="1">
                <a:solidFill>
                  <a:srgbClr val="C00000"/>
                </a:solidFill>
              </a:rPr>
              <a:t>constructor</a:t>
            </a:r>
            <a:r>
              <a:rPr lang="en-US"/>
              <a:t>, </a:t>
            </a:r>
            <a:r>
              <a:rPr lang="en-US" i="1"/>
              <a:t>default constructor</a:t>
            </a:r>
            <a:r>
              <a:rPr lang="en-US"/>
              <a:t> akan dibuat oleh java untuk menginisialisasi tiap </a:t>
            </a:r>
            <a:r>
              <a:rPr lang="en-US" i="1"/>
              <a:t>field member</a:t>
            </a:r>
            <a:r>
              <a:rPr lang="en-US"/>
              <a:t> sesuai </a:t>
            </a:r>
            <a:r>
              <a:rPr lang="en-US" i="1"/>
              <a:t>default value </a:t>
            </a:r>
            <a:r>
              <a:rPr lang="en-US"/>
              <a:t>dari tipe </a:t>
            </a:r>
            <a:r>
              <a:rPr lang="en-US" i="1"/>
              <a:t>field</a:t>
            </a:r>
            <a:r>
              <a:rPr lang="en-US"/>
              <a:t>-nya</a:t>
            </a:r>
            <a:r>
              <a:rPr lang="en-US" smtClean="0"/>
              <a:t>.</a:t>
            </a:r>
          </a:p>
          <a:p>
            <a:endParaRPr lang="en-US"/>
          </a:p>
          <a:p>
            <a:r>
              <a:rPr lang="en-US"/>
              <a:t>Untuk </a:t>
            </a:r>
            <a:r>
              <a:rPr lang="en-US">
                <a:solidFill>
                  <a:srgbClr val="C00000"/>
                </a:solidFill>
              </a:rPr>
              <a:t>membuat constructor</a:t>
            </a:r>
            <a:r>
              <a:rPr lang="en-US"/>
              <a:t>, kita harus menulis </a:t>
            </a:r>
            <a:r>
              <a:rPr lang="en-US" i="1"/>
              <a:t>method </a:t>
            </a:r>
            <a:r>
              <a:rPr lang="en-US"/>
              <a:t>dengan tipe </a:t>
            </a:r>
            <a:r>
              <a:rPr lang="en-US" i="1"/>
              <a:t>no return </a:t>
            </a:r>
            <a:r>
              <a:rPr lang="en-US"/>
              <a:t>yang memiliki nama sama dengan </a:t>
            </a:r>
            <a:r>
              <a:rPr lang="en-US" i="1"/>
              <a:t>class. Constructor bisa memiliki parameter.</a:t>
            </a:r>
          </a:p>
        </p:txBody>
      </p:sp>
    </p:spTree>
    <p:extLst>
      <p:ext uri="{BB962C8B-B14F-4D97-AF65-F5344CB8AC3E}">
        <p14:creationId xmlns:p14="http://schemas.microsoft.com/office/powerpoint/2010/main" val="32018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Method</a:t>
            </a:r>
            <a:br>
              <a:rPr lang="en-US" smtClean="0"/>
            </a:br>
            <a:r>
              <a:rPr lang="en-US" smtClean="0"/>
              <a:t>Accessor &amp; Mutator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5144"/>
            <a:ext cx="8229600" cy="4798232"/>
          </a:xfrm>
        </p:spPr>
        <p:txBody>
          <a:bodyPr>
            <a:normAutofit/>
          </a:bodyPr>
          <a:lstStyle/>
          <a:p>
            <a:r>
              <a:rPr lang="en-US" i="1"/>
              <a:t>Field members </a:t>
            </a:r>
            <a:r>
              <a:rPr lang="en-US"/>
              <a:t>biasanya dideklarasikan secara </a:t>
            </a:r>
            <a:r>
              <a:rPr lang="en-US" i="1"/>
              <a:t>private</a:t>
            </a:r>
            <a:r>
              <a:rPr lang="en-US"/>
              <a:t>, dengan demikian maka tidak dapat diakses oleh rutin di luar class (</a:t>
            </a:r>
            <a:r>
              <a:rPr lang="en-US" i="1"/>
              <a:t>nonclass routines</a:t>
            </a:r>
            <a:r>
              <a:rPr lang="en-US"/>
              <a:t>). </a:t>
            </a:r>
            <a:endParaRPr lang="en-US" smtClean="0"/>
          </a:p>
          <a:p>
            <a:endParaRPr lang="en-US"/>
          </a:p>
          <a:p>
            <a:r>
              <a:rPr lang="en-US"/>
              <a:t>Untuk itu diperlukan suatu </a:t>
            </a:r>
            <a:r>
              <a:rPr lang="en-US" i="1"/>
              <a:t>method</a:t>
            </a:r>
            <a:r>
              <a:rPr lang="en-US"/>
              <a:t> :</a:t>
            </a:r>
          </a:p>
          <a:p>
            <a:pPr lvl="1"/>
            <a:r>
              <a:rPr lang="en-US" b="1"/>
              <a:t>method accessor</a:t>
            </a:r>
            <a:r>
              <a:rPr lang="en-US"/>
              <a:t> ; </a:t>
            </a:r>
            <a:endParaRPr lang="en-US" smtClean="0"/>
          </a:p>
          <a:p>
            <a:pPr marL="704088" lvl="2" indent="0">
              <a:buNone/>
            </a:pPr>
            <a:r>
              <a:rPr lang="en-US" smtClean="0"/>
              <a:t>yang </a:t>
            </a:r>
            <a:r>
              <a:rPr lang="en-US"/>
              <a:t>dapat memeriksa / membaca nilai suatu </a:t>
            </a:r>
            <a:r>
              <a:rPr lang="en-US" i="1"/>
              <a:t>field</a:t>
            </a:r>
            <a:r>
              <a:rPr lang="en-US"/>
              <a:t> tanpa merubah nilainya</a:t>
            </a:r>
          </a:p>
          <a:p>
            <a:pPr lvl="1"/>
            <a:r>
              <a:rPr lang="en-US" b="1"/>
              <a:t>method</a:t>
            </a:r>
            <a:r>
              <a:rPr lang="en-US"/>
              <a:t> </a:t>
            </a:r>
            <a:r>
              <a:rPr lang="en-US" b="1"/>
              <a:t>mutator </a:t>
            </a:r>
            <a:r>
              <a:rPr lang="en-US"/>
              <a:t>; </a:t>
            </a:r>
            <a:endParaRPr lang="en-US" smtClean="0"/>
          </a:p>
          <a:p>
            <a:pPr marL="704088" lvl="2" indent="0">
              <a:buNone/>
            </a:pPr>
            <a:r>
              <a:rPr lang="en-US" smtClean="0"/>
              <a:t>yang </a:t>
            </a:r>
            <a:r>
              <a:rPr lang="en-US"/>
              <a:t>dapat digunakan untuk merubah nilai suatu </a:t>
            </a:r>
            <a:r>
              <a:rPr lang="en-US" i="1"/>
              <a:t>field.</a:t>
            </a:r>
          </a:p>
        </p:txBody>
      </p:sp>
    </p:spTree>
    <p:extLst>
      <p:ext uri="{BB962C8B-B14F-4D97-AF65-F5344CB8AC3E}">
        <p14:creationId xmlns:p14="http://schemas.microsoft.com/office/powerpoint/2010/main" val="405860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Method</a:t>
            </a:r>
            <a:br>
              <a:rPr lang="en-US" smtClean="0"/>
            </a:br>
            <a:r>
              <a:rPr lang="en-US" smtClean="0"/>
              <a:t>toString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Method </a:t>
            </a:r>
            <a:r>
              <a:rPr lang="en-US" dirty="0" err="1" smtClean="0"/>
              <a:t>toString</a:t>
            </a:r>
            <a:r>
              <a:rPr lang="en-US" dirty="0" smtClean="0"/>
              <a:t>()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>
                <a:solidFill>
                  <a:schemeClr val="tx2"/>
                </a:solidFill>
              </a:rPr>
              <a:t>Membaca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seluruh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nilai</a:t>
            </a:r>
            <a:r>
              <a:rPr lang="en-US" dirty="0" smtClean="0">
                <a:solidFill>
                  <a:schemeClr val="tx2"/>
                </a:solidFill>
              </a:rPr>
              <a:t> field </a:t>
            </a:r>
            <a:r>
              <a:rPr lang="en-US" dirty="0" err="1" smtClean="0">
                <a:solidFill>
                  <a:schemeClr val="tx2"/>
                </a:solidFill>
              </a:rPr>
              <a:t>pada</a:t>
            </a:r>
            <a:r>
              <a:rPr lang="en-US" dirty="0" smtClean="0">
                <a:solidFill>
                  <a:schemeClr val="tx2"/>
                </a:solidFill>
              </a:rPr>
              <a:t> class </a:t>
            </a:r>
            <a:r>
              <a:rPr lang="en-US" dirty="0" err="1" smtClean="0">
                <a:solidFill>
                  <a:schemeClr val="tx2"/>
                </a:solidFill>
              </a:rPr>
              <a:t>namun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dalam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bentuk</a:t>
            </a:r>
            <a:r>
              <a:rPr lang="en-US" dirty="0" smtClean="0">
                <a:solidFill>
                  <a:schemeClr val="tx2"/>
                </a:solidFill>
              </a:rPr>
              <a:t> string.</a:t>
            </a:r>
          </a:p>
          <a:p>
            <a:pPr lvl="1"/>
            <a:r>
              <a:rPr lang="en-US" dirty="0" err="1" smtClean="0">
                <a:solidFill>
                  <a:schemeClr val="tx2"/>
                </a:solidFill>
              </a:rPr>
              <a:t>Membaca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suatu</a:t>
            </a:r>
            <a:r>
              <a:rPr lang="en-US" dirty="0" smtClean="0">
                <a:solidFill>
                  <a:schemeClr val="tx2"/>
                </a:solidFill>
              </a:rPr>
              <a:t> object </a:t>
            </a:r>
            <a:r>
              <a:rPr lang="en-US" dirty="0" err="1" smtClean="0">
                <a:solidFill>
                  <a:schemeClr val="tx2"/>
                </a:solidFill>
              </a:rPr>
              <a:t>sebagai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suatu</a:t>
            </a:r>
            <a:r>
              <a:rPr lang="en-US" dirty="0" smtClean="0">
                <a:solidFill>
                  <a:schemeClr val="tx2"/>
                </a:solidFill>
              </a:rPr>
              <a:t> string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34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Method</a:t>
            </a:r>
            <a:br>
              <a:rPr lang="en-US" smtClean="0"/>
            </a:br>
            <a:r>
              <a:rPr lang="en-US" smtClean="0"/>
              <a:t>Main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Method </a:t>
            </a:r>
            <a:r>
              <a:rPr lang="en-US"/>
              <a:t>main pada suatu file class </a:t>
            </a:r>
            <a:r>
              <a:rPr lang="en-US" smtClean="0"/>
              <a:t>merupakan method </a:t>
            </a:r>
            <a:r>
              <a:rPr lang="en-US"/>
              <a:t>utama yang diprioritaskan untuk dijalankan oleh java command saat suatu file class dipanggil.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2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3951</TotalTime>
  <Words>885</Words>
  <Application>Microsoft Office PowerPoint</Application>
  <PresentationFormat>On-screen Show (4:3)</PresentationFormat>
  <Paragraphs>375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Courier New</vt:lpstr>
      <vt:lpstr>Georgia</vt:lpstr>
      <vt:lpstr>Trebuchet MS</vt:lpstr>
      <vt:lpstr>Wingdings 2</vt:lpstr>
      <vt:lpstr>Urban</vt:lpstr>
      <vt:lpstr>FONDASI PEMROGRAMAN &amp; STRUKTUR DATA #5 - 1</vt:lpstr>
      <vt:lpstr>About Method</vt:lpstr>
      <vt:lpstr>Method</vt:lpstr>
      <vt:lpstr>Method</vt:lpstr>
      <vt:lpstr>Method</vt:lpstr>
      <vt:lpstr>Method Constructor</vt:lpstr>
      <vt:lpstr>Method Accessor &amp; Mutator</vt:lpstr>
      <vt:lpstr>Method toString</vt:lpstr>
      <vt:lpstr>Method Main</vt:lpstr>
      <vt:lpstr>See You Next Topic</vt:lpstr>
      <vt:lpstr>Constructor Method</vt:lpstr>
      <vt:lpstr>Method</vt:lpstr>
      <vt:lpstr>Method Constructor</vt:lpstr>
      <vt:lpstr>Method Constructor</vt:lpstr>
      <vt:lpstr>Method Constructor</vt:lpstr>
      <vt:lpstr>Method Constructor</vt:lpstr>
      <vt:lpstr>Method Constructor Constructor dengan Parameter.</vt:lpstr>
      <vt:lpstr>Method Constructor</vt:lpstr>
      <vt:lpstr>See You Next Topic</vt:lpstr>
      <vt:lpstr>Accessor &amp; Mutator Method</vt:lpstr>
      <vt:lpstr>Method Intro Accessor &amp; Mutator</vt:lpstr>
      <vt:lpstr>Method Accessor &amp; Mutator</vt:lpstr>
      <vt:lpstr>Method Accessor</vt:lpstr>
      <vt:lpstr>Method Mutator</vt:lpstr>
      <vt:lpstr>Method Accessor &amp; Mutator</vt:lpstr>
      <vt:lpstr>See You Next Topic</vt:lpstr>
      <vt:lpstr>toString &amp; main Method</vt:lpstr>
      <vt:lpstr>Method toString</vt:lpstr>
      <vt:lpstr>Method toString</vt:lpstr>
      <vt:lpstr>Method Main</vt:lpstr>
      <vt:lpstr>Method Main &amp; Pengoperasian Class</vt:lpstr>
      <vt:lpstr>Contoh Implementasi Method Main</vt:lpstr>
      <vt:lpstr>See You Next Topic</vt:lpstr>
      <vt:lpstr>Latihan (Tugas)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Augury El Rayeb</cp:lastModifiedBy>
  <cp:revision>427</cp:revision>
  <dcterms:created xsi:type="dcterms:W3CDTF">2011-09-16T02:11:44Z</dcterms:created>
  <dcterms:modified xsi:type="dcterms:W3CDTF">2019-09-12T04:52:46Z</dcterms:modified>
</cp:coreProperties>
</file>