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6"/>
  </p:notesMasterIdLst>
  <p:handoutMasterIdLst>
    <p:handoutMasterId r:id="rId27"/>
  </p:handoutMasterIdLst>
  <p:sldIdLst>
    <p:sldId id="256" r:id="rId2"/>
    <p:sldId id="324" r:id="rId3"/>
    <p:sldId id="273" r:id="rId4"/>
    <p:sldId id="315" r:id="rId5"/>
    <p:sldId id="257" r:id="rId6"/>
    <p:sldId id="292" r:id="rId7"/>
    <p:sldId id="293" r:id="rId8"/>
    <p:sldId id="313" r:id="rId9"/>
    <p:sldId id="312" r:id="rId10"/>
    <p:sldId id="314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30" r:id="rId19"/>
    <p:sldId id="325" r:id="rId20"/>
    <p:sldId id="326" r:id="rId21"/>
    <p:sldId id="327" r:id="rId22"/>
    <p:sldId id="328" r:id="rId23"/>
    <p:sldId id="329" r:id="rId24"/>
    <p:sldId id="323" r:id="rId2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2E1B2C-665A-4524-8DCC-0DDF0860CA50}">
          <p14:sldIdLst>
            <p14:sldId id="256"/>
          </p14:sldIdLst>
        </p14:section>
        <p14:section name="OOP" id="{558F3D21-5CEA-43F3-A2C4-A22F6240A403}">
          <p14:sldIdLst>
            <p14:sldId id="324"/>
            <p14:sldId id="273"/>
            <p14:sldId id="315"/>
            <p14:sldId id="257"/>
            <p14:sldId id="292"/>
            <p14:sldId id="293"/>
            <p14:sldId id="313"/>
            <p14:sldId id="312"/>
          </p14:sldIdLst>
        </p14:section>
        <p14:section name="Class" id="{F22DC3DB-1A28-446B-912D-160345D425BE}">
          <p14:sldIdLst>
            <p14:sldId id="314"/>
            <p14:sldId id="316"/>
            <p14:sldId id="317"/>
            <p14:sldId id="318"/>
            <p14:sldId id="319"/>
            <p14:sldId id="320"/>
            <p14:sldId id="321"/>
            <p14:sldId id="322"/>
          </p14:sldIdLst>
        </p14:section>
        <p14:section name="Object" id="{87C55EA6-241C-4707-99C1-A9604C3247A6}">
          <p14:sldIdLst>
            <p14:sldId id="330"/>
            <p14:sldId id="325"/>
            <p14:sldId id="326"/>
            <p14:sldId id="327"/>
            <p14:sldId id="328"/>
            <p14:sldId id="329"/>
            <p14:sldId id="3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 varScale="1">
        <p:scale>
          <a:sx n="61" d="100"/>
          <a:sy n="61" d="100"/>
        </p:scale>
        <p:origin x="140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0EA65-E373-4264-8E33-E557121D1785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8D865-858E-4A99-B1EC-A38C0414A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21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12972-45E0-4A02-9098-D0EBB0199C4B}" type="datetimeFigureOut">
              <a:rPr lang="id-ID" smtClean="0"/>
              <a:t>12/09/2019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19FB5-3E22-4347-9D47-E764C09E46C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862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12/09/2019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7" y="5038229"/>
            <a:ext cx="1828800" cy="1837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12/09/2019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12/09/2019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solidFill>
                  <a:srgbClr val="C00000"/>
                </a:solidFill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12/09/2019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600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987424" y="-31739"/>
            <a:ext cx="8121080" cy="604763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>
                <a:solidFill>
                  <a:schemeClr val="bg1"/>
                </a:solidFill>
              </a:rPr>
              <a:t>Augury El Rayeb, S.Kom., MMSI.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>
                <a:solidFill>
                  <a:schemeClr val="bg1"/>
                </a:solidFill>
              </a:rPr>
              <a:t>Fondasi Pemrograman &amp; Struktur Data</a:t>
            </a:r>
            <a:r>
              <a:rPr lang="en-US" sz="1200" baseline="0" smtClean="0">
                <a:solidFill>
                  <a:schemeClr val="bg1"/>
                </a:solidFill>
              </a:rPr>
              <a:t> | IST101</a:t>
            </a:r>
            <a:endParaRPr lang="id-ID" sz="1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12/09/2019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9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9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12/09/2019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9512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987424" y="-31739"/>
            <a:ext cx="8121080" cy="604763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>
                <a:solidFill>
                  <a:schemeClr val="bg1"/>
                </a:solidFill>
              </a:rPr>
              <a:t>Augury El Rayeb, S.Kom., MMSI.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>
                <a:solidFill>
                  <a:schemeClr val="bg1"/>
                </a:solidFill>
              </a:rPr>
              <a:t>Fondasi Pemrograman &amp; Struktur Data</a:t>
            </a:r>
            <a:r>
              <a:rPr lang="en-US" sz="1200" baseline="0" smtClean="0">
                <a:solidFill>
                  <a:schemeClr val="bg1"/>
                </a:solidFill>
              </a:rPr>
              <a:t> | IST101</a:t>
            </a:r>
            <a:endParaRPr lang="id-ID" sz="1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  <a:latin typeface="Calibri" panose="020F0502020204030204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  <a:latin typeface="Calibri" panose="020F0502020204030204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15B4FD-92E0-4978-907F-923BCA868FE5}" type="datetimeFigureOut">
              <a:rPr lang="id-ID" smtClean="0"/>
              <a:t>12/09/2019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79512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987424" y="-31739"/>
            <a:ext cx="8121080" cy="604763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>
                <a:solidFill>
                  <a:schemeClr val="bg1"/>
                </a:solidFill>
              </a:rPr>
              <a:t>Augury El Rayeb, S.Kom., MMSI.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>
                <a:solidFill>
                  <a:schemeClr val="bg1"/>
                </a:solidFill>
              </a:rPr>
              <a:t>Fondasi Pemrograman &amp; Struktur Data</a:t>
            </a:r>
            <a:r>
              <a:rPr lang="en-US" sz="1200" baseline="0" smtClean="0">
                <a:solidFill>
                  <a:schemeClr val="bg1"/>
                </a:solidFill>
              </a:rPr>
              <a:t> | IST101</a:t>
            </a:r>
            <a:endParaRPr lang="id-ID" sz="1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12/09/2019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12/09/2019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12/09/2019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9512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987424" y="-31739"/>
            <a:ext cx="8121080" cy="604763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>
                <a:solidFill>
                  <a:schemeClr val="bg1"/>
                </a:solidFill>
              </a:rPr>
              <a:t>Augury El Rayeb, S.Kom., MMSI.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>
                <a:solidFill>
                  <a:schemeClr val="bg1"/>
                </a:solidFill>
              </a:rPr>
              <a:t>Fondasi Pemrograman &amp; Struktur Data</a:t>
            </a:r>
            <a:r>
              <a:rPr lang="en-US" sz="1200" baseline="0" smtClean="0">
                <a:solidFill>
                  <a:schemeClr val="bg1"/>
                </a:solidFill>
              </a:rPr>
              <a:t> | IST101</a:t>
            </a:r>
            <a:endParaRPr lang="id-ID" sz="1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12/09/2019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9512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987424" y="-31739"/>
            <a:ext cx="8121080" cy="604763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>
                <a:solidFill>
                  <a:schemeClr val="bg1"/>
                </a:solidFill>
              </a:rPr>
              <a:t>Augury El Rayeb, S.Kom., MMSI.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>
                <a:solidFill>
                  <a:schemeClr val="bg1"/>
                </a:solidFill>
              </a:rPr>
              <a:t>Fondasi Pemrograman &amp; Struktur Data</a:t>
            </a:r>
            <a:r>
              <a:rPr lang="en-US" sz="1200" baseline="0" smtClean="0">
                <a:solidFill>
                  <a:schemeClr val="bg1"/>
                </a:solidFill>
              </a:rPr>
              <a:t> | IST101</a:t>
            </a:r>
            <a:endParaRPr lang="id-ID" sz="1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43136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815B4FD-92E0-4978-907F-923BCA868FE5}" type="datetimeFigureOut">
              <a:rPr lang="id-ID" smtClean="0"/>
              <a:t>12/09/2019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914400" cy="918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FONDASI PEMROGRAMAN &amp; STRUKTUR </a:t>
            </a:r>
            <a:r>
              <a:rPr lang="id-I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#4 - 1</a:t>
            </a:r>
            <a:endParaRPr lang="id-ID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Prinsip-prinsip</a:t>
            </a:r>
            <a:r>
              <a:rPr lang="en-US" smtClean="0"/>
              <a:t> OOP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745774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By: Augury El Rayeb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15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600" dirty="0"/>
          </a:p>
          <a:p>
            <a:pPr marL="0" indent="0" algn="ctr">
              <a:buNone/>
            </a:pPr>
            <a:r>
              <a:rPr lang="en-US" sz="2600" dirty="0"/>
              <a:t>“</a:t>
            </a:r>
            <a:r>
              <a:rPr lang="en-US" sz="2600" dirty="0" err="1"/>
              <a:t>Suatu</a:t>
            </a:r>
            <a:r>
              <a:rPr lang="en-US" sz="2600" dirty="0"/>
              <a:t> class </a:t>
            </a:r>
            <a:r>
              <a:rPr lang="en-US" sz="2600" dirty="0" err="1"/>
              <a:t>pada</a:t>
            </a:r>
            <a:r>
              <a:rPr lang="en-US" sz="2600" dirty="0"/>
              <a:t> java </a:t>
            </a:r>
            <a:r>
              <a:rPr lang="en-US" sz="2600" dirty="0" err="1"/>
              <a:t>terdiri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i="1" dirty="0"/>
              <a:t> fields </a:t>
            </a:r>
            <a:r>
              <a:rPr lang="en-US" sz="2600" dirty="0"/>
              <a:t>yang </a:t>
            </a:r>
            <a:r>
              <a:rPr lang="en-US" sz="2600" dirty="0" err="1"/>
              <a:t>berfungsi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menyimpan</a:t>
            </a:r>
            <a:r>
              <a:rPr lang="en-US" sz="2600" dirty="0"/>
              <a:t> data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i="1" dirty="0"/>
              <a:t>methods</a:t>
            </a:r>
            <a:r>
              <a:rPr lang="en-US" sz="2600" dirty="0"/>
              <a:t> yang </a:t>
            </a:r>
            <a:r>
              <a:rPr lang="en-US" sz="2600" dirty="0" err="1"/>
              <a:t>nantinya</a:t>
            </a:r>
            <a:r>
              <a:rPr lang="en-US" sz="2600" dirty="0"/>
              <a:t> </a:t>
            </a:r>
            <a:r>
              <a:rPr lang="en-US" sz="2600" dirty="0" err="1"/>
              <a:t>akan</a:t>
            </a:r>
            <a:r>
              <a:rPr lang="en-US" sz="2600" dirty="0"/>
              <a:t> </a:t>
            </a:r>
            <a:r>
              <a:rPr lang="en-US" sz="2600" dirty="0" err="1"/>
              <a:t>digunakan</a:t>
            </a:r>
            <a:r>
              <a:rPr lang="en-US" sz="2600" dirty="0"/>
              <a:t> </a:t>
            </a:r>
            <a:r>
              <a:rPr lang="en-US" sz="2600" dirty="0" err="1" smtClean="0"/>
              <a:t>oleh</a:t>
            </a:r>
            <a:r>
              <a:rPr lang="en-US" sz="2600" dirty="0" smtClean="0"/>
              <a:t> </a:t>
            </a:r>
            <a:r>
              <a:rPr lang="en-US" sz="2600" dirty="0"/>
              <a:t>instances </a:t>
            </a:r>
            <a:r>
              <a:rPr lang="en-US" sz="2600" dirty="0" err="1"/>
              <a:t>dari</a:t>
            </a:r>
            <a:r>
              <a:rPr lang="en-US" sz="2600" dirty="0"/>
              <a:t> class” </a:t>
            </a:r>
            <a:r>
              <a:rPr lang="en-US" sz="2600" dirty="0" smtClean="0"/>
              <a:t>.</a:t>
            </a:r>
          </a:p>
          <a:p>
            <a:pPr marL="0" indent="0" algn="ctr">
              <a:buNone/>
            </a:pPr>
            <a:endParaRPr lang="en-US" sz="2600" i="1" dirty="0"/>
          </a:p>
          <a:p>
            <a:pPr marL="0" indent="0" algn="ctr">
              <a:buNone/>
            </a:pPr>
            <a:r>
              <a:rPr lang="en-US" sz="2600" i="1" dirty="0" smtClean="0"/>
              <a:t>“</a:t>
            </a:r>
            <a:r>
              <a:rPr lang="en-US" sz="2600" dirty="0" err="1" smtClean="0"/>
              <a:t>Suatu</a:t>
            </a:r>
            <a:r>
              <a:rPr lang="en-US" sz="2600" dirty="0" smtClean="0"/>
              <a:t> class </a:t>
            </a:r>
            <a:r>
              <a:rPr lang="en-US" sz="2600" dirty="0" err="1" smtClean="0"/>
              <a:t>pada</a:t>
            </a:r>
            <a:r>
              <a:rPr lang="en-US" sz="2600" dirty="0" smtClean="0"/>
              <a:t> java </a:t>
            </a:r>
            <a:r>
              <a:rPr lang="en-US" sz="2600" dirty="0" err="1" smtClean="0"/>
              <a:t>merupakan</a:t>
            </a:r>
            <a:r>
              <a:rPr lang="en-US" sz="2600" dirty="0" smtClean="0"/>
              <a:t> </a:t>
            </a:r>
            <a:r>
              <a:rPr lang="en-US" sz="2600" dirty="0" err="1" smtClean="0"/>
              <a:t>suatu</a:t>
            </a:r>
            <a:r>
              <a:rPr lang="en-US" sz="2600" dirty="0" smtClean="0"/>
              <a:t> blue print </a:t>
            </a:r>
            <a:r>
              <a:rPr lang="en-US" sz="2600" dirty="0" err="1" smtClean="0"/>
              <a:t>untuk</a:t>
            </a:r>
            <a:r>
              <a:rPr lang="en-US" sz="2600" dirty="0" smtClean="0"/>
              <a:t> object yang </a:t>
            </a:r>
            <a:r>
              <a:rPr lang="en-US" sz="2600" dirty="0" err="1" smtClean="0"/>
              <a:t>akan</a:t>
            </a:r>
            <a:r>
              <a:rPr lang="en-US" sz="2600" dirty="0" smtClean="0"/>
              <a:t> </a:t>
            </a:r>
            <a:r>
              <a:rPr lang="en-US" sz="2600" dirty="0" err="1" smtClean="0"/>
              <a:t>digunakan</a:t>
            </a:r>
            <a:r>
              <a:rPr lang="en-US" sz="2600" dirty="0" smtClean="0"/>
              <a:t> </a:t>
            </a:r>
            <a:r>
              <a:rPr lang="en-US" sz="2600" dirty="0" err="1" smtClean="0"/>
              <a:t>dalam</a:t>
            </a:r>
            <a:r>
              <a:rPr lang="en-US" sz="2600" dirty="0" smtClean="0"/>
              <a:t> program</a:t>
            </a:r>
            <a:r>
              <a:rPr lang="en-US" sz="2600" i="1" dirty="0" smtClean="0"/>
              <a:t>”</a:t>
            </a:r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173945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600" dirty="0"/>
          </a:p>
          <a:p>
            <a:pPr marL="0" indent="0" algn="ctr">
              <a:buNone/>
            </a:pPr>
            <a:r>
              <a:rPr lang="en-US" sz="2600" dirty="0" smtClean="0"/>
              <a:t>“</a:t>
            </a:r>
            <a:r>
              <a:rPr lang="en-US" sz="2600" dirty="0" err="1" smtClean="0"/>
              <a:t>Merupakan</a:t>
            </a:r>
            <a:r>
              <a:rPr lang="en-US" sz="2600" dirty="0" smtClean="0"/>
              <a:t> </a:t>
            </a:r>
            <a:r>
              <a:rPr lang="en-US" sz="2600" dirty="0" err="1"/>
              <a:t>spesifikasi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suatu</a:t>
            </a:r>
            <a:r>
              <a:rPr lang="en-US" sz="2600" dirty="0"/>
              <a:t> object yang </a:t>
            </a:r>
            <a:r>
              <a:rPr lang="en-US" sz="2600" dirty="0" err="1"/>
              <a:t>mengacu</a:t>
            </a:r>
            <a:r>
              <a:rPr lang="en-US" sz="2600" dirty="0"/>
              <a:t> </a:t>
            </a:r>
            <a:r>
              <a:rPr lang="en-US" sz="2600" dirty="0" err="1" smtClean="0"/>
              <a:t>padanya</a:t>
            </a:r>
            <a:r>
              <a:rPr lang="en-US" sz="2600" dirty="0" smtClean="0"/>
              <a:t>”. </a:t>
            </a:r>
            <a:r>
              <a:rPr lang="en-US" sz="2000" baseline="30000" dirty="0"/>
              <a:t>[cay </a:t>
            </a:r>
            <a:r>
              <a:rPr lang="en-US" sz="2000" baseline="30000" dirty="0" err="1"/>
              <a:t>horstmann</a:t>
            </a:r>
            <a:r>
              <a:rPr lang="en-US" sz="2000" baseline="30000" dirty="0"/>
              <a:t>, Big Java, 2.4</a:t>
            </a:r>
            <a:r>
              <a:rPr lang="en-US" sz="2000" baseline="30000" dirty="0" smtClean="0"/>
              <a:t>]</a:t>
            </a:r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r>
              <a:rPr lang="en-US" sz="2600" dirty="0" smtClean="0"/>
              <a:t>“</a:t>
            </a:r>
            <a:r>
              <a:rPr lang="en-US" sz="2600" dirty="0" err="1" smtClean="0"/>
              <a:t>Merupakan</a:t>
            </a:r>
            <a:r>
              <a:rPr lang="en-US" sz="2600" dirty="0" smtClean="0"/>
              <a:t> </a:t>
            </a:r>
            <a:r>
              <a:rPr lang="en-US" sz="2600" dirty="0"/>
              <a:t>type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suatu</a:t>
            </a:r>
            <a:r>
              <a:rPr lang="en-US" sz="2600" dirty="0"/>
              <a:t> </a:t>
            </a:r>
            <a:r>
              <a:rPr lang="en-US" sz="2600" dirty="0" smtClean="0"/>
              <a:t>object”. </a:t>
            </a:r>
            <a:r>
              <a:rPr lang="en-US" sz="2000" baseline="30000" dirty="0"/>
              <a:t>[cay </a:t>
            </a:r>
            <a:r>
              <a:rPr lang="en-US" sz="2000" baseline="30000" dirty="0" err="1"/>
              <a:t>horstmann</a:t>
            </a:r>
            <a:r>
              <a:rPr lang="en-US" sz="2000" baseline="30000" dirty="0"/>
              <a:t>, Big Java, 2.4] </a:t>
            </a:r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r>
              <a:rPr lang="en-US" sz="2600" dirty="0" smtClean="0"/>
              <a:t>“</a:t>
            </a:r>
            <a:r>
              <a:rPr lang="en-US" sz="2600" dirty="0" err="1" smtClean="0"/>
              <a:t>Merupakan</a:t>
            </a:r>
            <a:r>
              <a:rPr lang="en-US" sz="2600" dirty="0" smtClean="0"/>
              <a:t> </a:t>
            </a:r>
            <a:r>
              <a:rPr lang="en-US" sz="2600" dirty="0"/>
              <a:t>template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membuat</a:t>
            </a:r>
            <a:r>
              <a:rPr lang="en-US" sz="2600" dirty="0"/>
              <a:t> </a:t>
            </a:r>
            <a:r>
              <a:rPr lang="en-US" sz="2600" dirty="0" smtClean="0"/>
              <a:t>object”. </a:t>
            </a:r>
            <a:r>
              <a:rPr lang="en-US" sz="2000" baseline="30000" dirty="0"/>
              <a:t>[Lucy Mendel, MIT] </a:t>
            </a:r>
          </a:p>
        </p:txBody>
      </p:sp>
    </p:spTree>
    <p:extLst>
      <p:ext uri="{BB962C8B-B14F-4D97-AF65-F5344CB8AC3E}">
        <p14:creationId xmlns:p14="http://schemas.microsoft.com/office/powerpoint/2010/main" val="414404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</a:t>
            </a:r>
            <a:endParaRPr lang="id-ID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0" y="1484784"/>
            <a:ext cx="3733800" cy="362061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public class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IntCell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09538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// Public methods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682625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public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read( ) { 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682625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return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storedValue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; 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682625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}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682625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public void write(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x ){ 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682625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storedValue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= x; 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682625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}</a:t>
            </a:r>
          </a:p>
          <a:p>
            <a:pPr marL="1143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682625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/* Private internal data representation */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682625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private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storedValue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}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95400" y="1905001"/>
            <a:ext cx="1447800" cy="1752600"/>
            <a:chOff x="6248400" y="3962400"/>
            <a:chExt cx="1447800" cy="1752600"/>
          </a:xfrm>
        </p:grpSpPr>
        <p:sp>
          <p:nvSpPr>
            <p:cNvPr id="7" name="Flowchart: Process 6"/>
            <p:cNvSpPr/>
            <p:nvPr/>
          </p:nvSpPr>
          <p:spPr>
            <a:xfrm>
              <a:off x="6248400" y="3962400"/>
              <a:ext cx="1447800" cy="304800"/>
            </a:xfrm>
            <a:prstGeom prst="flowChartProcess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IntCell</a:t>
              </a:r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6248400" y="4267200"/>
              <a:ext cx="1447800" cy="762000"/>
            </a:xfrm>
            <a:prstGeom prst="flowChartProcess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Data: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25425" algn="l"/>
                </a:tabLst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</a:t>
              </a: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storedValue</a:t>
              </a:r>
            </a:p>
          </p:txBody>
        </p:sp>
        <p:sp>
          <p:nvSpPr>
            <p:cNvPr id="9" name="Flowchart: Process 8"/>
            <p:cNvSpPr/>
            <p:nvPr/>
          </p:nvSpPr>
          <p:spPr>
            <a:xfrm>
              <a:off x="6248400" y="5029200"/>
              <a:ext cx="1447800" cy="685800"/>
            </a:xfrm>
            <a:prstGeom prst="flowChartProcess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Method: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25425" algn="l"/>
                </a:tabLst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</a:t>
              </a: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read()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25425" algn="l"/>
                </a:tabLst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write(int x)</a:t>
              </a:r>
            </a:p>
          </p:txBody>
        </p:sp>
      </p:grpSp>
      <p:sp>
        <p:nvSpPr>
          <p:cNvPr id="10" name="Right Arrow 9"/>
          <p:cNvSpPr/>
          <p:nvPr/>
        </p:nvSpPr>
        <p:spPr>
          <a:xfrm>
            <a:off x="2895600" y="2590800"/>
            <a:ext cx="762000" cy="533399"/>
          </a:xfrm>
          <a:prstGeom prst="rightArrow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5325070"/>
            <a:ext cx="3962400" cy="92333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Kita bisa menggunakan method </a:t>
            </a: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read()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dan </a:t>
            </a: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write()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pada object yang memiliki type class IntCell.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53000" y="5325070"/>
            <a:ext cx="3505200" cy="92333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Contoh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1313" algn="l"/>
                <a:tab pos="682625" algn="l"/>
              </a:tabLst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IntCell m = new IntCell( 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1313" algn="l"/>
                <a:tab pos="682625" algn="l"/>
              </a:tabLst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m.write( 5 );</a:t>
            </a:r>
          </a:p>
        </p:txBody>
      </p:sp>
    </p:spTree>
    <p:extLst>
      <p:ext uri="{BB962C8B-B14F-4D97-AF65-F5344CB8AC3E}">
        <p14:creationId xmlns:p14="http://schemas.microsoft.com/office/powerpoint/2010/main" val="147137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Class</a:t>
            </a:r>
            <a:br>
              <a:rPr lang="en-US" smtClean="0"/>
            </a:br>
            <a:r>
              <a:rPr lang="en-US" smtClean="0"/>
              <a:t>Contoh Class dalam Program Java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940222"/>
            <a:ext cx="4572000" cy="4525963"/>
          </a:xfrm>
          <a:prstGeom prst="rect">
            <a:avLst/>
          </a:prstGeom>
          <a:solidFill>
            <a:sysClr val="windowText" lastClr="00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urier New" pitchFamily="49" charset="0"/>
              </a:rPr>
              <a:t>// IntCell class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urier New" pitchFamily="49" charset="0"/>
              </a:rPr>
              <a:t>// int read( ) --&gt; Returns the stored value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urier New" pitchFamily="49" charset="0"/>
              </a:rPr>
              <a:t>// void write( int x ) --&gt; x is stored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public class IntCell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09538" algn="l"/>
              </a:tabLst>
              <a:defRPr/>
            </a:pPr>
            <a:r>
              <a:rPr kumimoji="0" lang="en-US" sz="33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// Public methods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682625" algn="l"/>
              </a:tabLst>
              <a:defRPr/>
            </a:pPr>
            <a:r>
              <a:rPr kumimoji="0" lang="en-US" sz="33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public int read( ) { 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682625" algn="l"/>
              </a:tabLst>
              <a:defRPr/>
            </a:pPr>
            <a:r>
              <a:rPr kumimoji="0" lang="en-US" sz="33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return storedValue; 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682625" algn="l"/>
              </a:tabLst>
              <a:defRPr/>
            </a:pPr>
            <a:r>
              <a:rPr kumimoji="0" lang="en-US" sz="33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}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682625" algn="l"/>
              </a:tabLst>
              <a:defRPr/>
            </a:pPr>
            <a:r>
              <a:rPr kumimoji="0" lang="en-US" sz="33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public void write( int x ) { 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682625" algn="l"/>
              </a:tabLst>
              <a:defRPr/>
            </a:pPr>
            <a:r>
              <a:rPr kumimoji="0" lang="en-US" sz="33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storedValue = x; 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682625" algn="l"/>
              </a:tabLst>
              <a:defRPr/>
            </a:pPr>
            <a:r>
              <a:rPr kumimoji="0" lang="en-US" sz="33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}</a:t>
            </a:r>
          </a:p>
          <a:p>
            <a:pPr marL="1143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682625" algn="l"/>
              </a:tabLst>
              <a:defRPr/>
            </a:pP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// Private internal data representation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682625" algn="l"/>
              </a:tabLst>
              <a:defRPr/>
            </a:pPr>
            <a:r>
              <a:rPr kumimoji="0" lang="en-US" sz="33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private int storedValue;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}</a:t>
            </a:r>
            <a:endParaRPr kumimoji="0" lang="en-US" sz="33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12" name="Line Callout 2 (Accent Bar) 11"/>
          <p:cNvSpPr/>
          <p:nvPr/>
        </p:nvSpPr>
        <p:spPr>
          <a:xfrm>
            <a:off x="5410200" y="2260944"/>
            <a:ext cx="1524000" cy="419100"/>
          </a:xfrm>
          <a:prstGeom prst="accentCallout2">
            <a:avLst>
              <a:gd name="adj1" fmla="val 23635"/>
              <a:gd name="adj2" fmla="val -2363"/>
              <a:gd name="adj3" fmla="val 30147"/>
              <a:gd name="adj4" fmla="val -40760"/>
              <a:gd name="adj5" fmla="val 202052"/>
              <a:gd name="adj6" fmla="val -138651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Class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IntCell</a:t>
            </a:r>
          </a:p>
        </p:txBody>
      </p:sp>
      <p:sp>
        <p:nvSpPr>
          <p:cNvPr id="13" name="Line Callout 2 (Accent Bar) 12"/>
          <p:cNvSpPr/>
          <p:nvPr/>
        </p:nvSpPr>
        <p:spPr>
          <a:xfrm>
            <a:off x="5410200" y="2778422"/>
            <a:ext cx="2895600" cy="685800"/>
          </a:xfrm>
          <a:prstGeom prst="accentCallout2">
            <a:avLst>
              <a:gd name="adj1" fmla="val 23635"/>
              <a:gd name="adj2" fmla="val -2363"/>
              <a:gd name="adj3" fmla="val 26891"/>
              <a:gd name="adj4" fmla="val -19268"/>
              <a:gd name="adj5" fmla="val 128421"/>
              <a:gd name="adj6" fmla="val -69706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Method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read() dengan tipe public, dgn return value</a:t>
            </a:r>
          </a:p>
        </p:txBody>
      </p:sp>
      <p:sp>
        <p:nvSpPr>
          <p:cNvPr id="14" name="Line Callout 2 (Accent Bar) 13"/>
          <p:cNvSpPr/>
          <p:nvPr/>
        </p:nvSpPr>
        <p:spPr>
          <a:xfrm>
            <a:off x="5410200" y="3537010"/>
            <a:ext cx="3352800" cy="685800"/>
          </a:xfrm>
          <a:prstGeom prst="accentCallout2">
            <a:avLst>
              <a:gd name="adj1" fmla="val 23635"/>
              <a:gd name="adj2" fmla="val -2363"/>
              <a:gd name="adj3" fmla="val 28881"/>
              <a:gd name="adj4" fmla="val -20082"/>
              <a:gd name="adj5" fmla="val 132401"/>
              <a:gd name="adj6" fmla="val -64114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Method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write() dengan tipe public, tanpa return value (void)</a:t>
            </a:r>
          </a:p>
        </p:txBody>
      </p:sp>
      <p:sp>
        <p:nvSpPr>
          <p:cNvPr id="15" name="Line Callout 2 (Accent Bar) 14"/>
          <p:cNvSpPr/>
          <p:nvPr/>
        </p:nvSpPr>
        <p:spPr>
          <a:xfrm>
            <a:off x="5439770" y="4683422"/>
            <a:ext cx="3352800" cy="685800"/>
          </a:xfrm>
          <a:prstGeom prst="accentCallout2">
            <a:avLst>
              <a:gd name="adj1" fmla="val 23635"/>
              <a:gd name="adj2" fmla="val -2363"/>
              <a:gd name="adj3" fmla="val 34851"/>
              <a:gd name="adj4" fmla="val -22118"/>
              <a:gd name="adj5" fmla="val 140360"/>
              <a:gd name="adj6" fmla="val -36028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Field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storedValue dengan tipe private.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19600" y="5674022"/>
            <a:ext cx="4220570" cy="923330"/>
          </a:xfrm>
          <a:prstGeom prst="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glow rad="101600">
              <a:srgbClr val="F79646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Field</a:t>
            </a:r>
            <a:r>
              <a:rPr kumimoji="0" lang="en-US" sz="1800" b="0" i="1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adalah member yang menyimpan data, biasanya memiliki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tipe </a:t>
            </a:r>
            <a:r>
              <a:rPr kumimoji="0" lang="en-US" sz="1800" b="0" i="1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private</a:t>
            </a:r>
            <a:r>
              <a:rPr kumimoji="0" lang="en-US" sz="1800" b="1" i="1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Method</a:t>
            </a:r>
            <a:r>
              <a:rPr kumimoji="0" lang="en-US" sz="1800" b="0" i="1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adalah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member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melakukan aksi</a:t>
            </a:r>
            <a:endParaRPr kumimoji="0" lang="en-US" sz="1800" b="1" i="1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81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36"/>
            <a:ext cx="8229600" cy="4726224"/>
          </a:xfrm>
        </p:spPr>
        <p:txBody>
          <a:bodyPr>
            <a:normAutofit/>
          </a:bodyPr>
          <a:lstStyle/>
          <a:p>
            <a:r>
              <a:rPr lang="en-US" i="1"/>
              <a:t>Public members </a:t>
            </a:r>
            <a:r>
              <a:rPr lang="en-US"/>
              <a:t>merupakan bagian dari </a:t>
            </a:r>
            <a:r>
              <a:rPr lang="en-US" i="1"/>
              <a:t>class</a:t>
            </a:r>
            <a:r>
              <a:rPr lang="en-US"/>
              <a:t> yang dapat dilihat oleh pengguna object</a:t>
            </a:r>
            <a:r>
              <a:rPr lang="en-US" smtClean="0"/>
              <a:t>.</a:t>
            </a:r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r>
              <a:rPr lang="en-US"/>
              <a:t>Private members merupakan bagian dari </a:t>
            </a:r>
            <a:r>
              <a:rPr lang="en-US" i="1"/>
              <a:t>class </a:t>
            </a:r>
            <a:r>
              <a:rPr lang="en-US"/>
              <a:t> yang tidak dapat dilihat (hidden) dari sisi pengguna object. (</a:t>
            </a:r>
            <a:r>
              <a:rPr lang="en-US" i="1"/>
              <a:t>nonclass routines</a:t>
            </a:r>
            <a:r>
              <a:rPr lang="en-US"/>
              <a:t>).</a:t>
            </a:r>
          </a:p>
          <a:p>
            <a:pPr marL="109728" indent="0">
              <a:buNone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91284" y="2996952"/>
            <a:ext cx="469551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public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read( ) {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6877" y="5661248"/>
            <a:ext cx="533992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private int storedValue;</a:t>
            </a:r>
          </a:p>
        </p:txBody>
      </p:sp>
    </p:spTree>
    <p:extLst>
      <p:ext uri="{BB962C8B-B14F-4D97-AF65-F5344CB8AC3E}">
        <p14:creationId xmlns:p14="http://schemas.microsoft.com/office/powerpoint/2010/main" val="357982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36"/>
            <a:ext cx="8229600" cy="4726224"/>
          </a:xfrm>
        </p:spPr>
        <p:txBody>
          <a:bodyPr>
            <a:normAutofit/>
          </a:bodyPr>
          <a:lstStyle/>
          <a:p>
            <a:r>
              <a:rPr lang="en-US" smtClean="0"/>
              <a:t>Methods </a:t>
            </a:r>
            <a:r>
              <a:rPr lang="en-US"/>
              <a:t>yang mengembalikan nilai harus disertakan </a:t>
            </a:r>
            <a:r>
              <a:rPr lang="en-US" b="1"/>
              <a:t>tipe</a:t>
            </a:r>
            <a:r>
              <a:rPr lang="en-US"/>
              <a:t> dari nilai yang di kembalikannya, pada deklarasi method</a:t>
            </a:r>
          </a:p>
          <a:p>
            <a:endParaRPr lang="en-US" sz="3200"/>
          </a:p>
          <a:p>
            <a:endParaRPr lang="en-US"/>
          </a:p>
          <a:p>
            <a:r>
              <a:rPr lang="en-US"/>
              <a:t>Methods yang tidak mengembalikan nilai harus disertakan void, pada deklarasi method</a:t>
            </a:r>
          </a:p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91284" y="3284204"/>
            <a:ext cx="469551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public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read( ) {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475656" y="2780928"/>
            <a:ext cx="4111577" cy="611591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87667" y="5305554"/>
            <a:ext cx="619913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public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void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write( int x ) {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73896" y="5109331"/>
            <a:ext cx="1266056" cy="33589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15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999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mtClean="0"/>
              <a:t>Class</a:t>
            </a:r>
            <a:br>
              <a:rPr lang="en-US" smtClean="0"/>
            </a:br>
            <a:r>
              <a:rPr lang="en-US" smtClean="0"/>
              <a:t>Membuat object dari Class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" y="1948705"/>
            <a:ext cx="4191000" cy="4525963"/>
          </a:xfrm>
          <a:prstGeom prst="rect">
            <a:avLst/>
          </a:prstGeom>
          <a:solidFill>
            <a:sysClr val="windowText" lastClr="00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urier New" pitchFamily="49" charset="0"/>
              </a:rPr>
              <a:t>// IntCell class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urier New" pitchFamily="49" charset="0"/>
              </a:rPr>
              <a:t>// int read( ) --&gt; Returns the stored value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urier New" pitchFamily="49" charset="0"/>
              </a:rPr>
              <a:t>// void write( int x ) --&gt; x is stored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public class IntCell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09538" algn="l"/>
              </a:tabLst>
              <a:defRPr/>
            </a:pPr>
            <a:r>
              <a:rPr kumimoji="0" lang="en-US" sz="33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// Public methods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682625" algn="l"/>
              </a:tabLst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public int read( ) { 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682625" algn="l"/>
              </a:tabLst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return storedValue; 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682625" algn="l"/>
              </a:tabLst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}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682625" algn="l"/>
              </a:tabLst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public void write( int x ){ 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682625" algn="l"/>
              </a:tabLst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storedValue = x; 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682625" algn="l"/>
              </a:tabLst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}</a:t>
            </a:r>
          </a:p>
          <a:p>
            <a:pPr marL="1143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682625" algn="l"/>
              </a:tabLst>
              <a:defRPr/>
            </a:pP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/* Private internal data representation */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682625" algn="l"/>
              </a:tabLst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private int storedValue;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}</a:t>
            </a:r>
            <a:endParaRPr kumimoji="0" lang="en-US" sz="3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38600" y="2786905"/>
            <a:ext cx="4953000" cy="3886200"/>
          </a:xfrm>
          <a:prstGeom prst="rect">
            <a:avLst/>
          </a:prstGeom>
          <a:solidFill>
            <a:sysClr val="windowText" lastClr="00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41313" algn="l"/>
                <a:tab pos="682625" algn="l"/>
              </a:tabLst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// Exercise the IntCell class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41313" algn="l"/>
                <a:tab pos="682625" algn="l"/>
              </a:tabLst>
              <a:defRPr/>
            </a:pPr>
            <a:endParaRPr kumimoji="0" lang="en-US" sz="1600" b="1" i="0" u="none" strike="noStrike" kern="120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41313" algn="l"/>
                <a:tab pos="682625" algn="l"/>
              </a:tabLst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public class TestIntCell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41313" algn="l"/>
                <a:tab pos="682625" algn="l"/>
              </a:tabLst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public static void main( String [ ] args 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41313" algn="l"/>
                <a:tab pos="682625" algn="l"/>
              </a:tabLst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IntCell m = new IntCell( 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41313" algn="l"/>
                <a:tab pos="682625" algn="l"/>
              </a:tabLst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m.write( 5 );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41313" algn="l"/>
                <a:tab pos="682625" algn="l"/>
              </a:tabLst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System.out.println( "Cell contents: " + m.read( ) 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41313" algn="l"/>
                <a:tab pos="682625" algn="l"/>
              </a:tabLst>
              <a:defRPr/>
            </a:pPr>
            <a:endParaRPr kumimoji="0" lang="en-US" sz="1600" b="1" i="0" u="none" strike="noStrike" kern="120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41313" algn="l"/>
                <a:tab pos="682625" algn="l"/>
              </a:tabLst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// The next line would be illegal if uncommented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41313" algn="l"/>
                <a:tab pos="682625" algn="l"/>
              </a:tabLst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// because storedValue is a private member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41313" algn="l"/>
                <a:tab pos="682625" algn="l"/>
              </a:tabLst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// m.storedValue = 0;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41313" algn="l"/>
                <a:tab pos="682625" algn="l"/>
              </a:tabLst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41313" algn="l"/>
                <a:tab pos="682625" algn="l"/>
              </a:tabLst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}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Line Callout 3 (Accent Bar) 5"/>
          <p:cNvSpPr/>
          <p:nvPr/>
        </p:nvSpPr>
        <p:spPr>
          <a:xfrm flipH="1">
            <a:off x="4572000" y="2177305"/>
            <a:ext cx="2133600" cy="511222"/>
          </a:xfrm>
          <a:prstGeom prst="accentCallout3">
            <a:avLst>
              <a:gd name="adj1" fmla="val 25914"/>
              <a:gd name="adj2" fmla="val -3216"/>
              <a:gd name="adj3" fmla="val 26760"/>
              <a:gd name="adj4" fmla="val -56327"/>
              <a:gd name="adj5" fmla="val 364294"/>
              <a:gd name="adj6" fmla="val -55047"/>
              <a:gd name="adj7" fmla="val 376383"/>
              <a:gd name="adj8" fmla="val -15369"/>
            </a:avLst>
          </a:prstGeom>
          <a:solidFill>
            <a:srgbClr val="4F81BD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Deklarasi object m dengan  tipe class IntCell</a:t>
            </a:r>
          </a:p>
        </p:txBody>
      </p:sp>
      <p:sp>
        <p:nvSpPr>
          <p:cNvPr id="7" name="Line Callout 3 (Accent Bar) 6"/>
          <p:cNvSpPr/>
          <p:nvPr/>
        </p:nvSpPr>
        <p:spPr>
          <a:xfrm flipH="1">
            <a:off x="5029200" y="1567705"/>
            <a:ext cx="2133600" cy="511222"/>
          </a:xfrm>
          <a:prstGeom prst="accentCallout3">
            <a:avLst>
              <a:gd name="adj1" fmla="val 25914"/>
              <a:gd name="adj2" fmla="val -3216"/>
              <a:gd name="adj3" fmla="val 26760"/>
              <a:gd name="adj4" fmla="val -56327"/>
              <a:gd name="adj5" fmla="val 559177"/>
              <a:gd name="adj6" fmla="val -53768"/>
              <a:gd name="adj7" fmla="val 565927"/>
              <a:gd name="adj8" fmla="val 56912"/>
            </a:avLst>
          </a:prstGeom>
          <a:solidFill>
            <a:srgbClr val="4F81BD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Object </a:t>
            </a: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menggunakan method write()</a:t>
            </a:r>
            <a:endParaRPr kumimoji="0" lang="en-US" sz="14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Line Callout 2 (Accent Bar) 7"/>
          <p:cNvSpPr/>
          <p:nvPr/>
        </p:nvSpPr>
        <p:spPr>
          <a:xfrm flipH="1">
            <a:off x="5029200" y="6207968"/>
            <a:ext cx="1981200" cy="533400"/>
          </a:xfrm>
          <a:prstGeom prst="accentCallout2">
            <a:avLst>
              <a:gd name="adj1" fmla="val 18750"/>
              <a:gd name="adj2" fmla="val -3511"/>
              <a:gd name="adj3" fmla="val 18750"/>
              <a:gd name="adj4" fmla="val -34577"/>
              <a:gd name="adj5" fmla="val -261061"/>
              <a:gd name="adj6" fmla="val -67989"/>
            </a:avLst>
          </a:prstGeom>
          <a:solidFill>
            <a:srgbClr val="4F81BD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Object </a:t>
            </a: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menggunakan method read()</a:t>
            </a:r>
            <a:endParaRPr kumimoji="0" lang="en-US" sz="14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48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By: Augury El Rayeb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08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Constructing Objects (instance)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36"/>
            <a:ext cx="8229600" cy="4726224"/>
          </a:xfrm>
        </p:spPr>
        <p:txBody>
          <a:bodyPr>
            <a:normAutofit/>
          </a:bodyPr>
          <a:lstStyle/>
          <a:p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b="1" u="sng" dirty="0"/>
              <a:t>object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dimanipulasi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memanggil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b="1" dirty="0"/>
              <a:t>method</a:t>
            </a:r>
            <a:r>
              <a:rPr lang="en-US" dirty="0"/>
              <a:t> yang </a:t>
            </a:r>
            <a:r>
              <a:rPr lang="en-US" dirty="0" err="1"/>
              <a:t>dimilikinya</a:t>
            </a:r>
            <a:r>
              <a:rPr lang="en-US" dirty="0"/>
              <a:t> </a:t>
            </a:r>
            <a:endParaRPr lang="en-US" dirty="0" smtClean="0"/>
          </a:p>
          <a:p>
            <a:pPr marL="342900" indent="0">
              <a:buNone/>
            </a:pPr>
            <a:endParaRPr lang="en-US" sz="2000" baseline="50000" dirty="0" smtClean="0"/>
          </a:p>
          <a:p>
            <a:pPr marL="342900" indent="0">
              <a:buNone/>
            </a:pPr>
            <a:r>
              <a:rPr lang="en-US" sz="2000" baseline="50000" dirty="0" smtClean="0"/>
              <a:t>[</a:t>
            </a:r>
            <a:r>
              <a:rPr lang="en-US" sz="2000" i="1" baseline="50000" dirty="0"/>
              <a:t>cay </a:t>
            </a:r>
            <a:r>
              <a:rPr lang="en-US" sz="2000" i="1" baseline="50000" dirty="0" err="1"/>
              <a:t>horstmann</a:t>
            </a:r>
            <a:r>
              <a:rPr lang="en-US" sz="2000" i="1" baseline="50000" dirty="0"/>
              <a:t>, Big Java, 2.4</a:t>
            </a:r>
            <a:r>
              <a:rPr lang="en-US" sz="2000" baseline="50000" dirty="0" smtClean="0"/>
              <a:t>]</a:t>
            </a:r>
          </a:p>
          <a:p>
            <a:endParaRPr lang="en-US" sz="2000" b="1" baseline="50000" dirty="0"/>
          </a:p>
        </p:txBody>
      </p:sp>
      <p:sp>
        <p:nvSpPr>
          <p:cNvPr id="4" name="AutoShape 2" descr="Related imag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6" name="Picture 5" descr="BVG8Science - Megan What is MA?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149080"/>
            <a:ext cx="2857500" cy="1905000"/>
          </a:xfrm>
          <a:prstGeom prst="rect">
            <a:avLst/>
          </a:prstGeom>
        </p:spPr>
      </p:pic>
      <p:sp>
        <p:nvSpPr>
          <p:cNvPr id="7" name="Line Callout 2 6"/>
          <p:cNvSpPr/>
          <p:nvPr/>
        </p:nvSpPr>
        <p:spPr>
          <a:xfrm>
            <a:off x="6732240" y="4005064"/>
            <a:ext cx="1368152" cy="93610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8219"/>
              <a:gd name="adj6" fmla="val -673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Attrubute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825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bahanBakar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25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Kecepatan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25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..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dsb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Line Callout 2 7"/>
          <p:cNvSpPr/>
          <p:nvPr/>
        </p:nvSpPr>
        <p:spPr>
          <a:xfrm flipH="1">
            <a:off x="837828" y="4165476"/>
            <a:ext cx="2129408" cy="120774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6056"/>
              <a:gd name="adj6" fmla="val -361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Methods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2698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IsiBahanBakar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()</a:t>
            </a:r>
          </a:p>
          <a:p>
            <a:pPr marL="2698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tambahKecepatan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()</a:t>
            </a:r>
          </a:p>
          <a:p>
            <a:pPr marL="2698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kurangiKecepatan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()</a:t>
            </a:r>
          </a:p>
          <a:p>
            <a:pPr marL="2698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..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dsb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315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 Oriented Programming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By: Augury El Rayeb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45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Constructing Objects (instance)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36"/>
            <a:ext cx="8229600" cy="4726224"/>
          </a:xfrm>
        </p:spPr>
        <p:txBody>
          <a:bodyPr>
            <a:normAutofit/>
          </a:bodyPr>
          <a:lstStyle/>
          <a:p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b="1" u="sng" dirty="0"/>
              <a:t>method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urutan</a:t>
            </a:r>
            <a:r>
              <a:rPr lang="en-US" dirty="0"/>
              <a:t> </a:t>
            </a:r>
            <a:r>
              <a:rPr lang="en-US" dirty="0" err="1"/>
              <a:t>instruksi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mengakses</a:t>
            </a:r>
            <a:r>
              <a:rPr lang="en-US" dirty="0"/>
              <a:t> data internal </a:t>
            </a:r>
            <a:r>
              <a:rPr lang="en-US" dirty="0" err="1" smtClean="0"/>
              <a:t>objectnya</a:t>
            </a:r>
            <a:endParaRPr lang="en-US" dirty="0" smtClean="0"/>
          </a:p>
          <a:p>
            <a:pPr marL="342900" indent="0">
              <a:buNone/>
            </a:pPr>
            <a:endParaRPr lang="en-US" sz="2000" i="1" baseline="50000" dirty="0" smtClean="0"/>
          </a:p>
          <a:p>
            <a:pPr marL="342900" indent="0">
              <a:buNone/>
            </a:pPr>
            <a:r>
              <a:rPr lang="en-US" sz="2000" i="1" baseline="50000" dirty="0" smtClean="0"/>
              <a:t>[</a:t>
            </a:r>
            <a:r>
              <a:rPr lang="en-US" sz="2000" i="1" baseline="50000" dirty="0"/>
              <a:t>cay </a:t>
            </a:r>
            <a:r>
              <a:rPr lang="en-US" sz="2000" i="1" baseline="50000" dirty="0" err="1"/>
              <a:t>horstmann</a:t>
            </a:r>
            <a:r>
              <a:rPr lang="en-US" sz="2000" i="1" baseline="50000" dirty="0"/>
              <a:t>, Big Java, 2.4]</a:t>
            </a:r>
          </a:p>
        </p:txBody>
      </p:sp>
      <p:pic>
        <p:nvPicPr>
          <p:cNvPr id="4" name="Picture 3" descr="&lt;strong&gt;Gear Shift&lt;/strong&gt; Free Stock Photo - Public Domain Picture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789040"/>
            <a:ext cx="2493706" cy="1650306"/>
          </a:xfrm>
          <a:prstGeom prst="rect">
            <a:avLst/>
          </a:prstGeom>
        </p:spPr>
      </p:pic>
      <p:pic>
        <p:nvPicPr>
          <p:cNvPr id="6" name="Picture 5" descr="physical - Why is the &lt;strong&gt;accelerator&lt;/strong&gt; &lt;strong&gt;pedal&lt;/strong&gt; different - User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789040"/>
            <a:ext cx="2520280" cy="1675593"/>
          </a:xfrm>
          <a:prstGeom prst="rect">
            <a:avLst/>
          </a:prstGeom>
        </p:spPr>
      </p:pic>
      <p:sp>
        <p:nvSpPr>
          <p:cNvPr id="7" name="Line Callout 2 6"/>
          <p:cNvSpPr/>
          <p:nvPr/>
        </p:nvSpPr>
        <p:spPr>
          <a:xfrm>
            <a:off x="7484066" y="3933056"/>
            <a:ext cx="693506" cy="47462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0472"/>
              <a:gd name="adj6" fmla="val -93856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Gas Pedal</a:t>
            </a:r>
          </a:p>
        </p:txBody>
      </p:sp>
      <p:sp>
        <p:nvSpPr>
          <p:cNvPr id="8" name="Line Callout 2 7"/>
          <p:cNvSpPr/>
          <p:nvPr/>
        </p:nvSpPr>
        <p:spPr>
          <a:xfrm>
            <a:off x="3427467" y="4149080"/>
            <a:ext cx="693506" cy="493658"/>
          </a:xfrm>
          <a:prstGeom prst="borderCallout2">
            <a:avLst>
              <a:gd name="adj1" fmla="val 18750"/>
              <a:gd name="adj2" fmla="val -8333"/>
              <a:gd name="adj3" fmla="val 21610"/>
              <a:gd name="adj4" fmla="val -34710"/>
              <a:gd name="adj5" fmla="val 90448"/>
              <a:gd name="adj6" fmla="val -103572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Gear/Speed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Line Callout 2 8"/>
          <p:cNvSpPr/>
          <p:nvPr/>
        </p:nvSpPr>
        <p:spPr>
          <a:xfrm flipH="1">
            <a:off x="4618675" y="4869160"/>
            <a:ext cx="942846" cy="47462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9457"/>
              <a:gd name="adj6" fmla="val -44631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Coupling Pedal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388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Constructing Objects (instance)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36"/>
            <a:ext cx="8229600" cy="4726224"/>
          </a:xfrm>
        </p:spPr>
        <p:txBody>
          <a:bodyPr>
            <a:normAutofit/>
          </a:bodyPr>
          <a:lstStyle/>
          <a:p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object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mengacu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class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b="1" i="1" dirty="0" smtClean="0"/>
              <a:t>instance</a:t>
            </a:r>
          </a:p>
          <a:p>
            <a:endParaRPr lang="en-US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095" y="3171170"/>
            <a:ext cx="1737219" cy="15196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3000" contrast="-50000"/>
                    </a14:imgEffect>
                  </a14:imgLayer>
                </a14:imgProps>
              </a:ext>
            </a:extLst>
          </a:blip>
          <a:srcRect t="-7820" b="-7820"/>
          <a:stretch/>
        </p:blipFill>
        <p:spPr>
          <a:xfrm>
            <a:off x="1384850" y="4712680"/>
            <a:ext cx="2899118" cy="19342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0735" y="5801526"/>
            <a:ext cx="493648" cy="58530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8949" y="5099539"/>
            <a:ext cx="494500" cy="58631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7137" y="4655793"/>
            <a:ext cx="473687" cy="56163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Straight Arrow Connector 9"/>
          <p:cNvCxnSpPr>
            <a:stCxn id="7" idx="0"/>
          </p:cNvCxnSpPr>
          <p:nvPr/>
        </p:nvCxnSpPr>
        <p:spPr>
          <a:xfrm flipH="1" flipV="1">
            <a:off x="1619673" y="3889880"/>
            <a:ext cx="747886" cy="1911646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0"/>
          </p:cNvCxnSpPr>
          <p:nvPr/>
        </p:nvCxnSpPr>
        <p:spPr>
          <a:xfrm flipH="1" flipV="1">
            <a:off x="2469043" y="4228082"/>
            <a:ext cx="457156" cy="871457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1"/>
          </p:cNvCxnSpPr>
          <p:nvPr/>
        </p:nvCxnSpPr>
        <p:spPr>
          <a:xfrm flipH="1" flipV="1">
            <a:off x="2924211" y="4492144"/>
            <a:ext cx="542926" cy="444467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50018" y="3126831"/>
            <a:ext cx="1040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/>
                <a:ea typeface="+mn-ea"/>
                <a:cs typeface="+mn-cs"/>
              </a:rPr>
              <a:t>Class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3800" y="4599983"/>
            <a:ext cx="117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/>
                <a:ea typeface="+mn-ea"/>
                <a:cs typeface="+mn-cs"/>
              </a:rPr>
              <a:t>Object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28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Constructing Objects (instance)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36"/>
            <a:ext cx="8229600" cy="4726224"/>
          </a:xfrm>
        </p:spPr>
        <p:txBody>
          <a:bodyPr>
            <a:normAutofit/>
          </a:bodyPr>
          <a:lstStyle/>
          <a:p>
            <a:r>
              <a:rPr lang="en-US" dirty="0" err="1" smtClean="0"/>
              <a:t>Kebanyakan</a:t>
            </a:r>
            <a:r>
              <a:rPr lang="en-US" dirty="0" smtClean="0"/>
              <a:t> </a:t>
            </a:r>
            <a:r>
              <a:rPr lang="en-US" dirty="0"/>
              <a:t>program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object.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(</a:t>
            </a:r>
            <a:r>
              <a:rPr lang="en-US" i="1" dirty="0"/>
              <a:t>construct</a:t>
            </a:r>
            <a:r>
              <a:rPr lang="en-US" dirty="0"/>
              <a:t>) object </a:t>
            </a:r>
            <a:r>
              <a:rPr lang="en-US" dirty="0" err="1"/>
              <a:t>baru</a:t>
            </a:r>
            <a:r>
              <a:rPr lang="en-US" dirty="0"/>
              <a:t>.</a:t>
            </a:r>
          </a:p>
          <a:p>
            <a:pPr marL="0" indent="0">
              <a:buNone/>
              <a:tabLst>
                <a:tab pos="344488" algn="l"/>
              </a:tabLst>
            </a:pPr>
            <a:r>
              <a:rPr lang="en-US" dirty="0"/>
              <a:t>	Syntax</a:t>
            </a:r>
            <a:r>
              <a:rPr lang="en-US" dirty="0" smtClean="0"/>
              <a:t>:</a:t>
            </a:r>
          </a:p>
          <a:p>
            <a:pPr marL="0" indent="0">
              <a:buNone/>
              <a:tabLst>
                <a:tab pos="344488" algn="l"/>
              </a:tabLst>
            </a:pPr>
            <a:endParaRPr lang="en-US" dirty="0"/>
          </a:p>
          <a:p>
            <a:pPr marL="0" indent="0">
              <a:buNone/>
              <a:tabLst>
                <a:tab pos="3444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Contoh</a:t>
            </a:r>
            <a:r>
              <a:rPr lang="en-US" dirty="0" smtClean="0"/>
              <a:t>:</a:t>
            </a:r>
          </a:p>
          <a:p>
            <a:pPr marL="813816" lvl="3" indent="0">
              <a:buNone/>
              <a:tabLst>
                <a:tab pos="344488" algn="l"/>
              </a:tabLst>
            </a:pPr>
            <a:r>
              <a:rPr lang="en-US" sz="1600" dirty="0" err="1"/>
              <a:t>IntCell</a:t>
            </a:r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sz="1600" dirty="0" err="1" smtClean="0"/>
              <a:t>objAngka</a:t>
            </a:r>
            <a:r>
              <a:rPr lang="en-US" sz="1600" dirty="0" smtClean="0"/>
              <a:t> </a:t>
            </a:r>
            <a:r>
              <a:rPr lang="en-US" sz="1600" dirty="0"/>
              <a:t>= new </a:t>
            </a:r>
            <a:r>
              <a:rPr lang="en-US" sz="1600" dirty="0" err="1"/>
              <a:t>IntCell</a:t>
            </a:r>
            <a:r>
              <a:rPr lang="en-US" sz="1600" dirty="0"/>
              <a:t>( );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9632" y="3789040"/>
            <a:ext cx="6526146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&lt;namaClass&gt;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&lt;namaObjectBaru&gt;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= new 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namaClass()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Line Callout 2 4"/>
          <p:cNvSpPr/>
          <p:nvPr/>
        </p:nvSpPr>
        <p:spPr>
          <a:xfrm>
            <a:off x="3491880" y="5199435"/>
            <a:ext cx="1570890" cy="432048"/>
          </a:xfrm>
          <a:prstGeom prst="borderCallout2">
            <a:avLst>
              <a:gd name="adj1" fmla="val 18750"/>
              <a:gd name="adj2" fmla="val -8333"/>
              <a:gd name="adj3" fmla="val 21610"/>
              <a:gd name="adj4" fmla="val -34710"/>
              <a:gd name="adj5" fmla="val -43221"/>
              <a:gd name="adj6" fmla="val -52716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namaObjectBaru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Line Callout 2 5"/>
          <p:cNvSpPr/>
          <p:nvPr/>
        </p:nvSpPr>
        <p:spPr>
          <a:xfrm>
            <a:off x="2741757" y="5934397"/>
            <a:ext cx="1038155" cy="432048"/>
          </a:xfrm>
          <a:prstGeom prst="borderCallout2">
            <a:avLst>
              <a:gd name="adj1" fmla="val 18750"/>
              <a:gd name="adj2" fmla="val -8333"/>
              <a:gd name="adj3" fmla="val 21610"/>
              <a:gd name="adj4" fmla="val -34710"/>
              <a:gd name="adj5" fmla="val -212536"/>
              <a:gd name="adj6" fmla="val -113400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namaClass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60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Constructing Objects (instance</a:t>
            </a:r>
            <a:r>
              <a:rPr lang="en-US" smtClean="0"/>
              <a:t>)</a:t>
            </a:r>
            <a:br>
              <a:rPr lang="en-US" smtClean="0"/>
            </a:br>
            <a:r>
              <a:rPr lang="en-US" smtClean="0"/>
              <a:t>Contoh</a:t>
            </a:r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00600" y="1944960"/>
            <a:ext cx="38100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sebagai suatu object acuan. Dapat dimanipulasi dengan memanggil </a:t>
            </a:r>
            <a:r>
              <a:rPr kumimoji="0" lang="en-US" sz="2000" b="0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method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-nya: </a:t>
            </a:r>
            <a:r>
              <a:rPr kumimoji="0" lang="en-US" sz="20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write(par)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344488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dengan cara: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m.write(5)</a:t>
            </a:r>
          </a:p>
          <a:p>
            <a:pPr marL="344488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4488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Saat method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write()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dipanggil, beberapa aktifitas terjadi didalam object, dan hasilnya adalah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storedValue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diisi dengan nilai dikirim melalui parameter.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51520" y="1944960"/>
            <a:ext cx="4038600" cy="4004319"/>
          </a:xfrm>
          <a:prstGeom prst="rect">
            <a:avLst/>
          </a:prstGeom>
          <a:solidFill>
            <a:sysClr val="windowText" lastClr="00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public class IntCell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09538" algn="l"/>
              </a:tabLst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// Public methods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682625" algn="l"/>
              </a:tabLst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public int read( ) { 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682625" algn="l"/>
              </a:tabLst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return storedValue; 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682625" algn="l"/>
              </a:tabLst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}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682625" algn="l"/>
              </a:tabLst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public void write( int x ){ 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682625" algn="l"/>
              </a:tabLst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storedValue = x; 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682625" algn="l"/>
              </a:tabLst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}</a:t>
            </a:r>
          </a:p>
          <a:p>
            <a:pPr marL="1143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682625" algn="l"/>
              </a:tabLst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/* Private internal data representation */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682625" algn="l"/>
              </a:tabLst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private int storedValue;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}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10000" y="4840560"/>
            <a:ext cx="4953000" cy="1828800"/>
          </a:xfrm>
          <a:prstGeom prst="rect">
            <a:avLst/>
          </a:prstGeom>
          <a:solidFill>
            <a:sysClr val="windowText" lastClr="00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41313" algn="l"/>
                <a:tab pos="682625" algn="l"/>
              </a:tabLst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public class TestIntCell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41313" algn="l"/>
                <a:tab pos="682625" algn="l"/>
              </a:tabLst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public static void main( String [ ] args 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41313" algn="l"/>
                <a:tab pos="682625" algn="l"/>
              </a:tabLst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IntCell m = new IntCell( 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41313" algn="l"/>
                <a:tab pos="682625" algn="l"/>
              </a:tabLst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m.write( 5 );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41313" algn="l"/>
                <a:tab pos="682625" algn="l"/>
              </a:tabLst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System.out.println( "Cell contents: " + m.read( ) 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41313" algn="l"/>
                <a:tab pos="682625" algn="l"/>
              </a:tabLst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41313" algn="l"/>
                <a:tab pos="682625" algn="l"/>
              </a:tabLst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}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80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You Next Session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smtClean="0"/>
              <a:t>Thanks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3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 Oriented Programming</a:t>
            </a:r>
            <a:br>
              <a:rPr lang="en-US" dirty="0" smtClean="0"/>
            </a:br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sz="3200" dirty="0" err="1" smtClean="0"/>
              <a:t>Suatu</a:t>
            </a:r>
            <a:r>
              <a:rPr lang="en-US" sz="3200" dirty="0" smtClean="0"/>
              <a:t> </a:t>
            </a:r>
            <a:r>
              <a:rPr lang="en-US" sz="3200" dirty="0" err="1" smtClean="0"/>
              <a:t>konsep</a:t>
            </a:r>
            <a:r>
              <a:rPr lang="en-US" sz="3200" dirty="0" smtClean="0"/>
              <a:t> </a:t>
            </a:r>
            <a:r>
              <a:rPr lang="en-US" sz="3200" dirty="0" err="1" smtClean="0"/>
              <a:t>pemrograman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berorientasi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Object.</a:t>
            </a:r>
          </a:p>
          <a:p>
            <a:endParaRPr lang="en-US" i="1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Discovering My Mojo One Screw At a Time - Walker Thornto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20" y="4295585"/>
            <a:ext cx="1472952" cy="1472952"/>
          </a:xfrm>
          <a:prstGeom prst="rect">
            <a:avLst/>
          </a:prstGeom>
        </p:spPr>
      </p:pic>
      <p:pic>
        <p:nvPicPr>
          <p:cNvPr id="5" name="Picture 4" descr="ROUND STAINLESS STEEL TABLES. ROUND STAINLESS - BAMBOO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627" y="4601170"/>
            <a:ext cx="817348" cy="1178824"/>
          </a:xfrm>
          <a:prstGeom prst="rect">
            <a:avLst/>
          </a:prstGeom>
        </p:spPr>
      </p:pic>
      <p:pic>
        <p:nvPicPr>
          <p:cNvPr id="6" name="Picture 5" descr="g3t - ga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885" y="4729129"/>
            <a:ext cx="1419231" cy="1064423"/>
          </a:xfrm>
          <a:prstGeom prst="rect">
            <a:avLst/>
          </a:prstGeom>
        </p:spPr>
      </p:pic>
      <p:pic>
        <p:nvPicPr>
          <p:cNvPr id="7" name="Picture 6" descr="DMP sexto grado - El pato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854" y="4005064"/>
            <a:ext cx="2138855" cy="177493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236946" y="3140968"/>
            <a:ext cx="2469170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109728" lvl="0">
              <a:spcBef>
                <a:spcPts val="300"/>
              </a:spcBef>
              <a:buClr>
                <a:srgbClr val="9BBB59"/>
              </a:buClr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</a:rPr>
              <a:t>Object …?</a:t>
            </a:r>
          </a:p>
        </p:txBody>
      </p:sp>
    </p:spTree>
    <p:extLst>
      <p:ext uri="{BB962C8B-B14F-4D97-AF65-F5344CB8AC3E}">
        <p14:creationId xmlns:p14="http://schemas.microsoft.com/office/powerpoint/2010/main" val="2615792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 Oriented Programming</a:t>
            </a:r>
            <a:br>
              <a:rPr lang="en-US" dirty="0" smtClean="0"/>
            </a:br>
            <a:r>
              <a:rPr lang="en-US" dirty="0" err="1" smtClean="0"/>
              <a:t>Tentang</a:t>
            </a:r>
            <a:r>
              <a:rPr lang="en-US" dirty="0" smtClean="0"/>
              <a:t> Object (</a:t>
            </a:r>
            <a:r>
              <a:rPr lang="en-US" dirty="0" err="1" smtClean="0"/>
              <a:t>Pemrograman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Object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entitas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type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</a:t>
            </a:r>
            <a:r>
              <a:rPr lang="en-US" i="1" dirty="0" smtClean="0"/>
              <a:t>.</a:t>
            </a:r>
          </a:p>
          <a:p>
            <a:endParaRPr lang="en-US" i="1" dirty="0"/>
          </a:p>
          <a:p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memiliki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operasi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yang </a:t>
            </a:r>
            <a:r>
              <a:rPr lang="en-US" dirty="0" err="1"/>
              <a:t>disediakan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mengakses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memanipulasi</a:t>
            </a:r>
            <a:r>
              <a:rPr lang="en-US" dirty="0"/>
              <a:t> </a:t>
            </a:r>
            <a:r>
              <a:rPr lang="en-US" i="1" dirty="0"/>
              <a:t>state</a:t>
            </a:r>
            <a:r>
              <a:rPr lang="en-US" dirty="0"/>
              <a:t>-</a:t>
            </a:r>
            <a:r>
              <a:rPr lang="en-US" dirty="0" err="1"/>
              <a:t>nya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i="1" dirty="0"/>
              <a:t>Object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unit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atomic</a:t>
            </a:r>
            <a:r>
              <a:rPr lang="en-US" dirty="0"/>
              <a:t>: </a:t>
            </a:r>
            <a:r>
              <a:rPr lang="en-US" dirty="0" err="1"/>
              <a:t>bagian-bagian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/>
              <a:t>object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dibongkar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i="1" dirty="0"/>
              <a:t>object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421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Object Oriented Programming</a:t>
            </a:r>
            <a:br>
              <a:rPr lang="en-US" dirty="0"/>
            </a:br>
            <a:r>
              <a:rPr lang="en-US" dirty="0" err="1"/>
              <a:t>Tentang</a:t>
            </a:r>
            <a:r>
              <a:rPr lang="en-US" dirty="0"/>
              <a:t> Object (</a:t>
            </a:r>
            <a:r>
              <a:rPr lang="en-US" dirty="0" err="1"/>
              <a:t>Pemrograman</a:t>
            </a:r>
            <a:r>
              <a:rPr lang="en-US" dirty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/>
              <a:t>Atomicity</a:t>
            </a:r>
            <a:r>
              <a:rPr lang="en-US"/>
              <a:t> dikenal juga dengan </a:t>
            </a:r>
            <a:r>
              <a:rPr lang="en-US" i="1"/>
              <a:t>information hiding</a:t>
            </a:r>
            <a:r>
              <a:rPr lang="en-US" smtClean="0"/>
              <a:t>.</a:t>
            </a:r>
          </a:p>
          <a:p>
            <a:endParaRPr lang="en-US"/>
          </a:p>
          <a:p>
            <a:r>
              <a:rPr lang="en-US" b="1" i="1"/>
              <a:t>Information hiding</a:t>
            </a:r>
            <a:r>
              <a:rPr lang="en-US"/>
              <a:t>:</a:t>
            </a:r>
          </a:p>
          <a:p>
            <a:pPr marL="341313" indent="0">
              <a:buNone/>
            </a:pPr>
            <a:r>
              <a:rPr lang="en-US"/>
              <a:t>User tidak dapat mengakses langsung ke bagian-bagian atau implementasi </a:t>
            </a:r>
            <a:r>
              <a:rPr lang="en-US" i="1"/>
              <a:t>object</a:t>
            </a:r>
            <a:r>
              <a:rPr lang="en-US"/>
              <a:t>; </a:t>
            </a:r>
            <a:endParaRPr lang="en-US" smtClean="0"/>
          </a:p>
          <a:p>
            <a:pPr marL="341313" indent="0">
              <a:buNone/>
            </a:pPr>
            <a:r>
              <a:rPr lang="en-US" smtClean="0"/>
              <a:t>hal </a:t>
            </a:r>
            <a:r>
              <a:rPr lang="en-US"/>
              <a:t>tersebut dapat diakses secara tidak langsung, melalui </a:t>
            </a:r>
            <a:r>
              <a:rPr lang="en-US" b="1" i="1"/>
              <a:t>method</a:t>
            </a:r>
            <a:r>
              <a:rPr lang="en-US"/>
              <a:t> yang disediakan pada </a:t>
            </a:r>
            <a:r>
              <a:rPr lang="en-US" i="1"/>
              <a:t>object</a:t>
            </a:r>
            <a:r>
              <a:rPr lang="en-US"/>
              <a:t>.</a:t>
            </a:r>
            <a:endParaRPr lang="en-US" i="1"/>
          </a:p>
        </p:txBody>
      </p:sp>
      <p:sp>
        <p:nvSpPr>
          <p:cNvPr id="10" name="TextBox 9"/>
          <p:cNvSpPr txBox="1"/>
          <p:nvPr/>
        </p:nvSpPr>
        <p:spPr>
          <a:xfrm rot="19411366">
            <a:off x="5694366" y="4958866"/>
            <a:ext cx="3486967" cy="923330"/>
          </a:xfrm>
          <a:prstGeom prst="rect">
            <a:avLst/>
          </a:prstGeom>
          <a:noFill/>
          <a:ln w="28575">
            <a:solidFill>
              <a:srgbClr val="C00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Warning:</a:t>
            </a:r>
          </a:p>
          <a:p>
            <a:r>
              <a:rPr lang="en-US" smtClean="0"/>
              <a:t>“</a:t>
            </a:r>
            <a:r>
              <a:rPr lang="en-US"/>
              <a:t>Do not open</a:t>
            </a:r>
            <a:r>
              <a:rPr lang="en-US" i="1"/>
              <a:t>—</a:t>
            </a:r>
            <a:r>
              <a:rPr lang="en-US"/>
              <a:t>no </a:t>
            </a:r>
            <a:r>
              <a:rPr lang="en-US" smtClean="0"/>
              <a:t>user serviceable parts </a:t>
            </a:r>
            <a:r>
              <a:rPr lang="en-US"/>
              <a:t>inside.”</a:t>
            </a:r>
          </a:p>
        </p:txBody>
      </p:sp>
    </p:spTree>
    <p:extLst>
      <p:ext uri="{BB962C8B-B14F-4D97-AF65-F5344CB8AC3E}">
        <p14:creationId xmlns:p14="http://schemas.microsoft.com/office/powerpoint/2010/main" val="51482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 Oriented Programming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peradigma</a:t>
            </a:r>
            <a:r>
              <a:rPr lang="en-US" dirty="0" smtClean="0"/>
              <a:t> </a:t>
            </a:r>
            <a:r>
              <a:rPr lang="en-US" dirty="0" err="1" smtClean="0"/>
              <a:t>pemrograman</a:t>
            </a:r>
            <a:r>
              <a:rPr lang="en-US" dirty="0" smtClean="0"/>
              <a:t> yang </a:t>
            </a:r>
            <a:r>
              <a:rPr lang="en-US" dirty="0" err="1" smtClean="0"/>
              <a:t>menggunakan</a:t>
            </a:r>
            <a:r>
              <a:rPr lang="en-US" dirty="0" smtClean="0"/>
              <a:t> object (</a:t>
            </a:r>
            <a:r>
              <a:rPr lang="en-US" dirty="0" err="1" smtClean="0"/>
              <a:t>Struktur</a:t>
            </a:r>
            <a:r>
              <a:rPr lang="en-US" dirty="0" smtClean="0"/>
              <a:t> Data yang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state/data fields </a:t>
            </a:r>
            <a:r>
              <a:rPr lang="en-US" dirty="0" err="1" smtClean="0"/>
              <a:t>dan</a:t>
            </a:r>
            <a:r>
              <a:rPr lang="en-US" dirty="0" smtClean="0"/>
              <a:t> behaviors/methods)</a:t>
            </a:r>
          </a:p>
          <a:p>
            <a:endParaRPr lang="en-US" sz="1800" dirty="0"/>
          </a:p>
          <a:p>
            <a:r>
              <a:rPr lang="en-US" dirty="0" err="1"/>
              <a:t>Merupakan</a:t>
            </a:r>
            <a:r>
              <a:rPr lang="en-US" dirty="0"/>
              <a:t> </a:t>
            </a:r>
            <a:r>
              <a:rPr lang="en-US" dirty="0" err="1"/>
              <a:t>paradigma</a:t>
            </a:r>
            <a:r>
              <a:rPr lang="en-US" dirty="0"/>
              <a:t> </a:t>
            </a:r>
            <a:r>
              <a:rPr lang="en-US" dirty="0" err="1"/>
              <a:t>pemrograman</a:t>
            </a:r>
            <a:r>
              <a:rPr lang="en-US" dirty="0"/>
              <a:t> yang </a:t>
            </a:r>
            <a:r>
              <a:rPr lang="en-US" dirty="0" err="1"/>
              <a:t>berorientasikan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. </a:t>
            </a:r>
          </a:p>
          <a:p>
            <a:pPr marL="341313" indent="0">
              <a:buNone/>
            </a:pPr>
            <a:r>
              <a:rPr lang="en-US" dirty="0" err="1"/>
              <a:t>Semua</a:t>
            </a:r>
            <a:r>
              <a:rPr lang="en-US" dirty="0"/>
              <a:t> data </a:t>
            </a:r>
            <a:r>
              <a:rPr lang="en-US" dirty="0" smtClean="0"/>
              <a:t>&amp;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/>
              <a:t>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paradigma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dibungkus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 </a:t>
            </a:r>
            <a:r>
              <a:rPr lang="en-US" b="1" dirty="0" smtClean="0"/>
              <a:t>class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/>
              <a:t> </a:t>
            </a:r>
            <a:r>
              <a:rPr lang="en-US" dirty="0" smtClean="0"/>
              <a:t>objects</a:t>
            </a:r>
          </a:p>
          <a:p>
            <a:pPr marL="341313" indent="0">
              <a:buNone/>
            </a:pPr>
            <a:endParaRPr lang="en-US" sz="1900" dirty="0"/>
          </a:p>
          <a:p>
            <a:r>
              <a:rPr lang="en-US" dirty="0"/>
              <a:t>Support </a:t>
            </a:r>
            <a:r>
              <a:rPr lang="en-US" b="1" dirty="0"/>
              <a:t>code reuse</a:t>
            </a:r>
          </a:p>
          <a:p>
            <a:pPr marL="400050" lvl="1" indent="0">
              <a:buNone/>
            </a:pPr>
            <a:r>
              <a:rPr lang="en-US" dirty="0" smtClean="0"/>
              <a:t>Programmer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me-reuse object 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menulis</a:t>
            </a:r>
            <a:r>
              <a:rPr lang="en-US" dirty="0" smtClean="0"/>
              <a:t> </a:t>
            </a:r>
            <a:r>
              <a:rPr lang="en-US" dirty="0" err="1" smtClean="0"/>
              <a:t>ulang</a:t>
            </a:r>
            <a:r>
              <a:rPr lang="en-US" dirty="0" smtClean="0"/>
              <a:t> program.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8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 Oriented Programming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36"/>
            <a:ext cx="8229600" cy="4726224"/>
          </a:xfrm>
        </p:spPr>
        <p:txBody>
          <a:bodyPr>
            <a:normAutofit/>
          </a:bodyPr>
          <a:lstStyle/>
          <a:p>
            <a:r>
              <a:rPr lang="en-US" b="1" i="1" dirty="0"/>
              <a:t>Inheritance</a:t>
            </a:r>
          </a:p>
          <a:p>
            <a:pPr marL="400050" lvl="1" indent="0">
              <a:buNone/>
            </a:pPr>
            <a:r>
              <a:rPr lang="en-US" dirty="0" err="1">
                <a:solidFill>
                  <a:schemeClr val="tx1"/>
                </a:solidFill>
              </a:rPr>
              <a:t>Suatu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reuse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menggunakan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ulang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code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objects </a:t>
            </a:r>
            <a:r>
              <a:rPr lang="en-US" dirty="0" smtClean="0">
                <a:solidFill>
                  <a:schemeClr val="tx1"/>
                </a:solidFill>
              </a:rPr>
              <a:t>yang </a:t>
            </a:r>
            <a:r>
              <a:rPr lang="en-US" dirty="0" err="1">
                <a:solidFill>
                  <a:schemeClr val="tx1"/>
                </a:solidFill>
              </a:rPr>
              <a:t>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membangun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i="1" dirty="0" err="1">
                <a:solidFill>
                  <a:schemeClr val="tx1"/>
                </a:solidFill>
              </a:rPr>
              <a:t>subtype</a:t>
            </a:r>
            <a:r>
              <a:rPr lang="fr-FR" dirty="0">
                <a:solidFill>
                  <a:schemeClr val="tx1"/>
                </a:solidFill>
              </a:rPr>
              <a:t> dari </a:t>
            </a:r>
            <a:r>
              <a:rPr lang="fr-FR" i="1" dirty="0" err="1">
                <a:solidFill>
                  <a:schemeClr val="tx1"/>
                </a:solidFill>
              </a:rPr>
              <a:t>object</a:t>
            </a:r>
            <a:r>
              <a:rPr lang="fr-FR" dirty="0">
                <a:solidFill>
                  <a:schemeClr val="tx1"/>
                </a:solidFill>
              </a:rPr>
              <a:t> yang </a:t>
            </a:r>
            <a:r>
              <a:rPr lang="fr-FR" dirty="0" err="1">
                <a:solidFill>
                  <a:schemeClr val="tx1"/>
                </a:solidFill>
              </a:rPr>
              <a:t>sudah</a:t>
            </a:r>
            <a:r>
              <a:rPr lang="fr-FR" dirty="0">
                <a:solidFill>
                  <a:schemeClr val="tx1"/>
                </a:solidFill>
              </a:rPr>
              <a:t> ada</a:t>
            </a:r>
            <a:r>
              <a:rPr lang="fr-FR" dirty="0" smtClean="0">
                <a:solidFill>
                  <a:schemeClr val="tx1"/>
                </a:solidFill>
              </a:rPr>
              <a:t>.</a:t>
            </a:r>
          </a:p>
          <a:p>
            <a:pPr marL="400050" lvl="1" indent="0">
              <a:buNone/>
            </a:pPr>
            <a:endParaRPr lang="fr-FR" sz="1300" dirty="0"/>
          </a:p>
        </p:txBody>
      </p:sp>
    </p:spTree>
    <p:extLst>
      <p:ext uri="{BB962C8B-B14F-4D97-AF65-F5344CB8AC3E}">
        <p14:creationId xmlns:p14="http://schemas.microsoft.com/office/powerpoint/2010/main" val="412033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 Oriented Programming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36"/>
            <a:ext cx="8229600" cy="4726224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Encapsulation</a:t>
            </a:r>
            <a:endParaRPr lang="en-US" b="1" i="1" dirty="0"/>
          </a:p>
          <a:p>
            <a:pPr marL="400050" lvl="1" indent="0">
              <a:buNone/>
            </a:pPr>
            <a:r>
              <a:rPr lang="en-US" dirty="0" err="1">
                <a:solidFill>
                  <a:schemeClr val="tx1"/>
                </a:solidFill>
              </a:rPr>
              <a:t>Menyembunyikan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detil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keseluruhan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implementasi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i="1" dirty="0">
                <a:solidFill>
                  <a:schemeClr val="tx1"/>
                </a:solidFill>
              </a:rPr>
              <a:t>information hiding</a:t>
            </a:r>
            <a:r>
              <a:rPr lang="en-US" dirty="0">
                <a:solidFill>
                  <a:schemeClr val="tx1"/>
                </a:solidFill>
              </a:rPr>
              <a:t>). </a:t>
            </a:r>
          </a:p>
          <a:p>
            <a:pPr marL="665226" lvl="2" indent="0">
              <a:buNone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menyembunyikan</a:t>
            </a:r>
            <a:r>
              <a:rPr lang="en-US" dirty="0"/>
              <a:t> interface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implementasi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kata </a:t>
            </a:r>
            <a:r>
              <a:rPr lang="en-US" dirty="0" err="1"/>
              <a:t>kunci</a:t>
            </a:r>
            <a:r>
              <a:rPr lang="en-US" dirty="0"/>
              <a:t> </a:t>
            </a:r>
            <a:r>
              <a:rPr lang="en-US" b="1" i="1" dirty="0"/>
              <a:t>private</a:t>
            </a:r>
            <a:r>
              <a:rPr lang="en-US" dirty="0" smtClean="0"/>
              <a:t>.</a:t>
            </a:r>
          </a:p>
          <a:p>
            <a:pPr marL="400050" lvl="1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2688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 Oriented Programming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36"/>
            <a:ext cx="8229600" cy="4726224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Polymorphism</a:t>
            </a:r>
            <a:endParaRPr lang="en-US" b="1" i="1" dirty="0"/>
          </a:p>
          <a:p>
            <a:pPr marL="400050" lvl="1" indent="0">
              <a:buNone/>
            </a:pPr>
            <a:r>
              <a:rPr lang="en-US" dirty="0" err="1">
                <a:solidFill>
                  <a:schemeClr val="tx1"/>
                </a:solidFill>
              </a:rPr>
              <a:t>Memberikan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suatu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kemampuan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program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berkembang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secara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menerus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665226" lvl="2" indent="0">
              <a:buNone/>
            </a:pP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menambahkan</a:t>
            </a:r>
            <a:r>
              <a:rPr lang="en-US" dirty="0"/>
              <a:t> </a:t>
            </a:r>
            <a:r>
              <a:rPr lang="en-US" dirty="0" err="1"/>
              <a:t>kemampuan-kemampuan</a:t>
            </a:r>
            <a:r>
              <a:rPr lang="en-US" dirty="0"/>
              <a:t> yang </a:t>
            </a:r>
            <a:r>
              <a:rPr lang="en-US" dirty="0" err="1"/>
              <a:t>baru</a:t>
            </a:r>
            <a:r>
              <a:rPr lang="en-US" dirty="0"/>
              <a:t>.</a:t>
            </a:r>
          </a:p>
          <a:p>
            <a:pPr marL="665226" lvl="2" indent="0">
              <a:buNone/>
            </a:pP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implementasi</a:t>
            </a:r>
            <a:r>
              <a:rPr lang="en-US" dirty="0"/>
              <a:t> </a:t>
            </a:r>
            <a:r>
              <a:rPr lang="en-US" i="1" dirty="0" smtClean="0"/>
              <a:t>inheritance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5528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4378</TotalTime>
  <Words>749</Words>
  <Application>Microsoft Office PowerPoint</Application>
  <PresentationFormat>On-screen Show (4:3)</PresentationFormat>
  <Paragraphs>210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Courier New</vt:lpstr>
      <vt:lpstr>Georgia</vt:lpstr>
      <vt:lpstr>Trebuchet MS</vt:lpstr>
      <vt:lpstr>Wingdings</vt:lpstr>
      <vt:lpstr>Wingdings 2</vt:lpstr>
      <vt:lpstr>Urban</vt:lpstr>
      <vt:lpstr>FONDASI PEMROGRAMAN &amp; STRUKTUR DATA #4 - 1</vt:lpstr>
      <vt:lpstr>Introduction Object Oriented Programming</vt:lpstr>
      <vt:lpstr>Object Oriented Programming Intro</vt:lpstr>
      <vt:lpstr>Object Oriented Programming Tentang Object (Pemrograman)</vt:lpstr>
      <vt:lpstr>Object Oriented Programming Tentang Object (Pemrograman)</vt:lpstr>
      <vt:lpstr>Object Oriented Programming</vt:lpstr>
      <vt:lpstr>Object Oriented Programming</vt:lpstr>
      <vt:lpstr>Object Oriented Programming</vt:lpstr>
      <vt:lpstr>Object Oriented Programming</vt:lpstr>
      <vt:lpstr>Class</vt:lpstr>
      <vt:lpstr>Class</vt:lpstr>
      <vt:lpstr>Class</vt:lpstr>
      <vt:lpstr>Class</vt:lpstr>
      <vt:lpstr>Class Contoh Class dalam Program Java</vt:lpstr>
      <vt:lpstr>Class</vt:lpstr>
      <vt:lpstr>Class</vt:lpstr>
      <vt:lpstr>Class Membuat object dari Class</vt:lpstr>
      <vt:lpstr>Object</vt:lpstr>
      <vt:lpstr>Constructing Objects (instance)</vt:lpstr>
      <vt:lpstr>Constructing Objects (instance)</vt:lpstr>
      <vt:lpstr>Constructing Objects (instance)</vt:lpstr>
      <vt:lpstr>Constructing Objects (instance)</vt:lpstr>
      <vt:lpstr>Constructing Objects (instance) Contoh</vt:lpstr>
      <vt:lpstr>See You Next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Sistem Informasi</dc:title>
  <dc:creator>Marcello Singadji</dc:creator>
  <cp:lastModifiedBy>Augury El Rayeb</cp:lastModifiedBy>
  <cp:revision>437</cp:revision>
  <dcterms:created xsi:type="dcterms:W3CDTF">2011-09-16T02:11:44Z</dcterms:created>
  <dcterms:modified xsi:type="dcterms:W3CDTF">2019-09-12T04:44:04Z</dcterms:modified>
</cp:coreProperties>
</file>