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D9828F-BFFB-43D1-B266-F5F334465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8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ID_controlle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Robotics System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9: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PID Control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Adding the PID: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/>
              <a:t>Consider the block diagram shown: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C(s) could also be second order….(PID)</a:t>
            </a:r>
          </a:p>
        </p:txBody>
      </p:sp>
      <p:pic>
        <p:nvPicPr>
          <p:cNvPr id="12294" name="Picture 6" descr="ControlPI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06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PID Block Diagram: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ControlPI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91540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52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PID Mathematically: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/>
              <a:t>Consider the input error variable, e(t):</a:t>
            </a:r>
          </a:p>
          <a:p>
            <a:endParaRPr lang="en-US"/>
          </a:p>
          <a:p>
            <a:pPr lvl="1"/>
            <a:r>
              <a:rPr lang="en-US"/>
              <a:t>Let p(t) = Kp*e(t)   {</a:t>
            </a:r>
            <a:r>
              <a:rPr lang="en-US">
                <a:solidFill>
                  <a:schemeClr val="hlink"/>
                </a:solidFill>
              </a:rPr>
              <a:t>p</a:t>
            </a:r>
            <a:r>
              <a:rPr lang="en-US"/>
              <a:t> proportional to e (mag)}</a:t>
            </a:r>
          </a:p>
          <a:p>
            <a:pPr lvl="1"/>
            <a:r>
              <a:rPr lang="en-US"/>
              <a:t>Let i(t) = Ki*</a:t>
            </a:r>
            <a:r>
              <a:rPr lang="en-US" sz="3200"/>
              <a:t>∫</a:t>
            </a:r>
            <a:r>
              <a:rPr lang="en-US"/>
              <a:t>e(t)dt   {</a:t>
            </a:r>
            <a:r>
              <a:rPr lang="en-US">
                <a:solidFill>
                  <a:schemeClr val="hlink"/>
                </a:solidFill>
              </a:rPr>
              <a:t>i</a:t>
            </a:r>
            <a:r>
              <a:rPr lang="en-US"/>
              <a:t> integral of e (area)}</a:t>
            </a:r>
          </a:p>
          <a:p>
            <a:pPr lvl="1"/>
            <a:r>
              <a:rPr lang="en-US"/>
              <a:t>Let d(t) = Kd* de(t)/dt  {</a:t>
            </a:r>
            <a:r>
              <a:rPr lang="en-US">
                <a:solidFill>
                  <a:schemeClr val="hlink"/>
                </a:solidFill>
              </a:rPr>
              <a:t>d</a:t>
            </a:r>
            <a:r>
              <a:rPr lang="en-US"/>
              <a:t> derivative of e (slope)}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AND let </a:t>
            </a:r>
            <a:r>
              <a:rPr lang="en-US">
                <a:solidFill>
                  <a:schemeClr val="accent2"/>
                </a:solidFill>
              </a:rPr>
              <a:t>Vdc(t) = p(t) + i(t) + d(t)</a:t>
            </a:r>
          </a:p>
          <a:p>
            <a:pPr lvl="1">
              <a:buFontTx/>
              <a:buNone/>
            </a:pPr>
            <a:endParaRPr lang="en-US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/>
              <a:t>Then in Laplace Domain: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rgbClr val="FF0000"/>
                </a:solidFill>
              </a:rPr>
              <a:t>Vdc(s) = [Kp + 1/s Ki + s Kd] E(s)</a:t>
            </a:r>
          </a:p>
          <a:p>
            <a:pPr lvl="1">
              <a:buFontTx/>
              <a:buNone/>
            </a:pPr>
            <a:endParaRPr lang="en-US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76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604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PID Implemented: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Let C(s)  = Vdc(s) / E(s)  (transfer function)</a:t>
            </a:r>
          </a:p>
          <a:p>
            <a:pPr>
              <a:buFontTx/>
              <a:buNone/>
            </a:pPr>
            <a:r>
              <a:rPr lang="en-US"/>
              <a:t>       C(s) = [Kp + 1/s Ki + s Kd]</a:t>
            </a:r>
          </a:p>
          <a:p>
            <a:pPr>
              <a:buFontTx/>
              <a:buNone/>
            </a:pPr>
            <a:r>
              <a:rPr lang="en-US"/>
              <a:t>               = [Kp s + Ki +  Kd s</a:t>
            </a:r>
            <a:r>
              <a:rPr lang="en-US" baseline="30000"/>
              <a:t>2</a:t>
            </a:r>
            <a:r>
              <a:rPr lang="en-US"/>
              <a:t>] / s    (2</a:t>
            </a:r>
            <a:r>
              <a:rPr lang="en-US" baseline="30000"/>
              <a:t>nd</a:t>
            </a:r>
            <a:r>
              <a:rPr lang="en-US"/>
              <a:t> Order)</a:t>
            </a:r>
          </a:p>
          <a:p>
            <a:pPr>
              <a:buFontTx/>
              <a:buNone/>
            </a:pPr>
            <a:r>
              <a:rPr lang="en-US"/>
              <a:t>THEN</a:t>
            </a:r>
          </a:p>
          <a:p>
            <a:pPr>
              <a:buFontTx/>
              <a:buNone/>
            </a:pPr>
            <a:r>
              <a:rPr lang="en-US"/>
              <a:t>     C(s)G(s) = </a:t>
            </a:r>
            <a:r>
              <a:rPr lang="en-US" u="sng"/>
              <a:t>K [Kd s</a:t>
            </a:r>
            <a:r>
              <a:rPr lang="en-US" u="sng" baseline="30000"/>
              <a:t>2</a:t>
            </a:r>
            <a:r>
              <a:rPr lang="en-US" u="sng"/>
              <a:t> + Kp s + Ki]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                         s(s</a:t>
            </a:r>
            <a:r>
              <a:rPr lang="en-US" baseline="30000"/>
              <a:t>2</a:t>
            </a:r>
            <a:r>
              <a:rPr lang="en-US"/>
              <a:t> + 2as + b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>
              <a:buFontTx/>
              <a:buNone/>
            </a:pPr>
            <a:r>
              <a:rPr lang="en-US"/>
              <a:t>AND</a:t>
            </a:r>
          </a:p>
          <a:p>
            <a:pPr>
              <a:buFontTx/>
              <a:buNone/>
            </a:pPr>
            <a:r>
              <a:rPr lang="en-US"/>
              <a:t>		Y/R = 	  </a:t>
            </a:r>
            <a:r>
              <a:rPr lang="en-US" u="sng"/>
              <a:t>Kd s</a:t>
            </a:r>
            <a:r>
              <a:rPr lang="en-US" u="sng" baseline="30000"/>
              <a:t>2</a:t>
            </a:r>
            <a:r>
              <a:rPr lang="en-US" u="sng"/>
              <a:t> + Kp s + Ki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                   s</a:t>
            </a:r>
            <a:r>
              <a:rPr lang="en-US" baseline="30000"/>
              <a:t>3</a:t>
            </a:r>
            <a:r>
              <a:rPr lang="en-US"/>
              <a:t> + (</a:t>
            </a:r>
            <a:r>
              <a:rPr lang="en-US">
                <a:solidFill>
                  <a:srgbClr val="CC0000"/>
                </a:solidFill>
              </a:rPr>
              <a:t>2a+Kd</a:t>
            </a:r>
            <a:r>
              <a:rPr lang="en-US"/>
              <a:t>)s</a:t>
            </a:r>
            <a:r>
              <a:rPr lang="en-US" baseline="30000"/>
              <a:t>2</a:t>
            </a:r>
            <a:r>
              <a:rPr lang="en-US"/>
              <a:t> + (</a:t>
            </a:r>
            <a:r>
              <a:rPr lang="en-US">
                <a:solidFill>
                  <a:srgbClr val="CC0000"/>
                </a:solidFill>
              </a:rPr>
              <a:t>b</a:t>
            </a:r>
            <a:r>
              <a:rPr lang="en-US" baseline="30000">
                <a:solidFill>
                  <a:srgbClr val="CC0000"/>
                </a:solidFill>
              </a:rPr>
              <a:t>2</a:t>
            </a:r>
            <a:r>
              <a:rPr lang="en-US">
                <a:solidFill>
                  <a:srgbClr val="CC0000"/>
                </a:solidFill>
              </a:rPr>
              <a:t>+Kp</a:t>
            </a:r>
            <a:r>
              <a:rPr lang="en-US"/>
              <a:t>) s + Ki</a:t>
            </a:r>
          </a:p>
        </p:txBody>
      </p:sp>
    </p:spTree>
    <p:extLst>
      <p:ext uri="{BB962C8B-B14F-4D97-AF65-F5344CB8AC3E}">
        <p14:creationId xmlns:p14="http://schemas.microsoft.com/office/powerpoint/2010/main" val="4124437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Implications: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sz="2800"/>
              <a:t>Kd has direct impact on damping</a:t>
            </a:r>
          </a:p>
          <a:p>
            <a:r>
              <a:rPr lang="en-US" sz="2800"/>
              <a:t>Kp has direct impact on resonant frequency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In General the effects of </a:t>
            </a:r>
            <a:r>
              <a:rPr lang="en-US" sz="2800" i="1">
                <a:solidFill>
                  <a:schemeClr val="hlink"/>
                </a:solidFill>
              </a:rPr>
              <a:t>increasing</a:t>
            </a:r>
            <a:r>
              <a:rPr lang="en-US" sz="2800"/>
              <a:t> parameters is: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000" b="1"/>
              <a:t>Parameter:    Rise Time     Overshoot       Settling Time      S.S.Error </a:t>
            </a:r>
          </a:p>
          <a:p>
            <a:pPr>
              <a:buFontTx/>
              <a:buNone/>
            </a:pPr>
            <a:r>
              <a:rPr lang="en-US" sz="2000" b="1"/>
              <a:t>        </a:t>
            </a:r>
            <a:r>
              <a:rPr lang="en-US" sz="2000" i="1"/>
              <a:t>Kp           </a:t>
            </a:r>
            <a:r>
              <a:rPr lang="en-US" sz="2000"/>
              <a:t>Decrease       Increase          Small Change      Decrease  </a:t>
            </a:r>
          </a:p>
          <a:p>
            <a:pPr>
              <a:buFontTx/>
              <a:buNone/>
            </a:pPr>
            <a:r>
              <a:rPr lang="en-US" sz="2000"/>
              <a:t>        </a:t>
            </a:r>
            <a:r>
              <a:rPr lang="en-US" sz="2000" i="1"/>
              <a:t>Ki            </a:t>
            </a:r>
            <a:r>
              <a:rPr lang="en-US" sz="2000"/>
              <a:t>Decrease       Increase             Increase             Eliminate</a:t>
            </a:r>
          </a:p>
          <a:p>
            <a:pPr>
              <a:buFontTx/>
              <a:buNone/>
            </a:pPr>
            <a:r>
              <a:rPr lang="en-US" sz="2000" i="1"/>
              <a:t>       Kd        </a:t>
            </a:r>
            <a:r>
              <a:rPr lang="en-US" sz="2000"/>
              <a:t>Small Change    Decrease           Decrease            None</a:t>
            </a:r>
          </a:p>
        </p:txBody>
      </p:sp>
    </p:spTree>
    <p:extLst>
      <p:ext uri="{BB962C8B-B14F-4D97-AF65-F5344CB8AC3E}">
        <p14:creationId xmlns:p14="http://schemas.microsoft.com/office/powerpoint/2010/main" val="421476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Tuning a PID: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 fairly standard procedure for tuning PID controllers </a:t>
            </a:r>
          </a:p>
          <a:p>
            <a:r>
              <a:rPr lang="en-US"/>
              <a:t>A good first stop for tuning information is Wikipedia:</a:t>
            </a:r>
          </a:p>
          <a:p>
            <a:r>
              <a:rPr lang="en-US">
                <a:hlinkClick r:id="rId2"/>
              </a:rPr>
              <a:t>http://en.wikipedia.org/wiki/PID_controller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4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Deadband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noisy environments or with energy intensive processes it may be desirable to make the controller unresponsive to small changes in input or feedback signals</a:t>
            </a:r>
          </a:p>
          <a:p>
            <a:r>
              <a:rPr lang="en-US"/>
              <a:t>A deadband is an area around the input signal set point, wherein no control action will occur</a:t>
            </a:r>
          </a:p>
        </p:txBody>
      </p:sp>
    </p:spTree>
    <p:extLst>
      <p:ext uri="{BB962C8B-B14F-4D97-AF65-F5344CB8AC3E}">
        <p14:creationId xmlns:p14="http://schemas.microsoft.com/office/powerpoint/2010/main" val="353844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Deadb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534400" cy="593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89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accent2"/>
                </a:solidFill>
              </a:rPr>
              <a:t>Time Step Implementation of Control Algorithms (digital controllers)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/>
              <a:t>Given a continuous, linear time domain description of a process, it is possible to approximate the process with </a:t>
            </a:r>
            <a:r>
              <a:rPr lang="en-US">
                <a:solidFill>
                  <a:schemeClr val="hlink"/>
                </a:solidFill>
              </a:rPr>
              <a:t>Difference Equations </a:t>
            </a:r>
            <a:r>
              <a:rPr lang="en-US"/>
              <a:t>and implement in software</a:t>
            </a:r>
          </a:p>
          <a:p>
            <a:r>
              <a:rPr lang="en-US"/>
              <a:t>Time Step size (and/or Sampling Rate) is/are critical to the accuracy of the approximation</a:t>
            </a:r>
          </a:p>
        </p:txBody>
      </p:sp>
    </p:spTree>
    <p:extLst>
      <p:ext uri="{BB962C8B-B14F-4D97-AF65-F5344CB8AC3E}">
        <p14:creationId xmlns:p14="http://schemas.microsoft.com/office/powerpoint/2010/main" val="98724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accent2"/>
                </a:solidFill>
              </a:rPr>
              <a:t>From Differential Equation to Difference Equation: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800"/>
              <a:t>Definition of Derivative:</a:t>
            </a:r>
          </a:p>
          <a:p>
            <a:pPr>
              <a:buFontTx/>
              <a:buNone/>
            </a:pPr>
            <a:r>
              <a:rPr lang="en-US" sz="1400"/>
              <a:t> </a:t>
            </a:r>
          </a:p>
          <a:p>
            <a:pPr lvl="2">
              <a:buFontTx/>
              <a:buNone/>
            </a:pPr>
            <a:r>
              <a:rPr lang="en-US" sz="2800" b="1" u="sng">
                <a:solidFill>
                  <a:srgbClr val="006666"/>
                </a:solidFill>
              </a:rPr>
              <a:t>dU </a:t>
            </a:r>
            <a:r>
              <a:rPr lang="en-US" sz="2800" b="1">
                <a:solidFill>
                  <a:srgbClr val="006666"/>
                </a:solidFill>
              </a:rPr>
              <a:t> =  lim    </a:t>
            </a:r>
            <a:r>
              <a:rPr lang="en-US" sz="2800" b="1" u="sng">
                <a:solidFill>
                  <a:srgbClr val="006666"/>
                </a:solidFill>
              </a:rPr>
              <a:t>U(t + </a:t>
            </a:r>
            <a:r>
              <a:rPr lang="el-GR" b="1" u="sng">
                <a:solidFill>
                  <a:srgbClr val="006666"/>
                </a:solidFill>
              </a:rPr>
              <a:t>Δ</a:t>
            </a:r>
            <a:r>
              <a:rPr lang="en-US" sz="2800" b="1" u="sng">
                <a:solidFill>
                  <a:srgbClr val="006666"/>
                </a:solidFill>
              </a:rPr>
              <a:t>t) – U(t)</a:t>
            </a:r>
          </a:p>
          <a:p>
            <a:pPr lvl="2">
              <a:buFontTx/>
              <a:buNone/>
            </a:pPr>
            <a:r>
              <a:rPr lang="en-US" sz="2800" b="1">
                <a:solidFill>
                  <a:srgbClr val="006666"/>
                </a:solidFill>
              </a:rPr>
              <a:t> dt      </a:t>
            </a:r>
            <a:r>
              <a:rPr lang="el-GR" sz="2000" b="1">
                <a:solidFill>
                  <a:srgbClr val="006666"/>
                </a:solidFill>
              </a:rPr>
              <a:t>Δ</a:t>
            </a:r>
            <a:r>
              <a:rPr lang="en-US" sz="2000" b="1">
                <a:solidFill>
                  <a:srgbClr val="006666"/>
                </a:solidFill>
              </a:rPr>
              <a:t>t</a:t>
            </a:r>
            <a:r>
              <a:rPr lang="en-US" sz="2000" b="1">
                <a:solidFill>
                  <a:srgbClr val="006666"/>
                </a:solidFill>
                <a:sym typeface="Wingdings" panose="05000000000000000000" pitchFamily="2" charset="2"/>
              </a:rPr>
              <a:t>0</a:t>
            </a:r>
            <a:r>
              <a:rPr lang="en-US" sz="2800" b="1">
                <a:solidFill>
                  <a:srgbClr val="006666"/>
                </a:solidFill>
                <a:sym typeface="Wingdings" panose="05000000000000000000" pitchFamily="2" charset="2"/>
              </a:rPr>
              <a:t>             </a:t>
            </a:r>
            <a:r>
              <a:rPr lang="el-GR" b="1">
                <a:solidFill>
                  <a:srgbClr val="006666"/>
                </a:solidFill>
              </a:rPr>
              <a:t>Δ</a:t>
            </a:r>
            <a:r>
              <a:rPr lang="en-US" sz="2800" b="1">
                <a:solidFill>
                  <a:srgbClr val="006666"/>
                </a:solidFill>
              </a:rPr>
              <a:t>t</a:t>
            </a:r>
            <a:endParaRPr lang="el-GR" sz="2800" b="1">
              <a:solidFill>
                <a:srgbClr val="006666"/>
              </a:solidFill>
            </a:endParaRPr>
          </a:p>
          <a:p>
            <a:r>
              <a:rPr lang="en-US" sz="2800"/>
              <a:t>Algebraically Manipulate to Difference Eq:</a:t>
            </a:r>
          </a:p>
          <a:p>
            <a:pPr>
              <a:buFontTx/>
              <a:buNone/>
            </a:pPr>
            <a:r>
              <a:rPr lang="en-US" sz="2000"/>
              <a:t> </a:t>
            </a:r>
          </a:p>
          <a:p>
            <a:pPr lvl="2">
              <a:buFontTx/>
              <a:buNone/>
            </a:pPr>
            <a:r>
              <a:rPr lang="en-US" sz="2800" b="1">
                <a:solidFill>
                  <a:srgbClr val="006666"/>
                </a:solidFill>
              </a:rPr>
              <a:t>U(t + </a:t>
            </a:r>
            <a:r>
              <a:rPr lang="el-GR" b="1">
                <a:solidFill>
                  <a:srgbClr val="006666"/>
                </a:solidFill>
              </a:rPr>
              <a:t>Δ</a:t>
            </a:r>
            <a:r>
              <a:rPr lang="en-US" sz="2800" b="1">
                <a:solidFill>
                  <a:srgbClr val="006666"/>
                </a:solidFill>
              </a:rPr>
              <a:t>t)  =  </a:t>
            </a:r>
            <a:r>
              <a:rPr lang="en-US" sz="2800" b="1" u="sng">
                <a:solidFill>
                  <a:srgbClr val="006666"/>
                </a:solidFill>
              </a:rPr>
              <a:t>U(t)</a:t>
            </a:r>
            <a:r>
              <a:rPr lang="en-US" sz="2800" b="1">
                <a:solidFill>
                  <a:srgbClr val="006666"/>
                </a:solidFill>
              </a:rPr>
              <a:t>   +  </a:t>
            </a:r>
            <a:r>
              <a:rPr lang="el-GR" b="1">
                <a:solidFill>
                  <a:srgbClr val="006666"/>
                </a:solidFill>
              </a:rPr>
              <a:t>Δ</a:t>
            </a:r>
            <a:r>
              <a:rPr lang="en-US" sz="2800" b="1">
                <a:solidFill>
                  <a:srgbClr val="006666"/>
                </a:solidFill>
              </a:rPr>
              <a:t>t*</a:t>
            </a:r>
            <a:r>
              <a:rPr lang="en-US" sz="2800" b="1" u="sng">
                <a:solidFill>
                  <a:srgbClr val="006666"/>
                </a:solidFill>
              </a:rPr>
              <a:t>dU</a:t>
            </a:r>
          </a:p>
          <a:p>
            <a:pPr lvl="2">
              <a:buFontTx/>
              <a:buNone/>
            </a:pPr>
            <a:r>
              <a:rPr lang="en-US" sz="2800" b="1">
                <a:solidFill>
                  <a:srgbClr val="006666"/>
                </a:solidFill>
              </a:rPr>
              <a:t>                                       dt</a:t>
            </a:r>
          </a:p>
          <a:p>
            <a:pPr lvl="2">
              <a:buFontTx/>
              <a:buNone/>
            </a:pPr>
            <a:r>
              <a:rPr lang="en-US" sz="1800" b="1"/>
              <a:t>    (for sufficiently small </a:t>
            </a:r>
            <a:r>
              <a:rPr lang="el-GR" sz="1800" b="1"/>
              <a:t>Δ</a:t>
            </a:r>
            <a:r>
              <a:rPr lang="en-US" sz="1800" b="1"/>
              <a:t>t)</a:t>
            </a:r>
            <a:endParaRPr lang="en-US" sz="1600"/>
          </a:p>
          <a:p>
            <a:r>
              <a:rPr lang="en-US" sz="2800"/>
              <a:t>Apply this to Iteratively Solve First Order Linear Differential Equations  	</a:t>
            </a:r>
            <a:r>
              <a:rPr lang="en-US" sz="2000">
                <a:solidFill>
                  <a:srgbClr val="CC0000"/>
                </a:solidFill>
              </a:rPr>
              <a:t>(hold for applause)</a:t>
            </a:r>
          </a:p>
          <a:p>
            <a:pPr lvl="2">
              <a:buFontTx/>
              <a:buNone/>
            </a:pPr>
            <a:endParaRPr lang="en-US" sz="1800" b="1"/>
          </a:p>
          <a:p>
            <a:pPr lvl="2">
              <a:buFontTx/>
              <a:buNone/>
            </a:pP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53726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PID Control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closed loop (</a:t>
            </a:r>
            <a:r>
              <a:rPr lang="en-US">
                <a:solidFill>
                  <a:schemeClr val="accent2"/>
                </a:solidFill>
              </a:rPr>
              <a:t>feedback</a:t>
            </a:r>
            <a:r>
              <a:rPr lang="en-US"/>
              <a:t>) control system, generally with Single Input-Single Output (</a:t>
            </a:r>
            <a:r>
              <a:rPr lang="en-US">
                <a:solidFill>
                  <a:schemeClr val="accent2"/>
                </a:solidFill>
              </a:rPr>
              <a:t>SISO</a:t>
            </a:r>
            <a:r>
              <a:rPr lang="en-US"/>
              <a:t>)</a:t>
            </a:r>
          </a:p>
          <a:p>
            <a:r>
              <a:rPr lang="en-US"/>
              <a:t>A portion of the signal being fed back is:</a:t>
            </a:r>
          </a:p>
          <a:p>
            <a:pPr lvl="1"/>
            <a:r>
              <a:rPr lang="en-US"/>
              <a:t>Proportional to the signal  (</a:t>
            </a:r>
            <a:r>
              <a:rPr lang="en-US" b="1">
                <a:solidFill>
                  <a:schemeClr val="hlink"/>
                </a:solidFill>
              </a:rPr>
              <a:t>P</a:t>
            </a:r>
            <a:r>
              <a:rPr lang="en-US"/>
              <a:t>)</a:t>
            </a:r>
          </a:p>
          <a:p>
            <a:pPr lvl="1"/>
            <a:r>
              <a:rPr lang="en-US"/>
              <a:t>Proportional to integral of the signal (</a:t>
            </a:r>
            <a:r>
              <a:rPr lang="en-US" b="1">
                <a:solidFill>
                  <a:schemeClr val="hlink"/>
                </a:solidFill>
              </a:rPr>
              <a:t>I</a:t>
            </a:r>
            <a:r>
              <a:rPr lang="en-US"/>
              <a:t>)</a:t>
            </a:r>
          </a:p>
          <a:p>
            <a:pPr lvl="1"/>
            <a:r>
              <a:rPr lang="en-US"/>
              <a:t>Proportional to the derivative of the signal (</a:t>
            </a:r>
            <a:r>
              <a:rPr lang="en-US" b="1">
                <a:solidFill>
                  <a:schemeClr val="hlink"/>
                </a:solidFill>
              </a:rPr>
              <a:t>D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065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Implementing Difference Eqs: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791200"/>
          </a:xfrm>
        </p:spPr>
        <p:txBody>
          <a:bodyPr/>
          <a:lstStyle/>
          <a:p>
            <a:r>
              <a:rPr lang="en-US"/>
              <a:t>Consider the following RC Circuit, with 5 Volts of initial charge on the capacitor: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KVL around the loop:</a:t>
            </a:r>
          </a:p>
          <a:p>
            <a:pPr lvl="2">
              <a:buFontTx/>
              <a:buNone/>
            </a:pPr>
            <a:r>
              <a:rPr lang="en-US"/>
              <a:t>-Vs + Ic*R + Vc = 0,   Ic = C*dVc/dt</a:t>
            </a:r>
          </a:p>
          <a:p>
            <a:pPr lvl="2">
              <a:buFontTx/>
              <a:buNone/>
            </a:pPr>
            <a:r>
              <a:rPr lang="en-US"/>
              <a:t>  OR  </a:t>
            </a:r>
            <a:r>
              <a:rPr lang="en-US" sz="3200">
                <a:solidFill>
                  <a:srgbClr val="006666"/>
                </a:solidFill>
              </a:rPr>
              <a:t>dVc/dt = (Vs –Vc)/RC</a:t>
            </a:r>
          </a:p>
          <a:p>
            <a:pPr lvl="2">
              <a:buFontTx/>
              <a:buNone/>
            </a:pPr>
            <a:endParaRPr lang="en-US" sz="3200"/>
          </a:p>
        </p:txBody>
      </p:sp>
      <p:pic>
        <p:nvPicPr>
          <p:cNvPr id="25604" name="Picture 4" descr="RCtransientCk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4724400" cy="294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930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Differential to Difference with </a:t>
            </a:r>
            <a:br>
              <a:rPr lang="en-US" sz="4000">
                <a:solidFill>
                  <a:schemeClr val="accent2"/>
                </a:solidFill>
              </a:rPr>
            </a:br>
            <a:r>
              <a:rPr lang="en-US" sz="4000">
                <a:solidFill>
                  <a:schemeClr val="accent2"/>
                </a:solidFill>
              </a:rPr>
              <a:t>Time-Step, </a:t>
            </a:r>
            <a:r>
              <a:rPr lang="en-US" sz="4000">
                <a:solidFill>
                  <a:srgbClr val="006666"/>
                </a:solidFill>
              </a:rPr>
              <a:t>T</a:t>
            </a:r>
            <a:r>
              <a:rPr lang="en-US" sz="400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525963"/>
          </a:xfrm>
        </p:spPr>
        <p:txBody>
          <a:bodyPr/>
          <a:lstStyle/>
          <a:p>
            <a:r>
              <a:rPr lang="en-US"/>
              <a:t>Differential Equation: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006666"/>
                </a:solidFill>
              </a:rPr>
              <a:t>		dVc/dt = (Vs –Vc)/RC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6666"/>
                </a:solidFill>
              </a:rPr>
              <a:t> </a:t>
            </a:r>
          </a:p>
          <a:p>
            <a:r>
              <a:rPr lang="en-US"/>
              <a:t>Difference Equation by Definition: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006666"/>
                </a:solidFill>
              </a:rPr>
              <a:t>		Vc(kT+T) = Vc(kT) + T*dVc/dt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6666"/>
                </a:solidFill>
              </a:rPr>
              <a:t> </a:t>
            </a:r>
          </a:p>
          <a:p>
            <a:r>
              <a:rPr lang="en-US"/>
              <a:t>Substituting: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006666"/>
                </a:solidFill>
              </a:rPr>
              <a:t>   Vc(kT+T) = Vc(kT) + T*(Vs –Vc(kT))/RC</a:t>
            </a:r>
          </a:p>
          <a:p>
            <a:pPr>
              <a:buFontTx/>
              <a:buNone/>
            </a:pPr>
            <a:endParaRPr lang="en-US" sz="3600">
              <a:solidFill>
                <a:srgbClr val="006666"/>
              </a:solidFill>
            </a:endParaRPr>
          </a:p>
          <a:p>
            <a:endParaRPr lang="en-US" sz="400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43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accent2"/>
                </a:solidFill>
              </a:rPr>
              <a:t>Coding in SciLab: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R=1000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C=1e-4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Vs=10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Vo=5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</a:rPr>
              <a:t>//Initial Value of Difference Equation (same as Vo)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Vx(1)=5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</a:rPr>
              <a:t>//Time Step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dt=.01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</a:rPr>
              <a:t>//Initialize counter and time variable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i=1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t=0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</a:rPr>
              <a:t>//While loop to calculate exact solution and difference equation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while i&lt;101, Vc(i)=Vs+(Vo-Vs)*exp(-t/(R*C)),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Vx(i+1)=Vx(i)+dt*(Vs-Vx(i))/(R*C),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t=t+dt,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i=i+1,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97141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Results:</a:t>
            </a:r>
          </a:p>
        </p:txBody>
      </p:sp>
      <p:pic>
        <p:nvPicPr>
          <p:cNvPr id="24580" name="Picture 4" descr="differenceVsExacts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010400" cy="56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43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accent2"/>
                </a:solidFill>
              </a:rPr>
              <a:t>Integration by Trapezoidal Approximation: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05400"/>
          </a:xfrm>
        </p:spPr>
        <p:txBody>
          <a:bodyPr/>
          <a:lstStyle/>
          <a:p>
            <a:r>
              <a:rPr lang="en-US"/>
              <a:t>Definition of Integration (area under curve):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Approximation by Trapezoidal Areas</a:t>
            </a:r>
          </a:p>
          <a:p>
            <a:endParaRPr lang="en-US"/>
          </a:p>
        </p:txBody>
      </p:sp>
      <p:pic>
        <p:nvPicPr>
          <p:cNvPr id="28676" name="Picture 4" descr="integral defin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7162800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integral trapezoi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7696200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283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accent2"/>
                </a:solidFill>
              </a:rPr>
              <a:t>Trapezoidal Approximate Integration in SciLab: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//Calculate and plot X=5t and integrate it with a Trapezoidal approx.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//Time Step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dt=.01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//Initialize time and counter</a:t>
            </a:r>
            <a:r>
              <a:rPr lang="en-US" sz="18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t=0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i=2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//Initialize function and its trapezoidal integration function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X(1)=0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Y(1)=0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//Perform time step calculation of function and trapezoidal integral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while i&lt;101,X(i)=5*t,Y(i)=Y(i-1)+dt*X(i-1)+0.5*dt*(X(i)-X(i-1)),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t=t+dt,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i=i+1,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//Plot the results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plot(X)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plot(Y)</a:t>
            </a:r>
          </a:p>
        </p:txBody>
      </p:sp>
    </p:spTree>
    <p:extLst>
      <p:ext uri="{BB962C8B-B14F-4D97-AF65-F5344CB8AC3E}">
        <p14:creationId xmlns:p14="http://schemas.microsoft.com/office/powerpoint/2010/main" val="1716624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Results: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4" name="Picture 4" descr="trapezoidal 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934200" cy="5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02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0366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Coding the PID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r>
              <a:rPr lang="en-US"/>
              <a:t>Using Difference Equations, it is possible now to code the PID algorithm in a high level language</a:t>
            </a:r>
          </a:p>
          <a:p>
            <a:pPr>
              <a:buFontTx/>
              <a:buNone/>
            </a:pPr>
            <a:r>
              <a:rPr lang="en-US" sz="2000"/>
              <a:t> </a:t>
            </a:r>
          </a:p>
          <a:p>
            <a:pPr lvl="1">
              <a:buFontTx/>
              <a:buNone/>
            </a:pPr>
            <a:r>
              <a:rPr lang="en-US" b="1"/>
              <a:t>p(t) = Kp*e(t)   </a:t>
            </a:r>
            <a:r>
              <a:rPr lang="en-US" b="1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b="1">
                <a:sym typeface="Wingdings" panose="05000000000000000000" pitchFamily="2" charset="2"/>
              </a:rPr>
              <a:t>  P(</a:t>
            </a:r>
            <a:r>
              <a:rPr lang="en-US" sz="2400" b="1">
                <a:sym typeface="Wingdings" panose="05000000000000000000" pitchFamily="2" charset="2"/>
              </a:rPr>
              <a:t>kT</a:t>
            </a:r>
            <a:r>
              <a:rPr lang="en-US" b="1">
                <a:sym typeface="Wingdings" panose="05000000000000000000" pitchFamily="2" charset="2"/>
              </a:rPr>
              <a:t>) = Kp*E(</a:t>
            </a:r>
            <a:r>
              <a:rPr lang="en-US" sz="2400" b="1">
                <a:sym typeface="Wingdings" panose="05000000000000000000" pitchFamily="2" charset="2"/>
              </a:rPr>
              <a:t>kT</a:t>
            </a:r>
            <a:r>
              <a:rPr lang="en-US" b="1">
                <a:sym typeface="Wingdings" panose="05000000000000000000" pitchFamily="2" charset="2"/>
              </a:rPr>
              <a:t>)</a:t>
            </a:r>
          </a:p>
          <a:p>
            <a:pPr lvl="1">
              <a:buFontTx/>
              <a:buNone/>
            </a:pPr>
            <a:endParaRPr lang="en-US" b="1"/>
          </a:p>
          <a:p>
            <a:pPr lvl="1">
              <a:buFontTx/>
              <a:buNone/>
            </a:pPr>
            <a:r>
              <a:rPr lang="en-US" b="1"/>
              <a:t>i(t) = Ki*</a:t>
            </a:r>
            <a:r>
              <a:rPr lang="en-US" sz="3200" b="1"/>
              <a:t>∫</a:t>
            </a:r>
            <a:r>
              <a:rPr lang="en-US" b="1"/>
              <a:t>e(t)dt   </a:t>
            </a:r>
            <a:r>
              <a:rPr lang="en-US" b="1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b="1">
                <a:sym typeface="Wingdings" panose="05000000000000000000" pitchFamily="2" charset="2"/>
              </a:rPr>
              <a:t> </a:t>
            </a:r>
          </a:p>
          <a:p>
            <a:pPr lvl="1">
              <a:buFontTx/>
              <a:buNone/>
            </a:pPr>
            <a:r>
              <a:rPr lang="en-US" b="1">
                <a:sym typeface="Wingdings" panose="05000000000000000000" pitchFamily="2" charset="2"/>
              </a:rPr>
              <a:t>		    I(</a:t>
            </a:r>
            <a:r>
              <a:rPr lang="en-US" sz="2400" b="1">
                <a:sym typeface="Wingdings" panose="05000000000000000000" pitchFamily="2" charset="2"/>
              </a:rPr>
              <a:t>kT+T</a:t>
            </a:r>
            <a:r>
              <a:rPr lang="en-US" b="1">
                <a:sym typeface="Wingdings" panose="05000000000000000000" pitchFamily="2" charset="2"/>
              </a:rPr>
              <a:t>) = Ki*[I(</a:t>
            </a:r>
            <a:r>
              <a:rPr lang="en-US" sz="2400" b="1">
                <a:sym typeface="Wingdings" panose="05000000000000000000" pitchFamily="2" charset="2"/>
              </a:rPr>
              <a:t>kT</a:t>
            </a:r>
            <a:r>
              <a:rPr lang="en-US" b="1">
                <a:sym typeface="Wingdings" panose="05000000000000000000" pitchFamily="2" charset="2"/>
              </a:rPr>
              <a:t>)+T*E(</a:t>
            </a:r>
            <a:r>
              <a:rPr lang="en-US" sz="2400" b="1">
                <a:sym typeface="Wingdings" panose="05000000000000000000" pitchFamily="2" charset="2"/>
              </a:rPr>
              <a:t>kT+T</a:t>
            </a:r>
            <a:r>
              <a:rPr lang="en-US" b="1">
                <a:sym typeface="Wingdings" panose="05000000000000000000" pitchFamily="2" charset="2"/>
              </a:rPr>
              <a:t>)+.5(E(</a:t>
            </a:r>
            <a:r>
              <a:rPr lang="en-US" sz="2400" b="1">
                <a:sym typeface="Wingdings" panose="05000000000000000000" pitchFamily="2" charset="2"/>
              </a:rPr>
              <a:t>kT+T</a:t>
            </a:r>
            <a:r>
              <a:rPr lang="en-US" b="1">
                <a:sym typeface="Wingdings" panose="05000000000000000000" pitchFamily="2" charset="2"/>
              </a:rPr>
              <a:t>)-E(</a:t>
            </a:r>
            <a:r>
              <a:rPr lang="en-US" sz="2400" b="1">
                <a:sym typeface="Wingdings" panose="05000000000000000000" pitchFamily="2" charset="2"/>
              </a:rPr>
              <a:t>kT</a:t>
            </a:r>
            <a:r>
              <a:rPr lang="en-US" b="1">
                <a:sym typeface="Wingdings" panose="05000000000000000000" pitchFamily="2" charset="2"/>
              </a:rPr>
              <a:t>))]</a:t>
            </a:r>
          </a:p>
          <a:p>
            <a:pPr lvl="1">
              <a:buFontTx/>
              <a:buNone/>
            </a:pPr>
            <a:endParaRPr lang="en-US" sz="2400" b="1"/>
          </a:p>
          <a:p>
            <a:pPr lvl="1">
              <a:buFontTx/>
              <a:buNone/>
            </a:pPr>
            <a:r>
              <a:rPr lang="en-US" b="1"/>
              <a:t>d(t) = Kd* de(t)/dt </a:t>
            </a:r>
            <a:r>
              <a:rPr lang="en-US" b="1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b="1">
                <a:sym typeface="Wingdings" panose="05000000000000000000" pitchFamily="2" charset="2"/>
              </a:rPr>
              <a:t> D(</a:t>
            </a:r>
            <a:r>
              <a:rPr lang="en-US" sz="2400" b="1">
                <a:sym typeface="Wingdings" panose="05000000000000000000" pitchFamily="2" charset="2"/>
              </a:rPr>
              <a:t>kT+T</a:t>
            </a:r>
            <a:r>
              <a:rPr lang="en-US" b="1">
                <a:sym typeface="Wingdings" panose="05000000000000000000" pitchFamily="2" charset="2"/>
              </a:rPr>
              <a:t>) = Kd*[E(</a:t>
            </a:r>
            <a:r>
              <a:rPr lang="en-US" sz="2400" b="1">
                <a:sym typeface="Wingdings" panose="05000000000000000000" pitchFamily="2" charset="2"/>
              </a:rPr>
              <a:t>kT+T</a:t>
            </a:r>
            <a:r>
              <a:rPr lang="en-US" b="1">
                <a:sym typeface="Wingdings" panose="05000000000000000000" pitchFamily="2" charset="2"/>
              </a:rPr>
              <a:t>)-E(</a:t>
            </a:r>
            <a:r>
              <a:rPr lang="en-US" sz="2400" b="1">
                <a:sym typeface="Wingdings" panose="05000000000000000000" pitchFamily="2" charset="2"/>
              </a:rPr>
              <a:t>kT</a:t>
            </a:r>
            <a:r>
              <a:rPr lang="en-US" b="1">
                <a:sym typeface="Wingdings" panose="05000000000000000000" pitchFamily="2" charset="2"/>
              </a:rPr>
              <a:t>)]/T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22441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/>
              <a:t>Example: Permanent Magnet DC Motor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State-Space Description of the DC Motor:</a:t>
            </a:r>
          </a:p>
          <a:p>
            <a:pPr marL="1371600" lvl="2" indent="-457200">
              <a:buFontTx/>
              <a:buNone/>
            </a:pPr>
            <a:r>
              <a:rPr lang="en-US"/>
              <a:t>0.   </a:t>
            </a:r>
            <a:r>
              <a:rPr lang="el-GR"/>
              <a:t>θ</a:t>
            </a:r>
            <a:r>
              <a:rPr lang="en-US"/>
              <a:t>’ = </a:t>
            </a:r>
            <a:r>
              <a:rPr lang="el-GR"/>
              <a:t>ω</a:t>
            </a:r>
            <a:r>
              <a:rPr lang="en-US"/>
              <a:t> (angular frequency)</a:t>
            </a:r>
          </a:p>
          <a:p>
            <a:pPr marL="1371600" lvl="2" indent="-457200">
              <a:buFontTx/>
              <a:buNone/>
            </a:pPr>
            <a:r>
              <a:rPr lang="en-US"/>
              <a:t>1.  J</a:t>
            </a:r>
            <a:r>
              <a:rPr lang="el-GR"/>
              <a:t>θ</a:t>
            </a:r>
            <a:r>
              <a:rPr lang="en-US"/>
              <a:t>’’ + B</a:t>
            </a:r>
            <a:r>
              <a:rPr lang="el-GR"/>
              <a:t>θ</a:t>
            </a:r>
            <a:r>
              <a:rPr lang="en-US"/>
              <a:t>’ = KtIa   </a:t>
            </a:r>
            <a:r>
              <a:rPr lang="en-US">
                <a:sym typeface="Wingdings" panose="05000000000000000000" pitchFamily="2" charset="2"/>
              </a:rPr>
              <a:t>   </a:t>
            </a:r>
            <a:r>
              <a:rPr lang="el-GR"/>
              <a:t>ω</a:t>
            </a:r>
            <a:r>
              <a:rPr lang="en-US"/>
              <a:t>’ = -B</a:t>
            </a:r>
            <a:r>
              <a:rPr lang="el-GR"/>
              <a:t>ω</a:t>
            </a:r>
            <a:r>
              <a:rPr lang="en-US"/>
              <a:t>/J + KtIa/J</a:t>
            </a:r>
          </a:p>
          <a:p>
            <a:pPr marL="1371600" lvl="2" indent="-457200">
              <a:buFontTx/>
              <a:buAutoNum type="arabicPeriod" startAt="2"/>
            </a:pPr>
            <a:r>
              <a:rPr lang="en-US"/>
              <a:t>LaIa’ + RaIa = Vdc - Ka</a:t>
            </a:r>
            <a:r>
              <a:rPr lang="el-GR"/>
              <a:t>θ</a:t>
            </a:r>
            <a:r>
              <a:rPr lang="en-US"/>
              <a:t>’  </a:t>
            </a:r>
            <a:r>
              <a:rPr lang="en-US">
                <a:sym typeface="Wingdings" panose="05000000000000000000" pitchFamily="2" charset="2"/>
              </a:rPr>
              <a:t>  </a:t>
            </a:r>
          </a:p>
          <a:p>
            <a:pPr marL="1371600" lvl="2" indent="-457200">
              <a:buFontTx/>
              <a:buNone/>
            </a:pPr>
            <a:r>
              <a:rPr lang="en-US">
                <a:sym typeface="Wingdings" panose="05000000000000000000" pitchFamily="2" charset="2"/>
              </a:rPr>
              <a:t>					Ia’ = -Ka</a:t>
            </a:r>
            <a:r>
              <a:rPr lang="el-GR"/>
              <a:t>ω</a:t>
            </a:r>
            <a:r>
              <a:rPr lang="en-US"/>
              <a:t>/La –RaIa/La +Vdc/La</a:t>
            </a:r>
          </a:p>
          <a:p>
            <a:pPr marL="1371600" lvl="2" indent="-457200">
              <a:buFontTx/>
              <a:buNone/>
            </a:pPr>
            <a:r>
              <a:rPr lang="en-US" b="1"/>
              <a:t>In Matrix Form:</a:t>
            </a:r>
            <a:endParaRPr lang="el-GR" b="1"/>
          </a:p>
        </p:txBody>
      </p:sp>
      <p:pic>
        <p:nvPicPr>
          <p:cNvPr id="32772" name="Picture 4" descr="statespacePM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91000"/>
            <a:ext cx="6858000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326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563563"/>
          </a:xfrm>
        </p:spPr>
        <p:txBody>
          <a:bodyPr>
            <a:normAutofit fontScale="90000"/>
          </a:bodyPr>
          <a:lstStyle/>
          <a:p>
            <a:r>
              <a:rPr lang="en-US" sz="3600">
                <a:solidFill>
                  <a:schemeClr val="accent2"/>
                </a:solidFill>
              </a:rPr>
              <a:t>Scilab Emulation of PM DC Motor using State Space Equations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5715000"/>
          </a:xfrm>
        </p:spPr>
        <p:txBody>
          <a:bodyPr/>
          <a:lstStyle/>
          <a:p>
            <a:endParaRPr lang="en-US"/>
          </a:p>
        </p:txBody>
      </p:sp>
      <p:pic>
        <p:nvPicPr>
          <p:cNvPr id="33796" name="Picture 4" descr="PMDCem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315200" cy="567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75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When PID Control is Used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PID control works well on </a:t>
            </a:r>
            <a:r>
              <a:rPr lang="en-US">
                <a:solidFill>
                  <a:schemeClr val="accent2"/>
                </a:solidFill>
              </a:rPr>
              <a:t>SISO</a:t>
            </a:r>
            <a:r>
              <a:rPr lang="en-US"/>
              <a:t> systems of 2</a:t>
            </a:r>
            <a:r>
              <a:rPr lang="en-US" baseline="30000"/>
              <a:t>nd</a:t>
            </a:r>
            <a:r>
              <a:rPr lang="en-US"/>
              <a:t> Order, where a desired Set Point can be supplied to the system control input</a:t>
            </a:r>
          </a:p>
          <a:p>
            <a:pPr>
              <a:lnSpc>
                <a:spcPct val="90000"/>
              </a:lnSpc>
            </a:pPr>
            <a:r>
              <a:rPr lang="en-US"/>
              <a:t>PID control handles step changes to the Set Point especially well:</a:t>
            </a:r>
          </a:p>
          <a:p>
            <a:pPr lvl="1">
              <a:lnSpc>
                <a:spcPct val="90000"/>
              </a:lnSpc>
            </a:pPr>
            <a:r>
              <a:rPr lang="en-US"/>
              <a:t>Fast Rise Times</a:t>
            </a:r>
          </a:p>
          <a:p>
            <a:pPr lvl="1">
              <a:lnSpc>
                <a:spcPct val="90000"/>
              </a:lnSpc>
            </a:pPr>
            <a:r>
              <a:rPr lang="en-US"/>
              <a:t>Little or No Overshoot</a:t>
            </a:r>
          </a:p>
          <a:p>
            <a:pPr lvl="1">
              <a:lnSpc>
                <a:spcPct val="90000"/>
              </a:lnSpc>
            </a:pPr>
            <a:r>
              <a:rPr lang="en-US"/>
              <a:t>Fast settling Times</a:t>
            </a:r>
          </a:p>
          <a:p>
            <a:pPr lvl="1">
              <a:lnSpc>
                <a:spcPct val="90000"/>
              </a:lnSpc>
            </a:pPr>
            <a:r>
              <a:rPr lang="en-US"/>
              <a:t>Zero Steady State Error</a:t>
            </a:r>
          </a:p>
          <a:p>
            <a:pPr>
              <a:lnSpc>
                <a:spcPct val="90000"/>
              </a:lnSpc>
            </a:pPr>
            <a:r>
              <a:rPr lang="en-US"/>
              <a:t>PID controllers are often fine tuned on-site, using established guidelines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5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accent2"/>
                </a:solidFill>
              </a:rPr>
              <a:t>DC Motor with PID control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//PID position control of permanent magnet DC motor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//Constants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Ra=1.2;La=1.4e-3;Ka=.055;Kt=Ka;J=.0005;B=.01*J;Ref=0;Kp=5;Ki=1;Kd=1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//Initial Conditions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Vdc(1)=0;Theta(1)=0;Omega(1)=0;Ia(1)=0;P(1)=0;I(1)=0;D(1)=0;E(1)=0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//Time Step (Seconds)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dt=.001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//Initialize Counter and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i=1;t(1)=0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//While loop to simulate motor and PID difference equation approximation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while i&lt;1500, Theta(i+1)=Theta(i)+dt*Omega(i),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	Omega(i+1)=Omega(i)+dt*(-B*Omega(i)+Kt*Ia(i))/J,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	Ia(i+1)=Ia(i)+dt*(-Ka*Omega(i)-Ra*Ia(i)+Vdc(i))/La,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	E(i+1)=Ref-Theta(i+1),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	P(i+1)=Kp*E(i+1),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	I(i+1)=Ki*(I(i)+dt*E(i)+0.5*dt*(E(i+1)-E(i))),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	D(i+1)=Kd*(E(i+1)-E(i))/dt,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	Vdc(i+1)=P(i+1)+I(i+1)+D(i+1),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		//Check to see if Vdc has hit power supply limit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		 if Vdc(i+1)&gt;12 then Vdc(i+1)=12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		 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	 t(i+1)=t(i)+dt,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	 i=i+1,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hlink"/>
                </a:solidFill>
              </a:rPr>
              <a:t>		</a:t>
            </a:r>
            <a:r>
              <a:rPr lang="en-US" sz="1400">
                <a:solidFill>
                  <a:srgbClr val="CC0000"/>
                </a:solidFill>
              </a:rPr>
              <a:t>//Call for a new shaft position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		 if i&gt;5 then Ref=10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		 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end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90624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Results: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4" name="Picture 4" descr="PIDposition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705600" cy="559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94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Control Theory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/>
              <a:t>Consider a DC Motor turning a Load:</a:t>
            </a:r>
          </a:p>
          <a:p>
            <a:pPr lvl="1"/>
            <a:r>
              <a:rPr lang="en-US"/>
              <a:t>Shaft Position, Theta,  is proportional to the input voltage</a:t>
            </a:r>
          </a:p>
        </p:txBody>
      </p:sp>
      <p:pic>
        <p:nvPicPr>
          <p:cNvPr id="6148" name="Picture 4" descr="ControlMo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458200" cy="345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5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Looking at the Motor: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/>
              <a:t>Electrically (</a:t>
            </a:r>
            <a:r>
              <a:rPr lang="en-US" sz="2800"/>
              <a:t>for Permanent Magnet DC</a:t>
            </a:r>
            <a:r>
              <a:rPr lang="en-US"/>
              <a:t>):</a:t>
            </a:r>
          </a:p>
        </p:txBody>
      </p:sp>
      <p:pic>
        <p:nvPicPr>
          <p:cNvPr id="7173" name="Picture 5" descr="ControlMotorEl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4963"/>
            <a:ext cx="7620000" cy="525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06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Looking at the Motor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/>
              <a:t>Mechanically:</a:t>
            </a:r>
          </a:p>
        </p:txBody>
      </p:sp>
      <p:pic>
        <p:nvPicPr>
          <p:cNvPr id="8196" name="Picture 4" descr="ControlMotorMe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610600" cy="486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090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Combining Elect/Mech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Torque is Conserved:  Tm = Te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 b="1">
                <a:solidFill>
                  <a:srgbClr val="006666"/>
                </a:solidFill>
              </a:rPr>
              <a:t>1 and 2 above are a basis for the state-space description</a:t>
            </a:r>
          </a:p>
        </p:txBody>
      </p:sp>
      <p:pic>
        <p:nvPicPr>
          <p:cNvPr id="9221" name="Picture 5" descr="ControlMotorM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3058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86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This Motor System is 2</a:t>
            </a:r>
            <a:r>
              <a:rPr lang="en-US" sz="4000" baseline="30000">
                <a:solidFill>
                  <a:schemeClr val="accent2"/>
                </a:solidFill>
              </a:rPr>
              <a:t>nd</a:t>
            </a:r>
            <a:r>
              <a:rPr lang="en-US" sz="4000">
                <a:solidFill>
                  <a:schemeClr val="accent2"/>
                </a:solidFill>
              </a:rPr>
              <a:t> Order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4525963"/>
          </a:xfrm>
        </p:spPr>
        <p:txBody>
          <a:bodyPr/>
          <a:lstStyle/>
          <a:p>
            <a:r>
              <a:rPr lang="en-US"/>
              <a:t>So, the “plant”,G(s) = K / (s</a:t>
            </a:r>
            <a:r>
              <a:rPr lang="en-US" baseline="30000"/>
              <a:t>2</a:t>
            </a:r>
            <a:r>
              <a:rPr lang="en-US"/>
              <a:t> + 2as + b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 lvl="1"/>
            <a:r>
              <a:rPr lang="en-US"/>
              <a:t>Where </a:t>
            </a:r>
            <a:r>
              <a:rPr lang="en-US" b="1"/>
              <a:t>a</a:t>
            </a:r>
            <a:r>
              <a:rPr lang="en-US"/>
              <a:t> = damping factor, </a:t>
            </a:r>
            <a:r>
              <a:rPr lang="en-US" b="1"/>
              <a:t>b</a:t>
            </a:r>
            <a:r>
              <a:rPr lang="en-US"/>
              <a:t> = undamped freq.</a:t>
            </a:r>
          </a:p>
          <a:p>
            <a:r>
              <a:rPr lang="en-US"/>
              <a:t>And a Feedback Control System would look like:</a:t>
            </a:r>
          </a:p>
        </p:txBody>
      </p:sp>
      <p:pic>
        <p:nvPicPr>
          <p:cNvPr id="10245" name="Picture 5" descr="ControlS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54350"/>
            <a:ext cx="7620000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95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Physically, We Want: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4525963"/>
          </a:xfrm>
        </p:spPr>
        <p:txBody>
          <a:bodyPr/>
          <a:lstStyle/>
          <a:p>
            <a:r>
              <a:rPr lang="en-US"/>
              <a:t>A 2</a:t>
            </a:r>
            <a:r>
              <a:rPr lang="en-US" baseline="30000"/>
              <a:t>nd</a:t>
            </a:r>
            <a:r>
              <a:rPr lang="en-US"/>
              <a:t> Order SISO System with Input to Control Shaft Position:</a:t>
            </a:r>
          </a:p>
        </p:txBody>
      </p:sp>
      <p:pic>
        <p:nvPicPr>
          <p:cNvPr id="11270" name="Picture 6" descr="ControlMotor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443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4634</TotalTime>
  <Words>1075</Words>
  <Application>Microsoft Office PowerPoint</Application>
  <PresentationFormat>On-screen Show (4:3)</PresentationFormat>
  <Paragraphs>216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Robotics System  Lecture 9:  PID Control</vt:lpstr>
      <vt:lpstr>PID Control</vt:lpstr>
      <vt:lpstr>When PID Control is Used</vt:lpstr>
      <vt:lpstr>Control Theory</vt:lpstr>
      <vt:lpstr>Looking at the Motor:</vt:lpstr>
      <vt:lpstr>Looking at the Motor</vt:lpstr>
      <vt:lpstr>Combining Elect/Mech</vt:lpstr>
      <vt:lpstr>This Motor System is 2nd Order</vt:lpstr>
      <vt:lpstr>Physically, We Want:</vt:lpstr>
      <vt:lpstr>Adding the PID:</vt:lpstr>
      <vt:lpstr>PID Block Diagram:</vt:lpstr>
      <vt:lpstr>PID Mathematically:</vt:lpstr>
      <vt:lpstr>PID Implemented:</vt:lpstr>
      <vt:lpstr>Implications:</vt:lpstr>
      <vt:lpstr>Tuning a PID:</vt:lpstr>
      <vt:lpstr>Deadband</vt:lpstr>
      <vt:lpstr>PowerPoint Presentation</vt:lpstr>
      <vt:lpstr>Time Step Implementation of Control Algorithms (digital controllers)</vt:lpstr>
      <vt:lpstr>From Differential Equation to Difference Equation:</vt:lpstr>
      <vt:lpstr>Implementing Difference Eqs:</vt:lpstr>
      <vt:lpstr>Differential to Difference with  Time-Step, T:</vt:lpstr>
      <vt:lpstr>Coding in SciLab:</vt:lpstr>
      <vt:lpstr>Results:</vt:lpstr>
      <vt:lpstr>Integration by Trapezoidal Approximation:</vt:lpstr>
      <vt:lpstr>Trapezoidal Approximate Integration in SciLab:</vt:lpstr>
      <vt:lpstr>Results:</vt:lpstr>
      <vt:lpstr>Coding the PID</vt:lpstr>
      <vt:lpstr>Example: Permanent Magnet DC Motor</vt:lpstr>
      <vt:lpstr>Scilab Emulation of PM DC Motor using State Space Equations</vt:lpstr>
      <vt:lpstr>DC Motor with PID control</vt:lpstr>
      <vt:lpstr>Results: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93</cp:revision>
  <dcterms:created xsi:type="dcterms:W3CDTF">2017-06-12T04:19:19Z</dcterms:created>
  <dcterms:modified xsi:type="dcterms:W3CDTF">2019-01-23T02:37:48Z</dcterms:modified>
</cp:coreProperties>
</file>