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D2547D-54BD-4CD2-805C-0B6C73EFCC4D}" type="slidenum">
              <a:rPr lang="en-US"/>
              <a:pPr/>
              <a:t>4</a:t>
            </a:fld>
            <a:endParaRPr lang="en-US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1870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21C36F-E198-431C-B2B1-11DE1817DC86}" type="slidenum">
              <a:rPr lang="en-US"/>
              <a:pPr/>
              <a:t>5</a:t>
            </a:fld>
            <a:endParaRPr lang="en-US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6960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D532A6-D784-4753-A048-806A18057623}" type="slidenum">
              <a:rPr lang="en-US"/>
              <a:pPr/>
              <a:t>11</a:t>
            </a:fld>
            <a:endParaRPr lang="en-US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9668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219608-1FCF-4B9F-8B68-A065B48A1115}" type="slidenum">
              <a:rPr lang="en-US"/>
              <a:pPr/>
              <a:t>15</a:t>
            </a:fld>
            <a:endParaRPr lang="en-US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4207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0A2719-CC53-4D86-86ED-786F56251910}" type="slidenum">
              <a:rPr lang="en-US"/>
              <a:pPr/>
              <a:t>17</a:t>
            </a:fld>
            <a:endParaRPr 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4366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1/23/2019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1/23/2019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September, 2007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ENGR 6806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75786-2473-423B-9AB1-D5C06EB3C7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7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1/23/2019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2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www.uoguelph.ca/~antoon/gadgets/servo4.ht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Robotics System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</a:t>
            </a:r>
            <a:r>
              <a:rPr lang="en-US" dirty="0" smtClean="0"/>
              <a:t>11_12: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DC Motor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September, 2007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  <a:p>
            <a:r>
              <a:rPr lang="en-US"/>
              <a:t>ENGR 6806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1EE4-6444-4EC6-BE02-208875833D0D}" type="slidenum">
              <a:rPr lang="en-US"/>
              <a:pPr/>
              <a:t>10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978775" cy="1371600"/>
          </a:xfrm>
        </p:spPr>
        <p:txBody>
          <a:bodyPr/>
          <a:lstStyle/>
          <a:p>
            <a:r>
              <a:rPr lang="en-CA" sz="3600"/>
              <a:t>Locked Anti-phase PWM:</a:t>
            </a:r>
          </a:p>
        </p:txBody>
      </p:sp>
      <p:pic>
        <p:nvPicPr>
          <p:cNvPr id="70659" name="Picture 3" descr="H-Brid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200400"/>
            <a:ext cx="5329238" cy="323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305800" cy="4114800"/>
          </a:xfrm>
          <a:noFill/>
          <a:ln/>
        </p:spPr>
        <p:txBody>
          <a:bodyPr lIns="92075" tIns="46038" rIns="92075" bIns="46038"/>
          <a:lstStyle/>
          <a:p>
            <a:r>
              <a:rPr lang="en-CA" sz="2000"/>
              <a:t>Set the PWM pin to High (100% duty)</a:t>
            </a:r>
          </a:p>
          <a:p>
            <a:r>
              <a:rPr lang="en-CA" sz="2000"/>
              <a:t>Use PWM signal on the direction pin to control duty cycle and direction:</a:t>
            </a:r>
          </a:p>
          <a:p>
            <a:pPr lvl="1"/>
            <a:r>
              <a:rPr lang="en-CA" sz="1800"/>
              <a:t>50% forward / 50% reverse: no net current thru motor</a:t>
            </a:r>
          </a:p>
          <a:p>
            <a:pPr lvl="1"/>
            <a:r>
              <a:rPr lang="en-CA" sz="1800"/>
              <a:t>60% forward / 40% reverse: net forward current thru motor</a:t>
            </a:r>
          </a:p>
          <a:p>
            <a:pPr lvl="1"/>
            <a:r>
              <a:rPr lang="en-CA" sz="1800"/>
              <a:t>40% forward / 60% reverse: net reverse current thru motor</a:t>
            </a:r>
          </a:p>
          <a:p>
            <a:endParaRPr lang="en-CA" sz="2000"/>
          </a:p>
        </p:txBody>
      </p:sp>
    </p:spTree>
    <p:extLst>
      <p:ext uri="{BB962C8B-B14F-4D97-AF65-F5344CB8AC3E}">
        <p14:creationId xmlns:p14="http://schemas.microsoft.com/office/powerpoint/2010/main" val="65511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September, 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  <a:p>
            <a:r>
              <a:rPr lang="en-US"/>
              <a:t>ENGR 6806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BC4A-99FC-475B-8787-0063BED796AC}" type="slidenum">
              <a:rPr lang="en-US"/>
              <a:pPr/>
              <a:t>11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/>
              <a:t>Using The PIC for Motor Control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Use the PIC to generate digital logic signals to control our H-Bridge</a:t>
            </a:r>
          </a:p>
          <a:p>
            <a:r>
              <a:rPr lang="en-CA"/>
              <a:t>We’ll need</a:t>
            </a:r>
          </a:p>
          <a:p>
            <a:pPr lvl="1"/>
            <a:r>
              <a:rPr lang="en-CA" b="1"/>
              <a:t>A digital high/low for direction</a:t>
            </a:r>
          </a:p>
          <a:p>
            <a:pPr lvl="1">
              <a:buFontTx/>
              <a:buNone/>
            </a:pPr>
            <a:r>
              <a:rPr lang="en-CA" b="1"/>
              <a:t>	 </a:t>
            </a:r>
            <a:r>
              <a:rPr lang="en-CA" b="1">
                <a:solidFill>
                  <a:srgbClr val="FF3300"/>
                </a:solidFill>
              </a:rPr>
              <a:t>output_high(PIN_A0); </a:t>
            </a:r>
          </a:p>
          <a:p>
            <a:pPr lvl="1"/>
            <a:r>
              <a:rPr lang="en-CA" b="1"/>
              <a:t>A PWM signal for speed control</a:t>
            </a:r>
          </a:p>
          <a:p>
            <a:endParaRPr lang="en-CA" b="1"/>
          </a:p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438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September, 2007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  <a:p>
            <a:r>
              <a:rPr lang="en-US"/>
              <a:t>ENGR 6806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C121-1019-48DE-A62C-62D49826AD61}" type="slidenum">
              <a:rPr lang="en-US"/>
              <a:pPr/>
              <a:t>12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405813" cy="1371600"/>
          </a:xfrm>
        </p:spPr>
        <p:txBody>
          <a:bodyPr/>
          <a:lstStyle/>
          <a:p>
            <a:r>
              <a:rPr lang="en-CA"/>
              <a:t>Setting the PWM Signal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41438"/>
            <a:ext cx="8610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/>
              <a:t>This can be tough because we need to use a </a:t>
            </a:r>
            <a:r>
              <a:rPr lang="en-CA" u="sng"/>
              <a:t>timer</a:t>
            </a:r>
            <a:r>
              <a:rPr lang="en-CA"/>
              <a:t> to set the PWM </a:t>
            </a:r>
            <a:r>
              <a:rPr lang="en-CA">
                <a:solidFill>
                  <a:srgbClr val="FF3300"/>
                </a:solidFill>
              </a:rPr>
              <a:t>frequency</a:t>
            </a:r>
            <a:r>
              <a:rPr lang="en-CA"/>
              <a:t>.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CA"/>
          </a:p>
          <a:p>
            <a:pPr>
              <a:lnSpc>
                <a:spcPct val="90000"/>
              </a:lnSpc>
            </a:pPr>
            <a:r>
              <a:rPr lang="en-CA"/>
              <a:t>We also need to figure out how to control the PWM </a:t>
            </a:r>
            <a:r>
              <a:rPr lang="en-CA">
                <a:solidFill>
                  <a:srgbClr val="FF3300"/>
                </a:solidFill>
              </a:rPr>
              <a:t>duty cycle</a:t>
            </a:r>
            <a:r>
              <a:rPr lang="en-CA"/>
              <a:t>.</a:t>
            </a:r>
          </a:p>
          <a:p>
            <a:pPr>
              <a:lnSpc>
                <a:spcPct val="90000"/>
              </a:lnSpc>
            </a:pPr>
            <a:endParaRPr lang="en-CA"/>
          </a:p>
        </p:txBody>
      </p:sp>
      <p:pic>
        <p:nvPicPr>
          <p:cNvPr id="56324" name="Picture 4" descr="PWM wavefo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19600"/>
            <a:ext cx="5486400" cy="134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8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September, 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  <a:p>
            <a:r>
              <a:rPr lang="en-US"/>
              <a:t>ENGR 6806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5C16-E971-4CDB-8FF5-10F2CD5D5022}" type="slidenum">
              <a:rPr lang="en-US"/>
              <a:pPr/>
              <a:t>13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3375"/>
            <a:ext cx="8486775" cy="908050"/>
          </a:xfrm>
        </p:spPr>
        <p:txBody>
          <a:bodyPr/>
          <a:lstStyle/>
          <a:p>
            <a:r>
              <a:rPr lang="en-CA"/>
              <a:t>Setting up a PWM Signal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41438"/>
            <a:ext cx="8763000" cy="5516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sz="2400"/>
              <a:t>Step 1: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CA" sz="2400"/>
              <a:t>	Tell the PIC we want a PWM signal:</a:t>
            </a:r>
          </a:p>
          <a:p>
            <a:pPr lvl="1">
              <a:lnSpc>
                <a:spcPct val="90000"/>
              </a:lnSpc>
            </a:pPr>
            <a:r>
              <a:rPr lang="en-CA" sz="2400" b="1">
                <a:solidFill>
                  <a:srgbClr val="FF3300"/>
                </a:solidFill>
              </a:rPr>
              <a:t>setup_ccp1(CCP_PWM);</a:t>
            </a:r>
          </a:p>
          <a:p>
            <a:pPr>
              <a:lnSpc>
                <a:spcPct val="90000"/>
              </a:lnSpc>
            </a:pPr>
            <a:r>
              <a:rPr lang="en-CA" sz="2400"/>
              <a:t>Step 2: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CA" sz="2400"/>
              <a:t>	The PIC uses a </a:t>
            </a:r>
            <a:r>
              <a:rPr lang="en-CA" sz="2400">
                <a:solidFill>
                  <a:schemeClr val="accent2"/>
                </a:solidFill>
              </a:rPr>
              <a:t>timer </a:t>
            </a:r>
            <a:r>
              <a:rPr lang="en-CA" sz="2400"/>
              <a:t>called “Timer2” to control the PWM frequency.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CA" sz="2400"/>
              <a:t>    We need to set this frequency:</a:t>
            </a:r>
          </a:p>
          <a:p>
            <a:pPr lvl="1">
              <a:lnSpc>
                <a:spcPct val="90000"/>
              </a:lnSpc>
            </a:pPr>
            <a:r>
              <a:rPr lang="en-CA" sz="2400" b="1">
                <a:solidFill>
                  <a:schemeClr val="accent2"/>
                </a:solidFill>
              </a:rPr>
              <a:t>setup_timer_2(T2_DIV_BY_</a:t>
            </a:r>
            <a:r>
              <a:rPr lang="en-CA" sz="2400" b="1">
                <a:solidFill>
                  <a:srgbClr val="FF3300"/>
                </a:solidFill>
              </a:rPr>
              <a:t>X</a:t>
            </a:r>
            <a:r>
              <a:rPr lang="en-CA" sz="2400" b="1">
                <a:solidFill>
                  <a:schemeClr val="accent2"/>
                </a:solidFill>
              </a:rPr>
              <a:t>, </a:t>
            </a:r>
            <a:r>
              <a:rPr lang="en-CA" sz="2400" b="1">
                <a:solidFill>
                  <a:srgbClr val="FF3300"/>
                </a:solidFill>
              </a:rPr>
              <a:t>Y</a:t>
            </a:r>
            <a:r>
              <a:rPr lang="en-CA" sz="2400" b="1">
                <a:solidFill>
                  <a:schemeClr val="accent2"/>
                </a:solidFill>
              </a:rPr>
              <a:t>, </a:t>
            </a:r>
            <a:r>
              <a:rPr lang="en-CA" sz="2400" b="1">
                <a:solidFill>
                  <a:srgbClr val="FF3300"/>
                </a:solidFill>
              </a:rPr>
              <a:t>Z</a:t>
            </a:r>
            <a:r>
              <a:rPr lang="en-CA" sz="2400" b="1">
                <a:solidFill>
                  <a:schemeClr val="accent2"/>
                </a:solidFill>
              </a:rPr>
              <a:t>);</a:t>
            </a:r>
            <a:endParaRPr lang="en-CA" sz="24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CA"/>
              <a:t>	</a:t>
            </a:r>
            <a:r>
              <a:rPr lang="en-CA" sz="2400"/>
              <a:t>But what are X, Y, and Z?  We’ll go thru an example.</a:t>
            </a:r>
          </a:p>
          <a:p>
            <a:pPr>
              <a:lnSpc>
                <a:spcPct val="90000"/>
              </a:lnSpc>
              <a:buFontTx/>
              <a:buNone/>
            </a:pPr>
            <a:endParaRPr lang="en-CA" sz="2400"/>
          </a:p>
        </p:txBody>
      </p:sp>
    </p:spTree>
    <p:extLst>
      <p:ext uri="{BB962C8B-B14F-4D97-AF65-F5344CB8AC3E}">
        <p14:creationId xmlns:p14="http://schemas.microsoft.com/office/powerpoint/2010/main" val="179591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September, 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  <a:p>
            <a:r>
              <a:rPr lang="en-US"/>
              <a:t>ENGR 6806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F638-058F-46EF-AC34-F73BC316BC2C}" type="slidenum">
              <a:rPr lang="en-US"/>
              <a:pPr/>
              <a:t>14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/>
              <a:t>Setting up a PWM Signal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28775"/>
            <a:ext cx="8686800" cy="4608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/>
              <a:t>Step 3:</a:t>
            </a:r>
          </a:p>
          <a:p>
            <a:pPr>
              <a:lnSpc>
                <a:spcPct val="90000"/>
              </a:lnSpc>
            </a:pPr>
            <a:r>
              <a:rPr lang="en-CA"/>
              <a:t>Set the PWM </a:t>
            </a:r>
            <a:r>
              <a:rPr lang="en-CA">
                <a:solidFill>
                  <a:srgbClr val="FF3300"/>
                </a:solidFill>
              </a:rPr>
              <a:t>Duty Cycle</a:t>
            </a:r>
            <a:r>
              <a:rPr lang="en-CA"/>
              <a:t> and hence the </a:t>
            </a:r>
            <a:r>
              <a:rPr lang="en-CA">
                <a:solidFill>
                  <a:srgbClr val="FF3300"/>
                </a:solidFill>
              </a:rPr>
              <a:t>speed</a:t>
            </a:r>
            <a:r>
              <a:rPr lang="en-CA"/>
              <a:t> of the motor.</a:t>
            </a:r>
          </a:p>
          <a:p>
            <a:pPr>
              <a:lnSpc>
                <a:spcPct val="90000"/>
              </a:lnSpc>
            </a:pPr>
            <a:endParaRPr lang="en-CA"/>
          </a:p>
          <a:p>
            <a:pPr>
              <a:lnSpc>
                <a:spcPct val="90000"/>
              </a:lnSpc>
            </a:pPr>
            <a:r>
              <a:rPr lang="en-CA"/>
              <a:t>So, to start the motor, we could say:</a:t>
            </a:r>
          </a:p>
          <a:p>
            <a:pPr lvl="1">
              <a:lnSpc>
                <a:spcPct val="90000"/>
              </a:lnSpc>
            </a:pPr>
            <a:r>
              <a:rPr lang="en-CA" b="1">
                <a:solidFill>
                  <a:srgbClr val="FF3300"/>
                </a:solidFill>
              </a:rPr>
              <a:t>set_pwm1_duty(#);</a:t>
            </a:r>
            <a:r>
              <a:rPr lang="en-CA" b="1"/>
              <a:t>  (0 &lt; # &lt; 1024)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CA" b="1">
              <a:solidFill>
                <a:srgbClr val="66FF33"/>
              </a:solidFill>
            </a:endParaRPr>
          </a:p>
          <a:p>
            <a:pPr>
              <a:lnSpc>
                <a:spcPct val="90000"/>
              </a:lnSpc>
            </a:pPr>
            <a:r>
              <a:rPr lang="en-CA"/>
              <a:t>To stop the motor, we could say:</a:t>
            </a:r>
          </a:p>
          <a:p>
            <a:pPr lvl="1">
              <a:lnSpc>
                <a:spcPct val="90000"/>
              </a:lnSpc>
            </a:pPr>
            <a:r>
              <a:rPr lang="en-CA" b="1">
                <a:solidFill>
                  <a:srgbClr val="FF3300"/>
                </a:solidFill>
              </a:rPr>
              <a:t>set_pwm1_duty(0);</a:t>
            </a:r>
            <a:r>
              <a:rPr lang="en-CA">
                <a:solidFill>
                  <a:srgbClr val="FF33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282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September, 2007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  <a:p>
            <a:r>
              <a:rPr lang="en-US"/>
              <a:t>ENGR 6806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69FA3-00AC-48F5-8849-449BC6FDA55F}" type="slidenum">
              <a:rPr lang="en-US"/>
              <a:pPr/>
              <a:t>15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5.0	Motor Encoders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1775" y="1557338"/>
            <a:ext cx="6096000" cy="4616450"/>
          </a:xfrm>
        </p:spPr>
        <p:txBody>
          <a:bodyPr/>
          <a:lstStyle/>
          <a:p>
            <a:r>
              <a:rPr lang="en-CA"/>
              <a:t>Motor Encoders allow for us to track how far our robot has travelled.</a:t>
            </a:r>
          </a:p>
          <a:p>
            <a:endParaRPr lang="en-CA"/>
          </a:p>
          <a:p>
            <a:r>
              <a:rPr lang="en-CA"/>
              <a:t>The encoders count wheel revolutions using optical sensors.</a:t>
            </a:r>
          </a:p>
          <a:p>
            <a:endParaRPr lang="en-CA"/>
          </a:p>
          <a:p>
            <a:r>
              <a:rPr lang="en-CA"/>
              <a:t>These sensors count notches on the Drive Shaft of the motor.</a:t>
            </a:r>
          </a:p>
        </p:txBody>
      </p:sp>
      <p:pic>
        <p:nvPicPr>
          <p:cNvPr id="59396" name="Picture 4" descr="MCj025056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292600"/>
            <a:ext cx="2244725" cy="218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3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September, 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  <a:p>
            <a:r>
              <a:rPr lang="en-US"/>
              <a:t>ENGR 6806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553-7CF9-4779-B7C3-15D6CE5E8940}" type="slidenum">
              <a:rPr lang="en-US"/>
              <a:pPr/>
              <a:t>16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/>
              <a:t>Some Encoder Details…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12875"/>
            <a:ext cx="8639175" cy="4616450"/>
          </a:xfrm>
        </p:spPr>
        <p:txBody>
          <a:bodyPr/>
          <a:lstStyle/>
          <a:p>
            <a:r>
              <a:rPr lang="en-CA"/>
              <a:t>There are 512 notches on the drive shaft.</a:t>
            </a:r>
          </a:p>
          <a:p>
            <a:endParaRPr lang="en-CA"/>
          </a:p>
          <a:p>
            <a:r>
              <a:rPr lang="en-CA"/>
              <a:t>There is a 59:1 gear ratio. (This means the drive shaft spins 59x faster than the wheel.)</a:t>
            </a:r>
          </a:p>
          <a:p>
            <a:endParaRPr lang="en-CA"/>
          </a:p>
          <a:p>
            <a:r>
              <a:rPr lang="en-CA"/>
              <a:t>The top gear-down speed is around 30-60 rpm. </a:t>
            </a:r>
          </a:p>
        </p:txBody>
      </p:sp>
    </p:spTree>
    <p:extLst>
      <p:ext uri="{BB962C8B-B14F-4D97-AF65-F5344CB8AC3E}">
        <p14:creationId xmlns:p14="http://schemas.microsoft.com/office/powerpoint/2010/main" val="10144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September, 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  <a:p>
            <a:r>
              <a:rPr lang="en-US"/>
              <a:t>ENGR 6806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E42F5-D5E9-4215-A56A-5823B84D6DF7}" type="slidenum">
              <a:rPr lang="en-US"/>
              <a:pPr/>
              <a:t>17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/>
              <a:t>Some Electrical Details…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CA"/>
              <a:t>The encoders we’ll be using have 4 wires:</a:t>
            </a:r>
          </a:p>
          <a:p>
            <a:pPr lvl="1">
              <a:lnSpc>
                <a:spcPct val="90000"/>
              </a:lnSpc>
            </a:pPr>
            <a:r>
              <a:rPr lang="en-CA"/>
              <a:t>5V Power Supply (</a:t>
            </a:r>
            <a:r>
              <a:rPr lang="en-CA">
                <a:solidFill>
                  <a:srgbClr val="FF0000"/>
                </a:solidFill>
              </a:rPr>
              <a:t>Red</a:t>
            </a:r>
            <a:r>
              <a:rPr lang="en-CA"/>
              <a:t>)</a:t>
            </a:r>
          </a:p>
          <a:p>
            <a:pPr lvl="1">
              <a:lnSpc>
                <a:spcPct val="90000"/>
              </a:lnSpc>
            </a:pPr>
            <a:r>
              <a:rPr lang="en-CA"/>
              <a:t>GND (</a:t>
            </a:r>
            <a:r>
              <a:rPr lang="en-CA">
                <a:solidFill>
                  <a:srgbClr val="B2B2B2"/>
                </a:solidFill>
              </a:rPr>
              <a:t>Black</a:t>
            </a:r>
            <a:r>
              <a:rPr lang="en-CA"/>
              <a:t>)</a:t>
            </a:r>
          </a:p>
          <a:p>
            <a:pPr lvl="1">
              <a:lnSpc>
                <a:spcPct val="90000"/>
              </a:lnSpc>
            </a:pPr>
            <a:r>
              <a:rPr lang="en-CA"/>
              <a:t>Channel A a.k.a. CHA (</a:t>
            </a:r>
            <a:r>
              <a:rPr lang="en-CA">
                <a:solidFill>
                  <a:srgbClr val="00CCFF"/>
                </a:solidFill>
              </a:rPr>
              <a:t>Blue</a:t>
            </a:r>
            <a:r>
              <a:rPr lang="en-CA"/>
              <a:t>)</a:t>
            </a:r>
          </a:p>
          <a:p>
            <a:pPr lvl="1">
              <a:lnSpc>
                <a:spcPct val="90000"/>
              </a:lnSpc>
            </a:pPr>
            <a:r>
              <a:rPr lang="en-CA"/>
              <a:t>Channel B a.k.a. CHB (</a:t>
            </a:r>
            <a:r>
              <a:rPr lang="en-CA">
                <a:solidFill>
                  <a:srgbClr val="FFFF00"/>
                </a:solidFill>
              </a:rPr>
              <a:t>Yellow</a:t>
            </a:r>
            <a:r>
              <a:rPr lang="en-CA"/>
              <a:t>)</a:t>
            </a:r>
          </a:p>
          <a:p>
            <a:pPr lvl="1">
              <a:lnSpc>
                <a:spcPct val="90000"/>
              </a:lnSpc>
            </a:pPr>
            <a:endParaRPr lang="en-CA"/>
          </a:p>
          <a:p>
            <a:pPr>
              <a:lnSpc>
                <a:spcPct val="90000"/>
              </a:lnSpc>
            </a:pPr>
            <a:r>
              <a:rPr lang="en-CA"/>
              <a:t>Channels A&amp;B will give us the signals to count wheel revolutions.</a:t>
            </a:r>
          </a:p>
        </p:txBody>
      </p:sp>
    </p:spTree>
    <p:extLst>
      <p:ext uri="{BB962C8B-B14F-4D97-AF65-F5344CB8AC3E}">
        <p14:creationId xmlns:p14="http://schemas.microsoft.com/office/powerpoint/2010/main" val="232918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September, 2007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  <a:p>
            <a:r>
              <a:rPr lang="en-US"/>
              <a:t>ENGR 6806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8C83-C000-4906-8138-1ECD739517E2}" type="slidenum">
              <a:rPr lang="en-US"/>
              <a:pPr/>
              <a:t>18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How Encoders Work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84313"/>
            <a:ext cx="8486775" cy="4114800"/>
          </a:xfrm>
        </p:spPr>
        <p:txBody>
          <a:bodyPr/>
          <a:lstStyle/>
          <a:p>
            <a:r>
              <a:rPr lang="en-CA"/>
              <a:t>CHA and CHB are actually square waves separated by 90</a:t>
            </a:r>
            <a:r>
              <a:rPr lang="en-CA" baseline="30000"/>
              <a:t>0</a:t>
            </a:r>
            <a:r>
              <a:rPr lang="en-CA"/>
              <a:t>. </a:t>
            </a:r>
          </a:p>
        </p:txBody>
      </p:sp>
      <p:pic>
        <p:nvPicPr>
          <p:cNvPr id="64516" name="Picture 4" descr="Quad Enco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492375"/>
            <a:ext cx="8294687" cy="393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16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September, 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  <a:p>
            <a:r>
              <a:rPr lang="en-US"/>
              <a:t>ENGR 6806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932-CB18-4E8D-B28F-BDCBFEF9EADA}" type="slidenum">
              <a:rPr lang="en-US"/>
              <a:pPr/>
              <a:t>19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1371600"/>
          </a:xfrm>
        </p:spPr>
        <p:txBody>
          <a:bodyPr/>
          <a:lstStyle/>
          <a:p>
            <a:r>
              <a:rPr lang="en-CA"/>
              <a:t>Counting Encoder Cycles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68413"/>
            <a:ext cx="8486775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/>
              <a:t>So, if we know the </a:t>
            </a:r>
            <a:r>
              <a:rPr lang="en-CA" i="1">
                <a:solidFill>
                  <a:srgbClr val="FF3300"/>
                </a:solidFill>
              </a:rPr>
              <a:t>current</a:t>
            </a:r>
            <a:r>
              <a:rPr lang="en-CA">
                <a:solidFill>
                  <a:srgbClr val="00FFFF"/>
                </a:solidFill>
              </a:rPr>
              <a:t> </a:t>
            </a:r>
            <a:r>
              <a:rPr lang="en-CA"/>
              <a:t>encoder state and the </a:t>
            </a:r>
            <a:r>
              <a:rPr lang="en-CA" i="1">
                <a:solidFill>
                  <a:srgbClr val="FF3300"/>
                </a:solidFill>
              </a:rPr>
              <a:t>last</a:t>
            </a:r>
            <a:r>
              <a:rPr lang="en-CA"/>
              <a:t> encoder state, we can tell which direction we’re going.</a:t>
            </a:r>
          </a:p>
          <a:p>
            <a:pPr>
              <a:lnSpc>
                <a:spcPct val="90000"/>
              </a:lnSpc>
              <a:buFontTx/>
              <a:buNone/>
            </a:pPr>
            <a:endParaRPr lang="en-CA"/>
          </a:p>
          <a:p>
            <a:pPr>
              <a:lnSpc>
                <a:spcPct val="90000"/>
              </a:lnSpc>
            </a:pPr>
            <a:r>
              <a:rPr lang="en-CA"/>
              <a:t>By counting the number of times we’ve changed states, we can tell how far we’ve gone.</a:t>
            </a:r>
          </a:p>
          <a:p>
            <a:pPr>
              <a:lnSpc>
                <a:spcPct val="90000"/>
              </a:lnSpc>
            </a:pPr>
            <a:endParaRPr lang="en-CA"/>
          </a:p>
          <a:p>
            <a:pPr>
              <a:lnSpc>
                <a:spcPct val="90000"/>
              </a:lnSpc>
            </a:pPr>
            <a:r>
              <a:rPr lang="en-CA"/>
              <a:t>Just remember that there are 4 encoder states per notch!</a:t>
            </a:r>
          </a:p>
        </p:txBody>
      </p:sp>
    </p:spTree>
    <p:extLst>
      <p:ext uri="{BB962C8B-B14F-4D97-AF65-F5344CB8AC3E}">
        <p14:creationId xmlns:p14="http://schemas.microsoft.com/office/powerpoint/2010/main" val="419152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September, 2007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  <a:p>
            <a:r>
              <a:rPr lang="en-US"/>
              <a:t>ENGR 6806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4176-809A-44D2-89A0-DF197DAD68EE}" type="slidenum">
              <a:rPr lang="en-US"/>
              <a:pPr/>
              <a:t>2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47712"/>
          </a:xfrm>
        </p:spPr>
        <p:txBody>
          <a:bodyPr/>
          <a:lstStyle/>
          <a:p>
            <a:pPr algn="l"/>
            <a:r>
              <a:rPr lang="en-CA"/>
              <a:t>Motor Basics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6096000" cy="4114800"/>
          </a:xfrm>
        </p:spPr>
        <p:txBody>
          <a:bodyPr/>
          <a:lstStyle/>
          <a:p>
            <a:pPr>
              <a:buFontTx/>
              <a:buNone/>
            </a:pPr>
            <a:endParaRPr lang="en-CA"/>
          </a:p>
          <a:p>
            <a:endParaRPr lang="en-CA"/>
          </a:p>
          <a:p>
            <a:pPr>
              <a:buFontTx/>
              <a:buNone/>
            </a:pPr>
            <a:r>
              <a:rPr lang="en-CA"/>
              <a:t>	</a:t>
            </a:r>
          </a:p>
        </p:txBody>
      </p:sp>
      <p:pic>
        <p:nvPicPr>
          <p:cNvPr id="23556" name="Picture 4" descr="dcmo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7010400" cy="428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00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September, 2007</a:t>
            </a:r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ENGR 6806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7BF8-0EE8-45C6-8CFE-EB68C2D9C120}" type="slidenum">
              <a:rPr lang="en-US"/>
              <a:pPr/>
              <a:t>20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RC Servo Basic</a:t>
            </a:r>
          </a:p>
        </p:txBody>
      </p:sp>
      <p:graphicFrame>
        <p:nvGraphicFramePr>
          <p:cNvPr id="80900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457200" y="2895600"/>
          <a:ext cx="4038600" cy="269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Visio" r:id="rId3" imgW="6124555" imgH="4092611" progId="Visio.Drawing.11">
                  <p:embed/>
                </p:oleObj>
              </mc:Choice>
              <mc:Fallback>
                <p:oleObj name="Visio" r:id="rId3" imgW="6124555" imgH="4092611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95600"/>
                        <a:ext cx="4038600" cy="269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2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685800" y="2667000"/>
          <a:ext cx="3165475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Visio" r:id="rId5" imgW="3165840" imgH="2423160" progId="Visio.Drawing.11">
                  <p:embed/>
                </p:oleObj>
              </mc:Choice>
              <mc:Fallback>
                <p:oleObj name="Visio" r:id="rId5" imgW="3165840" imgH="242316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667000"/>
                        <a:ext cx="3165475" cy="242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3657600" y="2895600"/>
            <a:ext cx="449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1 ms: servo is positioned  at extreme left</a:t>
            </a: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533400" y="2819400"/>
            <a:ext cx="419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3733800" y="4510088"/>
            <a:ext cx="3505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1.5 ms: servo position at Centre </a:t>
            </a:r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3657600" y="3657600"/>
            <a:ext cx="457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2 ms: servo is positioned at extreme right</a:t>
            </a: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762000" y="1905000"/>
            <a:ext cx="762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RC servo is controlled by Pulse code Modulation at 50 Hz (20ms period):</a:t>
            </a:r>
          </a:p>
        </p:txBody>
      </p:sp>
    </p:spTree>
    <p:extLst>
      <p:ext uri="{BB962C8B-B14F-4D97-AF65-F5344CB8AC3E}">
        <p14:creationId xmlns:p14="http://schemas.microsoft.com/office/powerpoint/2010/main" val="99780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September, 2007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  <a:p>
            <a:r>
              <a:rPr lang="en-US"/>
              <a:t>ENGR 6806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64EE-B75F-4FDB-9BFE-48D834FCFC5A}" type="slidenum">
              <a:rPr lang="en-US"/>
              <a:pPr/>
              <a:t>21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RC Servo Basic Continued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/>
              <a:t>3 wires: red: (+4.5 to 6.0 V), black: ground, white: PCM Control</a:t>
            </a:r>
          </a:p>
          <a:p>
            <a:r>
              <a:rPr lang="en-US" sz="1800"/>
              <a:t>Can be controlled by a PIC I/O pin </a:t>
            </a:r>
          </a:p>
          <a:p>
            <a:r>
              <a:rPr lang="en-US" sz="1800"/>
              <a:t>Sample Analog test driver (</a:t>
            </a:r>
            <a:r>
              <a:rPr lang="en-US" sz="2000">
                <a:hlinkClick r:id="rId2"/>
              </a:rPr>
              <a:t>http://www.uoguelph.ca/~antoon/gadgets/servo4.htm</a:t>
            </a:r>
            <a:r>
              <a:rPr lang="en-US" sz="2000"/>
              <a:t>)</a:t>
            </a:r>
          </a:p>
          <a:p>
            <a:endParaRPr lang="en-US" sz="2000"/>
          </a:p>
        </p:txBody>
      </p:sp>
      <p:pic>
        <p:nvPicPr>
          <p:cNvPr id="83972" name="Picture 4" descr="Servo Driver Circuit Schemat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276600"/>
            <a:ext cx="4114800" cy="292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18649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September, 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  <a:p>
            <a:r>
              <a:rPr lang="en-US"/>
              <a:t>ENGR 6806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DC26-4AFC-464E-A07C-3581279F76DB}" type="slidenum">
              <a:rPr lang="en-US"/>
              <a:pPr/>
              <a:t>22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Program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Written in C, using CCS-C compiler</a:t>
            </a:r>
          </a:p>
          <a:p>
            <a:r>
              <a:rPr lang="en-US" sz="2800"/>
              <a:t>Read the IR detector output</a:t>
            </a:r>
          </a:p>
          <a:p>
            <a:pPr lvl="1"/>
            <a:r>
              <a:rPr lang="en-US"/>
              <a:t>Approx. 0-2.5V, 10 bit resolution</a:t>
            </a:r>
          </a:p>
          <a:p>
            <a:r>
              <a:rPr lang="en-US" sz="2800"/>
              <a:t>Use digitized IR output to modulate a PWM signal</a:t>
            </a:r>
          </a:p>
          <a:p>
            <a:r>
              <a:rPr lang="en-US" sz="2800"/>
              <a:t>Use the PWM to drive an H-Bridge connected a motor</a:t>
            </a:r>
          </a:p>
          <a:p>
            <a:r>
              <a:rPr lang="en-US" sz="2800"/>
              <a:t>Ref: Tom Pike’s demo program</a:t>
            </a:r>
          </a:p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983583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September, 2007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  <a:p>
            <a:r>
              <a:rPr lang="en-US"/>
              <a:t>ENGR 6806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1606-DF61-45D7-885D-D735C32815FD}" type="slidenum">
              <a:rPr lang="en-US"/>
              <a:pPr/>
              <a:t>23</a:t>
            </a:fld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// This program reads the input from the IR sensor on pin A0 and puts the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// value on the PWM ports to vary the motor speed. It also sends the value to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// the serial port.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0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accent2"/>
                </a:solidFill>
              </a:rPr>
              <a:t>#include&lt;16F877.H&gt;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accent2"/>
                </a:solidFill>
              </a:rPr>
              <a:t>#device adc=10;					//Set ADC to 10 bit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accent2"/>
                </a:solidFill>
              </a:rPr>
              <a:t>#fuses HS,NOWDT,NOPROTECT,NOBROWNOUT,NOPUT  //Configuration Fuses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accent2"/>
                </a:solidFill>
              </a:rPr>
              <a:t>#use delay(clock=20000000)				 	//20Mhz Clock for wait functions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accent2"/>
                </a:solidFill>
              </a:rPr>
              <a:t>#use rs232(baud=9600,xmit=PIN_c6,rcv=PIN_C7,PARITY=N,BITS=8)//set up RS-232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chemeClr val="accent2"/>
                </a:solidFill>
              </a:rPr>
              <a:t>#org 0x1F00,0x1FFF{}					//Reserve Memory for Bootloader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0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rgbClr val="FF3300"/>
                </a:solidFill>
              </a:rPr>
              <a:t>long  ADC_Result;		//unsigned 16 bit number to hold ADC result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00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rgbClr val="FF3300"/>
                </a:solidFill>
              </a:rPr>
              <a:t>void main()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rgbClr val="FF3300"/>
                </a:solidFill>
              </a:rPr>
              <a:t>	puts("PIC16F877 - ADC Test\r\n");	//Print a message to serial port.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00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rgbClr val="FF3300"/>
                </a:solidFill>
              </a:rPr>
              <a:t>	setup_adc_ports(ANALOG_RA3_REF);	//all analog with Vref on pin AN3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rgbClr val="FF3300"/>
                </a:solidFill>
              </a:rPr>
              <a:t>	setup_adc(ADC_CLOCK_DIV_32);	//Set ADC conversion clock speed.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rgbClr val="FF3300"/>
                </a:solidFill>
              </a:rPr>
              <a:t>	set_adc_channel(0);		//set ADC channel to port 0 (pin 2, AN0).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rgbClr val="FF3300"/>
                </a:solidFill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rgbClr val="FF3300"/>
                </a:solidFill>
              </a:rPr>
              <a:t>	setup_ccp1(CCP_PWM);		//Set up PWM on CCP1.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rgbClr val="FF3300"/>
                </a:solidFill>
              </a:rPr>
              <a:t>	setup_ccp2(CCP_PWM);		//Set up PWM on CCP2.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rgbClr val="FF3300"/>
                </a:solidFill>
              </a:rPr>
              <a:t>	setup_timer_2(T2_DIV_BY_4,254,10);	//set up Timer2 for 4901Hz PWM Period 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rgbClr val="FF3300"/>
                </a:solidFill>
              </a:rPr>
              <a:t>	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rgbClr val="FF3300"/>
                </a:solidFill>
              </a:rPr>
              <a:t>	set_pwm1_duty(0);		//Start with duty cycle of 0%.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rgbClr val="FF3300"/>
                </a:solidFill>
              </a:rPr>
              <a:t>	set_pwm2_duty(0);		//Start with duty cycle of 0%.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rgbClr val="FF3300"/>
                </a:solidFill>
              </a:rPr>
              <a:t>	output_high(pin_D1);		//set direction for motor1.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>
                <a:solidFill>
                  <a:srgbClr val="FF3300"/>
                </a:solidFill>
              </a:rPr>
              <a:t>	output_high(pin_D2);		//set direction for motor2.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00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while (true)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ADC_Result = read_ADC();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set_pwm1_duty(ADC_Result);			//Vary motor speed with ADC result.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set_pwm2_duty(ADC_Result);			//Vary motor speed with ADC result.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printf("ADC = %4Lu\r",ADC_Result);			//Send adc result to serial port.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delay_ms(200);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007381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September, 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  <a:p>
            <a:r>
              <a:rPr lang="en-US"/>
              <a:t>ENGR 6806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3987-164E-443D-B637-BCA2A075B8D5}" type="slidenum">
              <a:rPr lang="en-US"/>
              <a:pPr/>
              <a:t>24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/>
              <a:t>Headers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#include&lt;16F877.H&gt;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// Tell Compiler that we’re using This PIC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//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#device adc=10;	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//Set ADC to 10 bit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//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#fuses HS,NOWDT,NOPROTECT,NOBROWNOUT,NOPUT  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//Configure Fuses: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// HS: Using High Speed Crystal/Resonator for clock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// NOWDT: No watchdog timeout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// NOPROTECT: no code protection from illegal copying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// NOBROWNOUT: no low VDD protection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// NOPUT: No Power Up Timer (72ms delay)</a:t>
            </a:r>
          </a:p>
          <a:p>
            <a:pPr>
              <a:buFontTx/>
              <a:buNone/>
            </a:pPr>
            <a:endParaRPr lang="en-US" sz="2000">
              <a:solidFill>
                <a:schemeClr val="accent2"/>
              </a:solidFill>
            </a:endParaRP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1943103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September, 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  <a:p>
            <a:r>
              <a:rPr lang="en-US"/>
              <a:t>ENGR 6806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1FF7-2293-4931-B03F-1C872DF7B743}" type="slidenum">
              <a:rPr lang="en-US"/>
              <a:pPr/>
              <a:t>25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Configuration …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#use delay(clock=20000000)				 	</a:t>
            </a:r>
          </a:p>
          <a:p>
            <a:pPr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//20Mhz Clock for wait functions</a:t>
            </a:r>
          </a:p>
          <a:p>
            <a:pPr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//</a:t>
            </a:r>
          </a:p>
          <a:p>
            <a:pPr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#use rs232(baud=9600,xmit=PIN_c6,rcv=PIN_C7,PARITY=N,BITS=8)</a:t>
            </a:r>
          </a:p>
          <a:p>
            <a:pPr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// set up RS-232</a:t>
            </a:r>
          </a:p>
          <a:p>
            <a:pPr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// For communicating with HyperTerminal from the PC</a:t>
            </a:r>
          </a:p>
          <a:p>
            <a:pPr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//</a:t>
            </a:r>
          </a:p>
          <a:p>
            <a:pPr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#org 0x1F00,0x1FFF{}					</a:t>
            </a:r>
          </a:p>
          <a:p>
            <a:pPr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// Reserve Memory for Bootloader</a:t>
            </a:r>
          </a:p>
          <a:p>
            <a:pPr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// For in-circuit programming</a:t>
            </a:r>
          </a:p>
          <a:p>
            <a:pPr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//</a:t>
            </a:r>
          </a:p>
          <a:p>
            <a:pPr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long  ADC_Result;		</a:t>
            </a:r>
          </a:p>
          <a:p>
            <a:pPr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// unsigned 16 bit number to hold ADC Result</a:t>
            </a:r>
          </a:p>
          <a:p>
            <a:pPr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//</a:t>
            </a:r>
          </a:p>
          <a:p>
            <a:pPr>
              <a:buFontTx/>
              <a:buNone/>
            </a:pPr>
            <a:endParaRPr lang="en-US" sz="1600">
              <a:solidFill>
                <a:schemeClr val="accent2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31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September, 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  <a:p>
            <a:r>
              <a:rPr lang="en-US"/>
              <a:t>ENGR 6806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5D59-F6B2-4681-B165-68956CFB86DD}" type="slidenum">
              <a:rPr lang="en-US"/>
              <a:pPr/>
              <a:t>26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Setup ADC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rgbClr val="FF3300"/>
                </a:solidFill>
              </a:rPr>
              <a:t>void main()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rgbClr val="FF3300"/>
                </a:solidFill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rgbClr val="FF3300"/>
                </a:solidFill>
              </a:rPr>
              <a:t>      puts("PIC16F877 - ADC Test\r\n");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rgbClr val="FF3300"/>
                </a:solidFill>
              </a:rPr>
              <a:t>     // Print a message to serial port.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rgbClr val="FF3300"/>
                </a:solidFill>
              </a:rPr>
              <a:t>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rgbClr val="FF3300"/>
                </a:solidFill>
              </a:rPr>
              <a:t>      setup_adc_ports(ANALOG_RA3_REF);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rgbClr val="FF3300"/>
                </a:solidFill>
              </a:rPr>
              <a:t>      // all analog with Vref on pin RA3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rgbClr val="FF3300"/>
                </a:solidFill>
              </a:rPr>
              <a:t>      //  use voltage divider to put 2.5V for full scale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rgbClr val="FF3300"/>
                </a:solidFill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rgbClr val="FF3300"/>
                </a:solidFill>
              </a:rPr>
              <a:t>     setup_adc(ADC_CLOCK_DIV_32);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rgbClr val="FF3300"/>
                </a:solidFill>
              </a:rPr>
              <a:t>     //Set ADC conversion clock speed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rgbClr val="FF3300"/>
                </a:solidFill>
              </a:rPr>
              <a:t>     // TAD (per bit) =  1/ 20MHz x 32 = 0.16 microsecond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rgbClr val="FF3300"/>
                </a:solidFill>
              </a:rPr>
              <a:t>     // Requires min. 12 TAD for 10 bit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rgbClr val="FF3300"/>
                </a:solidFill>
              </a:rPr>
              <a:t>     // Min. conversion time approx. 2 microsecond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rgbClr val="FF3300"/>
                </a:solidFill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rgbClr val="FF3300"/>
                </a:solidFill>
              </a:rPr>
              <a:t>     set_adc_channel(0);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rgbClr val="FF3300"/>
                </a:solidFill>
              </a:rPr>
              <a:t>     //set ADC channel to port 0 (pin 2, AN0).</a:t>
            </a:r>
          </a:p>
          <a:p>
            <a:pPr>
              <a:lnSpc>
                <a:spcPct val="80000"/>
              </a:lnSpc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2249941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September, 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  <a:p>
            <a:r>
              <a:rPr lang="en-US"/>
              <a:t>ENGR 6806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68B6-EB95-4008-ACD0-37EE71D779E4}" type="slidenum">
              <a:rPr lang="en-US"/>
              <a:pPr/>
              <a:t>27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Setup PWM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>
                <a:solidFill>
                  <a:srgbClr val="FF3300"/>
                </a:solidFill>
              </a:rPr>
              <a:t>setup_ccp1(CCP_PWM);		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FF3300"/>
                </a:solidFill>
              </a:rPr>
              <a:t>//Set up PWM output on CCP1.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FF3300"/>
                </a:solidFill>
              </a:rPr>
              <a:t>setup_ccp2(CCP_PWM);		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FF3300"/>
                </a:solidFill>
              </a:rPr>
              <a:t>//Set up PWM output on CCP2.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FF3300"/>
                </a:solidFill>
              </a:rPr>
              <a:t>	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FF3300"/>
                </a:solidFill>
              </a:rPr>
              <a:t>setup_timer_2(T2_DIV_BY_4,254,10);	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FF3300"/>
                </a:solidFill>
              </a:rPr>
              <a:t>// set up Timer2 for 4921Hz PWM Period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FF3300"/>
                </a:solidFill>
              </a:rPr>
              <a:t>// T2 clock speed = 20 MHz / 4 / 4, period = 0.05 x 16 = 0.8 </a:t>
            </a:r>
            <a:r>
              <a:rPr lang="en-US" sz="2000">
                <a:solidFill>
                  <a:srgbClr val="FF3300"/>
                </a:solidFill>
                <a:cs typeface="Arial" panose="020B0604020202020204" pitchFamily="34" charset="0"/>
              </a:rPr>
              <a:t>µ</a:t>
            </a:r>
            <a:r>
              <a:rPr lang="en-US" sz="2000">
                <a:solidFill>
                  <a:srgbClr val="FF3300"/>
                </a:solidFill>
              </a:rPr>
              <a:t>sec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FF3300"/>
                </a:solidFill>
              </a:rPr>
              <a:t>// 254 x 0.8</a:t>
            </a:r>
            <a:r>
              <a:rPr lang="en-US" sz="2000">
                <a:solidFill>
                  <a:srgbClr val="FF3300"/>
                </a:solidFill>
                <a:cs typeface="Arial" panose="020B0604020202020204" pitchFamily="34" charset="0"/>
              </a:rPr>
              <a:t>µsec</a:t>
            </a:r>
            <a:r>
              <a:rPr lang="en-US" sz="2000">
                <a:solidFill>
                  <a:srgbClr val="FF3300"/>
                </a:solidFill>
              </a:rPr>
              <a:t> = 0.203 msec, or 4.921 KHz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FF3300"/>
                </a:solidFill>
              </a:rPr>
              <a:t>// the duty cycle will change every 0.203 msec x 10 = 2.03 msec  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4353152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September, 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  <a:p>
            <a:r>
              <a:rPr lang="en-US"/>
              <a:t>ENGR 6806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4719-B764-41F2-B843-EE687E99AAAB}" type="slidenum">
              <a:rPr lang="en-US"/>
              <a:pPr/>
              <a:t>28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Initialize PWM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>
                <a:solidFill>
                  <a:srgbClr val="FF3300"/>
                </a:solidFill>
              </a:rPr>
              <a:t>set_pwm1_duty(0);		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FF3300"/>
                </a:solidFill>
              </a:rPr>
              <a:t>//Start with duty cycle of 0% on H-Bridge 1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FF3300"/>
                </a:solidFill>
              </a:rPr>
              <a:t>set_pwm2_duty(0);		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FF3300"/>
                </a:solidFill>
              </a:rPr>
              <a:t>//Start with duty cycle of 0% on H-Bridge 2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FF3300"/>
                </a:solidFill>
              </a:rPr>
              <a:t>	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FF3300"/>
                </a:solidFill>
              </a:rPr>
              <a:t>output_high(pin_D1);		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FF3300"/>
                </a:solidFill>
              </a:rPr>
              <a:t>//set direction for motor1.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FF3300"/>
                </a:solidFill>
              </a:rPr>
              <a:t>output_high(pin_D2);		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FF3300"/>
                </a:solidFill>
              </a:rPr>
              <a:t>//set direction for motor2.</a:t>
            </a:r>
          </a:p>
          <a:p>
            <a:pPr>
              <a:buFontTx/>
              <a:buNone/>
            </a:pPr>
            <a:endParaRPr lang="en-US" sz="2400">
              <a:solidFill>
                <a:srgbClr val="FF3300"/>
              </a:solidFill>
            </a:endParaRPr>
          </a:p>
          <a:p>
            <a:pPr>
              <a:buFontTx/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619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September, 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  <a:p>
            <a:r>
              <a:rPr lang="en-US"/>
              <a:t>ENGR 6806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A1E9-DAB3-4828-A6CF-A54CCD4008DD}" type="slidenum">
              <a:rPr lang="en-US"/>
              <a:pPr/>
              <a:t>29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Loop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while (true)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	ADC_Result = read_ADC();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    set_pwm1_duty(ADC_Result);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    set_pwm2_duty(ADC_Result);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	// Vary speeds of Motors 1 and 2 with ADC result.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    printf("ADC = %4Lu\r",ADC_Result);		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   // Send ADC result to serial port.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   delay_ms(200)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  // do this 5 times per second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33034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September, 2007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  <a:p>
            <a:r>
              <a:rPr lang="en-US"/>
              <a:t>ENGR 6806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5BC5-E976-4EA8-890F-0E6AED723301}" type="slidenum">
              <a:rPr lang="en-US"/>
              <a:pPr/>
              <a:t>3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/>
              <a:t>An inductor with resistance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0" y="1600200"/>
            <a:ext cx="6096000" cy="3927475"/>
          </a:xfrm>
        </p:spPr>
        <p:txBody>
          <a:bodyPr/>
          <a:lstStyle/>
          <a:p>
            <a:pPr>
              <a:buFontTx/>
              <a:buNone/>
            </a:pPr>
            <a:endParaRPr lang="en-CA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52578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02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September, 2007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  <a:p>
            <a:r>
              <a:rPr lang="en-US"/>
              <a:t>ENGR 6806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0D32-15B2-41E7-95D3-2B4D67A9DB58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60350"/>
            <a:ext cx="8839200" cy="765175"/>
          </a:xfrm>
        </p:spPr>
        <p:txBody>
          <a:bodyPr/>
          <a:lstStyle/>
          <a:p>
            <a:r>
              <a:rPr lang="en-CA"/>
              <a:t>Remember this Waveform!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25538"/>
            <a:ext cx="8839200" cy="1617662"/>
          </a:xfrm>
        </p:spPr>
        <p:txBody>
          <a:bodyPr/>
          <a:lstStyle/>
          <a:p>
            <a:r>
              <a:rPr lang="en-CA"/>
              <a:t>Note how the current levels off.</a:t>
            </a:r>
          </a:p>
          <a:p>
            <a:r>
              <a:rPr lang="en-CA"/>
              <a:t>This will provide a steady speed.</a:t>
            </a:r>
          </a:p>
        </p:txBody>
      </p:sp>
      <p:pic>
        <p:nvPicPr>
          <p:cNvPr id="36868" name="Picture 4" descr="Real Induc Wavefor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667000"/>
            <a:ext cx="4681538" cy="321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0" y="3429000"/>
          <a:ext cx="4067175" cy="258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5" imgW="1117440" imgH="711000" progId="Equation.3">
                  <p:embed/>
                </p:oleObj>
              </mc:Choice>
              <mc:Fallback>
                <p:oleObj name="Equation" r:id="rId5" imgW="11174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429000"/>
                        <a:ext cx="4067175" cy="258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820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September, 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  <a:p>
            <a:r>
              <a:rPr lang="en-US"/>
              <a:t>ENGR 6806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43D6-203A-4B99-BDFA-DAAD3CC1880E}" type="slidenum">
              <a:rPr lang="en-US"/>
              <a:pPr/>
              <a:t>5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H-Bridge Basics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84313"/>
            <a:ext cx="8562975" cy="4114800"/>
          </a:xfrm>
        </p:spPr>
        <p:txBody>
          <a:bodyPr/>
          <a:lstStyle/>
          <a:p>
            <a:r>
              <a:rPr lang="en-CA"/>
              <a:t>control the speed and direction of a motor</a:t>
            </a:r>
          </a:p>
          <a:p>
            <a:r>
              <a:rPr lang="en-CA"/>
              <a:t>use Power Electronics… MOSFET (DMOS) as a switching device</a:t>
            </a:r>
          </a:p>
          <a:p>
            <a:r>
              <a:rPr lang="en-CA"/>
              <a:t>App. Notes: National Semiconductor</a:t>
            </a:r>
          </a:p>
          <a:p>
            <a:pPr lvl="1"/>
            <a:r>
              <a:rPr lang="en-CA"/>
              <a:t>AN 694 (H-Bridge)</a:t>
            </a:r>
          </a:p>
          <a:p>
            <a:pPr lvl="1"/>
            <a:r>
              <a:rPr lang="en-CA"/>
              <a:t>AN 558 (Power MOSFET) </a:t>
            </a:r>
          </a:p>
          <a:p>
            <a:pPr>
              <a:buFontTx/>
              <a:buNone/>
            </a:pPr>
            <a:endParaRPr lang="en-CA"/>
          </a:p>
          <a:p>
            <a:pPr lvl="1"/>
            <a:endParaRPr lang="en-CA"/>
          </a:p>
          <a:p>
            <a:endParaRPr lang="en-CA"/>
          </a:p>
          <a:p>
            <a:pPr>
              <a:buFontTx/>
              <a:buNone/>
            </a:pPr>
            <a:endParaRPr lang="en-CA"/>
          </a:p>
          <a:p>
            <a:endParaRPr lang="en-CA"/>
          </a:p>
          <a:p>
            <a:endParaRPr lang="en-CA"/>
          </a:p>
          <a:p>
            <a:pPr>
              <a:buFontTx/>
              <a:buNone/>
            </a:pPr>
            <a:endParaRPr lang="en-CA"/>
          </a:p>
          <a:p>
            <a:pPr>
              <a:buFontTx/>
              <a:buNone/>
            </a:pPr>
            <a:endParaRPr lang="en-CA"/>
          </a:p>
          <a:p>
            <a:pPr>
              <a:buFontTx/>
              <a:buNone/>
            </a:pPr>
            <a:endParaRPr lang="en-CA"/>
          </a:p>
          <a:p>
            <a:endParaRPr lang="en-CA"/>
          </a:p>
          <a:p>
            <a:pPr>
              <a:buFontTx/>
              <a:buNone/>
            </a:pPr>
            <a:endParaRPr lang="en-CA"/>
          </a:p>
          <a:p>
            <a:endParaRPr lang="en-CA"/>
          </a:p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515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September, 2007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  <a:p>
            <a:r>
              <a:rPr lang="en-US"/>
              <a:t>ENGR 6806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FA82-EDE3-4E74-9E74-40B2276CD1D9}" type="slidenum">
              <a:rPr lang="en-US"/>
              <a:pPr/>
              <a:t>6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978775" cy="1371600"/>
          </a:xfrm>
        </p:spPr>
        <p:txBody>
          <a:bodyPr/>
          <a:lstStyle/>
          <a:p>
            <a:r>
              <a:rPr lang="en-CA" sz="3600"/>
              <a:t>Direction Control</a:t>
            </a:r>
          </a:p>
        </p:txBody>
      </p:sp>
      <p:pic>
        <p:nvPicPr>
          <p:cNvPr id="48131" name="Picture 3" descr="H-Brid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276600"/>
            <a:ext cx="5329238" cy="315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305800" cy="4114800"/>
          </a:xfrm>
          <a:noFill/>
          <a:ln/>
        </p:spPr>
        <p:txBody>
          <a:bodyPr lIns="92075" tIns="46038" rIns="92075" bIns="46038"/>
          <a:lstStyle/>
          <a:p>
            <a:r>
              <a:rPr lang="en-CA"/>
              <a:t>The H-Bridge Chip has a “Direction Pin” that can be set using digital logic High/Low</a:t>
            </a:r>
          </a:p>
          <a:p>
            <a:r>
              <a:rPr lang="en-CA"/>
              <a:t>controls flow through the motor in the forward or reverse configuration:</a:t>
            </a:r>
          </a:p>
        </p:txBody>
      </p:sp>
    </p:spTree>
    <p:extLst>
      <p:ext uri="{BB962C8B-B14F-4D97-AF65-F5344CB8AC3E}">
        <p14:creationId xmlns:p14="http://schemas.microsoft.com/office/powerpoint/2010/main" val="76597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September, 2007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  <a:p>
            <a:r>
              <a:rPr lang="en-US"/>
              <a:t>ENGR 6806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1192-98A8-4583-9398-04A0344EDC51}" type="slidenum">
              <a:rPr lang="en-US"/>
              <a:pPr/>
              <a:t>7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 Speed Control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8400" y="1844675"/>
            <a:ext cx="5435600" cy="4114800"/>
          </a:xfrm>
        </p:spPr>
        <p:txBody>
          <a:bodyPr/>
          <a:lstStyle/>
          <a:p>
            <a:r>
              <a:rPr lang="en-CA"/>
              <a:t>By turning our MOSFETs (switches) ON and OFF really fast, we change the average voltage seen by the motor.</a:t>
            </a:r>
          </a:p>
          <a:p>
            <a:r>
              <a:rPr lang="en-CA"/>
              <a:t>This technique is called </a:t>
            </a:r>
          </a:p>
          <a:p>
            <a:pPr>
              <a:buFontTx/>
              <a:buNone/>
            </a:pPr>
            <a:r>
              <a:rPr lang="en-CA"/>
              <a:t>	Pulse-Width Modulation (PWM).</a:t>
            </a:r>
          </a:p>
          <a:p>
            <a:endParaRPr lang="en-CA"/>
          </a:p>
          <a:p>
            <a:endParaRPr lang="en-CA"/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565400"/>
            <a:ext cx="3529013" cy="278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6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September, 2007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  <a:p>
            <a:r>
              <a:rPr lang="en-US"/>
              <a:t>ENGR 6806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6913-A313-45E4-94BE-839422C14C64}" type="slidenum">
              <a:rPr lang="en-US"/>
              <a:pPr/>
              <a:t>8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60350"/>
            <a:ext cx="8610600" cy="908050"/>
          </a:xfrm>
        </p:spPr>
        <p:txBody>
          <a:bodyPr/>
          <a:lstStyle/>
          <a:p>
            <a:r>
              <a:rPr lang="en-CA"/>
              <a:t>PWM Basics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25538"/>
            <a:ext cx="8610600" cy="4114800"/>
          </a:xfrm>
        </p:spPr>
        <p:txBody>
          <a:bodyPr/>
          <a:lstStyle/>
          <a:p>
            <a:r>
              <a:rPr lang="en-CA"/>
              <a:t>The higher the voltage seen by the motor, the higher the speed</a:t>
            </a:r>
          </a:p>
          <a:p>
            <a:r>
              <a:rPr lang="en-CA"/>
              <a:t>We’ll manipulate the PWM </a:t>
            </a:r>
            <a:r>
              <a:rPr lang="en-CA">
                <a:solidFill>
                  <a:srgbClr val="FF3300"/>
                </a:solidFill>
              </a:rPr>
              <a:t>Duty Cycle</a:t>
            </a:r>
            <a:r>
              <a:rPr lang="en-CA">
                <a:solidFill>
                  <a:srgbClr val="00FFFF"/>
                </a:solidFill>
              </a:rPr>
              <a:t>.</a:t>
            </a:r>
          </a:p>
        </p:txBody>
      </p:sp>
      <p:pic>
        <p:nvPicPr>
          <p:cNvPr id="44036" name="Picture 4" descr="PW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05200"/>
            <a:ext cx="8305800" cy="296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18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September, 2007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  <a:p>
            <a:r>
              <a:rPr lang="en-US"/>
              <a:t>ENGR 6806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5446-ED52-4AF9-88F4-F89635F15A96}" type="slidenum">
              <a:rPr lang="en-US"/>
              <a:pPr/>
              <a:t>9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/>
              <a:t>H-Bridge Pins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839200" cy="4921250"/>
          </a:xfrm>
        </p:spPr>
        <p:txBody>
          <a:bodyPr/>
          <a:lstStyle/>
          <a:p>
            <a:pPr marL="609600" indent="-609600"/>
            <a:r>
              <a:rPr lang="en-CA" sz="2000" b="1"/>
              <a:t>Pin 1: Bootstrap 1 (10nF cap to Pin 2)</a:t>
            </a:r>
          </a:p>
          <a:p>
            <a:pPr marL="609600" indent="-609600"/>
            <a:r>
              <a:rPr lang="en-CA" sz="2000" b="1"/>
              <a:t>Pin 11: Bootstrap 2 (10nF cap to Pin 10)</a:t>
            </a:r>
          </a:p>
          <a:p>
            <a:pPr marL="609600" indent="-609600"/>
            <a:r>
              <a:rPr lang="en-CA" sz="2000" b="1"/>
              <a:t>Pin 2: Output to Motor (M+)</a:t>
            </a:r>
          </a:p>
          <a:p>
            <a:pPr marL="609600" indent="-609600"/>
            <a:r>
              <a:rPr lang="en-CA" sz="2000" b="1">
                <a:solidFill>
                  <a:srgbClr val="FF3300"/>
                </a:solidFill>
              </a:rPr>
              <a:t>Pin 3: Direction Input (From PIC)</a:t>
            </a:r>
          </a:p>
          <a:p>
            <a:pPr marL="609600" indent="-609600"/>
            <a:r>
              <a:rPr lang="en-CA" sz="2000" b="1">
                <a:solidFill>
                  <a:srgbClr val="FF3300"/>
                </a:solidFill>
              </a:rPr>
              <a:t>Pin 5: PWM Input (From PIC)</a:t>
            </a:r>
          </a:p>
          <a:p>
            <a:pPr marL="609600" indent="-609600"/>
            <a:r>
              <a:rPr lang="en-CA" sz="2000" b="1"/>
              <a:t>Pin 6: Power Supply (Vs)</a:t>
            </a:r>
          </a:p>
          <a:p>
            <a:pPr marL="609600" indent="-609600"/>
            <a:r>
              <a:rPr lang="en-CA" sz="2000" b="1"/>
              <a:t>Pin 7: Ground</a:t>
            </a:r>
          </a:p>
          <a:p>
            <a:pPr marL="609600" indent="-609600"/>
            <a:r>
              <a:rPr lang="en-CA" sz="2000" b="1"/>
              <a:t>Pin 10: Output to Motor (M-)</a:t>
            </a:r>
          </a:p>
          <a:p>
            <a:pPr marL="609600" indent="-609600"/>
            <a:r>
              <a:rPr lang="en-CA" sz="2000" b="1">
                <a:solidFill>
                  <a:srgbClr val="FF3300"/>
                </a:solidFill>
              </a:rPr>
              <a:t>Pin 4: Brake, normally grounded</a:t>
            </a:r>
          </a:p>
          <a:p>
            <a:pPr marL="609600" indent="-609600"/>
            <a:r>
              <a:rPr lang="en-CA" sz="2000" b="1">
                <a:solidFill>
                  <a:srgbClr val="FF3300"/>
                </a:solidFill>
              </a:rPr>
              <a:t>Pin 8: Current Sense</a:t>
            </a:r>
          </a:p>
          <a:p>
            <a:pPr marL="609600" indent="-609600"/>
            <a:r>
              <a:rPr lang="en-CA" sz="2000" b="1">
                <a:solidFill>
                  <a:srgbClr val="FF3300"/>
                </a:solidFill>
              </a:rPr>
              <a:t>Pin 9: Thermal Flag</a:t>
            </a:r>
          </a:p>
          <a:p>
            <a:pPr marL="609600" indent="-609600"/>
            <a:r>
              <a:rPr lang="en-CA" sz="2800" b="1">
                <a:solidFill>
                  <a:srgbClr val="FF3300"/>
                </a:solidFill>
              </a:rPr>
              <a:t>Red </a:t>
            </a:r>
            <a:r>
              <a:rPr lang="en-CA" sz="2800" b="1"/>
              <a:t>pins are to be connected by the user!</a:t>
            </a:r>
            <a:endParaRPr lang="en-CA" sz="2800" b="1">
              <a:solidFill>
                <a:srgbClr val="FF3300"/>
              </a:solidFill>
            </a:endParaRPr>
          </a:p>
          <a:p>
            <a:pPr marL="609600" indent="-609600">
              <a:buFontTx/>
              <a:buNone/>
            </a:pPr>
            <a:endParaRPr lang="en-CA" sz="2800" b="1">
              <a:solidFill>
                <a:srgbClr val="FF3300"/>
              </a:solidFill>
            </a:endParaRPr>
          </a:p>
          <a:p>
            <a:pPr marL="609600" indent="-609600"/>
            <a:endParaRPr lang="en-CA" sz="2800"/>
          </a:p>
        </p:txBody>
      </p:sp>
      <p:pic>
        <p:nvPicPr>
          <p:cNvPr id="50180" name="Picture 4" descr="ic_lmd18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"/>
            <a:ext cx="1828800" cy="154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41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4633</TotalTime>
  <Words>1036</Words>
  <Application>Microsoft Office PowerPoint</Application>
  <PresentationFormat>On-screen Show (4:3)</PresentationFormat>
  <Paragraphs>396</Paragraphs>
  <Slides>29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Office Theme</vt:lpstr>
      <vt:lpstr>Microsoft Equation 3.0</vt:lpstr>
      <vt:lpstr>Microsoft Visio Drawing</vt:lpstr>
      <vt:lpstr>Robotics System  Lecture 11_12:  DC Motor</vt:lpstr>
      <vt:lpstr>Motor Basics</vt:lpstr>
      <vt:lpstr>An inductor with resistance</vt:lpstr>
      <vt:lpstr>Remember this Waveform!</vt:lpstr>
      <vt:lpstr>H-Bridge Basics</vt:lpstr>
      <vt:lpstr>Direction Control</vt:lpstr>
      <vt:lpstr> Speed Control</vt:lpstr>
      <vt:lpstr>PWM Basics</vt:lpstr>
      <vt:lpstr>H-Bridge Pins</vt:lpstr>
      <vt:lpstr>Locked Anti-phase PWM:</vt:lpstr>
      <vt:lpstr>Using The PIC for Motor Control</vt:lpstr>
      <vt:lpstr>Setting the PWM Signal</vt:lpstr>
      <vt:lpstr>Setting up a PWM Signal</vt:lpstr>
      <vt:lpstr>Setting up a PWM Signal</vt:lpstr>
      <vt:lpstr>5.0 Motor Encoders</vt:lpstr>
      <vt:lpstr>Some Encoder Details…</vt:lpstr>
      <vt:lpstr>Some Electrical Details…</vt:lpstr>
      <vt:lpstr>How Encoders Work</vt:lpstr>
      <vt:lpstr>Counting Encoder Cycles</vt:lpstr>
      <vt:lpstr>RC Servo Basic</vt:lpstr>
      <vt:lpstr>RC Servo Basic Continued</vt:lpstr>
      <vt:lpstr>Sample Program</vt:lpstr>
      <vt:lpstr>PowerPoint Presentation</vt:lpstr>
      <vt:lpstr>Headers</vt:lpstr>
      <vt:lpstr>Configuration …</vt:lpstr>
      <vt:lpstr>Setup ADC</vt:lpstr>
      <vt:lpstr>Setup PWM</vt:lpstr>
      <vt:lpstr>Initialize PWM</vt:lpstr>
      <vt:lpstr>Main Loop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93</cp:revision>
  <dcterms:created xsi:type="dcterms:W3CDTF">2017-06-12T04:19:19Z</dcterms:created>
  <dcterms:modified xsi:type="dcterms:W3CDTF">2019-01-23T02:33:03Z</dcterms:modified>
</cp:coreProperties>
</file>