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9" r:id="rId3"/>
    <p:sldId id="318" r:id="rId4"/>
    <p:sldId id="280" r:id="rId5"/>
    <p:sldId id="281" r:id="rId6"/>
    <p:sldId id="273" r:id="rId7"/>
    <p:sldId id="282" r:id="rId8"/>
    <p:sldId id="285" r:id="rId9"/>
    <p:sldId id="283" r:id="rId10"/>
    <p:sldId id="286" r:id="rId11"/>
    <p:sldId id="284" r:id="rId12"/>
    <p:sldId id="290" r:id="rId13"/>
    <p:sldId id="295" r:id="rId14"/>
    <p:sldId id="296" r:id="rId15"/>
    <p:sldId id="294" r:id="rId16"/>
    <p:sldId id="293" r:id="rId17"/>
    <p:sldId id="292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00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1800"/>
              <a:t>Lecture </a:t>
            </a:r>
            <a:r>
              <a:rPr lang="en-US" sz="1800" smtClean="0"/>
              <a:t>03</a:t>
            </a:r>
            <a:br>
              <a:rPr lang="en-US" sz="1800" smtClean="0"/>
            </a:br>
            <a:r>
              <a:rPr lang="en-US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Perceptron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E1DB0D-F1CF-4755-B167-BD6E0D27E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Activation Function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EE27A7-9550-4D6F-A628-1AAC35891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   Hyperbolic tangent function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40C1474-0232-4D54-B7F7-1EB90F5023B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BFCB35E-C7AC-422F-99D5-609BCF3F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C0733D2-3740-4672-9935-60995F194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917" y="2972037"/>
            <a:ext cx="2232775" cy="5146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F448665-1926-46D7-8DE0-CBBA3074B1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8105" y="2495299"/>
            <a:ext cx="3814412" cy="24687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14824FE-490E-442D-8A40-DE7F4D1230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0139" y="5413632"/>
            <a:ext cx="2477477" cy="76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3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5C928D-6615-40E7-A9AD-AE03A3CB6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Signal-Flow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8E3D13-76AC-4445-87FE-48043DEAF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Signal-flow graphs, with a well-defined set of rules, were originally developed by Mason (1953, 1956) for linear networks. </a:t>
            </a:r>
          </a:p>
          <a:p>
            <a:r>
              <a:rPr lang="en-US" dirty="0"/>
              <a:t>Signal-flow graphs do provide a neat method for the portrayal of the flow of signals in a neural network. </a:t>
            </a:r>
          </a:p>
          <a:p>
            <a:r>
              <a:rPr lang="en-US" dirty="0"/>
              <a:t>A </a:t>
            </a:r>
            <a:r>
              <a:rPr lang="en-US" i="1" dirty="0"/>
              <a:t>signal-flow graph </a:t>
            </a:r>
            <a:r>
              <a:rPr lang="en-US" dirty="0"/>
              <a:t>is a network of directed </a:t>
            </a:r>
            <a:r>
              <a:rPr lang="en-US" i="1" dirty="0">
                <a:solidFill>
                  <a:srgbClr val="FF0000"/>
                </a:solidFill>
              </a:rPr>
              <a:t>links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branches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that are interconnected at certain points called </a:t>
            </a:r>
            <a:r>
              <a:rPr lang="en-US" i="1" dirty="0">
                <a:solidFill>
                  <a:srgbClr val="FF0000"/>
                </a:solidFill>
              </a:rPr>
              <a:t>nodes</a:t>
            </a:r>
            <a:r>
              <a:rPr lang="en-US" i="1" dirty="0"/>
              <a:t>. </a:t>
            </a:r>
          </a:p>
          <a:p>
            <a:r>
              <a:rPr lang="en-US" dirty="0"/>
              <a:t>A typical </a:t>
            </a:r>
            <a:r>
              <a:rPr lang="en-US" dirty="0">
                <a:solidFill>
                  <a:srgbClr val="FF0000"/>
                </a:solidFill>
              </a:rPr>
              <a:t>node </a:t>
            </a:r>
            <a:r>
              <a:rPr lang="en-US" i="1" dirty="0">
                <a:solidFill>
                  <a:srgbClr val="FF0000"/>
                </a:solidFill>
              </a:rPr>
              <a:t>j </a:t>
            </a:r>
            <a:r>
              <a:rPr lang="en-US" dirty="0"/>
              <a:t>has an associated </a:t>
            </a:r>
            <a:r>
              <a:rPr lang="en-US" i="1" dirty="0">
                <a:solidFill>
                  <a:srgbClr val="FF0000"/>
                </a:solidFill>
              </a:rPr>
              <a:t>node signal </a:t>
            </a:r>
            <a:r>
              <a:rPr lang="en-US" i="1" dirty="0" err="1">
                <a:solidFill>
                  <a:srgbClr val="FF0000"/>
                </a:solidFill>
              </a:rPr>
              <a:t>x</a:t>
            </a:r>
            <a:r>
              <a:rPr lang="en-US" i="1" baseline="-25000" dirty="0" err="1">
                <a:solidFill>
                  <a:srgbClr val="FF0000"/>
                </a:solidFill>
              </a:rPr>
              <a:t>j</a:t>
            </a:r>
            <a:r>
              <a:rPr lang="en-US" i="1" dirty="0"/>
              <a:t>.</a:t>
            </a:r>
          </a:p>
          <a:p>
            <a:r>
              <a:rPr lang="en-US" dirty="0"/>
              <a:t>A typical directed link originates at node </a:t>
            </a:r>
            <a:r>
              <a:rPr lang="en-US" i="1" dirty="0"/>
              <a:t>j </a:t>
            </a:r>
            <a:r>
              <a:rPr lang="en-US" dirty="0"/>
              <a:t>and terminates on node </a:t>
            </a:r>
            <a:r>
              <a:rPr lang="en-US" i="1" dirty="0"/>
              <a:t>k</a:t>
            </a:r>
            <a:r>
              <a:rPr lang="en-US" dirty="0"/>
              <a:t>; it has an associated </a:t>
            </a:r>
            <a:r>
              <a:rPr lang="en-US" i="1" dirty="0">
                <a:solidFill>
                  <a:srgbClr val="FF0000"/>
                </a:solidFill>
              </a:rPr>
              <a:t>transfer function</a:t>
            </a:r>
            <a:r>
              <a:rPr lang="en-US" dirty="0"/>
              <a:t>, that specifies the manner in which </a:t>
            </a:r>
            <a:r>
              <a:rPr lang="en-US" dirty="0">
                <a:solidFill>
                  <a:srgbClr val="FF0000"/>
                </a:solidFill>
              </a:rPr>
              <a:t>the signal </a:t>
            </a:r>
            <a:r>
              <a:rPr lang="en-US" i="1" dirty="0" err="1">
                <a:solidFill>
                  <a:srgbClr val="FF0000"/>
                </a:solidFill>
              </a:rPr>
              <a:t>y</a:t>
            </a:r>
            <a:r>
              <a:rPr lang="en-US" i="1" baseline="-25000" dirty="0" err="1">
                <a:solidFill>
                  <a:srgbClr val="FF0000"/>
                </a:solidFill>
              </a:rPr>
              <a:t>k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at node </a:t>
            </a:r>
            <a:r>
              <a:rPr lang="en-US" i="1" dirty="0">
                <a:solidFill>
                  <a:srgbClr val="FF0000"/>
                </a:solidFill>
              </a:rPr>
              <a:t>k </a:t>
            </a:r>
            <a:r>
              <a:rPr lang="en-US" dirty="0"/>
              <a:t>depends on </a:t>
            </a:r>
            <a:r>
              <a:rPr lang="en-US" dirty="0">
                <a:solidFill>
                  <a:srgbClr val="FF0000"/>
                </a:solidFill>
              </a:rPr>
              <a:t>the signal </a:t>
            </a:r>
            <a:r>
              <a:rPr lang="en-US" i="1" dirty="0" err="1">
                <a:solidFill>
                  <a:srgbClr val="FF0000"/>
                </a:solidFill>
              </a:rPr>
              <a:t>x</a:t>
            </a:r>
            <a:r>
              <a:rPr lang="en-US" i="1" baseline="-25000" dirty="0" err="1">
                <a:solidFill>
                  <a:srgbClr val="FF0000"/>
                </a:solidFill>
              </a:rPr>
              <a:t>j</a:t>
            </a:r>
            <a:r>
              <a:rPr lang="en-US" i="1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at node </a:t>
            </a:r>
            <a:r>
              <a:rPr lang="en-US" i="1" dirty="0">
                <a:solidFill>
                  <a:srgbClr val="FF0000"/>
                </a:solidFill>
              </a:rPr>
              <a:t>j.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CDD9034-9784-4C09-87CA-609F62F02A9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13F9F55-3BFE-429A-95E8-CAE6212EC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203D88-4E3A-467C-905B-15DC67035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Signal-Flow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46AEE1-F68D-4C49-B5D4-0A711D439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Rule 1:</a:t>
            </a:r>
            <a:r>
              <a:rPr lang="en-US" dirty="0"/>
              <a:t>  A signal flows along a link only in the direction defined by the arrow on the link.</a:t>
            </a:r>
          </a:p>
          <a:p>
            <a:endParaRPr lang="en-US" dirty="0"/>
          </a:p>
          <a:p>
            <a:r>
              <a:rPr lang="en-US" dirty="0"/>
              <a:t>Two different types of links in NN:</a:t>
            </a:r>
          </a:p>
          <a:p>
            <a:pPr marL="457200" lvl="1" indent="0">
              <a:buNone/>
            </a:pPr>
            <a:r>
              <a:rPr lang="en-US" i="1" dirty="0"/>
              <a:t>1. </a:t>
            </a:r>
            <a:r>
              <a:rPr lang="en-US" i="1" dirty="0">
                <a:solidFill>
                  <a:srgbClr val="FF0000"/>
                </a:solidFill>
              </a:rPr>
              <a:t>Synaptic links :</a:t>
            </a:r>
            <a:r>
              <a:rPr lang="en-US" dirty="0"/>
              <a:t> a </a:t>
            </a:r>
            <a:r>
              <a:rPr lang="en-US" i="1" dirty="0"/>
              <a:t>linear </a:t>
            </a:r>
            <a:r>
              <a:rPr lang="en-US" dirty="0"/>
              <a:t>input–output relation.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i="1" dirty="0"/>
              <a:t>2. </a:t>
            </a:r>
            <a:r>
              <a:rPr lang="en-US" i="1" dirty="0">
                <a:solidFill>
                  <a:srgbClr val="FF0000"/>
                </a:solidFill>
              </a:rPr>
              <a:t>Activation links : </a:t>
            </a:r>
            <a:r>
              <a:rPr lang="en-US" dirty="0"/>
              <a:t>a </a:t>
            </a:r>
            <a:r>
              <a:rPr lang="en-US" i="1" dirty="0"/>
              <a:t>nonlinear </a:t>
            </a:r>
            <a:r>
              <a:rPr lang="en-US" dirty="0"/>
              <a:t>input–output relation.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70EAE4A-2893-4FDA-9182-7F2C0F92255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4D824BB-AD6B-4CC2-8BB1-B41F40FC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85418F1-5D3F-4DB0-97C0-E12C4221A8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079" y="3800586"/>
            <a:ext cx="2931655" cy="5352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8461D48-7508-4B7A-A21A-6359A05FE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111" y="5192508"/>
            <a:ext cx="2931655" cy="58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8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203D88-4E3A-467C-905B-15DC67035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Signal-Flow Graph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46AEE1-F68D-4C49-B5D4-0A711D439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Rule 2:</a:t>
            </a:r>
            <a:r>
              <a:rPr lang="en-US" dirty="0"/>
              <a:t>  A node signal equals the algebraic sum of all signals entering the node via the incoming links.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70EAE4A-2893-4FDA-9182-7F2C0F92255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4D824BB-AD6B-4CC2-8BB1-B41F40FC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52E2AC1-A0D2-4626-ADB6-DDF100E2C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708" y="3124065"/>
            <a:ext cx="2638489" cy="15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5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203D88-4E3A-467C-905B-15DC67035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Signal-Flow Graph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46AEE1-F68D-4C49-B5D4-0A711D439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Rule 3:</a:t>
            </a:r>
            <a:r>
              <a:rPr lang="en-US" dirty="0"/>
              <a:t>  The signal at a node is transmitted to each outgoing link originating from that node with the same value.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70EAE4A-2893-4FDA-9182-7F2C0F92255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4D824BB-AD6B-4CC2-8BB1-B41F40FC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85CCC0C-B67D-496D-B79A-87EE51977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451" y="3207218"/>
            <a:ext cx="1628697" cy="124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1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EEF418-5262-41A2-8EDB-834851497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B68785-006A-4FC2-B638-EF2C6AE2C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6474"/>
            <a:ext cx="7886700" cy="4217534"/>
          </a:xfrm>
        </p:spPr>
        <p:txBody>
          <a:bodyPr/>
          <a:lstStyle/>
          <a:p>
            <a:r>
              <a:rPr lang="en-US" dirty="0"/>
              <a:t>Draw signal flow graph of neuron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55048C4-0F71-4E0E-8BC7-22F97F891D9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D9BAE18-AFC3-4BB4-941A-22ABB9AA9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CA699CE-2A06-4BA9-B4B6-937ACC5B9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92" y="2407662"/>
            <a:ext cx="5947765" cy="347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16A185-DE89-45E4-96F7-5B4944CFE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 Graph of Neuron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163DB53-9D42-403F-B45B-2BF46E24F0F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89D42D4-65B2-42A4-8E5B-62D0EC49B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E0B8AFF2-1C6A-4EB1-80CC-75154C854DB2}"/>
              </a:ext>
            </a:extLst>
          </p:cNvPr>
          <p:cNvGrpSpPr/>
          <p:nvPr/>
        </p:nvGrpSpPr>
        <p:grpSpPr>
          <a:xfrm>
            <a:off x="46892" y="1850024"/>
            <a:ext cx="4470400" cy="3792684"/>
            <a:chOff x="46892" y="1850024"/>
            <a:chExt cx="4470400" cy="3792684"/>
          </a:xfrm>
        </p:grpSpPr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4EBF6A39-19A0-4824-B495-833240CFC1A9}"/>
                </a:ext>
              </a:extLst>
            </p:cNvPr>
            <p:cNvGrpSpPr/>
            <p:nvPr/>
          </p:nvGrpSpPr>
          <p:grpSpPr>
            <a:xfrm>
              <a:off x="46892" y="1850024"/>
              <a:ext cx="4268478" cy="3683268"/>
              <a:chOff x="0" y="1850024"/>
              <a:chExt cx="4268478" cy="3683268"/>
            </a:xfrm>
          </p:grpSpPr>
          <p:pic>
            <p:nvPicPr>
              <p:cNvPr id="7" name="Picture 6">
                <a:extLst>
                  <a:ext uri="{FF2B5EF4-FFF2-40B4-BE49-F238E27FC236}">
                    <a16:creationId xmlns="" xmlns:a16="http://schemas.microsoft.com/office/drawing/2014/main" id="{DBC62E4D-178E-4F41-9EAB-EC24F1F185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1850024"/>
                <a:ext cx="4268478" cy="3104929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="" xmlns:a16="http://schemas.microsoft.com/office/drawing/2014/main" id="{F1FDFDD6-520F-49AC-A547-136B763996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6712" y="5179550"/>
                <a:ext cx="2632878" cy="353742"/>
              </a:xfrm>
              <a:prstGeom prst="rect">
                <a:avLst/>
              </a:prstGeom>
            </p:spPr>
          </p:pic>
        </p:grp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6D6164E2-DEDB-449C-BCF0-781739E9B569}"/>
                </a:ext>
              </a:extLst>
            </p:cNvPr>
            <p:cNvSpPr/>
            <p:nvPr/>
          </p:nvSpPr>
          <p:spPr>
            <a:xfrm>
              <a:off x="101600" y="1850024"/>
              <a:ext cx="4415692" cy="3792684"/>
            </a:xfrm>
            <a:prstGeom prst="rect">
              <a:avLst/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A1C9CFCA-1655-495E-93CD-D3EA6BE19FB3}"/>
              </a:ext>
            </a:extLst>
          </p:cNvPr>
          <p:cNvGrpSpPr/>
          <p:nvPr/>
        </p:nvGrpSpPr>
        <p:grpSpPr>
          <a:xfrm>
            <a:off x="4693930" y="1850024"/>
            <a:ext cx="4348472" cy="3792684"/>
            <a:chOff x="4717375" y="1850024"/>
            <a:chExt cx="4348472" cy="3792684"/>
          </a:xfrm>
        </p:grpSpPr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11C9E9EA-E78C-45CC-BFCC-9667312365FA}"/>
                </a:ext>
              </a:extLst>
            </p:cNvPr>
            <p:cNvGrpSpPr/>
            <p:nvPr/>
          </p:nvGrpSpPr>
          <p:grpSpPr>
            <a:xfrm>
              <a:off x="4919159" y="2423791"/>
              <a:ext cx="4027153" cy="2927180"/>
              <a:chOff x="4919159" y="2423791"/>
              <a:chExt cx="4027153" cy="2927180"/>
            </a:xfrm>
          </p:grpSpPr>
          <p:pic>
            <p:nvPicPr>
              <p:cNvPr id="6" name="Picture 5">
                <a:extLst>
                  <a:ext uri="{FF2B5EF4-FFF2-40B4-BE49-F238E27FC236}">
                    <a16:creationId xmlns="" xmlns:a16="http://schemas.microsoft.com/office/drawing/2014/main" id="{09086BBD-3793-4BE3-96E8-6D747DFBEF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19159" y="2423791"/>
                <a:ext cx="4027153" cy="2335777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="" xmlns:a16="http://schemas.microsoft.com/office/drawing/2014/main" id="{3F139F0D-9B81-4D0B-874F-40D7B3CAB7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34678" y="5070957"/>
                <a:ext cx="2651230" cy="280014"/>
              </a:xfrm>
              <a:prstGeom prst="rect">
                <a:avLst/>
              </a:prstGeom>
            </p:spPr>
          </p:pic>
        </p:grp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8B2318E7-CA97-4F2E-B427-59AD8BA390F8}"/>
                </a:ext>
              </a:extLst>
            </p:cNvPr>
            <p:cNvSpPr/>
            <p:nvPr/>
          </p:nvSpPr>
          <p:spPr>
            <a:xfrm>
              <a:off x="4717375" y="1850024"/>
              <a:ext cx="4348472" cy="3792684"/>
            </a:xfrm>
            <a:prstGeom prst="rect">
              <a:avLst/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432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243B08-C717-4F79-B7E6-0F2A05F2E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12F830-FC9B-4B8C-A284-A5981EDCC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0505"/>
            <a:ext cx="7886700" cy="4217534"/>
          </a:xfrm>
        </p:spPr>
        <p:txBody>
          <a:bodyPr/>
          <a:lstStyle/>
          <a:p>
            <a:r>
              <a:rPr lang="en-US" i="1" dirty="0"/>
              <a:t>Feedback: applying </a:t>
            </a:r>
            <a:r>
              <a:rPr lang="en-US" dirty="0"/>
              <a:t>the system output as part the system input.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91E822A-B167-4324-AB02-0608A0545E4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D61CC34-5EA6-47F6-9E0C-F0E372BA0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B03EE84-6579-465A-BD1C-20810BD58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812" y="2203810"/>
            <a:ext cx="3452838" cy="12245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3FC2FBB-5A5A-43D8-95EA-2A50AD94F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530" y="3592875"/>
            <a:ext cx="2752723" cy="9608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1260373-C522-478B-AB94-D68B20DA1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333" y="4852659"/>
            <a:ext cx="2473355" cy="642232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257B47BC-1D87-490F-85ED-301F3A79594B}"/>
              </a:ext>
            </a:extLst>
          </p:cNvPr>
          <p:cNvGrpSpPr/>
          <p:nvPr/>
        </p:nvGrpSpPr>
        <p:grpSpPr>
          <a:xfrm>
            <a:off x="5502031" y="3703605"/>
            <a:ext cx="3282461" cy="1055964"/>
            <a:chOff x="5502031" y="3703605"/>
            <a:chExt cx="3282461" cy="1055964"/>
          </a:xfrm>
        </p:grpSpPr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2CBB71FE-F902-4A80-B574-6A353E8953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175" y="3703605"/>
              <a:ext cx="781775" cy="502781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3CD432E2-6A5F-41DF-8D54-F1770E739949}"/>
                </a:ext>
              </a:extLst>
            </p:cNvPr>
            <p:cNvSpPr txBox="1"/>
            <p:nvPr/>
          </p:nvSpPr>
          <p:spPr>
            <a:xfrm>
              <a:off x="6426690" y="3762514"/>
              <a:ext cx="2261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: closed-loop operator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A7349E6A-8D4B-4EB2-A9A4-52043D32AD20}"/>
                </a:ext>
              </a:extLst>
            </p:cNvPr>
            <p:cNvGrpSpPr/>
            <p:nvPr/>
          </p:nvGrpSpPr>
          <p:grpSpPr>
            <a:xfrm>
              <a:off x="6020427" y="4326179"/>
              <a:ext cx="2532240" cy="369332"/>
              <a:chOff x="5864124" y="4443409"/>
              <a:chExt cx="2532240" cy="369332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="" xmlns:a16="http://schemas.microsoft.com/office/drawing/2014/main" id="{8F55A6EF-44C2-4A9B-AFC1-A03F3BBD7E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64124" y="4534147"/>
                <a:ext cx="390887" cy="251391"/>
              </a:xfrm>
              <a:prstGeom prst="rect">
                <a:avLst/>
              </a:prstGeom>
            </p:spPr>
          </p:pic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599B6441-16A6-4B3A-812B-8CB3ADAF68CD}"/>
                  </a:ext>
                </a:extLst>
              </p:cNvPr>
              <p:cNvSpPr txBox="1"/>
              <p:nvPr/>
            </p:nvSpPr>
            <p:spPr>
              <a:xfrm>
                <a:off x="6253918" y="4443409"/>
                <a:ext cx="21424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: open-loop operator</a:t>
                </a: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EE199E25-AC56-41E4-8498-F498E97D9F51}"/>
                </a:ext>
              </a:extLst>
            </p:cNvPr>
            <p:cNvSpPr/>
            <p:nvPr/>
          </p:nvSpPr>
          <p:spPr>
            <a:xfrm>
              <a:off x="5502031" y="3703605"/>
              <a:ext cx="3282461" cy="10559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34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6A3D68-8F02-4437-A445-A024DA94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B4F7529-DEA3-421F-BBBB-06E8714D146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54F96AC-C03B-4FFC-B94C-845959576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04F2E10-B34D-45CB-A373-D3193E1E9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964" y="3911251"/>
            <a:ext cx="2752372" cy="11296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0D4E8C6-B650-4D67-8AAE-D4E4245662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5964" y="1996186"/>
            <a:ext cx="3596677" cy="13878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36380D1-FD9F-4F62-BE0A-DA9BE43BFBC8}"/>
              </a:ext>
            </a:extLst>
          </p:cNvPr>
          <p:cNvSpPr txBox="1"/>
          <p:nvPr/>
        </p:nvSpPr>
        <p:spPr>
          <a:xfrm>
            <a:off x="2157046" y="5419957"/>
            <a:ext cx="3854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Infinite-duration impulse response (IIR)</a:t>
            </a:r>
          </a:p>
        </p:txBody>
      </p:sp>
    </p:spTree>
    <p:extLst>
      <p:ext uri="{BB962C8B-B14F-4D97-AF65-F5344CB8AC3E}">
        <p14:creationId xmlns:p14="http://schemas.microsoft.com/office/powerpoint/2010/main" val="247702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C9339E-FCE4-40FE-AD6C-98B7B11A9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of </a:t>
            </a:r>
            <a:r>
              <a:rPr lang="en-US" dirty="0" smtClean="0"/>
              <a:t>Neuron: Perceptron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8720E13-2722-4B35-B8D0-49DC68D6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D40C80A-9800-4BF6-84A0-2E562DE4A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683" y="3514118"/>
            <a:ext cx="4594220" cy="27013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3D74FF2-144D-4D00-BE84-53717DC60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406" y="1573463"/>
            <a:ext cx="3944445" cy="29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57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Perceptron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D40C80A-9800-4BF6-84A0-2E562DE4A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59" y="1932122"/>
            <a:ext cx="5998024" cy="352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4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E9398D-230D-4AD6-8242-97677EA65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</a:t>
            </a:r>
            <a:r>
              <a:rPr lang="en-US" dirty="0" smtClean="0"/>
              <a:t>Perceptron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A6A3B0-8281-4391-9C6B-BDB475C8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486381"/>
            <a:ext cx="7886700" cy="176835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set of </a:t>
            </a:r>
            <a:r>
              <a:rPr lang="en-US" i="1" dirty="0">
                <a:solidFill>
                  <a:srgbClr val="FF0000"/>
                </a:solidFill>
              </a:rPr>
              <a:t>synapses</a:t>
            </a:r>
            <a:r>
              <a:rPr lang="en-US" dirty="0"/>
              <a:t>, each synapse is characterized by a </a:t>
            </a:r>
            <a:r>
              <a:rPr lang="en-US" i="1" dirty="0"/>
              <a:t>weight </a:t>
            </a:r>
            <a:r>
              <a:rPr lang="en-US" dirty="0"/>
              <a:t>to strength the input signals. </a:t>
            </a:r>
          </a:p>
          <a:p>
            <a:r>
              <a:rPr lang="en-US" dirty="0"/>
              <a:t>An </a:t>
            </a:r>
            <a:r>
              <a:rPr lang="en-US" i="1" dirty="0">
                <a:solidFill>
                  <a:srgbClr val="FF0000"/>
                </a:solidFill>
              </a:rPr>
              <a:t>adder</a:t>
            </a:r>
            <a:r>
              <a:rPr lang="en-US" i="1" dirty="0"/>
              <a:t> </a:t>
            </a:r>
            <a:r>
              <a:rPr lang="en-US" dirty="0"/>
              <a:t>for summing the weighted input signals. </a:t>
            </a:r>
          </a:p>
          <a:p>
            <a:r>
              <a:rPr lang="en-US" dirty="0"/>
              <a:t>An </a:t>
            </a:r>
            <a:r>
              <a:rPr lang="en-US" i="1" dirty="0">
                <a:solidFill>
                  <a:srgbClr val="FF0000"/>
                </a:solidFill>
              </a:rPr>
              <a:t>activation function </a:t>
            </a:r>
            <a:r>
              <a:rPr lang="en-US" dirty="0"/>
              <a:t>for limiting the amplitude of the output of a neuron</a:t>
            </a:r>
          </a:p>
          <a:p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bias</a:t>
            </a:r>
            <a:r>
              <a:rPr lang="en-US" dirty="0"/>
              <a:t> for increasing or lowering the net input of the activation function.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9ED382F-E8F5-4129-AA4C-49ECDE3B7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09C7D77-D3F4-495C-A3DA-90E221578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888" y="1633631"/>
            <a:ext cx="4313162" cy="253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00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A631D8-9859-416E-8C8B-91CB9C639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Perceptron computation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6794178-642D-4F72-965C-3351D22CCEC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9586907-3EA3-42B2-A1E1-C7F8EC72F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4FF1CB3-16AE-49D3-BEF5-03D741235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21" y="1852461"/>
            <a:ext cx="5042047" cy="29646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59D1E2B-4741-4A3C-A1C2-9B17DEDEC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0292" y="2054895"/>
            <a:ext cx="1586290" cy="5823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236A536-9D54-4F2B-A55B-D003B4ACB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4660" y="2694700"/>
            <a:ext cx="1987011" cy="5352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BC511ADC-E30A-4565-8B4D-120EC3B816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0292" y="3713213"/>
            <a:ext cx="1628697" cy="3405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FA691B7B-F5AE-494E-8C08-6095EE91BC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3454" y="4077620"/>
            <a:ext cx="1855793" cy="8148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E5A16B9F-3AAB-4DFD-B833-D907ED2BCE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9713" y="4916240"/>
            <a:ext cx="1271424" cy="44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3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0472B5-8D74-4F30-9B36-47B5B49E3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Perceptron </a:t>
            </a:r>
            <a:r>
              <a:rPr lang="en-ID" dirty="0" smtClean="0"/>
              <a:t>computation </a:t>
            </a:r>
            <a:r>
              <a:rPr lang="en-US" dirty="0" smtClean="0"/>
              <a:t>(Cont’d</a:t>
            </a:r>
            <a:r>
              <a:rPr lang="en-US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6DAF5A9-3CEB-463C-A905-7C84228BF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A643668-1629-4A5A-9567-CB470C6DC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77" y="1803069"/>
            <a:ext cx="5947765" cy="34723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AA52948-C871-4744-9C26-5AE8B27A4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5638" y="4218297"/>
            <a:ext cx="1855793" cy="8148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B3BE8BAE-70A9-4373-B381-0ACE7FC89F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1896" y="5056917"/>
            <a:ext cx="1472341" cy="51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9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723333-6B91-4CD8-AD19-61CEECB69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Activation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E9001C-32C1-4FD2-9C7B-51A84E769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Threshold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25F2680-3268-4665-8903-BBF12889A4C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8B50FAA-5128-4AB3-BAD4-15EC16C52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3A18244-B628-4153-9861-575EA8DB2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360" y="2667784"/>
            <a:ext cx="2671063" cy="8190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7C10B6F-ABBF-416A-9F32-DCC58A864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0548" y="2688057"/>
            <a:ext cx="2377898" cy="778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222BB3B-C800-4B30-949F-A586865CAC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7058" y="4151722"/>
            <a:ext cx="4117367" cy="211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2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723333-6B91-4CD8-AD19-61CEECB69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Activation Function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E9001C-32C1-4FD2-9C7B-51A84E769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"/>
            </a:pPr>
            <a:r>
              <a:rPr lang="en-US" dirty="0"/>
              <a:t>Sigmoid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25F2680-3268-4665-8903-BBF12889A4C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8B50FAA-5128-4AB3-BAD4-15EC16C52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9B72CE4-9058-4C79-8517-ABF118EE3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146" y="2640521"/>
            <a:ext cx="2866507" cy="9325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5F164AD3-BC1C-45F0-8AAA-7AC164C35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8956" y="3720804"/>
            <a:ext cx="5276979" cy="263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E1DB0D-F1CF-4755-B167-BD6E0D27E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Activation Function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EE27A7-9550-4D6F-A628-1AAC35891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 Signum function</a:t>
            </a:r>
          </a:p>
          <a:p>
            <a:pPr marL="800100" lvl="1" indent="-342900">
              <a:buAutoNum type="arabicPeriod"/>
            </a:pPr>
            <a:endParaRPr lang="en-US" dirty="0"/>
          </a:p>
          <a:p>
            <a:pPr marL="800100" lvl="1" indent="-342900">
              <a:buAutoNum type="arabicPeriod"/>
            </a:pPr>
            <a:endParaRPr lang="en-US" dirty="0"/>
          </a:p>
          <a:p>
            <a:pPr marL="800100" lvl="1" indent="-342900">
              <a:buAutoNum type="arabicPeriod"/>
            </a:pPr>
            <a:endParaRPr lang="en-US" dirty="0"/>
          </a:p>
          <a:p>
            <a:pPr marL="800100" lvl="1" indent="-342900">
              <a:buAutoNum type="arabicPeriod"/>
            </a:pPr>
            <a:endParaRPr lang="en-US" dirty="0"/>
          </a:p>
          <a:p>
            <a:pPr marL="800100" lvl="1" indent="-34290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40C1474-0232-4D54-B7F7-1EB90F5023B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Artificial Intelligent - Lecture 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BFCB35E-C7AC-422F-99D5-609BCF3F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DED471F-A786-47D6-989A-EB97210EA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264" y="3548761"/>
            <a:ext cx="2421030" cy="9177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39A8B53D-F873-4A8C-BE11-EBCB4BEF6C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7693" y="2545583"/>
            <a:ext cx="5206307" cy="417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9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2674</TotalTime>
  <Words>459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 Lecture 03   Perceptron  </vt:lpstr>
      <vt:lpstr>Model of Neuron: Perceptron</vt:lpstr>
      <vt:lpstr>Perceptron</vt:lpstr>
      <vt:lpstr>Elements of Perceptron</vt:lpstr>
      <vt:lpstr>Perceptron computation</vt:lpstr>
      <vt:lpstr>Perceptron computation (Cont’d)</vt:lpstr>
      <vt:lpstr>Activation Function</vt:lpstr>
      <vt:lpstr>Activation Function (Cont’d)</vt:lpstr>
      <vt:lpstr>Activation Function (Cont’d)</vt:lpstr>
      <vt:lpstr>Activation Function (Cont’d)</vt:lpstr>
      <vt:lpstr>Signal-Flow Graph</vt:lpstr>
      <vt:lpstr>Rules of Signal-Flow Graph</vt:lpstr>
      <vt:lpstr>Rules of Signal-Flow Graph (Cont’d)</vt:lpstr>
      <vt:lpstr>Rules of Signal-Flow Graph (Cont’d)</vt:lpstr>
      <vt:lpstr>Exercise 1</vt:lpstr>
      <vt:lpstr>Architectural Graph of Neuron</vt:lpstr>
      <vt:lpstr>Feedback </vt:lpstr>
      <vt:lpstr>Example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132</cp:revision>
  <dcterms:created xsi:type="dcterms:W3CDTF">2017-06-12T04:19:19Z</dcterms:created>
  <dcterms:modified xsi:type="dcterms:W3CDTF">2019-10-10T13:24:59Z</dcterms:modified>
</cp:coreProperties>
</file>