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F89A9-C224-442C-A8C1-34EA61B02ECF}" type="doc">
      <dgm:prSet loTypeId="urn:microsoft.com/office/officeart/2005/8/layout/cycle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00CC63-347A-44E6-B78E-0FA81AF953A0}">
      <dgm:prSet phldrT="[Text]"/>
      <dgm:spPr/>
      <dgm:t>
        <a:bodyPr/>
        <a:lstStyle/>
        <a:p>
          <a:r>
            <a:rPr lang="en-US" dirty="0" err="1" smtClean="0"/>
            <a:t>Pasar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Pemasaran</a:t>
          </a:r>
          <a:endParaRPr lang="en-US" dirty="0"/>
        </a:p>
      </dgm:t>
    </dgm:pt>
    <dgm:pt modelId="{689580B6-BB13-4101-8970-68AD74A4347D}" type="parTrans" cxnId="{502DD9AC-948F-4B22-A9C7-9578577719F4}">
      <dgm:prSet/>
      <dgm:spPr/>
      <dgm:t>
        <a:bodyPr/>
        <a:lstStyle/>
        <a:p>
          <a:endParaRPr lang="en-US"/>
        </a:p>
      </dgm:t>
    </dgm:pt>
    <dgm:pt modelId="{AE7EEC2B-24C7-4D27-9AF7-C10C3081AA20}" type="sibTrans" cxnId="{502DD9AC-948F-4B22-A9C7-9578577719F4}">
      <dgm:prSet/>
      <dgm:spPr/>
      <dgm:t>
        <a:bodyPr/>
        <a:lstStyle/>
        <a:p>
          <a:endParaRPr lang="en-US"/>
        </a:p>
      </dgm:t>
    </dgm:pt>
    <dgm:pt modelId="{AF2D6EAB-6091-4171-A640-DB761629CD13}">
      <dgm:prSet phldrT="[Text]"/>
      <dgm:spPr/>
      <dgm:t>
        <a:bodyPr/>
        <a:lstStyle/>
        <a:p>
          <a:r>
            <a:rPr lang="en-US" dirty="0" err="1" smtClean="0"/>
            <a:t>Teknis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Produksi</a:t>
          </a:r>
          <a:endParaRPr lang="en-US" dirty="0"/>
        </a:p>
      </dgm:t>
    </dgm:pt>
    <dgm:pt modelId="{BA547FDF-8BE1-432D-8A20-222D87FC0B13}" type="parTrans" cxnId="{8834717D-213E-4F3C-9244-92464CF260BF}">
      <dgm:prSet/>
      <dgm:spPr/>
      <dgm:t>
        <a:bodyPr/>
        <a:lstStyle/>
        <a:p>
          <a:endParaRPr lang="en-US"/>
        </a:p>
      </dgm:t>
    </dgm:pt>
    <dgm:pt modelId="{516F8B20-1B11-4318-BF81-70C6D9DD04E4}" type="sibTrans" cxnId="{8834717D-213E-4F3C-9244-92464CF260BF}">
      <dgm:prSet/>
      <dgm:spPr/>
      <dgm:t>
        <a:bodyPr/>
        <a:lstStyle/>
        <a:p>
          <a:endParaRPr lang="en-US"/>
        </a:p>
      </dgm:t>
    </dgm:pt>
    <dgm:pt modelId="{024C4CAC-DE07-44E5-AADF-377C729CF985}">
      <dgm:prSet phldrT="[Text]"/>
      <dgm:spPr/>
      <dgm:t>
        <a:bodyPr/>
        <a:lstStyle/>
        <a:p>
          <a:r>
            <a:rPr lang="en-US" dirty="0" err="1" smtClean="0"/>
            <a:t>Manajemen</a:t>
          </a:r>
          <a:endParaRPr lang="en-US" dirty="0"/>
        </a:p>
      </dgm:t>
    </dgm:pt>
    <dgm:pt modelId="{92432F8B-7320-422D-A37E-0029E8185821}" type="parTrans" cxnId="{B5B015A0-2870-4827-B76F-FECCF7FB391E}">
      <dgm:prSet/>
      <dgm:spPr/>
      <dgm:t>
        <a:bodyPr/>
        <a:lstStyle/>
        <a:p>
          <a:endParaRPr lang="en-US"/>
        </a:p>
      </dgm:t>
    </dgm:pt>
    <dgm:pt modelId="{1F9C3449-65AE-44F2-8237-8D3D837F09F6}" type="sibTrans" cxnId="{B5B015A0-2870-4827-B76F-FECCF7FB391E}">
      <dgm:prSet/>
      <dgm:spPr/>
      <dgm:t>
        <a:bodyPr/>
        <a:lstStyle/>
        <a:p>
          <a:endParaRPr lang="en-US"/>
        </a:p>
      </dgm:t>
    </dgm:pt>
    <dgm:pt modelId="{35723FC9-23BA-425C-8C2A-1DF57928763B}">
      <dgm:prSet phldrT="[Text]"/>
      <dgm:spPr/>
      <dgm:t>
        <a:bodyPr/>
        <a:lstStyle/>
        <a:p>
          <a:r>
            <a:rPr lang="en-US" dirty="0" err="1" smtClean="0"/>
            <a:t>Keuangan</a:t>
          </a:r>
          <a:endParaRPr lang="en-US" dirty="0"/>
        </a:p>
      </dgm:t>
    </dgm:pt>
    <dgm:pt modelId="{2A93B238-5FFC-4A96-9088-11E52FE0A132}" type="parTrans" cxnId="{E6AA1115-62E3-476A-89CF-D8FBCE1A0A7F}">
      <dgm:prSet/>
      <dgm:spPr/>
      <dgm:t>
        <a:bodyPr/>
        <a:lstStyle/>
        <a:p>
          <a:endParaRPr lang="en-US"/>
        </a:p>
      </dgm:t>
    </dgm:pt>
    <dgm:pt modelId="{F5107A9B-35BA-4634-B467-3E43A9D9FF24}" type="sibTrans" cxnId="{E6AA1115-62E3-476A-89CF-D8FBCE1A0A7F}">
      <dgm:prSet/>
      <dgm:spPr/>
      <dgm:t>
        <a:bodyPr/>
        <a:lstStyle/>
        <a:p>
          <a:endParaRPr lang="en-US"/>
        </a:p>
      </dgm:t>
    </dgm:pt>
    <dgm:pt modelId="{C2056D50-A147-4C2F-A555-7D89E78CBCC3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/>
            <a:t>Hukum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Perijinan</a:t>
          </a:r>
          <a:endParaRPr lang="en-US" dirty="0"/>
        </a:p>
      </dgm:t>
    </dgm:pt>
    <dgm:pt modelId="{B00C5DF8-BB96-401E-9CC0-BDAEC87E9175}" type="parTrans" cxnId="{987F3279-5186-4CA5-99F7-BF0FBEA29B05}">
      <dgm:prSet/>
      <dgm:spPr/>
      <dgm:t>
        <a:bodyPr/>
        <a:lstStyle/>
        <a:p>
          <a:endParaRPr lang="en-US"/>
        </a:p>
      </dgm:t>
    </dgm:pt>
    <dgm:pt modelId="{40C309EF-CDD0-41DA-B601-54FDF25307F4}" type="sibTrans" cxnId="{987F3279-5186-4CA5-99F7-BF0FBEA29B05}">
      <dgm:prSet/>
      <dgm:spPr/>
      <dgm:t>
        <a:bodyPr/>
        <a:lstStyle/>
        <a:p>
          <a:endParaRPr lang="en-US"/>
        </a:p>
      </dgm:t>
    </dgm:pt>
    <dgm:pt modelId="{925475B0-B6E6-4BFF-8BCF-C1ADB156633B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Lingkungan</a:t>
          </a:r>
          <a:endParaRPr lang="en-US" dirty="0"/>
        </a:p>
      </dgm:t>
    </dgm:pt>
    <dgm:pt modelId="{62085B5E-A677-4889-AEC5-681B2512F810}" type="parTrans" cxnId="{C8D2832D-BDA4-4F00-9E75-F4223C39B9AB}">
      <dgm:prSet/>
      <dgm:spPr/>
      <dgm:t>
        <a:bodyPr/>
        <a:lstStyle/>
        <a:p>
          <a:endParaRPr lang="en-US"/>
        </a:p>
      </dgm:t>
    </dgm:pt>
    <dgm:pt modelId="{B3F4E191-E961-474C-B9A5-6242A9DD61F6}" type="sibTrans" cxnId="{C8D2832D-BDA4-4F00-9E75-F4223C39B9AB}">
      <dgm:prSet/>
      <dgm:spPr/>
      <dgm:t>
        <a:bodyPr/>
        <a:lstStyle/>
        <a:p>
          <a:endParaRPr lang="en-US"/>
        </a:p>
      </dgm:t>
    </dgm:pt>
    <dgm:pt modelId="{8C9F60E9-1751-430F-BF61-84EBA9DC04B7}" type="pres">
      <dgm:prSet presAssocID="{BF0F89A9-C224-442C-A8C1-34EA61B02E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999D42-DA8B-4B76-8768-F3B045597D33}" type="pres">
      <dgm:prSet presAssocID="{BF0F89A9-C224-442C-A8C1-34EA61B02ECF}" presName="cycle" presStyleCnt="0"/>
      <dgm:spPr/>
    </dgm:pt>
    <dgm:pt modelId="{09D6B5B3-10AA-42CD-BC5E-3D1B6A7FFAAD}" type="pres">
      <dgm:prSet presAssocID="{8900CC63-347A-44E6-B78E-0FA81AF953A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D9A64-EE6D-44FA-88B6-BDAD87434EF7}" type="pres">
      <dgm:prSet presAssocID="{AE7EEC2B-24C7-4D27-9AF7-C10C3081AA2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ED082A10-6741-4C44-8C58-41F86386958C}" type="pres">
      <dgm:prSet presAssocID="{AF2D6EAB-6091-4171-A640-DB761629CD13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2D28B-DFC7-4254-9B11-1B4AB29449FD}" type="pres">
      <dgm:prSet presAssocID="{024C4CAC-DE07-44E5-AADF-377C729CF985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29F73-D065-4B91-B1AB-6D2ADD20B7DC}" type="pres">
      <dgm:prSet presAssocID="{35723FC9-23BA-425C-8C2A-1DF57928763B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47EC6-8E9B-409F-8CC3-6A06DAC32189}" type="pres">
      <dgm:prSet presAssocID="{C2056D50-A147-4C2F-A555-7D89E78CBCC3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9B797-126F-4360-8B9B-E840BB9099C6}" type="pres">
      <dgm:prSet presAssocID="{925475B0-B6E6-4BFF-8BCF-C1ADB156633B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372DBF-780D-440B-8482-CC047434B7B5}" type="presOf" srcId="{35723FC9-23BA-425C-8C2A-1DF57928763B}" destId="{C5C29F73-D065-4B91-B1AB-6D2ADD20B7DC}" srcOrd="0" destOrd="0" presId="urn:microsoft.com/office/officeart/2005/8/layout/cycle3"/>
    <dgm:cxn modelId="{0A6A2923-D7F4-4980-8A1A-F563E36507CB}" type="presOf" srcId="{024C4CAC-DE07-44E5-AADF-377C729CF985}" destId="{BA12D28B-DFC7-4254-9B11-1B4AB29449FD}" srcOrd="0" destOrd="0" presId="urn:microsoft.com/office/officeart/2005/8/layout/cycle3"/>
    <dgm:cxn modelId="{B5B015A0-2870-4827-B76F-FECCF7FB391E}" srcId="{BF0F89A9-C224-442C-A8C1-34EA61B02ECF}" destId="{024C4CAC-DE07-44E5-AADF-377C729CF985}" srcOrd="2" destOrd="0" parTransId="{92432F8B-7320-422D-A37E-0029E8185821}" sibTransId="{1F9C3449-65AE-44F2-8237-8D3D837F09F6}"/>
    <dgm:cxn modelId="{17AFD3CE-B923-422C-AB4B-0E300AD93E48}" type="presOf" srcId="{AF2D6EAB-6091-4171-A640-DB761629CD13}" destId="{ED082A10-6741-4C44-8C58-41F86386958C}" srcOrd="0" destOrd="0" presId="urn:microsoft.com/office/officeart/2005/8/layout/cycle3"/>
    <dgm:cxn modelId="{8834717D-213E-4F3C-9244-92464CF260BF}" srcId="{BF0F89A9-C224-442C-A8C1-34EA61B02ECF}" destId="{AF2D6EAB-6091-4171-A640-DB761629CD13}" srcOrd="1" destOrd="0" parTransId="{BA547FDF-8BE1-432D-8A20-222D87FC0B13}" sibTransId="{516F8B20-1B11-4318-BF81-70C6D9DD04E4}"/>
    <dgm:cxn modelId="{17267388-D1CB-4D91-B8EF-304715D1916F}" type="presOf" srcId="{AE7EEC2B-24C7-4D27-9AF7-C10C3081AA20}" destId="{3BAD9A64-EE6D-44FA-88B6-BDAD87434EF7}" srcOrd="0" destOrd="0" presId="urn:microsoft.com/office/officeart/2005/8/layout/cycle3"/>
    <dgm:cxn modelId="{502DD9AC-948F-4B22-A9C7-9578577719F4}" srcId="{BF0F89A9-C224-442C-A8C1-34EA61B02ECF}" destId="{8900CC63-347A-44E6-B78E-0FA81AF953A0}" srcOrd="0" destOrd="0" parTransId="{689580B6-BB13-4101-8970-68AD74A4347D}" sibTransId="{AE7EEC2B-24C7-4D27-9AF7-C10C3081AA20}"/>
    <dgm:cxn modelId="{3964508B-B63E-4FEF-9A5B-622D3395FC19}" type="presOf" srcId="{925475B0-B6E6-4BFF-8BCF-C1ADB156633B}" destId="{29D9B797-126F-4360-8B9B-E840BB9099C6}" srcOrd="0" destOrd="0" presId="urn:microsoft.com/office/officeart/2005/8/layout/cycle3"/>
    <dgm:cxn modelId="{A59FA420-CC1B-48A0-AD5B-608141F11120}" type="presOf" srcId="{C2056D50-A147-4C2F-A555-7D89E78CBCC3}" destId="{B1347EC6-8E9B-409F-8CC3-6A06DAC32189}" srcOrd="0" destOrd="0" presId="urn:microsoft.com/office/officeart/2005/8/layout/cycle3"/>
    <dgm:cxn modelId="{74B77525-BFA3-42B2-9642-83D97F2A3F44}" type="presOf" srcId="{BF0F89A9-C224-442C-A8C1-34EA61B02ECF}" destId="{8C9F60E9-1751-430F-BF61-84EBA9DC04B7}" srcOrd="0" destOrd="0" presId="urn:microsoft.com/office/officeart/2005/8/layout/cycle3"/>
    <dgm:cxn modelId="{987F3279-5186-4CA5-99F7-BF0FBEA29B05}" srcId="{BF0F89A9-C224-442C-A8C1-34EA61B02ECF}" destId="{C2056D50-A147-4C2F-A555-7D89E78CBCC3}" srcOrd="4" destOrd="0" parTransId="{B00C5DF8-BB96-401E-9CC0-BDAEC87E9175}" sibTransId="{40C309EF-CDD0-41DA-B601-54FDF25307F4}"/>
    <dgm:cxn modelId="{C8D2832D-BDA4-4F00-9E75-F4223C39B9AB}" srcId="{BF0F89A9-C224-442C-A8C1-34EA61B02ECF}" destId="{925475B0-B6E6-4BFF-8BCF-C1ADB156633B}" srcOrd="5" destOrd="0" parTransId="{62085B5E-A677-4889-AEC5-681B2512F810}" sibTransId="{B3F4E191-E961-474C-B9A5-6242A9DD61F6}"/>
    <dgm:cxn modelId="{E6AA1115-62E3-476A-89CF-D8FBCE1A0A7F}" srcId="{BF0F89A9-C224-442C-A8C1-34EA61B02ECF}" destId="{35723FC9-23BA-425C-8C2A-1DF57928763B}" srcOrd="3" destOrd="0" parTransId="{2A93B238-5FFC-4A96-9088-11E52FE0A132}" sibTransId="{F5107A9B-35BA-4634-B467-3E43A9D9FF24}"/>
    <dgm:cxn modelId="{8AEEE0D2-466A-4B38-8C32-486F6ED38D4A}" type="presOf" srcId="{8900CC63-347A-44E6-B78E-0FA81AF953A0}" destId="{09D6B5B3-10AA-42CD-BC5E-3D1B6A7FFAAD}" srcOrd="0" destOrd="0" presId="urn:microsoft.com/office/officeart/2005/8/layout/cycle3"/>
    <dgm:cxn modelId="{9AB28CAA-5DF2-42D6-9DDD-4CA55D475DB0}" type="presParOf" srcId="{8C9F60E9-1751-430F-BF61-84EBA9DC04B7}" destId="{09999D42-DA8B-4B76-8768-F3B045597D33}" srcOrd="0" destOrd="0" presId="urn:microsoft.com/office/officeart/2005/8/layout/cycle3"/>
    <dgm:cxn modelId="{9BA050DB-8BF4-4028-A6CF-CB4B06320964}" type="presParOf" srcId="{09999D42-DA8B-4B76-8768-F3B045597D33}" destId="{09D6B5B3-10AA-42CD-BC5E-3D1B6A7FFAAD}" srcOrd="0" destOrd="0" presId="urn:microsoft.com/office/officeart/2005/8/layout/cycle3"/>
    <dgm:cxn modelId="{D39A5E33-02A9-47DE-B31C-9A4407C7851C}" type="presParOf" srcId="{09999D42-DA8B-4B76-8768-F3B045597D33}" destId="{3BAD9A64-EE6D-44FA-88B6-BDAD87434EF7}" srcOrd="1" destOrd="0" presId="urn:microsoft.com/office/officeart/2005/8/layout/cycle3"/>
    <dgm:cxn modelId="{E0809546-7037-4BE2-A441-9F6D62629B1E}" type="presParOf" srcId="{09999D42-DA8B-4B76-8768-F3B045597D33}" destId="{ED082A10-6741-4C44-8C58-41F86386958C}" srcOrd="2" destOrd="0" presId="urn:microsoft.com/office/officeart/2005/8/layout/cycle3"/>
    <dgm:cxn modelId="{49A1A426-E47B-4332-BCF2-7AA14B6D0935}" type="presParOf" srcId="{09999D42-DA8B-4B76-8768-F3B045597D33}" destId="{BA12D28B-DFC7-4254-9B11-1B4AB29449FD}" srcOrd="3" destOrd="0" presId="urn:microsoft.com/office/officeart/2005/8/layout/cycle3"/>
    <dgm:cxn modelId="{9799A6EB-74B9-4A7B-85BC-0BF1F8BDC0A8}" type="presParOf" srcId="{09999D42-DA8B-4B76-8768-F3B045597D33}" destId="{C5C29F73-D065-4B91-B1AB-6D2ADD20B7DC}" srcOrd="4" destOrd="0" presId="urn:microsoft.com/office/officeart/2005/8/layout/cycle3"/>
    <dgm:cxn modelId="{DEBECD5D-7A0C-42A9-906E-4F6AE4894812}" type="presParOf" srcId="{09999D42-DA8B-4B76-8768-F3B045597D33}" destId="{B1347EC6-8E9B-409F-8CC3-6A06DAC32189}" srcOrd="5" destOrd="0" presId="urn:microsoft.com/office/officeart/2005/8/layout/cycle3"/>
    <dgm:cxn modelId="{8675D586-A535-45F6-8A80-61C29B1F9FC3}" type="presParOf" srcId="{09999D42-DA8B-4B76-8768-F3B045597D33}" destId="{29D9B797-126F-4360-8B9B-E840BB9099C6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D9A64-EE6D-44FA-88B6-BDAD87434EF7}">
      <dsp:nvSpPr>
        <dsp:cNvPr id="0" name=""/>
        <dsp:cNvSpPr/>
      </dsp:nvSpPr>
      <dsp:spPr>
        <a:xfrm>
          <a:off x="2669395" y="-3644"/>
          <a:ext cx="4381471" cy="4381471"/>
        </a:xfrm>
        <a:prstGeom prst="circularArrow">
          <a:avLst>
            <a:gd name="adj1" fmla="val 5274"/>
            <a:gd name="adj2" fmla="val 312630"/>
            <a:gd name="adj3" fmla="val 14212902"/>
            <a:gd name="adj4" fmla="val 17135936"/>
            <a:gd name="adj5" fmla="val 547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9D6B5B3-10AA-42CD-BC5E-3D1B6A7FFAAD}">
      <dsp:nvSpPr>
        <dsp:cNvPr id="0" name=""/>
        <dsp:cNvSpPr/>
      </dsp:nvSpPr>
      <dsp:spPr>
        <a:xfrm>
          <a:off x="4020049" y="1505"/>
          <a:ext cx="1680162" cy="84008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Pasar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Pemasaran</a:t>
          </a:r>
          <a:endParaRPr lang="en-US" sz="2300" kern="1200" dirty="0"/>
        </a:p>
      </dsp:txBody>
      <dsp:txXfrm>
        <a:off x="4061058" y="42514"/>
        <a:ext cx="1598144" cy="758063"/>
      </dsp:txXfrm>
    </dsp:sp>
    <dsp:sp modelId="{ED082A10-6741-4C44-8C58-41F86386958C}">
      <dsp:nvSpPr>
        <dsp:cNvPr id="0" name=""/>
        <dsp:cNvSpPr/>
      </dsp:nvSpPr>
      <dsp:spPr>
        <a:xfrm>
          <a:off x="5559386" y="890241"/>
          <a:ext cx="1680162" cy="84008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Teknis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Produksi</a:t>
          </a:r>
          <a:endParaRPr lang="en-US" sz="2300" kern="1200" dirty="0"/>
        </a:p>
      </dsp:txBody>
      <dsp:txXfrm>
        <a:off x="5600395" y="931250"/>
        <a:ext cx="1598144" cy="758063"/>
      </dsp:txXfrm>
    </dsp:sp>
    <dsp:sp modelId="{BA12D28B-DFC7-4254-9B11-1B4AB29449FD}">
      <dsp:nvSpPr>
        <dsp:cNvPr id="0" name=""/>
        <dsp:cNvSpPr/>
      </dsp:nvSpPr>
      <dsp:spPr>
        <a:xfrm>
          <a:off x="5559386" y="2667715"/>
          <a:ext cx="1680162" cy="84008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Manajemen</a:t>
          </a:r>
          <a:endParaRPr lang="en-US" sz="2300" kern="1200" dirty="0"/>
        </a:p>
      </dsp:txBody>
      <dsp:txXfrm>
        <a:off x="5600395" y="2708724"/>
        <a:ext cx="1598144" cy="758063"/>
      </dsp:txXfrm>
    </dsp:sp>
    <dsp:sp modelId="{C5C29F73-D065-4B91-B1AB-6D2ADD20B7DC}">
      <dsp:nvSpPr>
        <dsp:cNvPr id="0" name=""/>
        <dsp:cNvSpPr/>
      </dsp:nvSpPr>
      <dsp:spPr>
        <a:xfrm>
          <a:off x="4020049" y="3556451"/>
          <a:ext cx="1680162" cy="84008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Keuangan</a:t>
          </a:r>
          <a:endParaRPr lang="en-US" sz="2300" kern="1200" dirty="0"/>
        </a:p>
      </dsp:txBody>
      <dsp:txXfrm>
        <a:off x="4061058" y="3597460"/>
        <a:ext cx="1598144" cy="758063"/>
      </dsp:txXfrm>
    </dsp:sp>
    <dsp:sp modelId="{B1347EC6-8E9B-409F-8CC3-6A06DAC32189}">
      <dsp:nvSpPr>
        <dsp:cNvPr id="0" name=""/>
        <dsp:cNvSpPr/>
      </dsp:nvSpPr>
      <dsp:spPr>
        <a:xfrm>
          <a:off x="2480712" y="2667715"/>
          <a:ext cx="1680162" cy="840081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Hukum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Perijinan</a:t>
          </a:r>
          <a:endParaRPr lang="en-US" sz="2300" kern="1200" dirty="0"/>
        </a:p>
      </dsp:txBody>
      <dsp:txXfrm>
        <a:off x="2521721" y="2708724"/>
        <a:ext cx="1598144" cy="758063"/>
      </dsp:txXfrm>
    </dsp:sp>
    <dsp:sp modelId="{29D9B797-126F-4360-8B9B-E840BB9099C6}">
      <dsp:nvSpPr>
        <dsp:cNvPr id="0" name=""/>
        <dsp:cNvSpPr/>
      </dsp:nvSpPr>
      <dsp:spPr>
        <a:xfrm>
          <a:off x="2480712" y="890241"/>
          <a:ext cx="1680162" cy="840081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Lingkungan</a:t>
          </a:r>
          <a:endParaRPr lang="en-US" sz="2300" kern="1200" dirty="0"/>
        </a:p>
      </dsp:txBody>
      <dsp:txXfrm>
        <a:off x="2521721" y="931250"/>
        <a:ext cx="1598144" cy="758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220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1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0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6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613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1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5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7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4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9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88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61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d-id.facebook.com/business/learn/how-business-manager-works/gui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6000" b="1" dirty="0" smtClean="0"/>
              <a:t>TECHNOPRENEURSHIP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5861" y="4853941"/>
            <a:ext cx="4157375" cy="1569236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Pertemuan</a:t>
            </a:r>
            <a:r>
              <a:rPr lang="en-US" b="1" dirty="0" smtClean="0"/>
              <a:t> 3 – </a:t>
            </a:r>
            <a:r>
              <a:rPr lang="en-US" b="1" dirty="0" err="1" smtClean="0"/>
              <a:t>Studi</a:t>
            </a:r>
            <a:r>
              <a:rPr lang="en-US" b="1" dirty="0" smtClean="0"/>
              <a:t> </a:t>
            </a:r>
            <a:r>
              <a:rPr lang="en-US" b="1" dirty="0" err="1" smtClean="0"/>
              <a:t>Kelayakan</a:t>
            </a:r>
            <a:r>
              <a:rPr lang="en-US" b="1" dirty="0" smtClean="0"/>
              <a:t> </a:t>
            </a:r>
            <a:r>
              <a:rPr lang="en-US" b="1" dirty="0" err="1" smtClean="0"/>
              <a:t>usaha</a:t>
            </a:r>
            <a:endParaRPr lang="en-US" b="1" i="1" dirty="0" smtClean="0"/>
          </a:p>
          <a:p>
            <a:r>
              <a:rPr lang="en-US" b="1" dirty="0" err="1" smtClean="0"/>
              <a:t>Senin</a:t>
            </a:r>
            <a:r>
              <a:rPr lang="en-US" b="1" dirty="0" smtClean="0"/>
              <a:t>, 10 </a:t>
            </a:r>
            <a:r>
              <a:rPr lang="en-US" b="1" dirty="0" err="1" smtClean="0"/>
              <a:t>Februari</a:t>
            </a:r>
            <a:r>
              <a:rPr lang="en-US" b="1" dirty="0" smtClean="0"/>
              <a:t> 2020</a:t>
            </a:r>
          </a:p>
          <a:p>
            <a:r>
              <a:rPr lang="en-US" b="1" dirty="0" err="1" smtClean="0"/>
              <a:t>Safitri</a:t>
            </a:r>
            <a:r>
              <a:rPr lang="en-US" b="1" dirty="0" smtClean="0"/>
              <a:t> Jaya, </a:t>
            </a:r>
            <a:r>
              <a:rPr lang="en-US" b="1" dirty="0" err="1" smtClean="0"/>
              <a:t>S.Kom</a:t>
            </a:r>
            <a:r>
              <a:rPr lang="en-US" b="1" dirty="0" smtClean="0"/>
              <a:t>, M.T.I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38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2"/>
            </a:pP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persaingan</a:t>
            </a:r>
            <a:r>
              <a:rPr lang="en-US" sz="2400" dirty="0" smtClean="0"/>
              <a:t> </a:t>
            </a:r>
            <a:r>
              <a:rPr lang="en-US" sz="2400" dirty="0" err="1" smtClean="0"/>
              <a:t>monopolistik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098" name="Picture 2" descr="Image result for contoh pasar persaingan monopolist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27" y="2794943"/>
            <a:ext cx="6845726" cy="38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3"/>
            </a:pP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Oligopoli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122" name="Picture 2" descr="Image result for contoh pasar oligopo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53" y="2752709"/>
            <a:ext cx="6040510" cy="392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4.  </a:t>
            </a: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Monopoli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6146" name="Picture 2" descr="Image result for contoh pasar monopo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93" y="2707732"/>
            <a:ext cx="6067804" cy="36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pemasaran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450850">
              <a:buFont typeface="Wingdings" panose="05000000000000000000" pitchFamily="2" charset="2"/>
              <a:buChar char="q"/>
            </a:pPr>
            <a:r>
              <a:rPr lang="en-US" b="1" dirty="0" err="1" smtClean="0"/>
              <a:t>Pemasaran</a:t>
            </a:r>
            <a:r>
              <a:rPr lang="en-US" b="1" dirty="0" smtClean="0"/>
              <a:t>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menjual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 marL="450850" indent="-450850">
              <a:buFont typeface="Wingdings" panose="05000000000000000000" pitchFamily="2" charset="2"/>
              <a:buChar char="q"/>
            </a:pP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mempertukarkan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/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endParaRPr lang="en-US" dirty="0" smtClean="0"/>
          </a:p>
          <a:p>
            <a:pPr marL="450850" indent="-450850">
              <a:buFont typeface="Wingdings" panose="05000000000000000000" pitchFamily="2" charset="2"/>
              <a:buChar char="q"/>
            </a:pPr>
            <a:r>
              <a:rPr lang="en-US" b="1" dirty="0" err="1" smtClean="0"/>
              <a:t>Permintaan</a:t>
            </a:r>
            <a:r>
              <a:rPr lang="en-US" b="1" dirty="0" smtClean="0"/>
              <a:t> </a:t>
            </a:r>
            <a:r>
              <a:rPr lang="en-US" b="1" dirty="0" err="1" smtClean="0"/>
              <a:t>konsumen</a:t>
            </a:r>
            <a:r>
              <a:rPr lang="en-US" b="1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, </a:t>
            </a:r>
            <a:r>
              <a:rPr lang="en-US" dirty="0" err="1" smtClean="0"/>
              <a:t>pembanding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pengganti</a:t>
            </a:r>
            <a:r>
              <a:rPr lang="en-US" dirty="0" smtClean="0"/>
              <a:t>,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selera</a:t>
            </a:r>
            <a:endParaRPr lang="en-US" dirty="0" smtClean="0"/>
          </a:p>
          <a:p>
            <a:pPr marL="450850" indent="-450850">
              <a:buFont typeface="Wingdings" panose="05000000000000000000" pitchFamily="2" charset="2"/>
              <a:buChar char="q"/>
            </a:pP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4,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723900" lvl="1" indent="-273050">
              <a:buFont typeface="Wingdings" panose="05000000000000000000" pitchFamily="2" charset="2"/>
              <a:buChar char="§"/>
            </a:pP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endParaRPr lang="en-US" dirty="0" smtClean="0"/>
          </a:p>
          <a:p>
            <a:pPr marL="723900" lvl="1" indent="-273050">
              <a:buFont typeface="Wingdings" panose="05000000000000000000" pitchFamily="2" charset="2"/>
              <a:buChar char="§"/>
            </a:pPr>
            <a:r>
              <a:rPr lang="en-US" dirty="0" err="1" smtClean="0"/>
              <a:t>Pasar</a:t>
            </a:r>
            <a:r>
              <a:rPr lang="en-US" dirty="0" smtClean="0"/>
              <a:t> industrial</a:t>
            </a:r>
          </a:p>
          <a:p>
            <a:pPr marL="723900" lvl="1" indent="-273050">
              <a:buFont typeface="Wingdings" panose="05000000000000000000" pitchFamily="2" charset="2"/>
              <a:buChar char="§"/>
            </a:pPr>
            <a:r>
              <a:rPr lang="en-US" dirty="0" err="1" smtClean="0"/>
              <a:t>Pasar</a:t>
            </a:r>
            <a:r>
              <a:rPr lang="en-US" dirty="0" smtClean="0"/>
              <a:t> reseller</a:t>
            </a:r>
          </a:p>
          <a:p>
            <a:pPr marL="723900" lvl="1" indent="-273050">
              <a:buFont typeface="Wingdings" panose="05000000000000000000" pitchFamily="2" charset="2"/>
              <a:buChar char="§"/>
            </a:pP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0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Mengenal</a:t>
            </a:r>
            <a:r>
              <a:rPr lang="en-US" sz="4400" dirty="0" smtClean="0"/>
              <a:t> </a:t>
            </a:r>
            <a:r>
              <a:rPr lang="en-US" sz="4400" dirty="0" err="1" smtClean="0"/>
              <a:t>penawaran</a:t>
            </a:r>
            <a:r>
              <a:rPr lang="en-US" sz="4400" dirty="0" smtClean="0"/>
              <a:t> </a:t>
            </a:r>
            <a:r>
              <a:rPr lang="en-US" sz="4400" dirty="0" err="1" smtClean="0"/>
              <a:t>produk</a:t>
            </a:r>
            <a:r>
              <a:rPr lang="en-US" sz="4400" dirty="0" smtClean="0"/>
              <a:t> </a:t>
            </a:r>
            <a:r>
              <a:rPr lang="en-US" sz="4400" dirty="0" err="1" smtClean="0"/>
              <a:t>sejenis</a:t>
            </a:r>
            <a:r>
              <a:rPr lang="en-US" sz="4400" dirty="0" smtClean="0"/>
              <a:t> </a:t>
            </a:r>
            <a:r>
              <a:rPr lang="en-US" sz="4400" dirty="0" err="1" smtClean="0"/>
              <a:t>maupun</a:t>
            </a:r>
            <a:r>
              <a:rPr lang="en-US" sz="4400" dirty="0" smtClean="0"/>
              <a:t> </a:t>
            </a:r>
            <a:r>
              <a:rPr lang="en-US" sz="4400" dirty="0" err="1" smtClean="0"/>
              <a:t>substitusinya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Segmentasi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(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r>
              <a:rPr lang="en-US" dirty="0" smtClean="0"/>
              <a:t>)</a:t>
            </a:r>
          </a:p>
          <a:p>
            <a:pPr marL="723900" lvl="1" indent="-273050">
              <a:buFont typeface="+mj-lt"/>
              <a:buAutoNum type="alphaLcPeriod"/>
            </a:pPr>
            <a:r>
              <a:rPr lang="en-US" dirty="0" err="1" smtClean="0"/>
              <a:t>Geografis</a:t>
            </a:r>
            <a:r>
              <a:rPr lang="en-US" dirty="0"/>
              <a:t>	</a:t>
            </a:r>
            <a:r>
              <a:rPr lang="en-US" dirty="0" smtClean="0"/>
              <a:t>	: </a:t>
            </a:r>
            <a:r>
              <a:rPr lang="en-US" dirty="0" err="1" smtClean="0"/>
              <a:t>bangsa</a:t>
            </a:r>
            <a:r>
              <a:rPr lang="en-US" dirty="0" smtClean="0"/>
              <a:t>/ </a:t>
            </a:r>
            <a:r>
              <a:rPr lang="en-US" dirty="0" err="1" smtClean="0"/>
              <a:t>negara</a:t>
            </a:r>
            <a:endParaRPr lang="en-US" dirty="0" smtClean="0"/>
          </a:p>
          <a:p>
            <a:pPr marL="723900" lvl="1" indent="-273050">
              <a:buFont typeface="+mj-lt"/>
              <a:buAutoNum type="alphaLcPeriod"/>
            </a:pPr>
            <a:r>
              <a:rPr lang="en-US" dirty="0" err="1" smtClean="0"/>
              <a:t>Demografis</a:t>
            </a:r>
            <a:r>
              <a:rPr lang="en-US" dirty="0" smtClean="0"/>
              <a:t>		: </a:t>
            </a:r>
            <a:r>
              <a:rPr lang="en-US" dirty="0" err="1" smtClean="0"/>
              <a:t>usia</a:t>
            </a:r>
            <a:r>
              <a:rPr lang="en-US" dirty="0" smtClean="0"/>
              <a:t>,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endParaRPr lang="en-US" dirty="0" smtClean="0"/>
          </a:p>
          <a:p>
            <a:pPr marL="723900" lvl="1" indent="-273050">
              <a:buFont typeface="+mj-lt"/>
              <a:buAutoNum type="alphaLcPeriod"/>
            </a:pPr>
            <a:r>
              <a:rPr lang="en-US" dirty="0" err="1" smtClean="0"/>
              <a:t>Psikografis</a:t>
            </a:r>
            <a:r>
              <a:rPr lang="en-US" dirty="0" smtClean="0"/>
              <a:t>		: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,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pPr marL="723900" lvl="1" indent="-273050">
              <a:buFont typeface="+mj-lt"/>
              <a:buAutoNum type="alphaLcPeriod"/>
            </a:pPr>
            <a:r>
              <a:rPr lang="en-US" dirty="0" err="1" smtClean="0"/>
              <a:t>Prilaku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	: </a:t>
            </a:r>
            <a:r>
              <a:rPr lang="en-US" dirty="0" err="1" smtClean="0"/>
              <a:t>pengetahuan</a:t>
            </a:r>
            <a:r>
              <a:rPr lang="en-US" dirty="0" smtClean="0"/>
              <a:t>,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(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keaktifan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)</a:t>
            </a:r>
          </a:p>
          <a:p>
            <a:pPr marL="723900" lvl="1" indent="-273050">
              <a:buFont typeface="+mj-lt"/>
              <a:buAutoNum type="alphaLcPeriod"/>
            </a:pP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(data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)</a:t>
            </a:r>
          </a:p>
          <a:p>
            <a:pPr marL="723900" lvl="1" indent="-273050">
              <a:buFont typeface="+mj-lt"/>
              <a:buAutoNum type="alphaLcPeriod"/>
            </a:pP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 (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(</a:t>
            </a:r>
            <a:r>
              <a:rPr lang="en-US" dirty="0" err="1" smtClean="0"/>
              <a:t>keunggulan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/</a:t>
            </a:r>
            <a:r>
              <a:rPr lang="en-US" dirty="0" err="1" smtClean="0"/>
              <a:t>jasa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i="1" dirty="0" err="1" smtClean="0">
                <a:solidFill>
                  <a:srgbClr val="FF0000"/>
                </a:solidFill>
              </a:rPr>
              <a:t>Penetapan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harga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dilakukan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berdasarkan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analisis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terhadap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daya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beli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konsumen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044206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Strategi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produk</a:t>
            </a:r>
            <a:endParaRPr lang="en-US" dirty="0" smtClean="0">
              <a:solidFill>
                <a:srgbClr val="FF0000"/>
              </a:solidFill>
            </a:endParaRPr>
          </a:p>
          <a:p>
            <a:pPr marL="173736" lvl="1" indent="0">
              <a:buNone/>
            </a:pPr>
            <a:r>
              <a:rPr lang="en-US" dirty="0" smtClean="0"/>
              <a:t>     Logo </a:t>
            </a:r>
            <a:r>
              <a:rPr lang="en-US" dirty="0" err="1" smtClean="0"/>
              <a:t>dan</a:t>
            </a:r>
            <a:r>
              <a:rPr lang="en-US" dirty="0" smtClean="0"/>
              <a:t> moto, </a:t>
            </a:r>
            <a:r>
              <a:rPr lang="en-US" dirty="0" err="1" smtClean="0"/>
              <a:t>merek</a:t>
            </a:r>
            <a:r>
              <a:rPr lang="en-US" dirty="0" smtClean="0"/>
              <a:t>, </a:t>
            </a:r>
            <a:r>
              <a:rPr lang="en-US" dirty="0" err="1" smtClean="0"/>
              <a:t>kemasan</a:t>
            </a:r>
            <a:r>
              <a:rPr lang="en-US" dirty="0" smtClean="0"/>
              <a:t>, label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Strategi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harga</a:t>
            </a:r>
            <a:endParaRPr lang="en-US" dirty="0" smtClean="0">
              <a:solidFill>
                <a:srgbClr val="FF0000"/>
              </a:solidFill>
            </a:endParaRPr>
          </a:p>
          <a:p>
            <a:pPr marL="173736" lvl="1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i="1" dirty="0" smtClean="0"/>
              <a:t>Skimming pricing </a:t>
            </a:r>
            <a:r>
              <a:rPr lang="en-US" dirty="0" smtClean="0"/>
              <a:t>(</a:t>
            </a:r>
            <a:r>
              <a:rPr lang="en-US" dirty="0" err="1" smtClean="0"/>
              <a:t>harga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endParaRPr lang="en-US" dirty="0" smtClean="0"/>
          </a:p>
          <a:p>
            <a:pPr marL="173736" lvl="1" indent="0">
              <a:buNone/>
            </a:pPr>
            <a:r>
              <a:rPr lang="en-US" dirty="0" smtClean="0"/>
              <a:t>     </a:t>
            </a:r>
            <a:r>
              <a:rPr lang="en-US" i="1" dirty="0" smtClean="0"/>
              <a:t>Penetration pricing </a:t>
            </a:r>
            <a:r>
              <a:rPr lang="en-US" dirty="0" smtClean="0"/>
              <a:t>(</a:t>
            </a:r>
            <a:r>
              <a:rPr lang="en-US" dirty="0" err="1" smtClean="0"/>
              <a:t>harga</a:t>
            </a:r>
            <a:r>
              <a:rPr lang="en-US" dirty="0" smtClean="0"/>
              <a:t> yang </a:t>
            </a:r>
            <a:r>
              <a:rPr lang="en-US" dirty="0" err="1" smtClean="0"/>
              <a:t>rendah</a:t>
            </a:r>
            <a:r>
              <a:rPr lang="en-US" dirty="0" smtClean="0"/>
              <a:t>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 smtClean="0"/>
          </a:p>
          <a:p>
            <a:pPr marL="173736" lvl="1" indent="0">
              <a:buNone/>
            </a:pPr>
            <a:r>
              <a:rPr lang="en-US" dirty="0" smtClean="0"/>
              <a:t>     </a:t>
            </a:r>
            <a:r>
              <a:rPr lang="en-US" i="1" dirty="0" smtClean="0"/>
              <a:t>Status Quo pricing </a:t>
            </a:r>
            <a:r>
              <a:rPr lang="en-US" dirty="0" smtClean="0"/>
              <a:t>(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bersaing</a:t>
            </a:r>
            <a:r>
              <a:rPr lang="en-US" dirty="0" smtClean="0"/>
              <a:t>)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pesaing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Strategi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lokasi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distribusi</a:t>
            </a:r>
            <a:endParaRPr lang="en-US" dirty="0" smtClean="0">
              <a:solidFill>
                <a:srgbClr val="FF0000"/>
              </a:solidFill>
            </a:endParaRPr>
          </a:p>
          <a:p>
            <a:pPr marL="173736" lvl="1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,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perkantoran</a:t>
            </a:r>
            <a:r>
              <a:rPr lang="en-US" dirty="0" smtClean="0"/>
              <a:t>,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pemerintahan</a:t>
            </a:r>
            <a:r>
              <a:rPr lang="en-US" dirty="0" smtClean="0"/>
              <a:t>, </a:t>
            </a:r>
            <a:r>
              <a:rPr lang="en-US" dirty="0" err="1" smtClean="0"/>
              <a:t>perumahan</a:t>
            </a:r>
            <a:r>
              <a:rPr lang="en-US" dirty="0" smtClean="0"/>
              <a:t>,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prasarana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Strategi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promosi</a:t>
            </a:r>
            <a:endParaRPr lang="en-US" dirty="0" smtClean="0">
              <a:solidFill>
                <a:srgbClr val="FF0000"/>
              </a:solidFill>
            </a:endParaRPr>
          </a:p>
          <a:p>
            <a:pPr marL="173736" lvl="1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iklan</a:t>
            </a:r>
            <a:r>
              <a:rPr lang="en-US" dirty="0" smtClean="0"/>
              <a:t>, </a:t>
            </a:r>
            <a:r>
              <a:rPr lang="en-US" dirty="0" err="1" smtClean="0"/>
              <a:t>promosi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, </a:t>
            </a:r>
            <a:r>
              <a:rPr lang="en-US" dirty="0" err="1" smtClean="0"/>
              <a:t>publisitas</a:t>
            </a:r>
            <a:r>
              <a:rPr lang="en-US" dirty="0" smtClean="0"/>
              <a:t>,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Ramalan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Mengumpulkan</a:t>
            </a:r>
            <a:r>
              <a:rPr lang="en-US" sz="2800" dirty="0" smtClean="0"/>
              <a:t>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Mengolah</a:t>
            </a:r>
            <a:r>
              <a:rPr lang="en-US" sz="2800" dirty="0" smtClean="0"/>
              <a:t>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ramalan</a:t>
            </a:r>
            <a:endParaRPr lang="en-US" sz="2800" dirty="0" smtClean="0"/>
          </a:p>
          <a:p>
            <a:pPr marL="804863" lvl="1" indent="-354013">
              <a:buFont typeface="+mj-lt"/>
              <a:buAutoNum type="alphaLcPeriod"/>
            </a:pPr>
            <a:r>
              <a:rPr lang="en-US" sz="2400" dirty="0" err="1" smtClean="0"/>
              <a:t>Deret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(</a:t>
            </a:r>
            <a:r>
              <a:rPr lang="en-US" sz="2400" i="1" dirty="0" smtClean="0"/>
              <a:t>time series</a:t>
            </a:r>
            <a:r>
              <a:rPr lang="en-US" sz="2400" dirty="0" smtClean="0"/>
              <a:t>)</a:t>
            </a:r>
          </a:p>
          <a:p>
            <a:pPr marL="804863" lvl="1" indent="-354013">
              <a:buFont typeface="+mj-lt"/>
              <a:buAutoNum type="alphaLcPeriod"/>
            </a:pPr>
            <a:r>
              <a:rPr lang="en-US" sz="2400" dirty="0" err="1" smtClean="0"/>
              <a:t>Sebab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(</a:t>
            </a:r>
            <a:r>
              <a:rPr lang="en-US" sz="2400" i="1" dirty="0" smtClean="0"/>
              <a:t>causal method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Memproyeksikan</a:t>
            </a:r>
            <a:r>
              <a:rPr lang="en-US" sz="2800" dirty="0" smtClean="0"/>
              <a:t>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Mengambil</a:t>
            </a:r>
            <a:r>
              <a:rPr lang="en-US" sz="2800" dirty="0" smtClean="0"/>
              <a:t> </a:t>
            </a:r>
            <a:r>
              <a:rPr lang="en-US" sz="2800" dirty="0" err="1" smtClean="0"/>
              <a:t>keputusan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3746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bacaan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hlinkClick r:id="rId2"/>
              </a:rPr>
              <a:t>https://id-id.facebook.com/business/learn/how-business-manager-works/guide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523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824042"/>
              </p:ext>
            </p:extLst>
          </p:nvPr>
        </p:nvGraphicFramePr>
        <p:xfrm>
          <a:off x="1023938" y="1910688"/>
          <a:ext cx="9720262" cy="439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16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24128" y="4544704"/>
            <a:ext cx="9720073" cy="1764656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b="1" dirty="0" err="1" smtClean="0"/>
              <a:t>Pasar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dan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Pemasaran</a:t>
            </a:r>
            <a:endParaRPr lang="en-US" sz="6000" b="1" dirty="0"/>
          </a:p>
        </p:txBody>
      </p:sp>
      <p:pic>
        <p:nvPicPr>
          <p:cNvPr id="1026" name="Picture 2" descr="Image result for studi kelayakan usa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10" y="730226"/>
            <a:ext cx="5556844" cy="418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Usaha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(BMT)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7963" y="2084832"/>
            <a:ext cx="4757738" cy="4023360"/>
          </a:xfrm>
        </p:spPr>
        <p:txBody>
          <a:bodyPr>
            <a:normAutofit/>
          </a:bodyPr>
          <a:lstStyle/>
          <a:p>
            <a:pPr marL="542925" indent="-542925">
              <a:buFont typeface="Wingdings" panose="05000000000000000000" pitchFamily="2" charset="2"/>
              <a:buChar char="v"/>
            </a:pPr>
            <a:r>
              <a:rPr lang="en-US" sz="2800" i="1" dirty="0" err="1" smtClean="0"/>
              <a:t>Gagal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ditengah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jalan</a:t>
            </a:r>
            <a:endParaRPr lang="en-US" sz="2800" i="1" dirty="0" smtClean="0"/>
          </a:p>
          <a:p>
            <a:pPr marL="542925" indent="-542925">
              <a:buFont typeface="Wingdings" panose="05000000000000000000" pitchFamily="2" charset="2"/>
              <a:buChar char="v"/>
            </a:pPr>
            <a:r>
              <a:rPr lang="en-US" sz="2800" i="1" dirty="0" err="1" smtClean="0"/>
              <a:t>Bisnis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berhenti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beroperasi</a:t>
            </a:r>
            <a:endParaRPr lang="en-US" sz="2800" i="1" dirty="0" smtClean="0"/>
          </a:p>
          <a:p>
            <a:pPr marL="542925" indent="-542925">
              <a:buFont typeface="Wingdings" panose="05000000000000000000" pitchFamily="2" charset="2"/>
              <a:buChar char="v"/>
            </a:pPr>
            <a:r>
              <a:rPr lang="en-US" sz="2800" i="1" dirty="0" err="1" smtClean="0"/>
              <a:t>Kredit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macet</a:t>
            </a:r>
            <a:endParaRPr lang="en-US" sz="2800" i="1" dirty="0" smtClean="0"/>
          </a:p>
          <a:p>
            <a:pPr marL="542925" indent="-542925">
              <a:buFont typeface="Wingdings" panose="05000000000000000000" pitchFamily="2" charset="2"/>
              <a:buChar char="v"/>
            </a:pPr>
            <a:r>
              <a:rPr lang="en-US" sz="2800" i="1" dirty="0" err="1" smtClean="0"/>
              <a:t>Gagal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berinvestasi</a:t>
            </a:r>
            <a:endParaRPr lang="en-US" sz="2800" i="1" dirty="0"/>
          </a:p>
        </p:txBody>
      </p:sp>
      <p:pic>
        <p:nvPicPr>
          <p:cNvPr id="2050" name="Picture 2" descr="Image result for gagal dalam usa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2084832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6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produk</a:t>
            </a:r>
            <a:r>
              <a:rPr lang="en-US" sz="2400" b="1" i="1" dirty="0" smtClean="0">
                <a:solidFill>
                  <a:srgbClr val="FF0000"/>
                </a:solidFill>
              </a:rPr>
              <a:t>/</a:t>
            </a:r>
            <a:r>
              <a:rPr lang="en-US" sz="2400" b="1" i="1" dirty="0" err="1" smtClean="0">
                <a:solidFill>
                  <a:srgbClr val="FF0000"/>
                </a:solidFill>
              </a:rPr>
              <a:t>jasa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ditawarkan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marketable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Dari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sisi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produksi</a:t>
            </a:r>
            <a:r>
              <a:rPr lang="en-US" sz="2400" dirty="0" smtClean="0"/>
              <a:t>,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teknis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sustainable</a:t>
            </a:r>
            <a:r>
              <a:rPr lang="en-US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Dari </a:t>
            </a:r>
            <a:r>
              <a:rPr lang="en-US" sz="2400" dirty="0" err="1" smtClean="0"/>
              <a:t>sudut</a:t>
            </a:r>
            <a:r>
              <a:rPr lang="en-US" sz="2400" dirty="0" smtClean="0"/>
              <a:t> </a:t>
            </a:r>
            <a:r>
              <a:rPr lang="en-US" sz="2400" dirty="0" err="1" smtClean="0"/>
              <a:t>pandang</a:t>
            </a:r>
            <a:r>
              <a:rPr lang="en-US" sz="2400" dirty="0" smtClean="0"/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manajemen</a:t>
            </a:r>
            <a:r>
              <a:rPr lang="en-US" sz="2400" dirty="0" smtClean="0"/>
              <a:t>,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efektif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dan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efisien</a:t>
            </a:r>
            <a:r>
              <a:rPr lang="en-US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Ditinjau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sisi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hukum</a:t>
            </a:r>
            <a:r>
              <a:rPr lang="en-US" sz="2400" dirty="0" smtClean="0"/>
              <a:t>,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yang </a:t>
            </a:r>
            <a:r>
              <a:rPr lang="en-US" sz="2400" b="1" i="1" dirty="0" smtClean="0">
                <a:solidFill>
                  <a:srgbClr val="0070C0"/>
                </a:solidFill>
              </a:rPr>
              <a:t>legal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atau</a:t>
            </a:r>
            <a:r>
              <a:rPr lang="en-US" sz="2400" b="1" i="1" dirty="0" smtClean="0">
                <a:solidFill>
                  <a:srgbClr val="0070C0"/>
                </a:solidFill>
              </a:rPr>
              <a:t> illegal</a:t>
            </a:r>
            <a:r>
              <a:rPr lang="en-US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Dari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sisi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keuangan</a:t>
            </a:r>
            <a:r>
              <a:rPr lang="en-US" sz="2400" dirty="0" smtClean="0"/>
              <a:t>,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profitable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07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dirty="0" err="1" smtClean="0"/>
              <a:t>Pendirian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endParaRPr lang="en-US" dirty="0" smtClean="0"/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 err="1" smtClean="0"/>
              <a:t>Studi</a:t>
            </a:r>
            <a:r>
              <a:rPr lang="en-US" b="1" i="1" dirty="0" smtClean="0"/>
              <a:t> </a:t>
            </a:r>
            <a:r>
              <a:rPr lang="en-US" b="1" i="1" dirty="0" err="1" smtClean="0"/>
              <a:t>kelayakan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bisnis</a:t>
            </a:r>
            <a:r>
              <a:rPr lang="en-US" b="1" i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proses yang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ide </a:t>
            </a:r>
            <a:r>
              <a:rPr lang="en-US" dirty="0" err="1" smtClean="0"/>
              <a:t>bisnis</a:t>
            </a:r>
            <a:r>
              <a:rPr lang="en-US" dirty="0" smtClean="0"/>
              <a:t> entrepreneur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sukses</a:t>
            </a:r>
            <a:endParaRPr lang="en-US" dirty="0" smtClean="0"/>
          </a:p>
          <a:p>
            <a:pPr marL="0" indent="0">
              <a:buNone/>
            </a:pPr>
            <a:r>
              <a:rPr lang="en-US" b="1" i="1" dirty="0" err="1" smtClean="0"/>
              <a:t>Tujuannya</a:t>
            </a:r>
            <a:r>
              <a:rPr lang="en-US" b="1" i="1" dirty="0" smtClean="0"/>
              <a:t> </a:t>
            </a:r>
            <a:r>
              <a:rPr lang="en-US" b="1" i="1" dirty="0" err="1" smtClean="0"/>
              <a:t>adalah</a:t>
            </a:r>
            <a:r>
              <a:rPr lang="en-US" b="1" i="1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ide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direalisasikan</a:t>
            </a:r>
            <a:endParaRPr lang="en-US" dirty="0" smtClean="0"/>
          </a:p>
          <a:p>
            <a:pPr marL="0" indent="0">
              <a:buNone/>
            </a:pPr>
            <a:r>
              <a:rPr lang="en-US" b="1" i="1" dirty="0" err="1" smtClean="0"/>
              <a:t>Rencana</a:t>
            </a:r>
            <a:r>
              <a:rPr lang="en-US" b="1" i="1" dirty="0" smtClean="0"/>
              <a:t> </a:t>
            </a:r>
            <a:r>
              <a:rPr lang="en-US" b="1" i="1" dirty="0" err="1" smtClean="0"/>
              <a:t>bisnis</a:t>
            </a:r>
            <a:r>
              <a:rPr lang="en-US" b="1" i="1" dirty="0" smtClean="0"/>
              <a:t> </a:t>
            </a:r>
            <a:r>
              <a:rPr lang="en-US" b="1" i="1" dirty="0" err="1" smtClean="0"/>
              <a:t>adalah</a:t>
            </a:r>
            <a:r>
              <a:rPr lang="en-US" b="1" i="1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yang </a:t>
            </a:r>
            <a:r>
              <a:rPr lang="en-US" dirty="0" err="1" smtClean="0"/>
              <a:t>mengubah</a:t>
            </a:r>
            <a:r>
              <a:rPr lang="en-US" dirty="0" smtClean="0"/>
              <a:t> ide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kenyataan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6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karakteristiknya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penawaran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sejenis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substitusinya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beli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Menyusun</a:t>
            </a:r>
            <a:r>
              <a:rPr lang="en-US" dirty="0" smtClean="0"/>
              <a:t> program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strateginya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ramalan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i="1" dirty="0" smtClean="0"/>
              <a:t>market space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market share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karakteristiknya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1813" indent="-531813">
              <a:buFont typeface="Wingdings" panose="05000000000000000000" pitchFamily="2" charset="2"/>
              <a:buChar char="Ø"/>
            </a:pPr>
            <a:r>
              <a:rPr lang="en-US" sz="2400" b="1" i="1" dirty="0" err="1" smtClean="0"/>
              <a:t>Pasar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adalah</a:t>
            </a:r>
            <a:r>
              <a:rPr lang="en-US" sz="2400" b="1" i="1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bertemunya</a:t>
            </a:r>
            <a:r>
              <a:rPr lang="en-US" sz="2400" dirty="0" smtClean="0"/>
              <a:t> para </a:t>
            </a:r>
            <a:r>
              <a:rPr lang="en-US" sz="2400" dirty="0" err="1" smtClean="0"/>
              <a:t>penjual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endParaRPr lang="en-US" sz="2400" dirty="0"/>
          </a:p>
          <a:p>
            <a:pPr marL="531813" indent="-531813">
              <a:buFont typeface="Wingdings" panose="05000000000000000000" pitchFamily="2" charset="2"/>
              <a:buChar char="Ø"/>
            </a:pP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nyata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r>
              <a:rPr lang="en-US" sz="2400" dirty="0" smtClean="0"/>
              <a:t>,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sarana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elektronik</a:t>
            </a:r>
            <a:r>
              <a:rPr lang="en-US" sz="2400" b="1" i="1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hp</a:t>
            </a:r>
            <a:r>
              <a:rPr lang="en-US" sz="2400" dirty="0" smtClean="0"/>
              <a:t>, fax, email, </a:t>
            </a:r>
            <a:r>
              <a:rPr lang="en-US" sz="2400" dirty="0" err="1" smtClean="0"/>
              <a:t>atau</a:t>
            </a:r>
            <a:r>
              <a:rPr lang="en-US" sz="2400" dirty="0" smtClean="0"/>
              <a:t> internet (</a:t>
            </a:r>
            <a:r>
              <a:rPr lang="en-US" sz="2400" i="1" dirty="0" smtClean="0"/>
              <a:t>e-marketplace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tokopedia</a:t>
            </a:r>
            <a:r>
              <a:rPr lang="en-US" sz="2400" dirty="0" smtClean="0"/>
              <a:t>, </a:t>
            </a:r>
            <a:r>
              <a:rPr lang="en-US" sz="2400" dirty="0" err="1" smtClean="0"/>
              <a:t>shopee</a:t>
            </a:r>
            <a:r>
              <a:rPr lang="en-US" sz="2400" dirty="0" smtClean="0"/>
              <a:t>, </a:t>
            </a:r>
            <a:r>
              <a:rPr lang="en-US" sz="2400" dirty="0" err="1" smtClean="0"/>
              <a:t>dll</a:t>
            </a:r>
            <a:r>
              <a:rPr lang="en-US" sz="2400" dirty="0" smtClean="0"/>
              <a:t>)</a:t>
            </a:r>
          </a:p>
          <a:p>
            <a:pPr marL="531813" indent="-531813">
              <a:buFont typeface="Wingdings" panose="05000000000000000000" pitchFamily="2" charset="2"/>
              <a:buChar char="Ø"/>
            </a:pP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himpunan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konsumen</a:t>
            </a:r>
            <a:r>
              <a:rPr lang="en-US" sz="2400" b="1" i="1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minat</a:t>
            </a:r>
            <a:r>
              <a:rPr lang="en-US" sz="2400" b="1" i="1" dirty="0" smtClean="0"/>
              <a:t>/</a:t>
            </a:r>
            <a:r>
              <a:rPr lang="en-US" sz="2400" b="1" i="1" dirty="0" err="1" smtClean="0"/>
              <a:t>kebutuhan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pendapatan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akses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/</a:t>
            </a:r>
            <a:r>
              <a:rPr lang="en-US" sz="2400" dirty="0" err="1" smtClean="0"/>
              <a:t>jasa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endParaRPr lang="en-US" sz="2400" dirty="0" smtClean="0"/>
          </a:p>
          <a:p>
            <a:pPr marL="531813" indent="-531813">
              <a:buFont typeface="Wingdings" panose="05000000000000000000" pitchFamily="2" charset="2"/>
              <a:buChar char="Ø"/>
            </a:pPr>
            <a:r>
              <a:rPr lang="en-US" sz="2400" b="1" i="1" dirty="0" err="1" smtClean="0"/>
              <a:t>Pasar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potensial</a:t>
            </a:r>
            <a:r>
              <a:rPr lang="en-US" sz="2400" b="1" i="1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himpunan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konsumen</a:t>
            </a:r>
            <a:r>
              <a:rPr lang="en-US" sz="2400" b="1" i="1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keinginan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membeli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/</a:t>
            </a:r>
            <a:r>
              <a:rPr lang="en-US" sz="2400" dirty="0" err="1" smtClean="0"/>
              <a:t>jasa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endParaRPr lang="en-US" sz="2400" dirty="0" smtClean="0"/>
          </a:p>
          <a:p>
            <a:pPr marL="355600" indent="-3556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51630"/>
            <a:ext cx="9720073" cy="435773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Pasar</a:t>
            </a:r>
            <a:r>
              <a:rPr lang="en-US" sz="2800" dirty="0" smtClean="0"/>
              <a:t> </a:t>
            </a:r>
            <a:r>
              <a:rPr lang="en-US" sz="2800" dirty="0" err="1" smtClean="0"/>
              <a:t>persaingan</a:t>
            </a:r>
            <a:r>
              <a:rPr lang="en-US" sz="2800" dirty="0" smtClean="0"/>
              <a:t> </a:t>
            </a:r>
            <a:r>
              <a:rPr lang="en-US" sz="2800" dirty="0" err="1" smtClean="0"/>
              <a:t>sempurna</a:t>
            </a:r>
            <a:endParaRPr lang="en-US" sz="2800" dirty="0" smtClean="0"/>
          </a:p>
          <a:p>
            <a:pPr marL="173736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: </a:t>
            </a: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beras</a:t>
            </a:r>
            <a:r>
              <a:rPr lang="en-US" sz="2400" dirty="0" smtClean="0"/>
              <a:t>, </a:t>
            </a: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sayur</a:t>
            </a:r>
            <a:r>
              <a:rPr lang="en-US" sz="2400" dirty="0" smtClean="0"/>
              <a:t>, </a:t>
            </a: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, </a:t>
            </a:r>
            <a:r>
              <a:rPr lang="en-US" sz="2400" dirty="0" err="1" smtClean="0"/>
              <a:t>pasar</a:t>
            </a:r>
            <a:r>
              <a:rPr lang="en-US" sz="2400" dirty="0" smtClean="0"/>
              <a:t> modal (bursa </a:t>
            </a:r>
            <a:r>
              <a:rPr lang="en-US" sz="2400" dirty="0" err="1" smtClean="0"/>
              <a:t>efek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analogi pasar persaingan sempu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47" y="3147059"/>
            <a:ext cx="4762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ontoh pasar persaingan sempur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489" y="3147059"/>
            <a:ext cx="4741014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261</TotalTime>
  <Words>571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Tw Cen MT</vt:lpstr>
      <vt:lpstr>Tw Cen MT Condensed</vt:lpstr>
      <vt:lpstr>Wingdings</vt:lpstr>
      <vt:lpstr>Wingdings 3</vt:lpstr>
      <vt:lpstr>Integral</vt:lpstr>
      <vt:lpstr>TECHNOPRENEURSHIP </vt:lpstr>
      <vt:lpstr>Studi kelayakan usaha</vt:lpstr>
      <vt:lpstr>PowerPoint Presentation</vt:lpstr>
      <vt:lpstr>Usaha tanpa studi kelayakan (BMT)</vt:lpstr>
      <vt:lpstr>Tujuan studi kelayakan usaha</vt:lpstr>
      <vt:lpstr>Ide bisnis adalah…</vt:lpstr>
      <vt:lpstr>Analisis aspek pasar dan pemasaran</vt:lpstr>
      <vt:lpstr>Mengenal kondisi pasar beserta karakteristiknya</vt:lpstr>
      <vt:lpstr>Struktur pasar</vt:lpstr>
      <vt:lpstr>Struktur pasar</vt:lpstr>
      <vt:lpstr>Struktur pasar</vt:lpstr>
      <vt:lpstr>Struktur pasar</vt:lpstr>
      <vt:lpstr>pemasaran</vt:lpstr>
      <vt:lpstr>Mengenal penawaran produk sejenis maupun substitusinya</vt:lpstr>
      <vt:lpstr>Program dan strategi pemasaran</vt:lpstr>
      <vt:lpstr>Ramalan penjualan</vt:lpstr>
      <vt:lpstr>Referensi bacaan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43</cp:revision>
  <dcterms:created xsi:type="dcterms:W3CDTF">2020-02-01T14:02:42Z</dcterms:created>
  <dcterms:modified xsi:type="dcterms:W3CDTF">2020-02-16T13:53:30Z</dcterms:modified>
</cp:coreProperties>
</file>