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80" r:id="rId5"/>
    <p:sldId id="281" r:id="rId6"/>
    <p:sldId id="274" r:id="rId7"/>
    <p:sldId id="282" r:id="rId8"/>
    <p:sldId id="275" r:id="rId9"/>
    <p:sldId id="276" r:id="rId10"/>
    <p:sldId id="283" r:id="rId11"/>
    <p:sldId id="277" r:id="rId12"/>
    <p:sldId id="278" r:id="rId13"/>
    <p:sldId id="284" r:id="rId14"/>
    <p:sldId id="279" r:id="rId15"/>
    <p:sldId id="272" r:id="rId16"/>
  </p:sldIdLst>
  <p:sldSz cx="12192000" cy="6858000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Bebas Neue" panose="020B0604020202020204" charset="0"/>
      <p:regular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//Z8L1EH4pmutsovQsMOzDobc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4939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7130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0029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8339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4186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7867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8685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8292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8931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2973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2783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9375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9992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570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7094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433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19"/>
          <p:cNvGrpSpPr/>
          <p:nvPr/>
        </p:nvGrpSpPr>
        <p:grpSpPr>
          <a:xfrm>
            <a:off x="57150" y="0"/>
            <a:ext cx="2247901" cy="6858001"/>
            <a:chOff x="57150" y="0"/>
            <a:chExt cx="2247901" cy="6858001"/>
          </a:xfrm>
        </p:grpSpPr>
        <p:sp>
          <p:nvSpPr>
            <p:cNvPr id="54" name="Google Shape;54;p19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9"/>
            <p:cNvSpPr/>
            <p:nvPr/>
          </p:nvSpPr>
          <p:spPr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9"/>
            <p:cNvSpPr/>
            <p:nvPr/>
          </p:nvSpPr>
          <p:spPr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9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9"/>
            <p:cNvSpPr/>
            <p:nvPr/>
          </p:nvSpPr>
          <p:spPr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9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0" name="Google Shape;60;p19"/>
            <p:cNvSpPr/>
            <p:nvPr/>
          </p:nvSpPr>
          <p:spPr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l" t="t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1" name="Google Shape;61;p19"/>
            <p:cNvSpPr/>
            <p:nvPr/>
          </p:nvSpPr>
          <p:spPr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9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3" name="Google Shape;63;p19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4" name="Google Shape;64;p19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9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9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l" t="t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7" name="Google Shape;67;p19"/>
            <p:cNvSpPr/>
            <p:nvPr/>
          </p:nvSpPr>
          <p:spPr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9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9" name="Google Shape;69;p19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9"/>
            <p:cNvSpPr/>
            <p:nvPr/>
          </p:nvSpPr>
          <p:spPr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9"/>
            <p:cNvSpPr/>
            <p:nvPr/>
          </p:nvSpPr>
          <p:spPr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l" t="t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2" name="Google Shape;72;p19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9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9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l" t="t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5" name="Google Shape;75;p19"/>
            <p:cNvSpPr/>
            <p:nvPr/>
          </p:nvSpPr>
          <p:spPr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9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l" t="t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7" name="Google Shape;77;p19"/>
            <p:cNvSpPr/>
            <p:nvPr/>
          </p:nvSpPr>
          <p:spPr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9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9"/>
            <p:cNvSpPr/>
            <p:nvPr/>
          </p:nvSpPr>
          <p:spPr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l" t="t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0" name="Google Shape;80;p19"/>
            <p:cNvSpPr/>
            <p:nvPr/>
          </p:nvSpPr>
          <p:spPr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9"/>
            <p:cNvSpPr/>
            <p:nvPr/>
          </p:nvSpPr>
          <p:spPr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l" t="t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2" name="Google Shape;82;p19"/>
            <p:cNvSpPr/>
            <p:nvPr/>
          </p:nvSpPr>
          <p:spPr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3" name="Google Shape;83;p19"/>
            <p:cNvSpPr/>
            <p:nvPr/>
          </p:nvSpPr>
          <p:spPr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9"/>
            <p:cNvSpPr/>
            <p:nvPr/>
          </p:nvSpPr>
          <p:spPr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l" t="t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5" name="Google Shape;85;p19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9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9"/>
            <p:cNvSpPr/>
            <p:nvPr/>
          </p:nvSpPr>
          <p:spPr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l" t="t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8" name="Google Shape;88;p19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9"/>
            <p:cNvSpPr/>
            <p:nvPr/>
          </p:nvSpPr>
          <p:spPr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l" t="t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0" name="Google Shape;90;p19"/>
            <p:cNvSpPr/>
            <p:nvPr/>
          </p:nvSpPr>
          <p:spPr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9"/>
            <p:cNvSpPr/>
            <p:nvPr/>
          </p:nvSpPr>
          <p:spPr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9"/>
            <p:cNvSpPr/>
            <p:nvPr/>
          </p:nvSpPr>
          <p:spPr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3" name="Google Shape;93;p19"/>
            <p:cNvSpPr/>
            <p:nvPr/>
          </p:nvSpPr>
          <p:spPr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4" name="Google Shape;94;p19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9"/>
            <p:cNvSpPr/>
            <p:nvPr/>
          </p:nvSpPr>
          <p:spPr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9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l" t="t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7" name="Google Shape;97;p19"/>
            <p:cNvSpPr/>
            <p:nvPr/>
          </p:nvSpPr>
          <p:spPr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9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l" t="t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9" name="Google Shape;99;p19"/>
            <p:cNvSpPr/>
            <p:nvPr/>
          </p:nvSpPr>
          <p:spPr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19"/>
          <p:cNvSpPr txBox="1"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3200" b="1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dt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ft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sldNum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anoramic Picture with Caption">
  <p:cSld name="Panoramic Picture with Captio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8"/>
          <p:cNvSpPr>
            <a:spLocks noGrp="1"/>
          </p:cNvSpPr>
          <p:nvPr>
            <p:ph type="pic" idx="2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1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body" idx="2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  <p:sp>
        <p:nvSpPr>
          <p:cNvPr id="176" name="Google Shape;176;p30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id-ID" sz="8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77" name="Google Shape;177;p3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id-ID" sz="8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Column">
  <p:cSld name="3 Column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2"/>
          <p:cNvSpPr txBox="1"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body" idx="2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188" name="Google Shape;188;p32"/>
          <p:cNvSpPr txBox="1">
            <a:spLocks noGrp="1"/>
          </p:cNvSpPr>
          <p:nvPr>
            <p:ph type="body" idx="3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89" name="Google Shape;189;p32"/>
          <p:cNvSpPr txBox="1">
            <a:spLocks noGrp="1"/>
          </p:cNvSpPr>
          <p:nvPr>
            <p:ph type="body" idx="4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190" name="Google Shape;190;p32"/>
          <p:cNvSpPr txBox="1">
            <a:spLocks noGrp="1"/>
          </p:cNvSpPr>
          <p:nvPr>
            <p:ph type="body" idx="5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91" name="Google Shape;191;p32"/>
          <p:cNvSpPr txBox="1">
            <a:spLocks noGrp="1"/>
          </p:cNvSpPr>
          <p:nvPr>
            <p:ph type="body" idx="6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192" name="Google Shape;192;p3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Picture Column">
  <p:cSld name="3 Picture Column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3"/>
          <p:cNvSpPr txBox="1"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98" name="Google Shape;198;p33"/>
          <p:cNvSpPr>
            <a:spLocks noGrp="1"/>
          </p:cNvSpPr>
          <p:nvPr>
            <p:ph type="pic" idx="2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99" name="Google Shape;199;p33"/>
          <p:cNvSpPr txBox="1">
            <a:spLocks noGrp="1"/>
          </p:cNvSpPr>
          <p:nvPr>
            <p:ph type="body" idx="3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0" name="Google Shape;200;p33"/>
          <p:cNvSpPr txBox="1">
            <a:spLocks noGrp="1"/>
          </p:cNvSpPr>
          <p:nvPr>
            <p:ph type="body" idx="4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1" name="Google Shape;201;p33"/>
          <p:cNvSpPr>
            <a:spLocks noGrp="1"/>
          </p:cNvSpPr>
          <p:nvPr>
            <p:ph type="pic" idx="5"/>
          </p:nvPr>
        </p:nvSpPr>
        <p:spPr>
          <a:xfrm>
            <a:off x="4489053" y="2666998"/>
            <a:ext cx="31989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02" name="Google Shape;202;p33"/>
          <p:cNvSpPr txBox="1">
            <a:spLocks noGrp="1"/>
          </p:cNvSpPr>
          <p:nvPr>
            <p:ph type="body" idx="6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3" name="Google Shape;203;p33"/>
          <p:cNvSpPr txBox="1">
            <a:spLocks noGrp="1"/>
          </p:cNvSpPr>
          <p:nvPr>
            <p:ph type="body" idx="7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33"/>
          <p:cNvSpPr>
            <a:spLocks noGrp="1"/>
          </p:cNvSpPr>
          <p:nvPr>
            <p:ph type="pic" idx="8"/>
          </p:nvPr>
        </p:nvSpPr>
        <p:spPr>
          <a:xfrm>
            <a:off x="7852442" y="2666998"/>
            <a:ext cx="3194969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05" name="Google Shape;205;p33"/>
          <p:cNvSpPr txBox="1">
            <a:spLocks noGrp="1"/>
          </p:cNvSpPr>
          <p:nvPr>
            <p:ph type="body" idx="9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1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3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>
            <a:spLocks noGrp="1"/>
          </p:cNvSpPr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5"/>
          <p:cNvSpPr txBox="1">
            <a:spLocks noGrp="1"/>
          </p:cNvSpPr>
          <p:nvPr>
            <p:ph type="body" idx="1"/>
          </p:nvPr>
        </p:nvSpPr>
        <p:spPr>
          <a:xfrm rot="5400000">
            <a:off x="2424904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3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93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1141412" y="1727200"/>
            <a:ext cx="9905999" cy="406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82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450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11296739" y="5989983"/>
            <a:ext cx="771089" cy="868017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4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lvl="1" indent="0" algn="ctr">
              <a:spcBef>
                <a:spcPts val="0"/>
              </a:spcBef>
              <a:buNone/>
              <a:defRPr sz="4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lvl="2" indent="0" algn="ctr">
              <a:spcBef>
                <a:spcPts val="0"/>
              </a:spcBef>
              <a:buNone/>
              <a:defRPr sz="4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lvl="3" indent="0" algn="ctr">
              <a:spcBef>
                <a:spcPts val="0"/>
              </a:spcBef>
              <a:buNone/>
              <a:defRPr sz="4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lvl="4" indent="0" algn="ctr">
              <a:spcBef>
                <a:spcPts val="0"/>
              </a:spcBef>
              <a:buNone/>
              <a:defRPr sz="4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lvl="5" indent="0" algn="ctr">
              <a:spcBef>
                <a:spcPts val="0"/>
              </a:spcBef>
              <a:buNone/>
              <a:defRPr sz="4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lvl="6" indent="0" algn="ctr">
              <a:spcBef>
                <a:spcPts val="0"/>
              </a:spcBef>
              <a:buNone/>
              <a:defRPr sz="4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lvl="7" indent="0" algn="ctr">
              <a:spcBef>
                <a:spcPts val="0"/>
              </a:spcBef>
              <a:buNone/>
              <a:defRPr sz="4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lvl="8" indent="0" algn="ctr">
              <a:spcBef>
                <a:spcPts val="0"/>
              </a:spcBef>
              <a:buNone/>
              <a:defRPr sz="4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2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2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3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4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2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7"/>
          <p:cNvSpPr>
            <a:spLocks noGrp="1"/>
          </p:cNvSpPr>
          <p:nvPr>
            <p:ph type="pic" idx="2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-9525" y="0"/>
            <a:ext cx="1216025" cy="6858001"/>
            <a:chOff x="-9525" y="0"/>
            <a:chExt cx="1216025" cy="6858001"/>
          </a:xfrm>
        </p:grpSpPr>
        <p:sp>
          <p:nvSpPr>
            <p:cNvPr id="11" name="Google Shape;11;p18"/>
            <p:cNvSpPr/>
            <p:nvPr/>
          </p:nvSpPr>
          <p:spPr>
            <a:xfrm>
              <a:off x="114300" y="4763"/>
              <a:ext cx="23813" cy="2181225"/>
            </a:xfrm>
            <a:prstGeom prst="rect">
              <a:avLst/>
            </a:pr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8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8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8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8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" name="Google Shape;21;p18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" name="Google Shape;22;p18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3" name="Google Shape;23;p18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4" name="Google Shape;24;p18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5" name="Google Shape;25;p18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8"/>
            <p:cNvSpPr/>
            <p:nvPr/>
          </p:nvSpPr>
          <p:spPr>
            <a:xfrm>
              <a:off x="133350" y="4662488"/>
              <a:ext cx="23813" cy="2181225"/>
            </a:xfrm>
            <a:prstGeom prst="rect">
              <a:avLst/>
            </a:pr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8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" name="Google Shape;28;p18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8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8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1" name="Google Shape;31;p18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2" name="Google Shape;32;p18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8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8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5" name="Google Shape;35;p18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18"/>
          <p:cNvGrpSpPr/>
          <p:nvPr/>
        </p:nvGrpSpPr>
        <p:grpSpPr>
          <a:xfrm>
            <a:off x="11364912" y="0"/>
            <a:ext cx="674688" cy="6848476"/>
            <a:chOff x="11364912" y="0"/>
            <a:chExt cx="674688" cy="6848476"/>
          </a:xfrm>
        </p:grpSpPr>
        <p:sp>
          <p:nvSpPr>
            <p:cNvPr id="37" name="Google Shape;37;p18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8" name="Google Shape;38;p18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8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8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1" name="Google Shape;41;p18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8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3" name="Google Shape;43;p18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8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5" name="Google Shape;45;p18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8"/>
            <p:cNvSpPr/>
            <p:nvPr/>
          </p:nvSpPr>
          <p:spPr>
            <a:xfrm>
              <a:off x="11939587" y="6596063"/>
              <a:ext cx="23813" cy="252413"/>
            </a:xfrm>
            <a:prstGeom prst="rect">
              <a:avLst/>
            </a:pr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"/>
          <p:cNvSpPr txBox="1"/>
          <p:nvPr/>
        </p:nvSpPr>
        <p:spPr>
          <a:xfrm flipH="1">
            <a:off x="363001" y="1173480"/>
            <a:ext cx="9125585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6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Komputer dan Masyarakat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4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INF210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809361" y="4131314"/>
            <a:ext cx="6215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Mohammad Nasucha, </a:t>
            </a:r>
            <a:r>
              <a:rPr lang="id-ID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S.T., M.Sc., 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Ph.D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id-ID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endParaRPr lang="id-ID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6675" y="5008478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Universitas</a:t>
            </a:r>
            <a:r>
              <a:rPr lang="en-US" sz="1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Pembangunan Jaya</a:t>
            </a:r>
            <a:endParaRPr lang="id-ID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Jl.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Cendrawasih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Sawah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Baru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Bintaro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Jaya</a:t>
            </a:r>
          </a:p>
          <a:p>
            <a:pPr algn="r"/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Tangerang Selatan</a:t>
            </a:r>
            <a:endParaRPr lang="id-ID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FD47666-9379-4BEE-9E25-DCD10A1935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92251" y="4049757"/>
            <a:ext cx="1685925" cy="1497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"/>
          <p:cNvSpPr/>
          <p:nvPr/>
        </p:nvSpPr>
        <p:spPr>
          <a:xfrm>
            <a:off x="509717" y="2389672"/>
            <a:ext cx="1117256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Hubungan antara </a:t>
            </a:r>
            <a:r>
              <a:rPr lang="id-ID" sz="32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Masyarakat Informasi dan Pemerintah</a:t>
            </a:r>
          </a:p>
        </p:txBody>
      </p:sp>
    </p:spTree>
    <p:extLst>
      <p:ext uri="{BB962C8B-B14F-4D97-AF65-F5344CB8AC3E}">
        <p14:creationId xmlns:p14="http://schemas.microsoft.com/office/powerpoint/2010/main" val="1189053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"/>
          <p:cNvSpPr txBox="1">
            <a:spLocks noGrp="1"/>
          </p:cNvSpPr>
          <p:nvPr>
            <p:ph type="body" idx="1"/>
          </p:nvPr>
        </p:nvSpPr>
        <p:spPr>
          <a:xfrm>
            <a:off x="509717" y="21973"/>
            <a:ext cx="11365608" cy="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id-ID" dirty="0" smtClean="0">
                <a:latin typeface="Cambria"/>
                <a:ea typeface="Cambria"/>
                <a:cs typeface="Cambria"/>
                <a:sym typeface="Cambria"/>
              </a:rPr>
              <a:t>Hubungan antara Masyarakat Informasi dan Pemerintah (1)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36" name="Google Shape;236;p3"/>
          <p:cNvCxnSpPr/>
          <p:nvPr/>
        </p:nvCxnSpPr>
        <p:spPr>
          <a:xfrm>
            <a:off x="629392" y="550985"/>
            <a:ext cx="1105289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7" name="Google Shape;237;p3"/>
          <p:cNvSpPr/>
          <p:nvPr/>
        </p:nvSpPr>
        <p:spPr>
          <a:xfrm>
            <a:off x="509717" y="748441"/>
            <a:ext cx="11172566" cy="544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Terkait dengan gambar pada slide sebelumnya, hubungan antara masyarakat informasi dan pemerintah / negara bisa dijelaskan sbb.: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d-ID" sz="2800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DPR dan Pemerintah mewakili negara dalam menyusun regulasi tentang pertukaran dan penyebaran informasi.</a:t>
            </a:r>
          </a:p>
          <a:p>
            <a:pPr marL="457200" lvl="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Produk hukum yang telah disusun negara khusus terkait dengan </a:t>
            </a:r>
            <a:r>
              <a:rPr lang="id-ID" sz="2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pertukaran dan penyebaran </a:t>
            </a:r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informasi elektronik: UU tentang ITE</a:t>
            </a:r>
          </a:p>
          <a:p>
            <a:pPr marL="457200" lvl="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Masyarakat tunduk kepada hukum tersebut</a:t>
            </a:r>
          </a:p>
          <a:p>
            <a:pPr marL="457200" lvl="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Pelanggaran oleh masyarakat ditindak oleh pemerintah (c.q. aparat penegak hukum) dengan tata cara dan sanksi yang juga tunduk kepada hukum tersebut.</a:t>
            </a:r>
          </a:p>
        </p:txBody>
      </p:sp>
    </p:spTree>
    <p:extLst>
      <p:ext uri="{BB962C8B-B14F-4D97-AF65-F5344CB8AC3E}">
        <p14:creationId xmlns:p14="http://schemas.microsoft.com/office/powerpoint/2010/main" val="1313197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"/>
          <p:cNvSpPr txBox="1">
            <a:spLocks noGrp="1"/>
          </p:cNvSpPr>
          <p:nvPr>
            <p:ph type="body" idx="1"/>
          </p:nvPr>
        </p:nvSpPr>
        <p:spPr>
          <a:xfrm>
            <a:off x="509717" y="21973"/>
            <a:ext cx="11365608" cy="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id-ID" dirty="0" smtClean="0">
                <a:latin typeface="Cambria"/>
                <a:ea typeface="Cambria"/>
                <a:cs typeface="Cambria"/>
                <a:sym typeface="Cambria"/>
              </a:rPr>
              <a:t>Hubungan antara Masyarakat Informasi dan Pemerintah (2)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36" name="Google Shape;236;p3"/>
          <p:cNvCxnSpPr/>
          <p:nvPr/>
        </p:nvCxnSpPr>
        <p:spPr>
          <a:xfrm>
            <a:off x="629392" y="550985"/>
            <a:ext cx="1105289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7" name="Google Shape;237;p3"/>
          <p:cNvSpPr/>
          <p:nvPr/>
        </p:nvSpPr>
        <p:spPr>
          <a:xfrm>
            <a:off x="509717" y="748441"/>
            <a:ext cx="11172566" cy="27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Produk hukum yang mengatur informasi dan transaksi elektronik: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d-ID" sz="2800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UU 11/2008 tentang </a:t>
            </a:r>
            <a:r>
              <a:rPr lang="es-ES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</a:t>
            </a:r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nformasi dan Transaksi Elektronik (ITE)</a:t>
            </a:r>
          </a:p>
          <a:p>
            <a:pPr marL="457200" lvl="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UU 19/2016</a:t>
            </a:r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tentang perubahan UU di atas.</a:t>
            </a:r>
            <a:endParaRPr lang="es-ES" sz="2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id-ID" sz="2800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2857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"/>
          <p:cNvSpPr/>
          <p:nvPr/>
        </p:nvSpPr>
        <p:spPr>
          <a:xfrm>
            <a:off x="509717" y="2389672"/>
            <a:ext cx="1117256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Tugas Selama Jam Kuliah</a:t>
            </a:r>
            <a:endParaRPr lang="id-ID" sz="3200" b="0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26013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"/>
          <p:cNvSpPr txBox="1">
            <a:spLocks noGrp="1"/>
          </p:cNvSpPr>
          <p:nvPr>
            <p:ph type="body" idx="1"/>
          </p:nvPr>
        </p:nvSpPr>
        <p:spPr>
          <a:xfrm>
            <a:off x="509717" y="21973"/>
            <a:ext cx="11365608" cy="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id-ID" dirty="0" smtClean="0">
                <a:latin typeface="Cambria"/>
                <a:ea typeface="Cambria"/>
                <a:cs typeface="Cambria"/>
                <a:sym typeface="Cambria"/>
              </a:rPr>
              <a:t>Tugas Selama Jam Kuliah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36" name="Google Shape;236;p3"/>
          <p:cNvCxnSpPr/>
          <p:nvPr/>
        </p:nvCxnSpPr>
        <p:spPr>
          <a:xfrm>
            <a:off x="629392" y="550985"/>
            <a:ext cx="1105289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7" name="Google Shape;237;p3"/>
          <p:cNvSpPr/>
          <p:nvPr/>
        </p:nvSpPr>
        <p:spPr>
          <a:xfrm>
            <a:off x="509717" y="748441"/>
            <a:ext cx="11172566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Pelajari undang-undang tentang ITE: UU </a:t>
            </a:r>
            <a:r>
              <a:rPr lang="es-ES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11/2008</a:t>
            </a:r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U</a:t>
            </a:r>
            <a:r>
              <a:rPr lang="es-ES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 19/2016</a:t>
            </a:r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(file terlampir)</a:t>
            </a:r>
          </a:p>
          <a:p>
            <a:pPr marL="457200" lvl="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Sampaikan ulasan, komentar tentang pasal tertentu pada UU tersebut, atau </a:t>
            </a:r>
          </a:p>
          <a:p>
            <a:pPr marL="457200" lvl="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Sampaikan pengalaman pribadi atau pengalaman membaca tentang suatu hal / kasus yang berkaitan dengan ITE.</a:t>
            </a:r>
          </a:p>
        </p:txBody>
      </p:sp>
    </p:spTree>
    <p:extLst>
      <p:ext uri="{BB962C8B-B14F-4D97-AF65-F5344CB8AC3E}">
        <p14:creationId xmlns:p14="http://schemas.microsoft.com/office/powerpoint/2010/main" val="1419453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7"/>
          <p:cNvSpPr txBox="1"/>
          <p:nvPr/>
        </p:nvSpPr>
        <p:spPr>
          <a:xfrm>
            <a:off x="740230" y="2194287"/>
            <a:ext cx="992777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</a:pPr>
            <a:endParaRPr sz="4400" cap="none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30" name="Google Shape;330;p17"/>
          <p:cNvSpPr txBox="1">
            <a:spLocks noGrp="1"/>
          </p:cNvSpPr>
          <p:nvPr>
            <p:ph type="ctrTitle"/>
          </p:nvPr>
        </p:nvSpPr>
        <p:spPr>
          <a:xfrm>
            <a:off x="1607129" y="2360067"/>
            <a:ext cx="9927770" cy="102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mbria"/>
              <a:buNone/>
            </a:pPr>
            <a:r>
              <a:rPr lang="id-ID" sz="5400" cap="none" dirty="0">
                <a:latin typeface="Cambria"/>
                <a:ea typeface="Cambria"/>
                <a:cs typeface="Cambria"/>
                <a:sym typeface="Cambria"/>
              </a:rPr>
              <a:t>Terima </a:t>
            </a:r>
            <a:r>
              <a:rPr lang="id-ID" sz="5400" cap="none" dirty="0" smtClean="0">
                <a:latin typeface="Cambria"/>
                <a:ea typeface="Cambria"/>
                <a:cs typeface="Cambria"/>
                <a:sym typeface="Cambria"/>
              </a:rPr>
              <a:t>Kasih  </a:t>
            </a:r>
            <a:endParaRPr sz="5400" cap="none" dirty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"/>
          <p:cNvSpPr txBox="1">
            <a:spLocks noGrp="1"/>
          </p:cNvSpPr>
          <p:nvPr>
            <p:ph type="body" idx="1"/>
          </p:nvPr>
        </p:nvSpPr>
        <p:spPr>
          <a:xfrm>
            <a:off x="1012459" y="384718"/>
            <a:ext cx="10417541" cy="603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r>
              <a:rPr lang="id-ID" sz="4000" dirty="0" smtClean="0">
                <a:latin typeface="Cambria"/>
                <a:ea typeface="Cambria"/>
                <a:cs typeface="Cambria"/>
                <a:sym typeface="Cambria"/>
              </a:rPr>
              <a:t>Sesi Kuliah Ke-12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endParaRPr sz="4000" dirty="0" smtClean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x-none" dirty="0" smtClean="0">
                <a:latin typeface="Cambria"/>
                <a:ea typeface="Cambria"/>
                <a:cs typeface="Cambria"/>
                <a:sym typeface="Cambria"/>
              </a:rPr>
              <a:t>Masyarakat Informasi</a:t>
            </a:r>
          </a:p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x-none" dirty="0" smtClean="0">
                <a:latin typeface="Cambria"/>
                <a:ea typeface="Cambria"/>
                <a:cs typeface="Cambria"/>
                <a:sym typeface="Cambria"/>
              </a:rPr>
              <a:t>Pengertian Masyarakat Informasi</a:t>
            </a:r>
          </a:p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x-none" dirty="0" smtClean="0">
                <a:latin typeface="Cambria"/>
                <a:ea typeface="Cambria"/>
                <a:cs typeface="Cambria"/>
                <a:sym typeface="Cambria"/>
              </a:rPr>
              <a:t>Ciri-ciri Masyarakat Informasi</a:t>
            </a:r>
          </a:p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x-none" dirty="0" smtClean="0">
                <a:latin typeface="Cambria"/>
                <a:ea typeface="Cambria"/>
                <a:cs typeface="Cambria"/>
                <a:sym typeface="Cambria"/>
              </a:rPr>
              <a:t>Konsep Keberlangsungan Masyarakat Informasi</a:t>
            </a:r>
          </a:p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x-none" dirty="0" smtClean="0">
                <a:latin typeface="Cambria"/>
                <a:ea typeface="Cambria"/>
                <a:cs typeface="Cambria"/>
                <a:sym typeface="Cambria"/>
              </a:rPr>
              <a:t>Hubungan antara Masyarakat Informasi dan Pemrintah</a:t>
            </a:r>
            <a:endParaRPr lang="x-none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endParaRPr sz="40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buSzPts val="5000"/>
              <a:buNone/>
            </a:pPr>
            <a:r>
              <a:rPr lang="id-ID" sz="1800" dirty="0" smtClean="0">
                <a:latin typeface="Cambria"/>
                <a:ea typeface="Cambria"/>
                <a:cs typeface="Cambria"/>
                <a:sym typeface="Cambria"/>
              </a:rPr>
              <a:t>Sub Capaian Mata Kuliah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id-ID" sz="1800" dirty="0">
                <a:latin typeface="Cambria"/>
                <a:ea typeface="Cambria"/>
                <a:cs typeface="Cambria"/>
                <a:sym typeface="Cambria"/>
              </a:rPr>
              <a:t>Mahasiswa memahami ciri-ciri masyarakat informasi</a:t>
            </a:r>
          </a:p>
          <a:p>
            <a:pPr marL="285750" lvl="0" indent="-285750">
              <a:buSzPct val="100000"/>
              <a:buFont typeface="Wingdings" panose="05000000000000000000" pitchFamily="2" charset="2"/>
              <a:buChar char="§"/>
            </a:pPr>
            <a:r>
              <a:rPr lang="id-ID" sz="1800" dirty="0" smtClean="0">
                <a:latin typeface="Cambria"/>
                <a:ea typeface="Cambria"/>
                <a:cs typeface="Cambria"/>
                <a:sym typeface="Cambria"/>
              </a:rPr>
              <a:t>Mahasiswa </a:t>
            </a:r>
            <a:r>
              <a:rPr lang="id-ID" sz="1800" dirty="0">
                <a:latin typeface="Cambria"/>
                <a:ea typeface="Cambria"/>
                <a:cs typeface="Cambria"/>
                <a:sym typeface="Cambria"/>
              </a:rPr>
              <a:t>memahami konsep masyarakat informasi </a:t>
            </a:r>
          </a:p>
          <a:p>
            <a:pPr marL="285750" lvl="0" indent="-285750">
              <a:buSzPct val="100000"/>
              <a:buFont typeface="Wingdings" panose="05000000000000000000" pitchFamily="2" charset="2"/>
              <a:buChar char="§"/>
            </a:pPr>
            <a:r>
              <a:rPr lang="id-ID" sz="1800" dirty="0" smtClean="0">
                <a:latin typeface="Cambria"/>
                <a:ea typeface="Cambria"/>
                <a:cs typeface="Cambria"/>
                <a:sym typeface="Cambria"/>
              </a:rPr>
              <a:t>Mahasiswa </a:t>
            </a:r>
            <a:r>
              <a:rPr lang="id-ID" sz="1800" dirty="0">
                <a:latin typeface="Cambria"/>
                <a:ea typeface="Cambria"/>
                <a:cs typeface="Cambria"/>
                <a:sym typeface="Cambria"/>
              </a:rPr>
              <a:t>memahami </a:t>
            </a:r>
            <a:r>
              <a:rPr lang="id-ID" sz="1800" dirty="0" smtClean="0">
                <a:latin typeface="Cambria"/>
                <a:ea typeface="Cambria"/>
                <a:cs typeface="Cambria"/>
                <a:sym typeface="Cambria"/>
              </a:rPr>
              <a:t>hubungan </a:t>
            </a:r>
            <a:r>
              <a:rPr lang="id-ID" sz="1800" dirty="0">
                <a:latin typeface="Cambria"/>
                <a:ea typeface="Cambria"/>
                <a:cs typeface="Cambria"/>
                <a:sym typeface="Cambria"/>
              </a:rPr>
              <a:t>antara masyarakat informasi dan pemerintah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"/>
          <p:cNvSpPr/>
          <p:nvPr/>
        </p:nvSpPr>
        <p:spPr>
          <a:xfrm>
            <a:off x="509717" y="2389672"/>
            <a:ext cx="1117256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Pengertian Masyarakat Informasi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"/>
          <p:cNvSpPr txBox="1">
            <a:spLocks noGrp="1"/>
          </p:cNvSpPr>
          <p:nvPr>
            <p:ph type="body" idx="1"/>
          </p:nvPr>
        </p:nvSpPr>
        <p:spPr>
          <a:xfrm>
            <a:off x="509717" y="21973"/>
            <a:ext cx="11365608" cy="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id-ID" dirty="0" smtClean="0">
                <a:latin typeface="Cambria"/>
                <a:ea typeface="Cambria"/>
                <a:cs typeface="Cambria"/>
                <a:sym typeface="Cambria"/>
              </a:rPr>
              <a:t>Pengertian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36" name="Google Shape;236;p3"/>
          <p:cNvCxnSpPr/>
          <p:nvPr/>
        </p:nvCxnSpPr>
        <p:spPr>
          <a:xfrm>
            <a:off x="629392" y="550985"/>
            <a:ext cx="1105289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7" name="Google Shape;237;p3"/>
          <p:cNvSpPr/>
          <p:nvPr/>
        </p:nvSpPr>
        <p:spPr>
          <a:xfrm>
            <a:off x="509717" y="748441"/>
            <a:ext cx="11172566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Masyarakat Informasi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</a:t>
            </a:r>
            <a:r>
              <a:rPr lang="id-ID" sz="3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isa diartikan sebagai masyarakat yang sadar akan pentingnya informasi serta melangsungkan kegiatan pada sendi-sendi hidupnya dengan dukungan penting dari informasi.   </a:t>
            </a:r>
            <a:endParaRPr lang="id-ID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d-ID" sz="3200" b="0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4116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"/>
          <p:cNvSpPr/>
          <p:nvPr/>
        </p:nvSpPr>
        <p:spPr>
          <a:xfrm>
            <a:off x="509717" y="2389672"/>
            <a:ext cx="1117256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Ciri-ciri </a:t>
            </a:r>
            <a:r>
              <a:rPr lang="id-ID" sz="32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Masyarakat Informasi</a:t>
            </a:r>
          </a:p>
        </p:txBody>
      </p:sp>
    </p:spTree>
    <p:extLst>
      <p:ext uri="{BB962C8B-B14F-4D97-AF65-F5344CB8AC3E}">
        <p14:creationId xmlns:p14="http://schemas.microsoft.com/office/powerpoint/2010/main" val="423759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"/>
          <p:cNvSpPr txBox="1">
            <a:spLocks noGrp="1"/>
          </p:cNvSpPr>
          <p:nvPr>
            <p:ph type="body" idx="1"/>
          </p:nvPr>
        </p:nvSpPr>
        <p:spPr>
          <a:xfrm>
            <a:off x="509717" y="21973"/>
            <a:ext cx="11365608" cy="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id-ID" dirty="0" smtClean="0">
                <a:latin typeface="Cambria"/>
                <a:ea typeface="Cambria"/>
                <a:cs typeface="Cambria"/>
                <a:sym typeface="Cambria"/>
              </a:rPr>
              <a:t>Ciri-ciri Masyarakat Informasi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36" name="Google Shape;236;p3"/>
          <p:cNvCxnSpPr/>
          <p:nvPr/>
        </p:nvCxnSpPr>
        <p:spPr>
          <a:xfrm>
            <a:off x="629392" y="550985"/>
            <a:ext cx="1105289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7" name="Google Shape;237;p3"/>
          <p:cNvSpPr/>
          <p:nvPr/>
        </p:nvSpPr>
        <p:spPr>
          <a:xfrm>
            <a:off x="509717" y="865671"/>
            <a:ext cx="11172566" cy="492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d-ID" sz="28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Ciri-ciri Masyarakat Informasi, antara lain: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r>
              <a:rPr lang="id-ID" sz="24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adar bahwa dirinya membutuhkan informasi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Kelangsungan sendi-sendi hidupnya sangat ditopang oleh informasi yang akurat dan terbaru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Menjadi pengguna aktif berbagai produk IT dalam menjalankan kegiatan ekonomi, keagamaan, hiburan, dll</a:t>
            </a:r>
          </a:p>
          <a:p>
            <a:pPr marL="457200" lvl="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Sebagiannya berperan sebagai </a:t>
            </a:r>
            <a:r>
              <a:rPr lang="id-ID" sz="24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pembuat (creator) atau penjual (seller) </a:t>
            </a:r>
            <a:r>
              <a:rPr lang="id-ID" sz="2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produk IT</a:t>
            </a:r>
          </a:p>
          <a:p>
            <a:pPr marL="457200" lvl="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Sebagai implikasi, terjadi perubahan sosiologi masyarakat </a:t>
            </a:r>
          </a:p>
          <a:p>
            <a:pPr marL="457200" lvl="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4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Sadar bahwa setiap kegiatannya dalam konteks pertukaran informasi tunduk kepada regulasi yang dibuat oleh negara</a:t>
            </a:r>
            <a:endParaRPr sz="24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73973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"/>
          <p:cNvSpPr/>
          <p:nvPr/>
        </p:nvSpPr>
        <p:spPr>
          <a:xfrm>
            <a:off x="509717" y="2389672"/>
            <a:ext cx="1117256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Konsep Keberlangsungan </a:t>
            </a:r>
            <a:r>
              <a:rPr lang="id-ID" sz="32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Masyarakat Informasi</a:t>
            </a:r>
          </a:p>
        </p:txBody>
      </p:sp>
    </p:spTree>
    <p:extLst>
      <p:ext uri="{BB962C8B-B14F-4D97-AF65-F5344CB8AC3E}">
        <p14:creationId xmlns:p14="http://schemas.microsoft.com/office/powerpoint/2010/main" val="136952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"/>
          <p:cNvSpPr txBox="1">
            <a:spLocks noGrp="1"/>
          </p:cNvSpPr>
          <p:nvPr>
            <p:ph type="body" idx="1"/>
          </p:nvPr>
        </p:nvSpPr>
        <p:spPr>
          <a:xfrm>
            <a:off x="509717" y="21973"/>
            <a:ext cx="11365608" cy="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id-ID" dirty="0" smtClean="0">
                <a:latin typeface="Cambria"/>
                <a:ea typeface="Cambria"/>
                <a:cs typeface="Cambria"/>
                <a:sym typeface="Cambria"/>
              </a:rPr>
              <a:t>Konsep Keberlangsungan Masyarakat Informasi (1)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36" name="Google Shape;236;p3"/>
          <p:cNvCxnSpPr/>
          <p:nvPr/>
        </p:nvCxnSpPr>
        <p:spPr>
          <a:xfrm>
            <a:off x="629392" y="550985"/>
            <a:ext cx="1105289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7" name="Google Shape;237;p3"/>
          <p:cNvSpPr/>
          <p:nvPr/>
        </p:nvSpPr>
        <p:spPr>
          <a:xfrm>
            <a:off x="509717" y="748441"/>
            <a:ext cx="11172566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Konsep Keberlangsungan Masyarakat Informasi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d-ID" sz="2800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nggota masyarakat membutuhkan informasi</a:t>
            </a:r>
          </a:p>
          <a:p>
            <a:pPr marL="457200" marR="0" lvl="0" indent="-457200" algn="just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Anggota masyarakat (individu atau kelompok) menyediakan varian IT dan menjualnya kepada masyarakat lain.</a:t>
            </a:r>
          </a:p>
          <a:p>
            <a:pPr marL="457200" marR="0" lvl="0" indent="-457200" algn="just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Terjadi transaksi produk dan / atau jasa berbasis IT</a:t>
            </a:r>
          </a:p>
          <a:p>
            <a:pPr marL="457200" marR="0" lvl="0" indent="-457200" algn="just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Muncul masukan-masukan dari pengguna produk IT</a:t>
            </a:r>
          </a:p>
          <a:p>
            <a:pPr marL="457200" marR="0" lvl="0" indent="-457200" algn="just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Muncul persaingan di dalam pasar berbasis IT</a:t>
            </a:r>
          </a:p>
          <a:p>
            <a:pPr marL="457200" marR="0" lvl="0" indent="-457200" algn="just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Terjadi koreksi (perbaikan) pada varian IT</a:t>
            </a:r>
            <a:endParaRPr sz="28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15898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"/>
          <p:cNvSpPr txBox="1">
            <a:spLocks noGrp="1"/>
          </p:cNvSpPr>
          <p:nvPr>
            <p:ph type="body" idx="1"/>
          </p:nvPr>
        </p:nvSpPr>
        <p:spPr>
          <a:xfrm>
            <a:off x="509717" y="21973"/>
            <a:ext cx="11365608" cy="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id-ID" dirty="0" smtClean="0">
                <a:latin typeface="Cambria"/>
                <a:ea typeface="Cambria"/>
                <a:cs typeface="Cambria"/>
                <a:sym typeface="Cambria"/>
              </a:rPr>
              <a:t>Konsep Keberlangsungan Masyarakat Informasi (2)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36" name="Google Shape;236;p3"/>
          <p:cNvCxnSpPr/>
          <p:nvPr/>
        </p:nvCxnSpPr>
        <p:spPr>
          <a:xfrm>
            <a:off x="629392" y="550985"/>
            <a:ext cx="1105289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Rounded Rectangle 1"/>
          <p:cNvSpPr/>
          <p:nvPr/>
        </p:nvSpPr>
        <p:spPr>
          <a:xfrm>
            <a:off x="2131666" y="701113"/>
            <a:ext cx="6248051" cy="684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</a:pPr>
            <a:r>
              <a:rPr lang="id-ID" sz="1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Anggota </a:t>
            </a:r>
            <a:r>
              <a:rPr lang="id-ID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masyarakat membutuhkan informasi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31666" y="1709297"/>
            <a:ext cx="6248051" cy="684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1200"/>
              </a:spcAft>
            </a:pPr>
            <a:r>
              <a:rPr lang="id-ID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Anggota masyarakat </a:t>
            </a:r>
            <a:r>
              <a:rPr lang="id-ID" sz="1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menyediakan berbagai varian </a:t>
            </a:r>
            <a:r>
              <a:rPr lang="id-ID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teknologi informasi yang dibutuhkan anggota masyarakat lain.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31666" y="2834713"/>
            <a:ext cx="6248051" cy="684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1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Anggota masyarakat menggunakan berbagai varian teknologi informasi</a:t>
            </a:r>
            <a:endParaRPr lang="id-ID"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31666" y="3936680"/>
            <a:ext cx="6248051" cy="684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</a:pPr>
            <a:r>
              <a:rPr lang="id-ID" sz="1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Masukan-masukan </a:t>
            </a:r>
            <a:r>
              <a:rPr lang="id-ID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dari </a:t>
            </a:r>
            <a:r>
              <a:rPr lang="id-ID" sz="1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para pengguna tentang kekurangan varian tersebut</a:t>
            </a:r>
            <a:endParaRPr lang="id-ID"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31666" y="5038647"/>
            <a:ext cx="6248051" cy="684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</a:pPr>
            <a:r>
              <a:rPr lang="id-ID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lang="id-ID" sz="1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ersaingan </a:t>
            </a:r>
            <a:r>
              <a:rPr lang="id-ID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 dalam pasar berbasis teknologi informasi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31666" y="6035109"/>
            <a:ext cx="6248051" cy="684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</a:pPr>
            <a:r>
              <a:rPr lang="id-ID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lang="id-ID" sz="1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oreksi </a:t>
            </a:r>
            <a:r>
              <a:rPr lang="id-ID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(perbaikan) pada </a:t>
            </a:r>
            <a:r>
              <a:rPr lang="id-ID" sz="1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varian-varian tersebut</a:t>
            </a:r>
            <a:endParaRPr lang="id-ID"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4" name="Straight Arrow Connector 3"/>
          <p:cNvCxnSpPr>
            <a:stCxn id="2" idx="2"/>
            <a:endCxn id="6" idx="0"/>
          </p:cNvCxnSpPr>
          <p:nvPr/>
        </p:nvCxnSpPr>
        <p:spPr>
          <a:xfrm>
            <a:off x="5255692" y="1385440"/>
            <a:ext cx="0" cy="323857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7" idx="0"/>
          </p:cNvCxnSpPr>
          <p:nvPr/>
        </p:nvCxnSpPr>
        <p:spPr>
          <a:xfrm>
            <a:off x="5255692" y="2393624"/>
            <a:ext cx="0" cy="44108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8" idx="0"/>
          </p:cNvCxnSpPr>
          <p:nvPr/>
        </p:nvCxnSpPr>
        <p:spPr>
          <a:xfrm>
            <a:off x="5255692" y="3519040"/>
            <a:ext cx="0" cy="41764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  <a:endCxn id="9" idx="0"/>
          </p:cNvCxnSpPr>
          <p:nvPr/>
        </p:nvCxnSpPr>
        <p:spPr>
          <a:xfrm>
            <a:off x="5255692" y="4621007"/>
            <a:ext cx="0" cy="41764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10" idx="0"/>
          </p:cNvCxnSpPr>
          <p:nvPr/>
        </p:nvCxnSpPr>
        <p:spPr>
          <a:xfrm>
            <a:off x="5255692" y="5722974"/>
            <a:ext cx="0" cy="31213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 rot="5400000">
            <a:off x="7259893" y="3702575"/>
            <a:ext cx="5010140" cy="10235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Regulasi oleh negara </a:t>
            </a:r>
          </a:p>
          <a:p>
            <a:pPr lvl="0" algn="ctr"/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melalui hukum</a:t>
            </a:r>
            <a:endParaRPr lang="id-ID" sz="2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8475251" y="1964077"/>
            <a:ext cx="682385" cy="20998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Left Arrow 26"/>
          <p:cNvSpPr/>
          <p:nvPr/>
        </p:nvSpPr>
        <p:spPr>
          <a:xfrm>
            <a:off x="8477523" y="3071826"/>
            <a:ext cx="682385" cy="20998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Left Arrow 27"/>
          <p:cNvSpPr/>
          <p:nvPr/>
        </p:nvSpPr>
        <p:spPr>
          <a:xfrm>
            <a:off x="8479795" y="4179578"/>
            <a:ext cx="682385" cy="20998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Left Arrow 28"/>
          <p:cNvSpPr/>
          <p:nvPr/>
        </p:nvSpPr>
        <p:spPr>
          <a:xfrm>
            <a:off x="8468419" y="5246378"/>
            <a:ext cx="682385" cy="20998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Left Arrow 29"/>
          <p:cNvSpPr/>
          <p:nvPr/>
        </p:nvSpPr>
        <p:spPr>
          <a:xfrm>
            <a:off x="8443395" y="6231296"/>
            <a:ext cx="682385" cy="20998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4963161"/>
      </p:ext>
    </p:extLst>
  </p:cSld>
  <p:clrMapOvr>
    <a:masterClrMapping/>
  </p:clrMapOvr>
</p:sld>
</file>

<file path=ppt/theme/theme1.xml><?xml version="1.0" encoding="utf-8"?>
<a:theme xmlns:a="http://schemas.openxmlformats.org/drawingml/2006/main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487</Words>
  <Application>Microsoft Office PowerPoint</Application>
  <PresentationFormat>Widescreen</PresentationFormat>
  <Paragraphs>69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Century Gothic</vt:lpstr>
      <vt:lpstr>Wingdings</vt:lpstr>
      <vt:lpstr>Arial</vt:lpstr>
      <vt:lpstr>Twentieth Century</vt:lpstr>
      <vt:lpstr>Bebas Neue</vt:lpstr>
      <vt:lpstr>Cambria</vt:lpstr>
      <vt:lpstr>Calibri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 UPJ</dc:creator>
  <cp:lastModifiedBy>MN</cp:lastModifiedBy>
  <cp:revision>45</cp:revision>
  <dcterms:created xsi:type="dcterms:W3CDTF">2013-09-02T01:09:44Z</dcterms:created>
  <dcterms:modified xsi:type="dcterms:W3CDTF">2020-06-09T01:38:10Z</dcterms:modified>
</cp:coreProperties>
</file>