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4/4/2018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 smtClean="0"/>
              <a:t>9: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Number Theory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Division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17" y="1833905"/>
            <a:ext cx="8583532" cy="11024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908" y="3232598"/>
            <a:ext cx="120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Example 1: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81" y="3898144"/>
            <a:ext cx="8631888" cy="111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8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division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78" y="1955757"/>
            <a:ext cx="8748760" cy="627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41" y="3080940"/>
            <a:ext cx="8861377" cy="142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3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49" y="2360449"/>
            <a:ext cx="8850100" cy="217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2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46" y="1690689"/>
            <a:ext cx="8639421" cy="429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8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Modular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06" y="1690688"/>
            <a:ext cx="8764601" cy="11426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805" y="3530631"/>
            <a:ext cx="8764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-Roman"/>
              </a:rPr>
              <a:t>Although both notations </a:t>
            </a:r>
            <a:r>
              <a:rPr lang="en-US" i="1" dirty="0">
                <a:latin typeface="MTMI"/>
              </a:rPr>
              <a:t>a </a:t>
            </a:r>
            <a:r>
              <a:rPr lang="en-US" dirty="0">
                <a:latin typeface="MTSYN"/>
              </a:rPr>
              <a:t>≡ </a:t>
            </a:r>
            <a:r>
              <a:rPr lang="en-US" i="1" dirty="0">
                <a:latin typeface="MTMI"/>
              </a:rPr>
              <a:t>b </a:t>
            </a:r>
            <a:r>
              <a:rPr lang="en-US" dirty="0">
                <a:latin typeface="Times-Roman"/>
              </a:rPr>
              <a:t>(mod </a:t>
            </a:r>
            <a:r>
              <a:rPr lang="en-US" i="1" dirty="0">
                <a:latin typeface="MTMI"/>
              </a:rPr>
              <a:t>m</a:t>
            </a:r>
            <a:r>
              <a:rPr lang="en-US" dirty="0">
                <a:latin typeface="Times-Roman"/>
              </a:rPr>
              <a:t>) and </a:t>
            </a:r>
            <a:r>
              <a:rPr lang="en-US" i="1" dirty="0">
                <a:latin typeface="MTMI"/>
              </a:rPr>
              <a:t>a </a:t>
            </a:r>
            <a:r>
              <a:rPr lang="en-US" b="1" dirty="0">
                <a:latin typeface="Times-Bold"/>
              </a:rPr>
              <a:t>mod </a:t>
            </a:r>
            <a:r>
              <a:rPr lang="en-US" i="1" dirty="0">
                <a:latin typeface="MTMI"/>
              </a:rPr>
              <a:t>m </a:t>
            </a:r>
            <a:r>
              <a:rPr lang="en-US" dirty="0">
                <a:latin typeface="MTSYN"/>
              </a:rPr>
              <a:t>= </a:t>
            </a:r>
            <a:r>
              <a:rPr lang="en-US" i="1" dirty="0">
                <a:latin typeface="MTMI"/>
              </a:rPr>
              <a:t>b </a:t>
            </a:r>
            <a:r>
              <a:rPr lang="en-US" dirty="0">
                <a:latin typeface="Times-Roman"/>
              </a:rPr>
              <a:t>include “mod,” they </a:t>
            </a:r>
            <a:r>
              <a:rPr lang="en-US" dirty="0" smtClean="0">
                <a:latin typeface="Times-Roman"/>
              </a:rPr>
              <a:t>represent fundamentally </a:t>
            </a:r>
            <a:r>
              <a:rPr lang="en-US" dirty="0">
                <a:latin typeface="Times-Roman"/>
              </a:rPr>
              <a:t>different concepts. The first represents a relation on the set of integers, </a:t>
            </a:r>
            <a:r>
              <a:rPr lang="en-US" dirty="0" smtClean="0">
                <a:latin typeface="Times-Roman"/>
              </a:rPr>
              <a:t>whereas the </a:t>
            </a:r>
            <a:r>
              <a:rPr lang="en-US" dirty="0">
                <a:latin typeface="Times-Roman"/>
              </a:rPr>
              <a:t>second represents a function.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89" y="4813015"/>
            <a:ext cx="9022847" cy="12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Modular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83" y="1872355"/>
            <a:ext cx="8970380" cy="6261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6366" y="3322749"/>
            <a:ext cx="112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5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Modular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72" y="1786737"/>
            <a:ext cx="8687151" cy="11238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715" y="3541690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Example: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15" y="4302380"/>
            <a:ext cx="8583582" cy="166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85" y="1894385"/>
            <a:ext cx="7755522" cy="13897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28650" y="4378817"/>
            <a:ext cx="3003192" cy="741616"/>
            <a:chOff x="628650" y="4378817"/>
            <a:chExt cx="3003192" cy="741616"/>
          </a:xfrm>
        </p:grpSpPr>
        <p:sp>
          <p:nvSpPr>
            <p:cNvPr id="6" name="TextBox 5"/>
            <p:cNvSpPr txBox="1"/>
            <p:nvPr/>
          </p:nvSpPr>
          <p:spPr>
            <a:xfrm>
              <a:off x="628650" y="4378817"/>
              <a:ext cx="9492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Answer: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2992" y="4823056"/>
              <a:ext cx="2418850" cy="2973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576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4835</TotalTime>
  <Words>85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MTMI</vt:lpstr>
      <vt:lpstr>MTSYN</vt:lpstr>
      <vt:lpstr>Times-Bold</vt:lpstr>
      <vt:lpstr>Times-Roman</vt:lpstr>
      <vt:lpstr>Office Theme</vt:lpstr>
      <vt:lpstr>Discrete Mathematics  Lecture 9:   Number Theory</vt:lpstr>
      <vt:lpstr>Division</vt:lpstr>
      <vt:lpstr>The division algorithm</vt:lpstr>
      <vt:lpstr>Example 2 </vt:lpstr>
      <vt:lpstr>Example 3</vt:lpstr>
      <vt:lpstr>Modular arithmetic</vt:lpstr>
      <vt:lpstr>Modular arithmetic</vt:lpstr>
      <vt:lpstr>Modular arithmetic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118</cp:revision>
  <dcterms:created xsi:type="dcterms:W3CDTF">2017-06-12T04:19:19Z</dcterms:created>
  <dcterms:modified xsi:type="dcterms:W3CDTF">2018-04-04T02:50:00Z</dcterms:modified>
</cp:coreProperties>
</file>