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08C623-E98F-4314-BD76-336343FEAB5D}">
          <p14:sldIdLst>
            <p14:sldId id="256"/>
            <p14:sldId id="257"/>
            <p14:sldId id="259"/>
            <p14:sldId id="258"/>
            <p14:sldId id="261"/>
            <p14:sldId id="260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Data Base System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/>
              <a:t>Lecture </a:t>
            </a:r>
            <a:r>
              <a:rPr lang="en-US" sz="1800" smtClean="0"/>
              <a:t>6: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Relational Model</a:t>
            </a: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Relational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526701"/>
            <a:ext cx="804862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will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origins of the relational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The </a:t>
            </a:r>
            <a:r>
              <a:rPr lang="en-US" dirty="0"/>
              <a:t>terminology of the relational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How </a:t>
            </a:r>
            <a:r>
              <a:rPr lang="en-US" dirty="0"/>
              <a:t>tables are used to represent </a:t>
            </a:r>
            <a:r>
              <a:rPr lang="en-US" dirty="0" smtClean="0"/>
              <a:t>data.</a:t>
            </a:r>
          </a:p>
          <a:p>
            <a:r>
              <a:rPr lang="en-US" dirty="0" smtClean="0"/>
              <a:t>The </a:t>
            </a:r>
            <a:r>
              <a:rPr lang="en-US" dirty="0"/>
              <a:t>connection between mathematical relations and relations in the relational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Properties </a:t>
            </a:r>
            <a:r>
              <a:rPr lang="en-US" dirty="0"/>
              <a:t>of database </a:t>
            </a:r>
            <a:r>
              <a:rPr lang="en-US" dirty="0" smtClean="0"/>
              <a:t>relations.</a:t>
            </a:r>
          </a:p>
          <a:p>
            <a:r>
              <a:rPr lang="en-US" dirty="0" smtClean="0"/>
              <a:t>How </a:t>
            </a:r>
            <a:r>
              <a:rPr lang="en-US" dirty="0"/>
              <a:t>to identify candidate, primary, alternate, and foreign </a:t>
            </a:r>
            <a:r>
              <a:rPr lang="en-US" dirty="0" smtClean="0"/>
              <a:t>keys.</a:t>
            </a:r>
          </a:p>
          <a:p>
            <a:r>
              <a:rPr lang="en-US" dirty="0" smtClean="0"/>
              <a:t>The </a:t>
            </a:r>
            <a:r>
              <a:rPr lang="en-US" dirty="0"/>
              <a:t>meaning of entity integrity and referential </a:t>
            </a:r>
            <a:r>
              <a:rPr lang="en-US" dirty="0" smtClean="0"/>
              <a:t>integrity.</a:t>
            </a:r>
          </a:p>
          <a:p>
            <a:r>
              <a:rPr lang="en-US" dirty="0" smtClean="0"/>
              <a:t>The </a:t>
            </a:r>
            <a:r>
              <a:rPr lang="en-US" dirty="0"/>
              <a:t>purpose and advantages of views in relational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Relational Database Management System (RDBMS) has become the </a:t>
            </a:r>
            <a:r>
              <a:rPr lang="en-US" dirty="0" smtClean="0"/>
              <a:t>dominant data-processing </a:t>
            </a:r>
            <a:r>
              <a:rPr lang="en-US" dirty="0"/>
              <a:t>software in use </a:t>
            </a:r>
            <a:r>
              <a:rPr lang="en-US" dirty="0" smtClean="0"/>
              <a:t>today.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</a:t>
            </a:r>
            <a:r>
              <a:rPr lang="en-US" dirty="0"/>
              <a:t>based on the relational data model proposed by E. F. </a:t>
            </a:r>
            <a:r>
              <a:rPr lang="en-US" dirty="0" err="1"/>
              <a:t>Codd</a:t>
            </a:r>
            <a:r>
              <a:rPr lang="en-US" dirty="0"/>
              <a:t> (1970).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the relational </a:t>
            </a:r>
            <a:r>
              <a:rPr lang="en-US" dirty="0"/>
              <a:t>model, all data is logically structured within relations (tables). </a:t>
            </a:r>
            <a:endParaRPr lang="en-US" dirty="0" smtClean="0"/>
          </a:p>
          <a:p>
            <a:pPr lvl="1" algn="just"/>
            <a:r>
              <a:rPr lang="en-US" dirty="0" smtClean="0"/>
              <a:t>Each </a:t>
            </a:r>
            <a:r>
              <a:rPr lang="en-US" b="1" dirty="0" smtClean="0"/>
              <a:t>relation </a:t>
            </a:r>
            <a:r>
              <a:rPr lang="en-US" dirty="0"/>
              <a:t>has a name and is made up of named </a:t>
            </a:r>
            <a:r>
              <a:rPr lang="en-US" b="1" dirty="0"/>
              <a:t>attributes </a:t>
            </a:r>
            <a:r>
              <a:rPr lang="en-US" dirty="0"/>
              <a:t>(columns) of data. </a:t>
            </a:r>
            <a:endParaRPr lang="en-US" dirty="0" smtClean="0"/>
          </a:p>
          <a:p>
            <a:pPr lvl="1" algn="just"/>
            <a:r>
              <a:rPr lang="en-US" dirty="0" smtClean="0"/>
              <a:t>Each </a:t>
            </a:r>
            <a:r>
              <a:rPr lang="en-US" b="1" dirty="0" smtClean="0"/>
              <a:t>tuple </a:t>
            </a:r>
            <a:r>
              <a:rPr lang="en-US" dirty="0"/>
              <a:t>(row) contains one value per attribute. </a:t>
            </a:r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great strength of the </a:t>
            </a:r>
            <a:r>
              <a:rPr lang="en-US" dirty="0" smtClean="0"/>
              <a:t>relational model </a:t>
            </a:r>
            <a:r>
              <a:rPr lang="en-US" dirty="0"/>
              <a:t>is this simple logical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Relation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/>
              <a:t>relation</a:t>
            </a:r>
            <a:r>
              <a:rPr lang="en-US" dirty="0"/>
              <a:t> is a table with columns and rows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R</a:t>
            </a:r>
            <a:r>
              <a:rPr lang="en-US" b="1" dirty="0" smtClean="0"/>
              <a:t>elations </a:t>
            </a:r>
            <a:r>
              <a:rPr lang="en-US" dirty="0"/>
              <a:t>are used to hold information about </a:t>
            </a:r>
            <a:r>
              <a:rPr lang="en-US" dirty="0" smtClean="0"/>
              <a:t>the objects </a:t>
            </a:r>
            <a:r>
              <a:rPr lang="en-US" dirty="0"/>
              <a:t>to be represented in the database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ID" dirty="0" smtClean="0"/>
              <a:t>Attribute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b="1" dirty="0"/>
              <a:t>attribute</a:t>
            </a:r>
            <a:r>
              <a:rPr lang="en-US" dirty="0"/>
              <a:t> is a named column of a </a:t>
            </a:r>
            <a:r>
              <a:rPr lang="en-US" dirty="0" smtClean="0"/>
              <a:t>relation.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relation is represented as a </a:t>
            </a:r>
            <a:r>
              <a:rPr lang="en-US" dirty="0" smtClean="0"/>
              <a:t>two dimensional</a:t>
            </a:r>
            <a:r>
              <a:rPr lang="en-US" dirty="0"/>
              <a:t> </a:t>
            </a:r>
            <a:r>
              <a:rPr lang="en-US" dirty="0" smtClean="0"/>
              <a:t>table </a:t>
            </a:r>
            <a:r>
              <a:rPr lang="en-US" dirty="0"/>
              <a:t>in which the rows of the table correspond to individual </a:t>
            </a:r>
            <a:r>
              <a:rPr lang="en-US" dirty="0" smtClean="0"/>
              <a:t>records and </a:t>
            </a:r>
            <a:r>
              <a:rPr lang="en-US" dirty="0"/>
              <a:t>the table columns correspond to </a:t>
            </a:r>
            <a:r>
              <a:rPr lang="en-US" b="1" dirty="0"/>
              <a:t>attributes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ID" dirty="0" smtClean="0"/>
              <a:t>Domain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domain</a:t>
            </a:r>
            <a:r>
              <a:rPr lang="en-US" dirty="0"/>
              <a:t> is the set of allowable values for one or more attributes.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Terminology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Tuple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tuple</a:t>
            </a:r>
            <a:r>
              <a:rPr lang="en-US" dirty="0"/>
              <a:t> is a row of a relation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r>
              <a:rPr lang="en-ID" dirty="0" smtClean="0"/>
              <a:t>Degree</a:t>
            </a:r>
            <a:endParaRPr lang="en-US" dirty="0" smtClean="0"/>
          </a:p>
          <a:p>
            <a:pPr lvl="1"/>
            <a:r>
              <a:rPr lang="en-US" dirty="0"/>
              <a:t>The degree of a relation is the number of attributes it contains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ID" dirty="0" smtClean="0"/>
              <a:t>Cardinality</a:t>
            </a:r>
          </a:p>
          <a:p>
            <a:pPr lvl="1"/>
            <a:r>
              <a:rPr lang="en-US" dirty="0"/>
              <a:t>The cardinality of a relation is the number of tuples it contains.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Mathematical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we have two sets, </a:t>
            </a:r>
            <a:r>
              <a:rPr lang="en-US" i="1" dirty="0"/>
              <a:t>D</a:t>
            </a:r>
            <a:r>
              <a:rPr lang="en-US" dirty="0"/>
              <a:t>1 and </a:t>
            </a:r>
            <a:r>
              <a:rPr lang="en-US" i="1" dirty="0"/>
              <a:t>D</a:t>
            </a:r>
            <a:r>
              <a:rPr lang="en-US" dirty="0"/>
              <a:t>2, where </a:t>
            </a:r>
            <a:r>
              <a:rPr lang="en-US" i="1" dirty="0"/>
              <a:t>D</a:t>
            </a:r>
            <a:r>
              <a:rPr lang="en-US" dirty="0"/>
              <a:t>1 </a:t>
            </a:r>
            <a:r>
              <a:rPr lang="en-US" dirty="0" smtClean="0"/>
              <a:t>= </a:t>
            </a:r>
            <a:r>
              <a:rPr lang="en-US" dirty="0"/>
              <a:t>{</a:t>
            </a:r>
            <a:r>
              <a:rPr lang="en-US" dirty="0" smtClean="0"/>
              <a:t>2,4</a:t>
            </a:r>
            <a:r>
              <a:rPr lang="en-US" dirty="0"/>
              <a:t>} and </a:t>
            </a:r>
            <a:r>
              <a:rPr lang="en-US" i="1" dirty="0"/>
              <a:t>D</a:t>
            </a:r>
            <a:r>
              <a:rPr lang="en-US" dirty="0"/>
              <a:t>2 </a:t>
            </a:r>
            <a:r>
              <a:rPr lang="en-US" dirty="0" smtClean="0"/>
              <a:t>= </a:t>
            </a:r>
            <a:r>
              <a:rPr lang="en-US" dirty="0"/>
              <a:t>{1, 3, 5}.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Cartesian product </a:t>
            </a:r>
            <a:r>
              <a:rPr lang="en-US" dirty="0"/>
              <a:t>of these two sets, written </a:t>
            </a:r>
            <a:r>
              <a:rPr lang="en-US" i="1" dirty="0"/>
              <a:t>D</a:t>
            </a:r>
            <a:r>
              <a:rPr lang="en-US" dirty="0"/>
              <a:t>1 </a:t>
            </a:r>
            <a:r>
              <a:rPr lang="en-US" dirty="0" smtClean="0"/>
              <a:t>x </a:t>
            </a:r>
            <a:r>
              <a:rPr lang="en-US" i="1" dirty="0"/>
              <a:t>D</a:t>
            </a:r>
            <a:r>
              <a:rPr lang="en-US" dirty="0"/>
              <a:t>2, </a:t>
            </a:r>
            <a:r>
              <a:rPr lang="en-US" dirty="0" smtClean="0"/>
              <a:t>is the </a:t>
            </a:r>
            <a:r>
              <a:rPr lang="en-US" dirty="0"/>
              <a:t>set of all ordered pairs such that the first element is a member of </a:t>
            </a:r>
            <a:r>
              <a:rPr lang="en-US" i="1" dirty="0"/>
              <a:t>D</a:t>
            </a:r>
            <a:r>
              <a:rPr lang="en-US" dirty="0"/>
              <a:t>1 and </a:t>
            </a:r>
            <a:r>
              <a:rPr lang="en-US" dirty="0" smtClean="0"/>
              <a:t>the second </a:t>
            </a:r>
            <a:r>
              <a:rPr lang="en-US" dirty="0"/>
              <a:t>element is a member of </a:t>
            </a:r>
            <a:r>
              <a:rPr lang="en-US" i="1" dirty="0"/>
              <a:t>D</a:t>
            </a:r>
            <a:r>
              <a:rPr lang="en-US" dirty="0"/>
              <a:t>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Database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Relational schema</a:t>
            </a:r>
          </a:p>
          <a:p>
            <a:pPr lvl="1"/>
            <a:r>
              <a:rPr lang="en-US" dirty="0"/>
              <a:t>A named relation defined by a set of attribute and domain </a:t>
            </a:r>
            <a:r>
              <a:rPr lang="en-US" dirty="0" smtClean="0"/>
              <a:t>name pairs.</a:t>
            </a:r>
          </a:p>
          <a:p>
            <a:pPr lvl="1"/>
            <a:r>
              <a:rPr lang="en-ID" dirty="0" smtClean="0"/>
              <a:t>Example: </a:t>
            </a:r>
          </a:p>
          <a:p>
            <a:pPr marL="914400" lvl="2" indent="0">
              <a:buNone/>
            </a:pPr>
            <a:r>
              <a:rPr lang="en-US" dirty="0" smtClean="0"/>
              <a:t>{(</a:t>
            </a:r>
            <a:r>
              <a:rPr lang="en-US" dirty="0" err="1"/>
              <a:t>branchNo</a:t>
            </a:r>
            <a:r>
              <a:rPr lang="en-US" dirty="0"/>
              <a:t>: B005, street: 22 Deer Rd, city: London, postcode: SW1 4EH)}</a:t>
            </a:r>
            <a:endParaRPr lang="en-ID" dirty="0" smtClean="0"/>
          </a:p>
          <a:p>
            <a:endParaRPr lang="en-ID" dirty="0" smtClean="0"/>
          </a:p>
          <a:p>
            <a:r>
              <a:rPr lang="en-ID" dirty="0" smtClean="0"/>
              <a:t>Relational database schema</a:t>
            </a:r>
          </a:p>
          <a:p>
            <a:pPr lvl="1"/>
            <a:r>
              <a:rPr lang="en-US" dirty="0"/>
              <a:t>A set of relation schemas, each with a distinct name.</a:t>
            </a:r>
            <a:endParaRPr lang="en-ID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Properties of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relation has the following properties: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relation has a name that is distinct from all other relation names in the </a:t>
            </a:r>
            <a:r>
              <a:rPr lang="en-US" dirty="0" smtClean="0"/>
              <a:t>relational schema;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cell of the relation contains exactly one atomic (single) </a:t>
            </a:r>
            <a:r>
              <a:rPr lang="en-US" dirty="0" smtClean="0"/>
              <a:t>value;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attribute has a distinct name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values of an attribute are all from the same domain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tuple is distinct; there are no duplicate tuples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order of attributes has no significance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order of tuples has no significance, theoretically. (However, in practice, </a:t>
            </a:r>
            <a:r>
              <a:rPr lang="en-US" dirty="0" smtClean="0"/>
              <a:t>the order </a:t>
            </a:r>
            <a:r>
              <a:rPr lang="en-US" dirty="0"/>
              <a:t>may affect the efficiency of accessing tuples.)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Relational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Superkey</a:t>
            </a:r>
            <a:endParaRPr lang="en-ID" dirty="0" smtClean="0"/>
          </a:p>
          <a:p>
            <a:pPr lvl="1"/>
            <a:r>
              <a:rPr lang="en-US" dirty="0"/>
              <a:t>An attribute, or set of attributes, that uniquely identifies a </a:t>
            </a:r>
            <a:r>
              <a:rPr lang="en-US" dirty="0" smtClean="0"/>
              <a:t>tuple within </a:t>
            </a:r>
            <a:r>
              <a:rPr lang="en-US" dirty="0"/>
              <a:t>a relation.</a:t>
            </a:r>
            <a:endParaRPr lang="en-ID" dirty="0" smtClean="0"/>
          </a:p>
          <a:p>
            <a:r>
              <a:rPr lang="en-ID" dirty="0" smtClean="0"/>
              <a:t>Candidate key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superkey</a:t>
            </a:r>
            <a:r>
              <a:rPr lang="en-US" dirty="0"/>
              <a:t> such that no proper subset is a </a:t>
            </a:r>
            <a:r>
              <a:rPr lang="en-US" dirty="0" err="1"/>
              <a:t>superkey</a:t>
            </a:r>
            <a:r>
              <a:rPr lang="en-US" dirty="0"/>
              <a:t> within </a:t>
            </a:r>
            <a:r>
              <a:rPr lang="en-US" dirty="0" smtClean="0"/>
              <a:t>the relation</a:t>
            </a:r>
            <a:r>
              <a:rPr lang="en-US" dirty="0"/>
              <a:t>.</a:t>
            </a:r>
            <a:endParaRPr lang="en-ID" dirty="0" smtClean="0"/>
          </a:p>
          <a:p>
            <a:r>
              <a:rPr lang="en-ID" dirty="0" smtClean="0"/>
              <a:t>Primary key</a:t>
            </a:r>
          </a:p>
          <a:p>
            <a:pPr lvl="1"/>
            <a:r>
              <a:rPr lang="en-US" dirty="0"/>
              <a:t>The candidate key that is selected to identify tuples uniquely </a:t>
            </a:r>
            <a:r>
              <a:rPr lang="en-US" dirty="0" smtClean="0"/>
              <a:t>within the </a:t>
            </a:r>
            <a:r>
              <a:rPr lang="en-US" dirty="0"/>
              <a:t>relation.</a:t>
            </a:r>
            <a:endParaRPr lang="en-ID" dirty="0" smtClean="0"/>
          </a:p>
          <a:p>
            <a:r>
              <a:rPr lang="en-ID" dirty="0" smtClean="0"/>
              <a:t>Foreign key</a:t>
            </a:r>
          </a:p>
          <a:p>
            <a:pPr lvl="1"/>
            <a:r>
              <a:rPr lang="en-US" dirty="0"/>
              <a:t>An attribute, or set of attributes, within one relation that matches </a:t>
            </a:r>
            <a:r>
              <a:rPr lang="en-US" dirty="0" smtClean="0"/>
              <a:t>the candidate </a:t>
            </a:r>
            <a:r>
              <a:rPr lang="en-US" dirty="0"/>
              <a:t>key of some (possibly the same) relation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6937</TotalTime>
  <Words>625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Data Base System   Lecture 6:   Relational Model</vt:lpstr>
      <vt:lpstr>What will we learn?</vt:lpstr>
      <vt:lpstr>Introduction</vt:lpstr>
      <vt:lpstr>Terminology</vt:lpstr>
      <vt:lpstr>Terminology (cont’d)</vt:lpstr>
      <vt:lpstr>Mathematical Relation</vt:lpstr>
      <vt:lpstr>Database Relation</vt:lpstr>
      <vt:lpstr>Properties of relation</vt:lpstr>
      <vt:lpstr>Relational Keys</vt:lpstr>
      <vt:lpstr>Relational Keys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170</cp:revision>
  <dcterms:created xsi:type="dcterms:W3CDTF">2017-06-12T04:19:19Z</dcterms:created>
  <dcterms:modified xsi:type="dcterms:W3CDTF">2018-06-26T06:48:13Z</dcterms:modified>
</cp:coreProperties>
</file>