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4" r:id="rId18"/>
    <p:sldId id="275" r:id="rId19"/>
    <p:sldId id="276" r:id="rId20"/>
    <p:sldId id="277" r:id="rId21"/>
    <p:sldId id="272" r:id="rId22"/>
    <p:sldId id="278" r:id="rId23"/>
    <p:sldId id="280" r:id="rId24"/>
    <p:sldId id="281" r:id="rId25"/>
    <p:sldId id="282" r:id="rId26"/>
    <p:sldId id="283"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408C623-E98F-4314-BD76-336343FEAB5D}">
          <p14:sldIdLst>
            <p14:sldId id="256"/>
            <p14:sldId id="257"/>
            <p14:sldId id="258"/>
            <p14:sldId id="259"/>
            <p14:sldId id="260"/>
            <p14:sldId id="261"/>
            <p14:sldId id="262"/>
            <p14:sldId id="263"/>
            <p14:sldId id="264"/>
            <p14:sldId id="265"/>
            <p14:sldId id="266"/>
            <p14:sldId id="267"/>
            <p14:sldId id="268"/>
            <p14:sldId id="270"/>
            <p14:sldId id="269"/>
            <p14:sldId id="271"/>
            <p14:sldId id="274"/>
            <p14:sldId id="275"/>
            <p14:sldId id="276"/>
            <p14:sldId id="277"/>
            <p14:sldId id="272"/>
            <p14:sldId id="278"/>
            <p14:sldId id="280"/>
            <p14:sldId id="281"/>
            <p14:sldId id="282"/>
            <p14:sldId id="28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387799-AE9E-4472-AAFC-3EE07482EEA1}" type="datetimeFigureOut">
              <a:rPr lang="en-US" smtClean="0"/>
              <a:t>2/8/2018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B4438B-3469-416A-A90A-0A0E253D0A87}" type="slidenum">
              <a:rPr lang="en-US" smtClean="0"/>
              <a:t>‹#›</a:t>
            </a:fld>
            <a:endParaRPr lang="en-US"/>
          </a:p>
        </p:txBody>
      </p:sp>
    </p:spTree>
    <p:extLst>
      <p:ext uri="{BB962C8B-B14F-4D97-AF65-F5344CB8AC3E}">
        <p14:creationId xmlns:p14="http://schemas.microsoft.com/office/powerpoint/2010/main" val="2461164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normAutofit/>
          </a:bodyPr>
          <a:lstStyle>
            <a:lvl1pPr algn="ctr">
              <a:defRPr sz="3200">
                <a:latin typeface="Arial" panose="020B0604020202020204" pitchFamily="34" charset="0"/>
                <a:cs typeface="Arial" panose="020B0604020202020204" pitchFamily="34" charset="0"/>
              </a:defRPr>
            </a:lvl1pPr>
          </a:lstStyle>
          <a:p>
            <a:r>
              <a:rPr lang="en-US" dirty="0"/>
              <a:t>Click to edit Master title style</a:t>
            </a:r>
            <a:br>
              <a:rPr lang="en-US" dirty="0"/>
            </a:br>
            <a:br>
              <a:rPr lang="en-US" dirty="0"/>
            </a:br>
            <a:endParaRPr lang="en-US" dirty="0"/>
          </a:p>
        </p:txBody>
      </p:sp>
      <p:sp>
        <p:nvSpPr>
          <p:cNvPr id="3" name="Subtitle 2"/>
          <p:cNvSpPr>
            <a:spLocks noGrp="1"/>
          </p:cNvSpPr>
          <p:nvPr>
            <p:ph type="subTitle" idx="1"/>
          </p:nvPr>
        </p:nvSpPr>
        <p:spPr>
          <a:xfrm>
            <a:off x="1143000" y="4150676"/>
            <a:ext cx="6858000" cy="1655762"/>
          </a:xfrm>
        </p:spPr>
        <p:txBody>
          <a:bodyPr/>
          <a:lstStyle>
            <a:lvl1pPr marL="0" indent="0" algn="ctr">
              <a:buNone/>
              <a:defRPr sz="20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a:p>
            <a:r>
              <a:rPr lang="en-US" dirty="0"/>
              <a:t>Click to edit Master subtitle style</a:t>
            </a:r>
          </a:p>
        </p:txBody>
      </p:sp>
      <p:sp>
        <p:nvSpPr>
          <p:cNvPr id="4" name="Date Placeholder 3"/>
          <p:cNvSpPr>
            <a:spLocks noGrp="1"/>
          </p:cNvSpPr>
          <p:nvPr>
            <p:ph type="dt" sz="half" idx="10"/>
          </p:nvPr>
        </p:nvSpPr>
        <p:spPr/>
        <p:txBody>
          <a:bodyPr/>
          <a:lstStyle/>
          <a:p>
            <a:fld id="{81D86971-AA3D-4618-B095-A67C1540061B}" type="datetime1">
              <a:rPr lang="en-US" smtClean="0"/>
              <a:t>2/8/2018</a:t>
            </a:fld>
            <a:endParaRPr lang="en-US"/>
          </a:p>
        </p:txBody>
      </p:sp>
      <p:sp>
        <p:nvSpPr>
          <p:cNvPr id="6" name="Slide Number Placeholder 5"/>
          <p:cNvSpPr>
            <a:spLocks noGrp="1"/>
          </p:cNvSpPr>
          <p:nvPr>
            <p:ph type="sldNum" sz="quarter" idx="12"/>
          </p:nvPr>
        </p:nvSpPr>
        <p:spPr/>
        <p:txBody>
          <a:bodyPr/>
          <a:lstStyle/>
          <a:p>
            <a:fld id="{5B1B83BB-9314-4E5E-B63B-28149573B59A}" type="slidenum">
              <a:rPr lang="en-US" smtClean="0"/>
              <a:t>‹#›</a:t>
            </a:fld>
            <a:endParaRPr lang="en-US"/>
          </a:p>
        </p:txBody>
      </p:sp>
    </p:spTree>
    <p:extLst>
      <p:ext uri="{BB962C8B-B14F-4D97-AF65-F5344CB8AC3E}">
        <p14:creationId xmlns:p14="http://schemas.microsoft.com/office/powerpoint/2010/main" val="2892833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28650" y="1959429"/>
            <a:ext cx="7886700" cy="4217534"/>
          </a:xfrm>
        </p:spPr>
        <p:txBody>
          <a:bodyPr/>
          <a:lstStyle>
            <a:lvl1pPr>
              <a:defRPr sz="2000"/>
            </a:lvl1pPr>
            <a:lvl2pPr>
              <a:defRPr sz="1800"/>
            </a:lvl2pPr>
            <a:lvl3pPr>
              <a:defRPr sz="16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D764E78-2DD0-4154-B37F-0F8CDA65973A}" type="datetime1">
              <a:rPr lang="en-US" smtClean="0"/>
              <a:t>2/8/2018</a:t>
            </a:fld>
            <a:endParaRPr lang="en-US"/>
          </a:p>
        </p:txBody>
      </p:sp>
      <p:sp>
        <p:nvSpPr>
          <p:cNvPr id="6" name="Slide Number Placeholder 5"/>
          <p:cNvSpPr>
            <a:spLocks noGrp="1"/>
          </p:cNvSpPr>
          <p:nvPr>
            <p:ph type="sldNum" sz="quarter" idx="12"/>
          </p:nvPr>
        </p:nvSpPr>
        <p:spPr/>
        <p:txBody>
          <a:bodyPr/>
          <a:lstStyle/>
          <a:p>
            <a:fld id="{B6D6B3F8-BBC1-4F80-A166-E89D487A543D}" type="slidenum">
              <a:rPr lang="en-US" smtClean="0"/>
              <a:pPr/>
              <a:t>‹#›</a:t>
            </a:fld>
            <a:endParaRPr lang="en-US" dirty="0"/>
          </a:p>
        </p:txBody>
      </p:sp>
    </p:spTree>
    <p:extLst>
      <p:ext uri="{BB962C8B-B14F-4D97-AF65-F5344CB8AC3E}">
        <p14:creationId xmlns:p14="http://schemas.microsoft.com/office/powerpoint/2010/main" val="9125530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457A99-F00D-4545-8F3A-201F3DDDFB6B}" type="datetime1">
              <a:rPr lang="en-US" smtClean="0"/>
              <a:t>2/8/2018</a:t>
            </a:fld>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B83BB-9314-4E5E-B63B-28149573B59A}" type="slidenum">
              <a:rPr lang="en-US" smtClean="0"/>
              <a:t>‹#›</a:t>
            </a:fld>
            <a:endParaRPr lang="en-US"/>
          </a:p>
        </p:txBody>
      </p:sp>
    </p:spTree>
    <p:extLst>
      <p:ext uri="{BB962C8B-B14F-4D97-AF65-F5344CB8AC3E}">
        <p14:creationId xmlns:p14="http://schemas.microsoft.com/office/powerpoint/2010/main" val="93220792"/>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71C93-62D3-46C1-BB0A-08D313764187}"/>
              </a:ext>
            </a:extLst>
          </p:cNvPr>
          <p:cNvSpPr>
            <a:spLocks noGrp="1"/>
          </p:cNvSpPr>
          <p:nvPr>
            <p:ph type="ctrTitle"/>
          </p:nvPr>
        </p:nvSpPr>
        <p:spPr/>
        <p:txBody>
          <a:bodyPr>
            <a:normAutofit/>
          </a:bodyPr>
          <a:lstStyle/>
          <a:p>
            <a:r>
              <a:rPr lang="en-US" sz="1800" dirty="0"/>
              <a:t>Data Base System</a:t>
            </a:r>
            <a:br>
              <a:rPr lang="en-US" sz="1800" dirty="0"/>
            </a:br>
            <a:br>
              <a:rPr lang="en-US" sz="1800" dirty="0"/>
            </a:br>
            <a:br>
              <a:rPr lang="en-US" sz="1800" dirty="0"/>
            </a:br>
            <a:r>
              <a:rPr lang="en-US" sz="1800" dirty="0"/>
              <a:t>Lecture 2: </a:t>
            </a:r>
            <a:br>
              <a:rPr lang="en-US" sz="2800" dirty="0"/>
            </a:br>
            <a:br>
              <a:rPr lang="en-US" sz="2800" dirty="0"/>
            </a:br>
            <a:r>
              <a:rPr lang="en-US" sz="2800" dirty="0"/>
              <a:t>Introduction to Database</a:t>
            </a:r>
            <a:endParaRPr lang="en-US" sz="1800" dirty="0"/>
          </a:p>
        </p:txBody>
      </p:sp>
      <p:sp>
        <p:nvSpPr>
          <p:cNvPr id="3" name="Subtitle 2">
            <a:extLst>
              <a:ext uri="{FF2B5EF4-FFF2-40B4-BE49-F238E27FC236}">
                <a16:creationId xmlns:a16="http://schemas.microsoft.com/office/drawing/2014/main" id="{296C0C85-7C37-4EE3-893C-4C3C0EFCA4BC}"/>
              </a:ext>
            </a:extLst>
          </p:cNvPr>
          <p:cNvSpPr>
            <a:spLocks noGrp="1"/>
          </p:cNvSpPr>
          <p:nvPr>
            <p:ph type="subTitle" idx="1"/>
          </p:nvPr>
        </p:nvSpPr>
        <p:spPr/>
        <p:txBody>
          <a:bodyPr/>
          <a:lstStyle/>
          <a:p>
            <a:endParaRPr lang="en-US" dirty="0"/>
          </a:p>
          <a:p>
            <a:r>
              <a:rPr lang="en-US" dirty="0"/>
              <a:t>By:</a:t>
            </a:r>
          </a:p>
          <a:p>
            <a:r>
              <a:rPr lang="en-US" dirty="0"/>
              <a:t>Nur Uddin, </a:t>
            </a:r>
            <a:r>
              <a:rPr lang="en-US" dirty="0" err="1"/>
              <a:t>Ph.D</a:t>
            </a:r>
            <a:endParaRPr lang="en-US" dirty="0"/>
          </a:p>
        </p:txBody>
      </p:sp>
      <p:sp>
        <p:nvSpPr>
          <p:cNvPr id="5" name="Slide Number Placeholder 4">
            <a:extLst>
              <a:ext uri="{FF2B5EF4-FFF2-40B4-BE49-F238E27FC236}">
                <a16:creationId xmlns:a16="http://schemas.microsoft.com/office/drawing/2014/main" id="{3D528B9A-3DB1-44DE-BFED-FAB3D9D30F57}"/>
              </a:ext>
            </a:extLst>
          </p:cNvPr>
          <p:cNvSpPr>
            <a:spLocks noGrp="1"/>
          </p:cNvSpPr>
          <p:nvPr>
            <p:ph type="sldNum" sz="quarter" idx="12"/>
          </p:nvPr>
        </p:nvSpPr>
        <p:spPr/>
        <p:txBody>
          <a:bodyPr/>
          <a:lstStyle/>
          <a:p>
            <a:fld id="{5B1B83BB-9314-4E5E-B63B-28149573B59A}" type="slidenum">
              <a:rPr lang="en-US" smtClean="0"/>
              <a:t>1</a:t>
            </a:fld>
            <a:endParaRPr lang="en-US"/>
          </a:p>
        </p:txBody>
      </p:sp>
    </p:spTree>
    <p:extLst>
      <p:ext uri="{BB962C8B-B14F-4D97-AF65-F5344CB8AC3E}">
        <p14:creationId xmlns:p14="http://schemas.microsoft.com/office/powerpoint/2010/main" val="2162179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96F58-332D-407C-B92E-0FB704A7E344}"/>
              </a:ext>
            </a:extLst>
          </p:cNvPr>
          <p:cNvSpPr>
            <a:spLocks noGrp="1"/>
          </p:cNvSpPr>
          <p:nvPr>
            <p:ph type="title"/>
          </p:nvPr>
        </p:nvSpPr>
        <p:spPr/>
        <p:txBody>
          <a:bodyPr/>
          <a:lstStyle/>
          <a:p>
            <a:r>
              <a:rPr lang="en-ID" dirty="0"/>
              <a:t>Database Approach</a:t>
            </a:r>
          </a:p>
        </p:txBody>
      </p:sp>
      <p:sp>
        <p:nvSpPr>
          <p:cNvPr id="3" name="Content Placeholder 2">
            <a:extLst>
              <a:ext uri="{FF2B5EF4-FFF2-40B4-BE49-F238E27FC236}">
                <a16:creationId xmlns:a16="http://schemas.microsoft.com/office/drawing/2014/main" id="{4C92C82B-05DD-4F8B-B7EB-FC43B3146EF9}"/>
              </a:ext>
            </a:extLst>
          </p:cNvPr>
          <p:cNvSpPr>
            <a:spLocks noGrp="1"/>
          </p:cNvSpPr>
          <p:nvPr>
            <p:ph idx="1"/>
          </p:nvPr>
        </p:nvSpPr>
        <p:spPr/>
        <p:txBody>
          <a:bodyPr/>
          <a:lstStyle/>
          <a:p>
            <a:pPr algn="just"/>
            <a:r>
              <a:rPr lang="en-US" dirty="0"/>
              <a:t>Limitations of the file-based approach can be attributed </a:t>
            </a:r>
            <a:r>
              <a:rPr lang="en-ID" dirty="0"/>
              <a:t>to two factors:</a:t>
            </a:r>
          </a:p>
          <a:p>
            <a:pPr marL="914400" lvl="1" indent="-457200" algn="just">
              <a:buAutoNum type="arabicPeriod"/>
            </a:pPr>
            <a:r>
              <a:rPr lang="en-US" dirty="0"/>
              <a:t>The definition of the data is embedded in the application programs, rather than being stored separately and independently.</a:t>
            </a:r>
          </a:p>
          <a:p>
            <a:pPr marL="914400" lvl="1" indent="-457200" algn="just">
              <a:buAutoNum type="arabicPeriod"/>
            </a:pPr>
            <a:r>
              <a:rPr lang="en-US" dirty="0"/>
              <a:t>There is no control over the access and manipulation of data beyond that imposed by the application programs.</a:t>
            </a:r>
          </a:p>
          <a:p>
            <a:pPr algn="just"/>
            <a:endParaRPr lang="en-US" dirty="0"/>
          </a:p>
          <a:p>
            <a:pPr algn="just"/>
            <a:r>
              <a:rPr lang="en-US" dirty="0"/>
              <a:t>A new approach was required and what emerged were the database and the Database Management System (DBMS).</a:t>
            </a:r>
          </a:p>
          <a:p>
            <a:pPr algn="just"/>
            <a:endParaRPr lang="en-ID" dirty="0"/>
          </a:p>
        </p:txBody>
      </p:sp>
      <p:sp>
        <p:nvSpPr>
          <p:cNvPr id="4" name="Slide Number Placeholder 3">
            <a:extLst>
              <a:ext uri="{FF2B5EF4-FFF2-40B4-BE49-F238E27FC236}">
                <a16:creationId xmlns:a16="http://schemas.microsoft.com/office/drawing/2014/main" id="{48B2014E-314E-4EAA-A75B-1E6DDCAACBEE}"/>
              </a:ext>
            </a:extLst>
          </p:cNvPr>
          <p:cNvSpPr>
            <a:spLocks noGrp="1"/>
          </p:cNvSpPr>
          <p:nvPr>
            <p:ph type="sldNum" sz="quarter" idx="12"/>
          </p:nvPr>
        </p:nvSpPr>
        <p:spPr/>
        <p:txBody>
          <a:bodyPr/>
          <a:lstStyle/>
          <a:p>
            <a:fld id="{B6D6B3F8-BBC1-4F80-A166-E89D487A543D}" type="slidenum">
              <a:rPr lang="en-US" smtClean="0"/>
              <a:pPr/>
              <a:t>10</a:t>
            </a:fld>
            <a:endParaRPr lang="en-US" dirty="0"/>
          </a:p>
        </p:txBody>
      </p:sp>
    </p:spTree>
    <p:extLst>
      <p:ext uri="{BB962C8B-B14F-4D97-AF65-F5344CB8AC3E}">
        <p14:creationId xmlns:p14="http://schemas.microsoft.com/office/powerpoint/2010/main" val="3515021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1900C-EF41-4A64-AC5B-72EA7506E941}"/>
              </a:ext>
            </a:extLst>
          </p:cNvPr>
          <p:cNvSpPr>
            <a:spLocks noGrp="1"/>
          </p:cNvSpPr>
          <p:nvPr>
            <p:ph type="title"/>
          </p:nvPr>
        </p:nvSpPr>
        <p:spPr/>
        <p:txBody>
          <a:bodyPr/>
          <a:lstStyle/>
          <a:p>
            <a:r>
              <a:rPr lang="en-ID" dirty="0"/>
              <a:t>Database</a:t>
            </a:r>
          </a:p>
        </p:txBody>
      </p:sp>
      <p:sp>
        <p:nvSpPr>
          <p:cNvPr id="3" name="Content Placeholder 2">
            <a:extLst>
              <a:ext uri="{FF2B5EF4-FFF2-40B4-BE49-F238E27FC236}">
                <a16:creationId xmlns:a16="http://schemas.microsoft.com/office/drawing/2014/main" id="{1F34A6B0-B049-4077-BBA5-F66D7DFCD061}"/>
              </a:ext>
            </a:extLst>
          </p:cNvPr>
          <p:cNvSpPr>
            <a:spLocks noGrp="1"/>
          </p:cNvSpPr>
          <p:nvPr>
            <p:ph idx="1"/>
          </p:nvPr>
        </p:nvSpPr>
        <p:spPr/>
        <p:txBody>
          <a:bodyPr/>
          <a:lstStyle/>
          <a:p>
            <a:pPr algn="just"/>
            <a:r>
              <a:rPr lang="en-US" dirty="0"/>
              <a:t>Database is a shared collection of logically related data and its description, designed to meet the information needs of an organization.</a:t>
            </a:r>
          </a:p>
          <a:p>
            <a:pPr algn="just"/>
            <a:endParaRPr lang="en-US" dirty="0"/>
          </a:p>
          <a:p>
            <a:pPr algn="just"/>
            <a:r>
              <a:rPr lang="en-US" dirty="0"/>
              <a:t>The database is a single, possibly large repository of data that can be used simultaneously by many departments and users.</a:t>
            </a:r>
          </a:p>
          <a:p>
            <a:pPr algn="just"/>
            <a:endParaRPr lang="en-ID" dirty="0"/>
          </a:p>
          <a:p>
            <a:pPr algn="just"/>
            <a:r>
              <a:rPr lang="en-ID" dirty="0"/>
              <a:t>Instead of disconnected </a:t>
            </a:r>
            <a:r>
              <a:rPr lang="en-US" dirty="0"/>
              <a:t>files with redundant data, all data items are integrated with a minimum amount of </a:t>
            </a:r>
            <a:r>
              <a:rPr lang="en-ID" dirty="0"/>
              <a:t>duplication.</a:t>
            </a:r>
          </a:p>
          <a:p>
            <a:pPr algn="just"/>
            <a:endParaRPr lang="en-US" dirty="0"/>
          </a:p>
          <a:p>
            <a:pPr algn="just"/>
            <a:r>
              <a:rPr lang="en-US" dirty="0"/>
              <a:t>The database is no longer owned by one department but is a shared </a:t>
            </a:r>
            <a:r>
              <a:rPr lang="en-ID" dirty="0"/>
              <a:t>corporate resource.</a:t>
            </a:r>
          </a:p>
        </p:txBody>
      </p:sp>
      <p:sp>
        <p:nvSpPr>
          <p:cNvPr id="4" name="Slide Number Placeholder 3">
            <a:extLst>
              <a:ext uri="{FF2B5EF4-FFF2-40B4-BE49-F238E27FC236}">
                <a16:creationId xmlns:a16="http://schemas.microsoft.com/office/drawing/2014/main" id="{94F66D66-7EA6-4DCB-B0C5-30A779E80229}"/>
              </a:ext>
            </a:extLst>
          </p:cNvPr>
          <p:cNvSpPr>
            <a:spLocks noGrp="1"/>
          </p:cNvSpPr>
          <p:nvPr>
            <p:ph type="sldNum" sz="quarter" idx="12"/>
          </p:nvPr>
        </p:nvSpPr>
        <p:spPr/>
        <p:txBody>
          <a:bodyPr/>
          <a:lstStyle/>
          <a:p>
            <a:fld id="{B6D6B3F8-BBC1-4F80-A166-E89D487A543D}" type="slidenum">
              <a:rPr lang="en-US" smtClean="0"/>
              <a:pPr/>
              <a:t>11</a:t>
            </a:fld>
            <a:endParaRPr lang="en-US" dirty="0"/>
          </a:p>
        </p:txBody>
      </p:sp>
    </p:spTree>
    <p:extLst>
      <p:ext uri="{BB962C8B-B14F-4D97-AF65-F5344CB8AC3E}">
        <p14:creationId xmlns:p14="http://schemas.microsoft.com/office/powerpoint/2010/main" val="3830608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595B8-51D5-4816-97CF-7B24E35EFB0F}"/>
              </a:ext>
            </a:extLst>
          </p:cNvPr>
          <p:cNvSpPr>
            <a:spLocks noGrp="1"/>
          </p:cNvSpPr>
          <p:nvPr>
            <p:ph type="title"/>
          </p:nvPr>
        </p:nvSpPr>
        <p:spPr/>
        <p:txBody>
          <a:bodyPr/>
          <a:lstStyle/>
          <a:p>
            <a:r>
              <a:rPr lang="en-ID" dirty="0"/>
              <a:t>Database</a:t>
            </a:r>
          </a:p>
        </p:txBody>
      </p:sp>
      <p:sp>
        <p:nvSpPr>
          <p:cNvPr id="3" name="Content Placeholder 2">
            <a:extLst>
              <a:ext uri="{FF2B5EF4-FFF2-40B4-BE49-F238E27FC236}">
                <a16:creationId xmlns:a16="http://schemas.microsoft.com/office/drawing/2014/main" id="{4337C8FE-0352-422F-B10C-E411F460F46A}"/>
              </a:ext>
            </a:extLst>
          </p:cNvPr>
          <p:cNvSpPr>
            <a:spLocks noGrp="1"/>
          </p:cNvSpPr>
          <p:nvPr>
            <p:ph idx="1"/>
          </p:nvPr>
        </p:nvSpPr>
        <p:spPr/>
        <p:txBody>
          <a:bodyPr/>
          <a:lstStyle/>
          <a:p>
            <a:r>
              <a:rPr lang="en-US" dirty="0"/>
              <a:t>The database holds not only the organization’s operational data, but also a description of this data. For this reason, a database is also defined as a </a:t>
            </a:r>
            <a:r>
              <a:rPr lang="en-US" i="1" dirty="0"/>
              <a:t>self-describing collection of integrated records. </a:t>
            </a:r>
          </a:p>
          <a:p>
            <a:r>
              <a:rPr lang="en-US" dirty="0"/>
              <a:t>The description of the data is known as the </a:t>
            </a:r>
            <a:r>
              <a:rPr lang="en-US" b="1" dirty="0"/>
              <a:t>system catalog </a:t>
            </a:r>
            <a:r>
              <a:rPr lang="en-US" dirty="0"/>
              <a:t>(or </a:t>
            </a:r>
            <a:r>
              <a:rPr lang="en-US" b="1" dirty="0"/>
              <a:t>data dictionary or metadata</a:t>
            </a:r>
            <a:r>
              <a:rPr lang="en-US" dirty="0"/>
              <a:t>—the “data about data”). It is the self-describing nature of a database that provides program–data independence.</a:t>
            </a:r>
          </a:p>
          <a:p>
            <a:endParaRPr lang="en-ID" dirty="0"/>
          </a:p>
        </p:txBody>
      </p:sp>
      <p:sp>
        <p:nvSpPr>
          <p:cNvPr id="4" name="Slide Number Placeholder 3">
            <a:extLst>
              <a:ext uri="{FF2B5EF4-FFF2-40B4-BE49-F238E27FC236}">
                <a16:creationId xmlns:a16="http://schemas.microsoft.com/office/drawing/2014/main" id="{FB10DB4F-3095-4C4E-A970-3962582A4CB0}"/>
              </a:ext>
            </a:extLst>
          </p:cNvPr>
          <p:cNvSpPr>
            <a:spLocks noGrp="1"/>
          </p:cNvSpPr>
          <p:nvPr>
            <p:ph type="sldNum" sz="quarter" idx="12"/>
          </p:nvPr>
        </p:nvSpPr>
        <p:spPr/>
        <p:txBody>
          <a:bodyPr/>
          <a:lstStyle/>
          <a:p>
            <a:fld id="{B6D6B3F8-BBC1-4F80-A166-E89D487A543D}" type="slidenum">
              <a:rPr lang="en-US" smtClean="0"/>
              <a:pPr/>
              <a:t>12</a:t>
            </a:fld>
            <a:endParaRPr lang="en-US" dirty="0"/>
          </a:p>
        </p:txBody>
      </p:sp>
    </p:spTree>
    <p:extLst>
      <p:ext uri="{BB962C8B-B14F-4D97-AF65-F5344CB8AC3E}">
        <p14:creationId xmlns:p14="http://schemas.microsoft.com/office/powerpoint/2010/main" val="11746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D2B18-C76F-40C0-9B14-76E2F47A8A20}"/>
              </a:ext>
            </a:extLst>
          </p:cNvPr>
          <p:cNvSpPr>
            <a:spLocks noGrp="1"/>
          </p:cNvSpPr>
          <p:nvPr>
            <p:ph type="title"/>
          </p:nvPr>
        </p:nvSpPr>
        <p:spPr/>
        <p:txBody>
          <a:bodyPr/>
          <a:lstStyle/>
          <a:p>
            <a:r>
              <a:rPr lang="en-ID" dirty="0"/>
              <a:t>Database Management System (DBMS)</a:t>
            </a:r>
          </a:p>
        </p:txBody>
      </p:sp>
      <p:sp>
        <p:nvSpPr>
          <p:cNvPr id="3" name="Content Placeholder 2">
            <a:extLst>
              <a:ext uri="{FF2B5EF4-FFF2-40B4-BE49-F238E27FC236}">
                <a16:creationId xmlns:a16="http://schemas.microsoft.com/office/drawing/2014/main" id="{4B81228E-239F-4DB3-983E-D6068F558DB1}"/>
              </a:ext>
            </a:extLst>
          </p:cNvPr>
          <p:cNvSpPr>
            <a:spLocks noGrp="1"/>
          </p:cNvSpPr>
          <p:nvPr>
            <p:ph idx="1"/>
          </p:nvPr>
        </p:nvSpPr>
        <p:spPr/>
        <p:txBody>
          <a:bodyPr>
            <a:normAutofit fontScale="92500" lnSpcReduction="10000"/>
          </a:bodyPr>
          <a:lstStyle/>
          <a:p>
            <a:pPr algn="just"/>
            <a:r>
              <a:rPr lang="en-US" dirty="0"/>
              <a:t>DBMS is a software system that enables users to define, create, maintain, and control access to the database.</a:t>
            </a:r>
          </a:p>
          <a:p>
            <a:pPr algn="just"/>
            <a:endParaRPr lang="en-US" dirty="0"/>
          </a:p>
          <a:p>
            <a:pPr algn="just"/>
            <a:r>
              <a:rPr lang="en-US" dirty="0"/>
              <a:t>DBMS provides the following facilities:</a:t>
            </a:r>
          </a:p>
          <a:p>
            <a:pPr lvl="1" algn="just"/>
            <a:r>
              <a:rPr lang="en-US" dirty="0"/>
              <a:t>define a database through a Data Definition </a:t>
            </a:r>
            <a:r>
              <a:rPr lang="en-ID" dirty="0"/>
              <a:t>Language (DDL)</a:t>
            </a:r>
          </a:p>
          <a:p>
            <a:pPr lvl="1" algn="just"/>
            <a:r>
              <a:rPr lang="en-US" dirty="0"/>
              <a:t>insert, update, delete, and retrieve data from the database through a Data Manipulation Language (DML).</a:t>
            </a:r>
            <a:endParaRPr lang="en-ID" dirty="0"/>
          </a:p>
          <a:p>
            <a:pPr algn="just"/>
            <a:endParaRPr lang="en-US" dirty="0"/>
          </a:p>
          <a:p>
            <a:pPr algn="just"/>
            <a:r>
              <a:rPr lang="en-US" dirty="0"/>
              <a:t>The DML to provide a general inquiry facility to this data, called a query language and the most common is the Structured Query Language (SQL)</a:t>
            </a:r>
          </a:p>
          <a:p>
            <a:pPr algn="just"/>
            <a:endParaRPr lang="en-US" dirty="0"/>
          </a:p>
          <a:p>
            <a:pPr algn="just"/>
            <a:r>
              <a:rPr lang="en-US" dirty="0"/>
              <a:t>SQL is the  standard language for relational DBMSs.</a:t>
            </a:r>
          </a:p>
          <a:p>
            <a:pPr marL="457200" lvl="1" indent="0" algn="just">
              <a:buNone/>
            </a:pPr>
            <a:endParaRPr lang="en-US" sz="2400" dirty="0"/>
          </a:p>
        </p:txBody>
      </p:sp>
      <p:sp>
        <p:nvSpPr>
          <p:cNvPr id="4" name="Slide Number Placeholder 3">
            <a:extLst>
              <a:ext uri="{FF2B5EF4-FFF2-40B4-BE49-F238E27FC236}">
                <a16:creationId xmlns:a16="http://schemas.microsoft.com/office/drawing/2014/main" id="{AB25F454-35EE-4D59-95FE-F690A165BE19}"/>
              </a:ext>
            </a:extLst>
          </p:cNvPr>
          <p:cNvSpPr>
            <a:spLocks noGrp="1"/>
          </p:cNvSpPr>
          <p:nvPr>
            <p:ph type="sldNum" sz="quarter" idx="12"/>
          </p:nvPr>
        </p:nvSpPr>
        <p:spPr/>
        <p:txBody>
          <a:bodyPr/>
          <a:lstStyle/>
          <a:p>
            <a:fld id="{B6D6B3F8-BBC1-4F80-A166-E89D487A543D}" type="slidenum">
              <a:rPr lang="en-US" smtClean="0"/>
              <a:pPr/>
              <a:t>13</a:t>
            </a:fld>
            <a:endParaRPr lang="en-US" dirty="0"/>
          </a:p>
        </p:txBody>
      </p:sp>
    </p:spTree>
    <p:extLst>
      <p:ext uri="{BB962C8B-B14F-4D97-AF65-F5344CB8AC3E}">
        <p14:creationId xmlns:p14="http://schemas.microsoft.com/office/powerpoint/2010/main" val="2095440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641AE-10D6-449D-9295-4D47D5EC325B}"/>
              </a:ext>
            </a:extLst>
          </p:cNvPr>
          <p:cNvSpPr>
            <a:spLocks noGrp="1"/>
          </p:cNvSpPr>
          <p:nvPr>
            <p:ph type="title"/>
          </p:nvPr>
        </p:nvSpPr>
        <p:spPr/>
        <p:txBody>
          <a:bodyPr/>
          <a:lstStyle/>
          <a:p>
            <a:r>
              <a:rPr lang="en-ID" b="1" dirty="0"/>
              <a:t>Database Application Programs</a:t>
            </a:r>
            <a:endParaRPr lang="en-ID" dirty="0"/>
          </a:p>
        </p:txBody>
      </p:sp>
      <p:sp>
        <p:nvSpPr>
          <p:cNvPr id="3" name="Content Placeholder 2">
            <a:extLst>
              <a:ext uri="{FF2B5EF4-FFF2-40B4-BE49-F238E27FC236}">
                <a16:creationId xmlns:a16="http://schemas.microsoft.com/office/drawing/2014/main" id="{373C81F7-AFE3-487B-8959-88B9CD15F4C5}"/>
              </a:ext>
            </a:extLst>
          </p:cNvPr>
          <p:cNvSpPr>
            <a:spLocks noGrp="1"/>
          </p:cNvSpPr>
          <p:nvPr>
            <p:ph idx="1"/>
          </p:nvPr>
        </p:nvSpPr>
        <p:spPr/>
        <p:txBody>
          <a:bodyPr/>
          <a:lstStyle/>
          <a:p>
            <a:r>
              <a:rPr lang="en-ID" dirty="0"/>
              <a:t>Database application program is </a:t>
            </a:r>
            <a:r>
              <a:rPr lang="en-US" dirty="0"/>
              <a:t>a computer program that interacts with the database by issuing an appropriate request (typically an SQL statement) to the DBMS.</a:t>
            </a:r>
          </a:p>
          <a:p>
            <a:endParaRPr lang="en-ID" dirty="0"/>
          </a:p>
        </p:txBody>
      </p:sp>
      <p:sp>
        <p:nvSpPr>
          <p:cNvPr id="4" name="Slide Number Placeholder 3">
            <a:extLst>
              <a:ext uri="{FF2B5EF4-FFF2-40B4-BE49-F238E27FC236}">
                <a16:creationId xmlns:a16="http://schemas.microsoft.com/office/drawing/2014/main" id="{8B59A2EA-BEE8-48E1-9731-5A4C9CE3F49B}"/>
              </a:ext>
            </a:extLst>
          </p:cNvPr>
          <p:cNvSpPr>
            <a:spLocks noGrp="1"/>
          </p:cNvSpPr>
          <p:nvPr>
            <p:ph type="sldNum" sz="quarter" idx="12"/>
          </p:nvPr>
        </p:nvSpPr>
        <p:spPr/>
        <p:txBody>
          <a:bodyPr/>
          <a:lstStyle/>
          <a:p>
            <a:fld id="{B6D6B3F8-BBC1-4F80-A166-E89D487A543D}" type="slidenum">
              <a:rPr lang="en-US" smtClean="0"/>
              <a:pPr/>
              <a:t>14</a:t>
            </a:fld>
            <a:endParaRPr lang="en-US" dirty="0"/>
          </a:p>
        </p:txBody>
      </p:sp>
    </p:spTree>
    <p:extLst>
      <p:ext uri="{BB962C8B-B14F-4D97-AF65-F5344CB8AC3E}">
        <p14:creationId xmlns:p14="http://schemas.microsoft.com/office/powerpoint/2010/main" val="3304283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FA61A-B706-4DF1-8C78-413A7CA25470}"/>
              </a:ext>
            </a:extLst>
          </p:cNvPr>
          <p:cNvSpPr>
            <a:spLocks noGrp="1"/>
          </p:cNvSpPr>
          <p:nvPr>
            <p:ph type="title"/>
          </p:nvPr>
        </p:nvSpPr>
        <p:spPr/>
        <p:txBody>
          <a:bodyPr/>
          <a:lstStyle/>
          <a:p>
            <a:r>
              <a:rPr lang="en-ID" dirty="0"/>
              <a:t>Database Processing</a:t>
            </a:r>
          </a:p>
        </p:txBody>
      </p:sp>
      <p:sp>
        <p:nvSpPr>
          <p:cNvPr id="4" name="Slide Number Placeholder 3">
            <a:extLst>
              <a:ext uri="{FF2B5EF4-FFF2-40B4-BE49-F238E27FC236}">
                <a16:creationId xmlns:a16="http://schemas.microsoft.com/office/drawing/2014/main" id="{C5E58AE1-7484-4EEF-B59D-EFC5D0C2C46A}"/>
              </a:ext>
            </a:extLst>
          </p:cNvPr>
          <p:cNvSpPr>
            <a:spLocks noGrp="1"/>
          </p:cNvSpPr>
          <p:nvPr>
            <p:ph type="sldNum" sz="quarter" idx="12"/>
          </p:nvPr>
        </p:nvSpPr>
        <p:spPr/>
        <p:txBody>
          <a:bodyPr/>
          <a:lstStyle/>
          <a:p>
            <a:fld id="{B6D6B3F8-BBC1-4F80-A166-E89D487A543D}" type="slidenum">
              <a:rPr lang="en-US" smtClean="0"/>
              <a:pPr/>
              <a:t>15</a:t>
            </a:fld>
            <a:endParaRPr lang="en-US" dirty="0"/>
          </a:p>
        </p:txBody>
      </p:sp>
      <p:pic>
        <p:nvPicPr>
          <p:cNvPr id="5" name="Picture 4">
            <a:extLst>
              <a:ext uri="{FF2B5EF4-FFF2-40B4-BE49-F238E27FC236}">
                <a16:creationId xmlns:a16="http://schemas.microsoft.com/office/drawing/2014/main" id="{3FA878DB-F5CA-4B6A-A8AD-238343963AE4}"/>
              </a:ext>
            </a:extLst>
          </p:cNvPr>
          <p:cNvPicPr>
            <a:picLocks noChangeAspect="1"/>
          </p:cNvPicPr>
          <p:nvPr/>
        </p:nvPicPr>
        <p:blipFill>
          <a:blip r:embed="rId2"/>
          <a:stretch>
            <a:fillRect/>
          </a:stretch>
        </p:blipFill>
        <p:spPr>
          <a:xfrm>
            <a:off x="379168" y="1691494"/>
            <a:ext cx="8466255" cy="4554562"/>
          </a:xfrm>
          <a:prstGeom prst="rect">
            <a:avLst/>
          </a:prstGeom>
        </p:spPr>
      </p:pic>
    </p:spTree>
    <p:extLst>
      <p:ext uri="{BB962C8B-B14F-4D97-AF65-F5344CB8AC3E}">
        <p14:creationId xmlns:p14="http://schemas.microsoft.com/office/powerpoint/2010/main" val="3490482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3A4BB-BBCE-473B-AFE5-E732EE3C654B}"/>
              </a:ext>
            </a:extLst>
          </p:cNvPr>
          <p:cNvSpPr>
            <a:spLocks noGrp="1"/>
          </p:cNvSpPr>
          <p:nvPr>
            <p:ph type="title"/>
          </p:nvPr>
        </p:nvSpPr>
        <p:spPr/>
        <p:txBody>
          <a:bodyPr/>
          <a:lstStyle/>
          <a:p>
            <a:r>
              <a:rPr lang="en-US" b="1" dirty="0"/>
              <a:t>Components of the DBMS Environment</a:t>
            </a:r>
            <a:endParaRPr lang="en-ID" dirty="0"/>
          </a:p>
        </p:txBody>
      </p:sp>
      <p:sp>
        <p:nvSpPr>
          <p:cNvPr id="4" name="Slide Number Placeholder 3">
            <a:extLst>
              <a:ext uri="{FF2B5EF4-FFF2-40B4-BE49-F238E27FC236}">
                <a16:creationId xmlns:a16="http://schemas.microsoft.com/office/drawing/2014/main" id="{63E42996-7518-4BD6-A08B-8084A52AD21E}"/>
              </a:ext>
            </a:extLst>
          </p:cNvPr>
          <p:cNvSpPr>
            <a:spLocks noGrp="1"/>
          </p:cNvSpPr>
          <p:nvPr>
            <p:ph type="sldNum" sz="quarter" idx="12"/>
          </p:nvPr>
        </p:nvSpPr>
        <p:spPr/>
        <p:txBody>
          <a:bodyPr/>
          <a:lstStyle/>
          <a:p>
            <a:fld id="{B6D6B3F8-BBC1-4F80-A166-E89D487A543D}" type="slidenum">
              <a:rPr lang="en-US" smtClean="0"/>
              <a:pPr/>
              <a:t>16</a:t>
            </a:fld>
            <a:endParaRPr lang="en-US" dirty="0"/>
          </a:p>
        </p:txBody>
      </p:sp>
      <p:pic>
        <p:nvPicPr>
          <p:cNvPr id="5" name="Picture 4">
            <a:extLst>
              <a:ext uri="{FF2B5EF4-FFF2-40B4-BE49-F238E27FC236}">
                <a16:creationId xmlns:a16="http://schemas.microsoft.com/office/drawing/2014/main" id="{D4A65A07-BF0A-4CA2-92E6-05AE7EA3F713}"/>
              </a:ext>
            </a:extLst>
          </p:cNvPr>
          <p:cNvPicPr>
            <a:picLocks noChangeAspect="1"/>
          </p:cNvPicPr>
          <p:nvPr/>
        </p:nvPicPr>
        <p:blipFill>
          <a:blip r:embed="rId2"/>
          <a:stretch>
            <a:fillRect/>
          </a:stretch>
        </p:blipFill>
        <p:spPr>
          <a:xfrm>
            <a:off x="849775" y="2454299"/>
            <a:ext cx="7331652" cy="1751941"/>
          </a:xfrm>
          <a:prstGeom prst="rect">
            <a:avLst/>
          </a:prstGeom>
        </p:spPr>
      </p:pic>
    </p:spTree>
    <p:extLst>
      <p:ext uri="{BB962C8B-B14F-4D97-AF65-F5344CB8AC3E}">
        <p14:creationId xmlns:p14="http://schemas.microsoft.com/office/powerpoint/2010/main" val="1133691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7D90A-F60C-4E61-9720-AF62FAED7BB8}"/>
              </a:ext>
            </a:extLst>
          </p:cNvPr>
          <p:cNvSpPr>
            <a:spLocks noGrp="1"/>
          </p:cNvSpPr>
          <p:nvPr>
            <p:ph type="title"/>
          </p:nvPr>
        </p:nvSpPr>
        <p:spPr/>
        <p:txBody>
          <a:bodyPr/>
          <a:lstStyle/>
          <a:p>
            <a:r>
              <a:rPr lang="en-US" b="1" dirty="0"/>
              <a:t>Components of the DBMS Environment</a:t>
            </a:r>
            <a:endParaRPr lang="en-ID" dirty="0"/>
          </a:p>
        </p:txBody>
      </p:sp>
      <p:sp>
        <p:nvSpPr>
          <p:cNvPr id="3" name="Content Placeholder 2">
            <a:extLst>
              <a:ext uri="{FF2B5EF4-FFF2-40B4-BE49-F238E27FC236}">
                <a16:creationId xmlns:a16="http://schemas.microsoft.com/office/drawing/2014/main" id="{C6B554EE-93E3-4CB8-973E-B9E71010272E}"/>
              </a:ext>
            </a:extLst>
          </p:cNvPr>
          <p:cNvSpPr>
            <a:spLocks noGrp="1"/>
          </p:cNvSpPr>
          <p:nvPr>
            <p:ph idx="1"/>
          </p:nvPr>
        </p:nvSpPr>
        <p:spPr>
          <a:xfrm>
            <a:off x="628650" y="1649939"/>
            <a:ext cx="7886700" cy="4217534"/>
          </a:xfrm>
        </p:spPr>
        <p:txBody>
          <a:bodyPr/>
          <a:lstStyle/>
          <a:p>
            <a:pPr marL="0" indent="0">
              <a:buNone/>
            </a:pPr>
            <a:r>
              <a:rPr lang="en-ID" dirty="0"/>
              <a:t>1. Hardware</a:t>
            </a:r>
          </a:p>
          <a:p>
            <a:pPr marL="0" indent="0">
              <a:buNone/>
            </a:pPr>
            <a:r>
              <a:rPr lang="en-ID" dirty="0"/>
              <a:t>    </a:t>
            </a:r>
          </a:p>
        </p:txBody>
      </p:sp>
      <p:sp>
        <p:nvSpPr>
          <p:cNvPr id="4" name="Slide Number Placeholder 3">
            <a:extLst>
              <a:ext uri="{FF2B5EF4-FFF2-40B4-BE49-F238E27FC236}">
                <a16:creationId xmlns:a16="http://schemas.microsoft.com/office/drawing/2014/main" id="{5BFB138B-F159-4616-BE96-714DE2A93719}"/>
              </a:ext>
            </a:extLst>
          </p:cNvPr>
          <p:cNvSpPr>
            <a:spLocks noGrp="1"/>
          </p:cNvSpPr>
          <p:nvPr>
            <p:ph type="sldNum" sz="quarter" idx="12"/>
          </p:nvPr>
        </p:nvSpPr>
        <p:spPr/>
        <p:txBody>
          <a:bodyPr/>
          <a:lstStyle/>
          <a:p>
            <a:fld id="{B6D6B3F8-BBC1-4F80-A166-E89D487A543D}" type="slidenum">
              <a:rPr lang="en-US" smtClean="0"/>
              <a:pPr/>
              <a:t>17</a:t>
            </a:fld>
            <a:endParaRPr lang="en-US" dirty="0"/>
          </a:p>
        </p:txBody>
      </p:sp>
      <p:pic>
        <p:nvPicPr>
          <p:cNvPr id="5" name="Picture 4">
            <a:extLst>
              <a:ext uri="{FF2B5EF4-FFF2-40B4-BE49-F238E27FC236}">
                <a16:creationId xmlns:a16="http://schemas.microsoft.com/office/drawing/2014/main" id="{DB1C7550-E232-44B2-B241-EC2E1D5348F4}"/>
              </a:ext>
            </a:extLst>
          </p:cNvPr>
          <p:cNvPicPr>
            <a:picLocks noChangeAspect="1"/>
          </p:cNvPicPr>
          <p:nvPr/>
        </p:nvPicPr>
        <p:blipFill>
          <a:blip r:embed="rId2"/>
          <a:stretch>
            <a:fillRect/>
          </a:stretch>
        </p:blipFill>
        <p:spPr>
          <a:xfrm>
            <a:off x="2182380" y="1687171"/>
            <a:ext cx="5811671" cy="5128625"/>
          </a:xfrm>
          <a:prstGeom prst="rect">
            <a:avLst/>
          </a:prstGeom>
        </p:spPr>
      </p:pic>
    </p:spTree>
    <p:extLst>
      <p:ext uri="{BB962C8B-B14F-4D97-AF65-F5344CB8AC3E}">
        <p14:creationId xmlns:p14="http://schemas.microsoft.com/office/powerpoint/2010/main" val="256721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7D90A-F60C-4E61-9720-AF62FAED7BB8}"/>
              </a:ext>
            </a:extLst>
          </p:cNvPr>
          <p:cNvSpPr>
            <a:spLocks noGrp="1"/>
          </p:cNvSpPr>
          <p:nvPr>
            <p:ph type="title"/>
          </p:nvPr>
        </p:nvSpPr>
        <p:spPr/>
        <p:txBody>
          <a:bodyPr/>
          <a:lstStyle/>
          <a:p>
            <a:r>
              <a:rPr lang="en-US" b="1" dirty="0"/>
              <a:t>Components of the DBMS Environment</a:t>
            </a:r>
            <a:endParaRPr lang="en-ID" dirty="0"/>
          </a:p>
        </p:txBody>
      </p:sp>
      <p:sp>
        <p:nvSpPr>
          <p:cNvPr id="3" name="Content Placeholder 2">
            <a:extLst>
              <a:ext uri="{FF2B5EF4-FFF2-40B4-BE49-F238E27FC236}">
                <a16:creationId xmlns:a16="http://schemas.microsoft.com/office/drawing/2014/main" id="{C6B554EE-93E3-4CB8-973E-B9E71010272E}"/>
              </a:ext>
            </a:extLst>
          </p:cNvPr>
          <p:cNvSpPr>
            <a:spLocks noGrp="1"/>
          </p:cNvSpPr>
          <p:nvPr>
            <p:ph idx="1"/>
          </p:nvPr>
        </p:nvSpPr>
        <p:spPr>
          <a:xfrm>
            <a:off x="628650" y="1649939"/>
            <a:ext cx="7886700" cy="4217534"/>
          </a:xfrm>
        </p:spPr>
        <p:txBody>
          <a:bodyPr>
            <a:normAutofit/>
          </a:bodyPr>
          <a:lstStyle/>
          <a:p>
            <a:pPr marL="0" indent="0" algn="just">
              <a:buNone/>
            </a:pPr>
            <a:r>
              <a:rPr lang="en-ID" dirty="0"/>
              <a:t>2. Software</a:t>
            </a:r>
          </a:p>
          <a:p>
            <a:pPr algn="just"/>
            <a:r>
              <a:rPr lang="en-US" dirty="0"/>
              <a:t>The software component comprises the DBMS software itself and the application programs, together with the operating system, including network software if the DBMS is being used over a network. </a:t>
            </a:r>
          </a:p>
          <a:p>
            <a:pPr algn="just"/>
            <a:r>
              <a:rPr lang="en-US" dirty="0"/>
              <a:t>Typically, application programs are written in a third-generation programming language (3GL), such as C, C++, C#, Java, Visual Basic, COBOL, Fortran, Ada, or Pascal, or a fourth-generation language (4GL), such as SQL, embedded in a third-generation language.</a:t>
            </a:r>
          </a:p>
          <a:p>
            <a:pPr marL="0" indent="0" algn="just">
              <a:buNone/>
            </a:pPr>
            <a:endParaRPr lang="en-ID" dirty="0"/>
          </a:p>
        </p:txBody>
      </p:sp>
      <p:sp>
        <p:nvSpPr>
          <p:cNvPr id="4" name="Slide Number Placeholder 3">
            <a:extLst>
              <a:ext uri="{FF2B5EF4-FFF2-40B4-BE49-F238E27FC236}">
                <a16:creationId xmlns:a16="http://schemas.microsoft.com/office/drawing/2014/main" id="{5BFB138B-F159-4616-BE96-714DE2A93719}"/>
              </a:ext>
            </a:extLst>
          </p:cNvPr>
          <p:cNvSpPr>
            <a:spLocks noGrp="1"/>
          </p:cNvSpPr>
          <p:nvPr>
            <p:ph type="sldNum" sz="quarter" idx="12"/>
          </p:nvPr>
        </p:nvSpPr>
        <p:spPr/>
        <p:txBody>
          <a:bodyPr/>
          <a:lstStyle/>
          <a:p>
            <a:fld id="{B6D6B3F8-BBC1-4F80-A166-E89D487A543D}" type="slidenum">
              <a:rPr lang="en-US" smtClean="0"/>
              <a:pPr/>
              <a:t>18</a:t>
            </a:fld>
            <a:endParaRPr lang="en-US" dirty="0"/>
          </a:p>
        </p:txBody>
      </p:sp>
    </p:spTree>
    <p:extLst>
      <p:ext uri="{BB962C8B-B14F-4D97-AF65-F5344CB8AC3E}">
        <p14:creationId xmlns:p14="http://schemas.microsoft.com/office/powerpoint/2010/main" val="1194908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7D90A-F60C-4E61-9720-AF62FAED7BB8}"/>
              </a:ext>
            </a:extLst>
          </p:cNvPr>
          <p:cNvSpPr>
            <a:spLocks noGrp="1"/>
          </p:cNvSpPr>
          <p:nvPr>
            <p:ph type="title"/>
          </p:nvPr>
        </p:nvSpPr>
        <p:spPr/>
        <p:txBody>
          <a:bodyPr/>
          <a:lstStyle/>
          <a:p>
            <a:r>
              <a:rPr lang="en-US" b="1" dirty="0"/>
              <a:t>Components of the DBMS Environment</a:t>
            </a:r>
            <a:endParaRPr lang="en-ID" dirty="0"/>
          </a:p>
        </p:txBody>
      </p:sp>
      <p:sp>
        <p:nvSpPr>
          <p:cNvPr id="3" name="Content Placeholder 2">
            <a:extLst>
              <a:ext uri="{FF2B5EF4-FFF2-40B4-BE49-F238E27FC236}">
                <a16:creationId xmlns:a16="http://schemas.microsoft.com/office/drawing/2014/main" id="{C6B554EE-93E3-4CB8-973E-B9E71010272E}"/>
              </a:ext>
            </a:extLst>
          </p:cNvPr>
          <p:cNvSpPr>
            <a:spLocks noGrp="1"/>
          </p:cNvSpPr>
          <p:nvPr>
            <p:ph idx="1"/>
          </p:nvPr>
        </p:nvSpPr>
        <p:spPr>
          <a:xfrm>
            <a:off x="628650" y="1649939"/>
            <a:ext cx="7886700" cy="4217534"/>
          </a:xfrm>
        </p:spPr>
        <p:txBody>
          <a:bodyPr>
            <a:normAutofit/>
          </a:bodyPr>
          <a:lstStyle/>
          <a:p>
            <a:pPr marL="0" indent="0" algn="just">
              <a:buNone/>
            </a:pPr>
            <a:r>
              <a:rPr lang="en-ID" dirty="0"/>
              <a:t>3. Data</a:t>
            </a:r>
          </a:p>
          <a:p>
            <a:pPr marL="0" indent="0">
              <a:buNone/>
            </a:pPr>
            <a:r>
              <a:rPr lang="en-US" dirty="0"/>
              <a:t>Data is the most important component of the DBMS environment.</a:t>
            </a:r>
          </a:p>
          <a:p>
            <a:pPr marL="0" indent="0" algn="just">
              <a:buNone/>
            </a:pPr>
            <a:endParaRPr lang="en-ID" dirty="0"/>
          </a:p>
          <a:p>
            <a:pPr marL="0" indent="0" algn="just">
              <a:buNone/>
            </a:pPr>
            <a:r>
              <a:rPr lang="en-ID" dirty="0"/>
              <a:t>4. Procedure</a:t>
            </a:r>
          </a:p>
          <a:p>
            <a:pPr marL="0" indent="0">
              <a:buNone/>
            </a:pPr>
            <a:r>
              <a:rPr lang="en-US" dirty="0"/>
              <a:t>Procedures refer to the instructions and rules that govern the design and use of the database. </a:t>
            </a:r>
          </a:p>
          <a:p>
            <a:pPr marL="0" indent="0" algn="just">
              <a:buNone/>
            </a:pPr>
            <a:endParaRPr lang="en-ID" dirty="0"/>
          </a:p>
          <a:p>
            <a:pPr marL="0" indent="0" algn="just">
              <a:buNone/>
            </a:pPr>
            <a:r>
              <a:rPr lang="en-ID" dirty="0"/>
              <a:t>5. People</a:t>
            </a:r>
          </a:p>
          <a:p>
            <a:pPr marL="0" indent="0" algn="just">
              <a:buNone/>
            </a:pPr>
            <a:r>
              <a:rPr lang="en-US" dirty="0"/>
              <a:t>The final component is the people involved with the system.</a:t>
            </a:r>
          </a:p>
          <a:p>
            <a:pPr marL="0" indent="0" algn="just">
              <a:buNone/>
            </a:pPr>
            <a:endParaRPr lang="en-ID" dirty="0"/>
          </a:p>
        </p:txBody>
      </p:sp>
      <p:sp>
        <p:nvSpPr>
          <p:cNvPr id="4" name="Slide Number Placeholder 3">
            <a:extLst>
              <a:ext uri="{FF2B5EF4-FFF2-40B4-BE49-F238E27FC236}">
                <a16:creationId xmlns:a16="http://schemas.microsoft.com/office/drawing/2014/main" id="{5BFB138B-F159-4616-BE96-714DE2A93719}"/>
              </a:ext>
            </a:extLst>
          </p:cNvPr>
          <p:cNvSpPr>
            <a:spLocks noGrp="1"/>
          </p:cNvSpPr>
          <p:nvPr>
            <p:ph type="sldNum" sz="quarter" idx="12"/>
          </p:nvPr>
        </p:nvSpPr>
        <p:spPr/>
        <p:txBody>
          <a:bodyPr/>
          <a:lstStyle/>
          <a:p>
            <a:fld id="{B6D6B3F8-BBC1-4F80-A166-E89D487A543D}" type="slidenum">
              <a:rPr lang="en-US" smtClean="0"/>
              <a:pPr/>
              <a:t>19</a:t>
            </a:fld>
            <a:endParaRPr lang="en-US" dirty="0"/>
          </a:p>
        </p:txBody>
      </p:sp>
    </p:spTree>
    <p:extLst>
      <p:ext uri="{BB962C8B-B14F-4D97-AF65-F5344CB8AC3E}">
        <p14:creationId xmlns:p14="http://schemas.microsoft.com/office/powerpoint/2010/main" val="2182521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840C0-951C-4C68-BADD-C4037598781B}"/>
              </a:ext>
            </a:extLst>
          </p:cNvPr>
          <p:cNvSpPr>
            <a:spLocks noGrp="1"/>
          </p:cNvSpPr>
          <p:nvPr>
            <p:ph type="title"/>
          </p:nvPr>
        </p:nvSpPr>
        <p:spPr/>
        <p:txBody>
          <a:bodyPr/>
          <a:lstStyle/>
          <a:p>
            <a:r>
              <a:rPr lang="en-ID" dirty="0"/>
              <a:t>General Definition</a:t>
            </a:r>
          </a:p>
        </p:txBody>
      </p:sp>
      <p:sp>
        <p:nvSpPr>
          <p:cNvPr id="3" name="Content Placeholder 2">
            <a:extLst>
              <a:ext uri="{FF2B5EF4-FFF2-40B4-BE49-F238E27FC236}">
                <a16:creationId xmlns:a16="http://schemas.microsoft.com/office/drawing/2014/main" id="{B7FFFE6C-EFC3-48F9-8010-8A72B12522C3}"/>
              </a:ext>
            </a:extLst>
          </p:cNvPr>
          <p:cNvSpPr>
            <a:spLocks noGrp="1"/>
          </p:cNvSpPr>
          <p:nvPr>
            <p:ph idx="1"/>
          </p:nvPr>
        </p:nvSpPr>
        <p:spPr/>
        <p:txBody>
          <a:bodyPr/>
          <a:lstStyle/>
          <a:p>
            <a:pPr algn="just"/>
            <a:r>
              <a:rPr lang="en-US" b="1" dirty="0"/>
              <a:t>Database</a:t>
            </a:r>
            <a:r>
              <a:rPr lang="en-US" dirty="0"/>
              <a:t> is a collection of related data.</a:t>
            </a:r>
          </a:p>
          <a:p>
            <a:pPr algn="just"/>
            <a:endParaRPr lang="en-US" dirty="0"/>
          </a:p>
          <a:p>
            <a:pPr algn="just"/>
            <a:r>
              <a:rPr lang="en-US" b="1" dirty="0"/>
              <a:t>Database management system (DBMS)</a:t>
            </a:r>
            <a:r>
              <a:rPr lang="en-US" dirty="0"/>
              <a:t> is a software that manages and controls access </a:t>
            </a:r>
            <a:r>
              <a:rPr lang="en-ID" dirty="0"/>
              <a:t>to the database.</a:t>
            </a:r>
          </a:p>
          <a:p>
            <a:pPr algn="just"/>
            <a:endParaRPr lang="en-US" dirty="0"/>
          </a:p>
          <a:p>
            <a:pPr algn="just"/>
            <a:r>
              <a:rPr lang="en-US" b="1" dirty="0"/>
              <a:t>Database application </a:t>
            </a:r>
            <a:r>
              <a:rPr lang="en-US" dirty="0"/>
              <a:t>is simply a program that interacts with the database at some point in its execution.</a:t>
            </a:r>
          </a:p>
          <a:p>
            <a:pPr algn="just"/>
            <a:endParaRPr lang="en-US" dirty="0"/>
          </a:p>
          <a:p>
            <a:pPr algn="just"/>
            <a:r>
              <a:rPr lang="en-US" b="1" dirty="0"/>
              <a:t>Database system</a:t>
            </a:r>
            <a:r>
              <a:rPr lang="en-US" dirty="0"/>
              <a:t> as a collection of application programs that interact with the database along with the DBMS and the database itself.</a:t>
            </a:r>
          </a:p>
          <a:p>
            <a:pPr algn="just"/>
            <a:endParaRPr lang="en-ID" dirty="0"/>
          </a:p>
        </p:txBody>
      </p:sp>
      <p:sp>
        <p:nvSpPr>
          <p:cNvPr id="4" name="Slide Number Placeholder 3">
            <a:extLst>
              <a:ext uri="{FF2B5EF4-FFF2-40B4-BE49-F238E27FC236}">
                <a16:creationId xmlns:a16="http://schemas.microsoft.com/office/drawing/2014/main" id="{383D84E6-A0F7-4DD9-96D6-22DC433F9E3B}"/>
              </a:ext>
            </a:extLst>
          </p:cNvPr>
          <p:cNvSpPr>
            <a:spLocks noGrp="1"/>
          </p:cNvSpPr>
          <p:nvPr>
            <p:ph type="sldNum" sz="quarter" idx="12"/>
          </p:nvPr>
        </p:nvSpPr>
        <p:spPr/>
        <p:txBody>
          <a:bodyPr/>
          <a:lstStyle/>
          <a:p>
            <a:fld id="{B6D6B3F8-BBC1-4F80-A166-E89D487A543D}" type="slidenum">
              <a:rPr lang="en-US" smtClean="0"/>
              <a:pPr/>
              <a:t>2</a:t>
            </a:fld>
            <a:endParaRPr lang="en-US" dirty="0"/>
          </a:p>
        </p:txBody>
      </p:sp>
    </p:spTree>
    <p:extLst>
      <p:ext uri="{BB962C8B-B14F-4D97-AF65-F5344CB8AC3E}">
        <p14:creationId xmlns:p14="http://schemas.microsoft.com/office/powerpoint/2010/main" val="2604582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FCF68-6D80-41D1-9F45-D6CBEC90F4BD}"/>
              </a:ext>
            </a:extLst>
          </p:cNvPr>
          <p:cNvSpPr>
            <a:spLocks noGrp="1"/>
          </p:cNvSpPr>
          <p:nvPr>
            <p:ph type="title"/>
          </p:nvPr>
        </p:nvSpPr>
        <p:spPr/>
        <p:txBody>
          <a:bodyPr/>
          <a:lstStyle/>
          <a:p>
            <a:r>
              <a:rPr lang="en-US" b="1" dirty="0"/>
              <a:t>Database Design: The Paradigm Shift</a:t>
            </a:r>
            <a:endParaRPr lang="en-ID" dirty="0"/>
          </a:p>
        </p:txBody>
      </p:sp>
      <p:sp>
        <p:nvSpPr>
          <p:cNvPr id="3" name="Content Placeholder 2">
            <a:extLst>
              <a:ext uri="{FF2B5EF4-FFF2-40B4-BE49-F238E27FC236}">
                <a16:creationId xmlns:a16="http://schemas.microsoft.com/office/drawing/2014/main" id="{91CE19BC-9B3A-4042-BD67-475783639425}"/>
              </a:ext>
            </a:extLst>
          </p:cNvPr>
          <p:cNvSpPr>
            <a:spLocks noGrp="1"/>
          </p:cNvSpPr>
          <p:nvPr>
            <p:ph idx="1"/>
          </p:nvPr>
        </p:nvSpPr>
        <p:spPr/>
        <p:txBody>
          <a:bodyPr/>
          <a:lstStyle/>
          <a:p>
            <a:r>
              <a:rPr lang="en-US" dirty="0"/>
              <a:t>The structure of the database is determined during database design.</a:t>
            </a:r>
          </a:p>
          <a:p>
            <a:endParaRPr lang="en-US" dirty="0"/>
          </a:p>
          <a:p>
            <a:r>
              <a:rPr lang="en-US" dirty="0"/>
              <a:t>File-based systems, where the work was driven by the application needs of individual departments. </a:t>
            </a:r>
          </a:p>
          <a:p>
            <a:endParaRPr lang="en-US" dirty="0"/>
          </a:p>
          <a:p>
            <a:r>
              <a:rPr lang="en-US" dirty="0"/>
              <a:t>Database approach : the data first and the application second.</a:t>
            </a:r>
          </a:p>
          <a:p>
            <a:endParaRPr lang="en-ID" dirty="0"/>
          </a:p>
        </p:txBody>
      </p:sp>
      <p:sp>
        <p:nvSpPr>
          <p:cNvPr id="4" name="Slide Number Placeholder 3">
            <a:extLst>
              <a:ext uri="{FF2B5EF4-FFF2-40B4-BE49-F238E27FC236}">
                <a16:creationId xmlns:a16="http://schemas.microsoft.com/office/drawing/2014/main" id="{59001BC4-EDB2-4271-863E-912791860480}"/>
              </a:ext>
            </a:extLst>
          </p:cNvPr>
          <p:cNvSpPr>
            <a:spLocks noGrp="1"/>
          </p:cNvSpPr>
          <p:nvPr>
            <p:ph type="sldNum" sz="quarter" idx="12"/>
          </p:nvPr>
        </p:nvSpPr>
        <p:spPr/>
        <p:txBody>
          <a:bodyPr/>
          <a:lstStyle/>
          <a:p>
            <a:fld id="{B6D6B3F8-BBC1-4F80-A166-E89D487A543D}" type="slidenum">
              <a:rPr lang="en-US" smtClean="0"/>
              <a:pPr/>
              <a:t>20</a:t>
            </a:fld>
            <a:endParaRPr lang="en-US" dirty="0"/>
          </a:p>
        </p:txBody>
      </p:sp>
    </p:spTree>
    <p:extLst>
      <p:ext uri="{BB962C8B-B14F-4D97-AF65-F5344CB8AC3E}">
        <p14:creationId xmlns:p14="http://schemas.microsoft.com/office/powerpoint/2010/main" val="2616683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CD455-E04E-45CE-A900-3CEE7CA78C29}"/>
              </a:ext>
            </a:extLst>
          </p:cNvPr>
          <p:cNvSpPr>
            <a:spLocks noGrp="1"/>
          </p:cNvSpPr>
          <p:nvPr>
            <p:ph type="title"/>
          </p:nvPr>
        </p:nvSpPr>
        <p:spPr/>
        <p:txBody>
          <a:bodyPr/>
          <a:lstStyle/>
          <a:p>
            <a:r>
              <a:rPr lang="en-US" dirty="0"/>
              <a:t>Roles in the Database environment</a:t>
            </a:r>
            <a:endParaRPr lang="en-ID" dirty="0"/>
          </a:p>
        </p:txBody>
      </p:sp>
      <p:sp>
        <p:nvSpPr>
          <p:cNvPr id="3" name="Content Placeholder 2">
            <a:extLst>
              <a:ext uri="{FF2B5EF4-FFF2-40B4-BE49-F238E27FC236}">
                <a16:creationId xmlns:a16="http://schemas.microsoft.com/office/drawing/2014/main" id="{108B210B-F0F2-4BD2-97C7-668FBA8A6A75}"/>
              </a:ext>
            </a:extLst>
          </p:cNvPr>
          <p:cNvSpPr>
            <a:spLocks noGrp="1"/>
          </p:cNvSpPr>
          <p:nvPr>
            <p:ph idx="1"/>
          </p:nvPr>
        </p:nvSpPr>
        <p:spPr/>
        <p:txBody>
          <a:bodyPr/>
          <a:lstStyle/>
          <a:p>
            <a:r>
              <a:rPr lang="en-US" dirty="0"/>
              <a:t>Four distinct types of people in the DBMS environment: </a:t>
            </a:r>
          </a:p>
          <a:p>
            <a:pPr marL="914400" lvl="1" indent="-457200">
              <a:buAutoNum type="arabicPeriod"/>
            </a:pPr>
            <a:r>
              <a:rPr lang="en-US" dirty="0"/>
              <a:t>data and database administrators</a:t>
            </a:r>
          </a:p>
          <a:p>
            <a:pPr marL="914400" lvl="1" indent="-457200">
              <a:buAutoNum type="arabicPeriod"/>
            </a:pPr>
            <a:r>
              <a:rPr lang="en-US" dirty="0"/>
              <a:t>database designers</a:t>
            </a:r>
          </a:p>
          <a:p>
            <a:pPr marL="914400" lvl="1" indent="-457200">
              <a:buAutoNum type="arabicPeriod"/>
            </a:pPr>
            <a:r>
              <a:rPr lang="en-US" dirty="0"/>
              <a:t>application developers</a:t>
            </a:r>
          </a:p>
          <a:p>
            <a:pPr marL="914400" lvl="1" indent="-457200">
              <a:buAutoNum type="arabicPeriod"/>
            </a:pPr>
            <a:r>
              <a:rPr lang="en-US" dirty="0"/>
              <a:t>end-users.</a:t>
            </a:r>
          </a:p>
          <a:p>
            <a:endParaRPr lang="en-ID" dirty="0"/>
          </a:p>
        </p:txBody>
      </p:sp>
      <p:sp>
        <p:nvSpPr>
          <p:cNvPr id="4" name="Slide Number Placeholder 3">
            <a:extLst>
              <a:ext uri="{FF2B5EF4-FFF2-40B4-BE49-F238E27FC236}">
                <a16:creationId xmlns:a16="http://schemas.microsoft.com/office/drawing/2014/main" id="{E5021E04-A93D-4E39-98AB-146BD9496BF8}"/>
              </a:ext>
            </a:extLst>
          </p:cNvPr>
          <p:cNvSpPr>
            <a:spLocks noGrp="1"/>
          </p:cNvSpPr>
          <p:nvPr>
            <p:ph type="sldNum" sz="quarter" idx="12"/>
          </p:nvPr>
        </p:nvSpPr>
        <p:spPr/>
        <p:txBody>
          <a:bodyPr/>
          <a:lstStyle/>
          <a:p>
            <a:fld id="{B6D6B3F8-BBC1-4F80-A166-E89D487A543D}" type="slidenum">
              <a:rPr lang="en-US" smtClean="0"/>
              <a:pPr/>
              <a:t>21</a:t>
            </a:fld>
            <a:endParaRPr lang="en-US" dirty="0"/>
          </a:p>
        </p:txBody>
      </p:sp>
    </p:spTree>
    <p:extLst>
      <p:ext uri="{BB962C8B-B14F-4D97-AF65-F5344CB8AC3E}">
        <p14:creationId xmlns:p14="http://schemas.microsoft.com/office/powerpoint/2010/main" val="1295077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0316A-3464-4336-B7C0-2A55D9AD2905}"/>
              </a:ext>
            </a:extLst>
          </p:cNvPr>
          <p:cNvSpPr>
            <a:spLocks noGrp="1"/>
          </p:cNvSpPr>
          <p:nvPr>
            <p:ph type="title"/>
          </p:nvPr>
        </p:nvSpPr>
        <p:spPr/>
        <p:txBody>
          <a:bodyPr/>
          <a:lstStyle/>
          <a:p>
            <a:r>
              <a:rPr lang="en-US" dirty="0"/>
              <a:t>Data and Database Administrators</a:t>
            </a:r>
            <a:endParaRPr lang="en-ID" dirty="0"/>
          </a:p>
        </p:txBody>
      </p:sp>
      <p:sp>
        <p:nvSpPr>
          <p:cNvPr id="3" name="Content Placeholder 2">
            <a:extLst>
              <a:ext uri="{FF2B5EF4-FFF2-40B4-BE49-F238E27FC236}">
                <a16:creationId xmlns:a16="http://schemas.microsoft.com/office/drawing/2014/main" id="{7E4CBA76-5754-4A2A-830A-C061AAD7FAF4}"/>
              </a:ext>
            </a:extLst>
          </p:cNvPr>
          <p:cNvSpPr>
            <a:spLocks noGrp="1"/>
          </p:cNvSpPr>
          <p:nvPr>
            <p:ph idx="1"/>
          </p:nvPr>
        </p:nvSpPr>
        <p:spPr/>
        <p:txBody>
          <a:bodyPr>
            <a:normAutofit/>
          </a:bodyPr>
          <a:lstStyle/>
          <a:p>
            <a:pPr algn="just"/>
            <a:r>
              <a:rPr lang="en-US" b="1" dirty="0"/>
              <a:t>Data Administrator </a:t>
            </a:r>
            <a:r>
              <a:rPr lang="en-US" dirty="0"/>
              <a:t>(</a:t>
            </a:r>
            <a:r>
              <a:rPr lang="en-US" b="1" dirty="0"/>
              <a:t>DA</a:t>
            </a:r>
            <a:r>
              <a:rPr lang="en-US" dirty="0"/>
              <a:t>) is responsible for the management of the data resource, including database planning; development and maintenance of standards, policies and procedures; and conceptual/logical database design.</a:t>
            </a:r>
          </a:p>
          <a:p>
            <a:pPr algn="just"/>
            <a:endParaRPr lang="en-US" dirty="0"/>
          </a:p>
          <a:p>
            <a:pPr algn="just"/>
            <a:r>
              <a:rPr lang="en-US" dirty="0"/>
              <a:t>The </a:t>
            </a:r>
            <a:r>
              <a:rPr lang="en-US" b="1" dirty="0"/>
              <a:t>Database Administrator </a:t>
            </a:r>
            <a:r>
              <a:rPr lang="en-US" dirty="0"/>
              <a:t>(</a:t>
            </a:r>
            <a:r>
              <a:rPr lang="en-US" b="1" dirty="0"/>
              <a:t>DBA</a:t>
            </a:r>
            <a:r>
              <a:rPr lang="en-US" dirty="0"/>
              <a:t>) is responsible for the physical realization of the database, including physical database design and implementation, security and integrity control, maintenance of the operational system, and ensuring satisfactory performance of the applications for users.</a:t>
            </a:r>
          </a:p>
          <a:p>
            <a:pPr marL="0" indent="0" algn="just">
              <a:buNone/>
            </a:pPr>
            <a:endParaRPr lang="en-US" dirty="0"/>
          </a:p>
          <a:p>
            <a:pPr algn="just"/>
            <a:endParaRPr lang="en-ID" dirty="0"/>
          </a:p>
        </p:txBody>
      </p:sp>
      <p:sp>
        <p:nvSpPr>
          <p:cNvPr id="4" name="Slide Number Placeholder 3">
            <a:extLst>
              <a:ext uri="{FF2B5EF4-FFF2-40B4-BE49-F238E27FC236}">
                <a16:creationId xmlns:a16="http://schemas.microsoft.com/office/drawing/2014/main" id="{71292B1D-7DF8-4005-81F9-B1B0A887AC04}"/>
              </a:ext>
            </a:extLst>
          </p:cNvPr>
          <p:cNvSpPr>
            <a:spLocks noGrp="1"/>
          </p:cNvSpPr>
          <p:nvPr>
            <p:ph type="sldNum" sz="quarter" idx="12"/>
          </p:nvPr>
        </p:nvSpPr>
        <p:spPr/>
        <p:txBody>
          <a:bodyPr/>
          <a:lstStyle/>
          <a:p>
            <a:fld id="{B6D6B3F8-BBC1-4F80-A166-E89D487A543D}" type="slidenum">
              <a:rPr lang="en-US" smtClean="0"/>
              <a:pPr/>
              <a:t>22</a:t>
            </a:fld>
            <a:endParaRPr lang="en-US" dirty="0"/>
          </a:p>
        </p:txBody>
      </p:sp>
    </p:spTree>
    <p:extLst>
      <p:ext uri="{BB962C8B-B14F-4D97-AF65-F5344CB8AC3E}">
        <p14:creationId xmlns:p14="http://schemas.microsoft.com/office/powerpoint/2010/main" val="4019820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01362-8A48-4628-8C16-2BB23473C604}"/>
              </a:ext>
            </a:extLst>
          </p:cNvPr>
          <p:cNvSpPr>
            <a:spLocks noGrp="1"/>
          </p:cNvSpPr>
          <p:nvPr>
            <p:ph type="title"/>
          </p:nvPr>
        </p:nvSpPr>
        <p:spPr/>
        <p:txBody>
          <a:bodyPr/>
          <a:lstStyle/>
          <a:p>
            <a:r>
              <a:rPr lang="en-US" dirty="0"/>
              <a:t>Database Designers</a:t>
            </a:r>
            <a:endParaRPr lang="en-ID" dirty="0"/>
          </a:p>
        </p:txBody>
      </p:sp>
      <p:sp>
        <p:nvSpPr>
          <p:cNvPr id="3" name="Content Placeholder 2">
            <a:extLst>
              <a:ext uri="{FF2B5EF4-FFF2-40B4-BE49-F238E27FC236}">
                <a16:creationId xmlns:a16="http://schemas.microsoft.com/office/drawing/2014/main" id="{AC8B745B-8176-4E42-AD3A-083D8B66DA31}"/>
              </a:ext>
            </a:extLst>
          </p:cNvPr>
          <p:cNvSpPr>
            <a:spLocks noGrp="1"/>
          </p:cNvSpPr>
          <p:nvPr>
            <p:ph idx="1"/>
          </p:nvPr>
        </p:nvSpPr>
        <p:spPr/>
        <p:txBody>
          <a:bodyPr>
            <a:normAutofit lnSpcReduction="10000"/>
          </a:bodyPr>
          <a:lstStyle/>
          <a:p>
            <a:pPr marL="0" indent="0">
              <a:buNone/>
            </a:pPr>
            <a:r>
              <a:rPr lang="en-ID" dirty="0"/>
              <a:t>Two types of database </a:t>
            </a:r>
            <a:r>
              <a:rPr lang="en-US" dirty="0"/>
              <a:t>designer: </a:t>
            </a:r>
          </a:p>
          <a:p>
            <a:pPr marL="800100" lvl="1" indent="-342900">
              <a:buAutoNum type="arabicPeriod"/>
            </a:pPr>
            <a:r>
              <a:rPr lang="en-US" dirty="0"/>
              <a:t>Logical database designers </a:t>
            </a:r>
          </a:p>
          <a:p>
            <a:pPr marL="0" indent="0">
              <a:buNone/>
            </a:pPr>
            <a:r>
              <a:rPr lang="en-US" dirty="0"/>
              <a:t>	</a:t>
            </a:r>
            <a:r>
              <a:rPr lang="en-US" sz="1800" dirty="0"/>
              <a:t>Concerned with identifying the data, the relationships 	between the 	data, and the constraints on the data that is to be stored in the 	database.</a:t>
            </a:r>
          </a:p>
          <a:p>
            <a:pPr marL="800100" lvl="1" indent="-342900">
              <a:buAutoNum type="arabicPeriod"/>
            </a:pPr>
            <a:endParaRPr lang="en-US" dirty="0"/>
          </a:p>
          <a:p>
            <a:pPr marL="457200" lvl="1" indent="0">
              <a:buNone/>
            </a:pPr>
            <a:r>
              <a:rPr lang="en-US" dirty="0"/>
              <a:t>2.   Physical database designers</a:t>
            </a:r>
          </a:p>
          <a:p>
            <a:pPr marL="0" indent="0">
              <a:buNone/>
            </a:pPr>
            <a:r>
              <a:rPr lang="en-US" dirty="0"/>
              <a:t>	</a:t>
            </a:r>
            <a:r>
              <a:rPr lang="en-US" sz="1800" dirty="0"/>
              <a:t>Decides how the logical 	database design is to be </a:t>
            </a:r>
            <a:r>
              <a:rPr lang="en-ID" sz="1800" dirty="0"/>
              <a:t>physically 	realized. This involves:</a:t>
            </a:r>
          </a:p>
          <a:p>
            <a:pPr marL="1371600" lvl="2" indent="-457200">
              <a:buAutoNum type="alphaLcPeriod"/>
            </a:pPr>
            <a:r>
              <a:rPr lang="en-US" sz="1800" dirty="0"/>
              <a:t>mapping the logical database design into a set of tables and integrity constraints;</a:t>
            </a:r>
          </a:p>
          <a:p>
            <a:pPr marL="1371600" lvl="2" indent="-457200">
              <a:buAutoNum type="alphaLcPeriod"/>
            </a:pPr>
            <a:r>
              <a:rPr lang="en-US" sz="1800" dirty="0"/>
              <a:t>selecting specific storage structures and access methods for the data to achieve </a:t>
            </a:r>
            <a:r>
              <a:rPr lang="en-ID" sz="1800" dirty="0"/>
              <a:t>good performance;</a:t>
            </a:r>
          </a:p>
          <a:p>
            <a:pPr marL="1371600" lvl="2" indent="-457200">
              <a:buAutoNum type="alphaLcPeriod"/>
            </a:pPr>
            <a:r>
              <a:rPr lang="en-US" sz="1800" dirty="0"/>
              <a:t>designing any security measures required on the data.</a:t>
            </a:r>
          </a:p>
          <a:p>
            <a:endParaRPr lang="en-ID" dirty="0"/>
          </a:p>
        </p:txBody>
      </p:sp>
      <p:sp>
        <p:nvSpPr>
          <p:cNvPr id="4" name="Slide Number Placeholder 3">
            <a:extLst>
              <a:ext uri="{FF2B5EF4-FFF2-40B4-BE49-F238E27FC236}">
                <a16:creationId xmlns:a16="http://schemas.microsoft.com/office/drawing/2014/main" id="{26B9FA56-3F9A-40A4-8B8F-18AD594CF3C2}"/>
              </a:ext>
            </a:extLst>
          </p:cNvPr>
          <p:cNvSpPr>
            <a:spLocks noGrp="1"/>
          </p:cNvSpPr>
          <p:nvPr>
            <p:ph type="sldNum" sz="quarter" idx="12"/>
          </p:nvPr>
        </p:nvSpPr>
        <p:spPr/>
        <p:txBody>
          <a:bodyPr/>
          <a:lstStyle/>
          <a:p>
            <a:fld id="{B6D6B3F8-BBC1-4F80-A166-E89D487A543D}" type="slidenum">
              <a:rPr lang="en-US" smtClean="0"/>
              <a:pPr/>
              <a:t>23</a:t>
            </a:fld>
            <a:endParaRPr lang="en-US" dirty="0"/>
          </a:p>
        </p:txBody>
      </p:sp>
    </p:spTree>
    <p:extLst>
      <p:ext uri="{BB962C8B-B14F-4D97-AF65-F5344CB8AC3E}">
        <p14:creationId xmlns:p14="http://schemas.microsoft.com/office/powerpoint/2010/main" val="34825164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E36BB7-F4D0-4DBA-864C-77E0DD01D076}"/>
              </a:ext>
            </a:extLst>
          </p:cNvPr>
          <p:cNvSpPr>
            <a:spLocks noGrp="1"/>
          </p:cNvSpPr>
          <p:nvPr>
            <p:ph type="sldNum" sz="quarter" idx="12"/>
          </p:nvPr>
        </p:nvSpPr>
        <p:spPr/>
        <p:txBody>
          <a:bodyPr/>
          <a:lstStyle/>
          <a:p>
            <a:fld id="{B6D6B3F8-BBC1-4F80-A166-E89D487A543D}" type="slidenum">
              <a:rPr lang="en-US" smtClean="0"/>
              <a:pPr/>
              <a:t>24</a:t>
            </a:fld>
            <a:endParaRPr lang="en-US" dirty="0"/>
          </a:p>
        </p:txBody>
      </p:sp>
      <p:pic>
        <p:nvPicPr>
          <p:cNvPr id="5" name="Picture 4">
            <a:extLst>
              <a:ext uri="{FF2B5EF4-FFF2-40B4-BE49-F238E27FC236}">
                <a16:creationId xmlns:a16="http://schemas.microsoft.com/office/drawing/2014/main" id="{AE8F46E1-C75C-404A-8359-8B58BD0EE447}"/>
              </a:ext>
            </a:extLst>
          </p:cNvPr>
          <p:cNvPicPr>
            <a:picLocks noChangeAspect="1"/>
          </p:cNvPicPr>
          <p:nvPr/>
        </p:nvPicPr>
        <p:blipFill>
          <a:blip r:embed="rId2"/>
          <a:stretch>
            <a:fillRect/>
          </a:stretch>
        </p:blipFill>
        <p:spPr>
          <a:xfrm>
            <a:off x="1391197" y="547247"/>
            <a:ext cx="6990472" cy="3166624"/>
          </a:xfrm>
          <a:prstGeom prst="rect">
            <a:avLst/>
          </a:prstGeom>
        </p:spPr>
      </p:pic>
      <p:pic>
        <p:nvPicPr>
          <p:cNvPr id="6" name="Picture 5">
            <a:extLst>
              <a:ext uri="{FF2B5EF4-FFF2-40B4-BE49-F238E27FC236}">
                <a16:creationId xmlns:a16="http://schemas.microsoft.com/office/drawing/2014/main" id="{01BB66F5-89F5-4FC5-BF45-4022540FCC77}"/>
              </a:ext>
            </a:extLst>
          </p:cNvPr>
          <p:cNvPicPr>
            <a:picLocks noChangeAspect="1"/>
          </p:cNvPicPr>
          <p:nvPr/>
        </p:nvPicPr>
        <p:blipFill>
          <a:blip r:embed="rId3"/>
          <a:stretch>
            <a:fillRect/>
          </a:stretch>
        </p:blipFill>
        <p:spPr>
          <a:xfrm>
            <a:off x="3113840" y="3976246"/>
            <a:ext cx="2916320" cy="2745230"/>
          </a:xfrm>
          <a:prstGeom prst="rect">
            <a:avLst/>
          </a:prstGeom>
        </p:spPr>
      </p:pic>
    </p:spTree>
    <p:extLst>
      <p:ext uri="{BB962C8B-B14F-4D97-AF65-F5344CB8AC3E}">
        <p14:creationId xmlns:p14="http://schemas.microsoft.com/office/powerpoint/2010/main" val="718011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3A355-8C42-49DA-8DD5-A926D0076D00}"/>
              </a:ext>
            </a:extLst>
          </p:cNvPr>
          <p:cNvSpPr>
            <a:spLocks noGrp="1"/>
          </p:cNvSpPr>
          <p:nvPr>
            <p:ph type="title"/>
          </p:nvPr>
        </p:nvSpPr>
        <p:spPr/>
        <p:txBody>
          <a:bodyPr/>
          <a:lstStyle/>
          <a:p>
            <a:r>
              <a:rPr lang="en-ID" dirty="0"/>
              <a:t>History</a:t>
            </a:r>
          </a:p>
        </p:txBody>
      </p:sp>
      <p:sp>
        <p:nvSpPr>
          <p:cNvPr id="4" name="Slide Number Placeholder 3">
            <a:extLst>
              <a:ext uri="{FF2B5EF4-FFF2-40B4-BE49-F238E27FC236}">
                <a16:creationId xmlns:a16="http://schemas.microsoft.com/office/drawing/2014/main" id="{864D7A7B-84A7-4E75-8836-E35B11874DC4}"/>
              </a:ext>
            </a:extLst>
          </p:cNvPr>
          <p:cNvSpPr>
            <a:spLocks noGrp="1"/>
          </p:cNvSpPr>
          <p:nvPr>
            <p:ph type="sldNum" sz="quarter" idx="12"/>
          </p:nvPr>
        </p:nvSpPr>
        <p:spPr/>
        <p:txBody>
          <a:bodyPr/>
          <a:lstStyle/>
          <a:p>
            <a:fld id="{B6D6B3F8-BBC1-4F80-A166-E89D487A543D}" type="slidenum">
              <a:rPr lang="en-US" smtClean="0"/>
              <a:pPr/>
              <a:t>25</a:t>
            </a:fld>
            <a:endParaRPr lang="en-US" dirty="0"/>
          </a:p>
        </p:txBody>
      </p:sp>
      <p:pic>
        <p:nvPicPr>
          <p:cNvPr id="6" name="Picture 5">
            <a:extLst>
              <a:ext uri="{FF2B5EF4-FFF2-40B4-BE49-F238E27FC236}">
                <a16:creationId xmlns:a16="http://schemas.microsoft.com/office/drawing/2014/main" id="{35927C31-30EC-4FA9-B17D-4ED5BB82A099}"/>
              </a:ext>
            </a:extLst>
          </p:cNvPr>
          <p:cNvPicPr>
            <a:picLocks noChangeAspect="1"/>
          </p:cNvPicPr>
          <p:nvPr/>
        </p:nvPicPr>
        <p:blipFill>
          <a:blip r:embed="rId2"/>
          <a:stretch>
            <a:fillRect/>
          </a:stretch>
        </p:blipFill>
        <p:spPr>
          <a:xfrm>
            <a:off x="223728" y="1570453"/>
            <a:ext cx="8696543" cy="4577128"/>
          </a:xfrm>
          <a:prstGeom prst="rect">
            <a:avLst/>
          </a:prstGeom>
        </p:spPr>
      </p:pic>
    </p:spTree>
    <p:extLst>
      <p:ext uri="{BB962C8B-B14F-4D97-AF65-F5344CB8AC3E}">
        <p14:creationId xmlns:p14="http://schemas.microsoft.com/office/powerpoint/2010/main" val="3520435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3A355-8C42-49DA-8DD5-A926D0076D00}"/>
              </a:ext>
            </a:extLst>
          </p:cNvPr>
          <p:cNvSpPr>
            <a:spLocks noGrp="1"/>
          </p:cNvSpPr>
          <p:nvPr>
            <p:ph type="title"/>
          </p:nvPr>
        </p:nvSpPr>
        <p:spPr/>
        <p:txBody>
          <a:bodyPr/>
          <a:lstStyle/>
          <a:p>
            <a:r>
              <a:rPr lang="en-ID" dirty="0"/>
              <a:t>History (Cont’d)</a:t>
            </a:r>
          </a:p>
        </p:txBody>
      </p:sp>
      <p:sp>
        <p:nvSpPr>
          <p:cNvPr id="4" name="Slide Number Placeholder 3">
            <a:extLst>
              <a:ext uri="{FF2B5EF4-FFF2-40B4-BE49-F238E27FC236}">
                <a16:creationId xmlns:a16="http://schemas.microsoft.com/office/drawing/2014/main" id="{864D7A7B-84A7-4E75-8836-E35B11874DC4}"/>
              </a:ext>
            </a:extLst>
          </p:cNvPr>
          <p:cNvSpPr>
            <a:spLocks noGrp="1"/>
          </p:cNvSpPr>
          <p:nvPr>
            <p:ph type="sldNum" sz="quarter" idx="12"/>
          </p:nvPr>
        </p:nvSpPr>
        <p:spPr/>
        <p:txBody>
          <a:bodyPr/>
          <a:lstStyle/>
          <a:p>
            <a:fld id="{B6D6B3F8-BBC1-4F80-A166-E89D487A543D}" type="slidenum">
              <a:rPr lang="en-US" smtClean="0"/>
              <a:pPr/>
              <a:t>26</a:t>
            </a:fld>
            <a:endParaRPr lang="en-US" dirty="0"/>
          </a:p>
        </p:txBody>
      </p:sp>
      <p:pic>
        <p:nvPicPr>
          <p:cNvPr id="3" name="Picture 2">
            <a:extLst>
              <a:ext uri="{FF2B5EF4-FFF2-40B4-BE49-F238E27FC236}">
                <a16:creationId xmlns:a16="http://schemas.microsoft.com/office/drawing/2014/main" id="{63F79524-3033-4886-9FF9-E0DCEE4F98FE}"/>
              </a:ext>
            </a:extLst>
          </p:cNvPr>
          <p:cNvPicPr>
            <a:picLocks noChangeAspect="1"/>
          </p:cNvPicPr>
          <p:nvPr/>
        </p:nvPicPr>
        <p:blipFill>
          <a:blip r:embed="rId2"/>
          <a:stretch>
            <a:fillRect/>
          </a:stretch>
        </p:blipFill>
        <p:spPr>
          <a:xfrm>
            <a:off x="319087" y="1895475"/>
            <a:ext cx="8505825" cy="3067050"/>
          </a:xfrm>
          <a:prstGeom prst="rect">
            <a:avLst/>
          </a:prstGeom>
        </p:spPr>
      </p:pic>
    </p:spTree>
    <p:extLst>
      <p:ext uri="{BB962C8B-B14F-4D97-AF65-F5344CB8AC3E}">
        <p14:creationId xmlns:p14="http://schemas.microsoft.com/office/powerpoint/2010/main" val="1821702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AFF22-198C-4DF3-94A8-4FCA8E2BDEA1}"/>
              </a:ext>
            </a:extLst>
          </p:cNvPr>
          <p:cNvSpPr>
            <a:spLocks noGrp="1"/>
          </p:cNvSpPr>
          <p:nvPr>
            <p:ph type="title"/>
          </p:nvPr>
        </p:nvSpPr>
        <p:spPr/>
        <p:txBody>
          <a:bodyPr/>
          <a:lstStyle/>
          <a:p>
            <a:r>
              <a:rPr lang="en-ID" b="1" dirty="0"/>
              <a:t>Traditional File-Based Systems</a:t>
            </a:r>
            <a:endParaRPr lang="en-ID" dirty="0"/>
          </a:p>
        </p:txBody>
      </p:sp>
      <p:sp>
        <p:nvSpPr>
          <p:cNvPr id="3" name="Content Placeholder 2">
            <a:extLst>
              <a:ext uri="{FF2B5EF4-FFF2-40B4-BE49-F238E27FC236}">
                <a16:creationId xmlns:a16="http://schemas.microsoft.com/office/drawing/2014/main" id="{32076337-90DD-4E17-BB95-E7C4A3B725B8}"/>
              </a:ext>
            </a:extLst>
          </p:cNvPr>
          <p:cNvSpPr>
            <a:spLocks noGrp="1"/>
          </p:cNvSpPr>
          <p:nvPr>
            <p:ph idx="1"/>
          </p:nvPr>
        </p:nvSpPr>
        <p:spPr/>
        <p:txBody>
          <a:bodyPr/>
          <a:lstStyle/>
          <a:p>
            <a:r>
              <a:rPr lang="en-US" dirty="0"/>
              <a:t>File-based system is a collection of application programs that perform services for the end-users, such as the production of reports. </a:t>
            </a:r>
          </a:p>
          <a:p>
            <a:endParaRPr lang="en-US" dirty="0"/>
          </a:p>
          <a:p>
            <a:r>
              <a:rPr lang="en-US" dirty="0"/>
              <a:t>Each program defines and manages its own data.</a:t>
            </a:r>
          </a:p>
          <a:p>
            <a:endParaRPr lang="en-ID" dirty="0"/>
          </a:p>
          <a:p>
            <a:r>
              <a:rPr lang="en-US" dirty="0"/>
              <a:t>File-based system is largely obsolete.</a:t>
            </a:r>
          </a:p>
          <a:p>
            <a:endParaRPr lang="en-ID" dirty="0"/>
          </a:p>
        </p:txBody>
      </p:sp>
      <p:sp>
        <p:nvSpPr>
          <p:cNvPr id="4" name="Slide Number Placeholder 3">
            <a:extLst>
              <a:ext uri="{FF2B5EF4-FFF2-40B4-BE49-F238E27FC236}">
                <a16:creationId xmlns:a16="http://schemas.microsoft.com/office/drawing/2014/main" id="{6F29CC4C-1C40-44D8-9F94-79DE4F353D47}"/>
              </a:ext>
            </a:extLst>
          </p:cNvPr>
          <p:cNvSpPr>
            <a:spLocks noGrp="1"/>
          </p:cNvSpPr>
          <p:nvPr>
            <p:ph type="sldNum" sz="quarter" idx="12"/>
          </p:nvPr>
        </p:nvSpPr>
        <p:spPr/>
        <p:txBody>
          <a:bodyPr/>
          <a:lstStyle/>
          <a:p>
            <a:fld id="{B6D6B3F8-BBC1-4F80-A166-E89D487A543D}" type="slidenum">
              <a:rPr lang="en-US" smtClean="0"/>
              <a:pPr/>
              <a:t>3</a:t>
            </a:fld>
            <a:endParaRPr lang="en-US" dirty="0"/>
          </a:p>
        </p:txBody>
      </p:sp>
    </p:spTree>
    <p:extLst>
      <p:ext uri="{BB962C8B-B14F-4D97-AF65-F5344CB8AC3E}">
        <p14:creationId xmlns:p14="http://schemas.microsoft.com/office/powerpoint/2010/main" val="3015726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C4049-542C-48C2-B752-9EECB11E0FA9}"/>
              </a:ext>
            </a:extLst>
          </p:cNvPr>
          <p:cNvSpPr>
            <a:spLocks noGrp="1"/>
          </p:cNvSpPr>
          <p:nvPr>
            <p:ph type="title"/>
          </p:nvPr>
        </p:nvSpPr>
        <p:spPr/>
        <p:txBody>
          <a:bodyPr/>
          <a:lstStyle/>
          <a:p>
            <a:r>
              <a:rPr lang="en-ID" b="1" dirty="0"/>
              <a:t>Sales Department Form</a:t>
            </a:r>
            <a:endParaRPr lang="en-ID" dirty="0"/>
          </a:p>
        </p:txBody>
      </p:sp>
      <p:sp>
        <p:nvSpPr>
          <p:cNvPr id="4" name="Slide Number Placeholder 3">
            <a:extLst>
              <a:ext uri="{FF2B5EF4-FFF2-40B4-BE49-F238E27FC236}">
                <a16:creationId xmlns:a16="http://schemas.microsoft.com/office/drawing/2014/main" id="{DBA542E8-586A-401B-96E3-2E1953263E33}"/>
              </a:ext>
            </a:extLst>
          </p:cNvPr>
          <p:cNvSpPr>
            <a:spLocks noGrp="1"/>
          </p:cNvSpPr>
          <p:nvPr>
            <p:ph type="sldNum" sz="quarter" idx="12"/>
          </p:nvPr>
        </p:nvSpPr>
        <p:spPr/>
        <p:txBody>
          <a:bodyPr/>
          <a:lstStyle/>
          <a:p>
            <a:fld id="{B6D6B3F8-BBC1-4F80-A166-E89D487A543D}" type="slidenum">
              <a:rPr lang="en-US" smtClean="0"/>
              <a:pPr/>
              <a:t>4</a:t>
            </a:fld>
            <a:endParaRPr lang="en-US" dirty="0"/>
          </a:p>
        </p:txBody>
      </p:sp>
      <p:pic>
        <p:nvPicPr>
          <p:cNvPr id="5" name="Picture 4">
            <a:extLst>
              <a:ext uri="{FF2B5EF4-FFF2-40B4-BE49-F238E27FC236}">
                <a16:creationId xmlns:a16="http://schemas.microsoft.com/office/drawing/2014/main" id="{03FAF5AA-1633-4185-9A92-4B61A3BE60AC}"/>
              </a:ext>
            </a:extLst>
          </p:cNvPr>
          <p:cNvPicPr>
            <a:picLocks noChangeAspect="1"/>
          </p:cNvPicPr>
          <p:nvPr/>
        </p:nvPicPr>
        <p:blipFill>
          <a:blip r:embed="rId2"/>
          <a:stretch>
            <a:fillRect/>
          </a:stretch>
        </p:blipFill>
        <p:spPr>
          <a:xfrm>
            <a:off x="2091385" y="633044"/>
            <a:ext cx="5057465" cy="7280028"/>
          </a:xfrm>
          <a:prstGeom prst="rect">
            <a:avLst/>
          </a:prstGeom>
          <a:scene3d>
            <a:camera prst="orthographicFront">
              <a:rot lat="0" lon="0" rev="16200000"/>
            </a:camera>
            <a:lightRig rig="threePt" dir="t"/>
          </a:scene3d>
        </p:spPr>
      </p:pic>
    </p:spTree>
    <p:extLst>
      <p:ext uri="{BB962C8B-B14F-4D97-AF65-F5344CB8AC3E}">
        <p14:creationId xmlns:p14="http://schemas.microsoft.com/office/powerpoint/2010/main" val="2806750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F756A-7516-41AD-A742-5F927F4F0238}"/>
              </a:ext>
            </a:extLst>
          </p:cNvPr>
          <p:cNvSpPr>
            <a:spLocks noGrp="1"/>
          </p:cNvSpPr>
          <p:nvPr>
            <p:ph type="title"/>
          </p:nvPr>
        </p:nvSpPr>
        <p:spPr/>
        <p:txBody>
          <a:bodyPr/>
          <a:lstStyle/>
          <a:p>
            <a:r>
              <a:rPr lang="en-ID" dirty="0"/>
              <a:t>Sales Department Files</a:t>
            </a:r>
          </a:p>
        </p:txBody>
      </p:sp>
      <p:sp>
        <p:nvSpPr>
          <p:cNvPr id="4" name="Slide Number Placeholder 3">
            <a:extLst>
              <a:ext uri="{FF2B5EF4-FFF2-40B4-BE49-F238E27FC236}">
                <a16:creationId xmlns:a16="http://schemas.microsoft.com/office/drawing/2014/main" id="{25870AF3-FE67-43DD-85D1-340853098A20}"/>
              </a:ext>
            </a:extLst>
          </p:cNvPr>
          <p:cNvSpPr>
            <a:spLocks noGrp="1"/>
          </p:cNvSpPr>
          <p:nvPr>
            <p:ph type="sldNum" sz="quarter" idx="12"/>
          </p:nvPr>
        </p:nvSpPr>
        <p:spPr/>
        <p:txBody>
          <a:bodyPr/>
          <a:lstStyle/>
          <a:p>
            <a:fld id="{B6D6B3F8-BBC1-4F80-A166-E89D487A543D}" type="slidenum">
              <a:rPr lang="en-US" smtClean="0"/>
              <a:pPr/>
              <a:t>5</a:t>
            </a:fld>
            <a:endParaRPr lang="en-US" dirty="0"/>
          </a:p>
        </p:txBody>
      </p:sp>
      <p:pic>
        <p:nvPicPr>
          <p:cNvPr id="5" name="Picture 4">
            <a:extLst>
              <a:ext uri="{FF2B5EF4-FFF2-40B4-BE49-F238E27FC236}">
                <a16:creationId xmlns:a16="http://schemas.microsoft.com/office/drawing/2014/main" id="{DD293272-2D0F-4F3D-ACD4-0DBA630C927E}"/>
              </a:ext>
            </a:extLst>
          </p:cNvPr>
          <p:cNvPicPr>
            <a:picLocks noChangeAspect="1"/>
          </p:cNvPicPr>
          <p:nvPr/>
        </p:nvPicPr>
        <p:blipFill>
          <a:blip r:embed="rId2"/>
          <a:stretch>
            <a:fillRect/>
          </a:stretch>
        </p:blipFill>
        <p:spPr>
          <a:xfrm>
            <a:off x="528345" y="1513816"/>
            <a:ext cx="6905616" cy="5263932"/>
          </a:xfrm>
          <a:prstGeom prst="rect">
            <a:avLst/>
          </a:prstGeom>
        </p:spPr>
      </p:pic>
    </p:spTree>
    <p:extLst>
      <p:ext uri="{BB962C8B-B14F-4D97-AF65-F5344CB8AC3E}">
        <p14:creationId xmlns:p14="http://schemas.microsoft.com/office/powerpoint/2010/main" val="1369123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2751F-2FA3-4D27-82FE-A61AAF0A0D76}"/>
              </a:ext>
            </a:extLst>
          </p:cNvPr>
          <p:cNvSpPr>
            <a:spLocks noGrp="1"/>
          </p:cNvSpPr>
          <p:nvPr>
            <p:ph type="title"/>
          </p:nvPr>
        </p:nvSpPr>
        <p:spPr/>
        <p:txBody>
          <a:bodyPr/>
          <a:lstStyle/>
          <a:p>
            <a:r>
              <a:rPr lang="en-ID" dirty="0"/>
              <a:t>Contracts Department Form</a:t>
            </a:r>
          </a:p>
        </p:txBody>
      </p:sp>
      <p:sp>
        <p:nvSpPr>
          <p:cNvPr id="4" name="Slide Number Placeholder 3">
            <a:extLst>
              <a:ext uri="{FF2B5EF4-FFF2-40B4-BE49-F238E27FC236}">
                <a16:creationId xmlns:a16="http://schemas.microsoft.com/office/drawing/2014/main" id="{D536A1AA-1C03-4D7B-8DDD-FAE26F9E2855}"/>
              </a:ext>
            </a:extLst>
          </p:cNvPr>
          <p:cNvSpPr>
            <a:spLocks noGrp="1"/>
          </p:cNvSpPr>
          <p:nvPr>
            <p:ph type="sldNum" sz="quarter" idx="12"/>
          </p:nvPr>
        </p:nvSpPr>
        <p:spPr/>
        <p:txBody>
          <a:bodyPr/>
          <a:lstStyle/>
          <a:p>
            <a:fld id="{B6D6B3F8-BBC1-4F80-A166-E89D487A543D}" type="slidenum">
              <a:rPr lang="en-US" smtClean="0"/>
              <a:pPr/>
              <a:t>6</a:t>
            </a:fld>
            <a:endParaRPr lang="en-US" dirty="0"/>
          </a:p>
        </p:txBody>
      </p:sp>
      <p:pic>
        <p:nvPicPr>
          <p:cNvPr id="5" name="Picture 4">
            <a:extLst>
              <a:ext uri="{FF2B5EF4-FFF2-40B4-BE49-F238E27FC236}">
                <a16:creationId xmlns:a16="http://schemas.microsoft.com/office/drawing/2014/main" id="{66D677CC-3376-4EDE-8793-50861906B4EE}"/>
              </a:ext>
            </a:extLst>
          </p:cNvPr>
          <p:cNvPicPr>
            <a:picLocks noChangeAspect="1"/>
          </p:cNvPicPr>
          <p:nvPr/>
        </p:nvPicPr>
        <p:blipFill>
          <a:blip r:embed="rId2"/>
          <a:stretch>
            <a:fillRect/>
          </a:stretch>
        </p:blipFill>
        <p:spPr>
          <a:xfrm>
            <a:off x="1313571" y="1507148"/>
            <a:ext cx="5284177" cy="5026042"/>
          </a:xfrm>
          <a:prstGeom prst="rect">
            <a:avLst/>
          </a:prstGeom>
        </p:spPr>
      </p:pic>
    </p:spTree>
    <p:extLst>
      <p:ext uri="{BB962C8B-B14F-4D97-AF65-F5344CB8AC3E}">
        <p14:creationId xmlns:p14="http://schemas.microsoft.com/office/powerpoint/2010/main" val="441919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B4115A-B8BC-4B1F-8429-086F60D57A7F}"/>
              </a:ext>
            </a:extLst>
          </p:cNvPr>
          <p:cNvPicPr>
            <a:picLocks noChangeAspect="1"/>
          </p:cNvPicPr>
          <p:nvPr/>
        </p:nvPicPr>
        <p:blipFill>
          <a:blip r:embed="rId2"/>
          <a:stretch>
            <a:fillRect/>
          </a:stretch>
        </p:blipFill>
        <p:spPr>
          <a:xfrm>
            <a:off x="824497" y="1810559"/>
            <a:ext cx="7095613" cy="4924002"/>
          </a:xfrm>
          <a:prstGeom prst="rect">
            <a:avLst/>
          </a:prstGeom>
        </p:spPr>
      </p:pic>
      <p:sp>
        <p:nvSpPr>
          <p:cNvPr id="2" name="Title 1">
            <a:extLst>
              <a:ext uri="{FF2B5EF4-FFF2-40B4-BE49-F238E27FC236}">
                <a16:creationId xmlns:a16="http://schemas.microsoft.com/office/drawing/2014/main" id="{24374101-7EE5-41ED-9C3F-37337A004FDE}"/>
              </a:ext>
            </a:extLst>
          </p:cNvPr>
          <p:cNvSpPr>
            <a:spLocks noGrp="1"/>
          </p:cNvSpPr>
          <p:nvPr>
            <p:ph type="title"/>
          </p:nvPr>
        </p:nvSpPr>
        <p:spPr/>
        <p:txBody>
          <a:bodyPr/>
          <a:lstStyle/>
          <a:p>
            <a:r>
              <a:rPr lang="en-ID" dirty="0"/>
              <a:t>Contracts Department Files</a:t>
            </a:r>
          </a:p>
        </p:txBody>
      </p:sp>
      <p:sp>
        <p:nvSpPr>
          <p:cNvPr id="4" name="Slide Number Placeholder 3">
            <a:extLst>
              <a:ext uri="{FF2B5EF4-FFF2-40B4-BE49-F238E27FC236}">
                <a16:creationId xmlns:a16="http://schemas.microsoft.com/office/drawing/2014/main" id="{1C574677-0288-4F07-A550-D4158BE2A577}"/>
              </a:ext>
            </a:extLst>
          </p:cNvPr>
          <p:cNvSpPr>
            <a:spLocks noGrp="1"/>
          </p:cNvSpPr>
          <p:nvPr>
            <p:ph type="sldNum" sz="quarter" idx="12"/>
          </p:nvPr>
        </p:nvSpPr>
        <p:spPr/>
        <p:txBody>
          <a:bodyPr/>
          <a:lstStyle/>
          <a:p>
            <a:fld id="{B6D6B3F8-BBC1-4F80-A166-E89D487A543D}" type="slidenum">
              <a:rPr lang="en-US" smtClean="0"/>
              <a:pPr/>
              <a:t>7</a:t>
            </a:fld>
            <a:endParaRPr lang="en-US" dirty="0"/>
          </a:p>
        </p:txBody>
      </p:sp>
    </p:spTree>
    <p:extLst>
      <p:ext uri="{BB962C8B-B14F-4D97-AF65-F5344CB8AC3E}">
        <p14:creationId xmlns:p14="http://schemas.microsoft.com/office/powerpoint/2010/main" val="82391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484E-C4D9-48BC-BB76-A5FE449B29C5}"/>
              </a:ext>
            </a:extLst>
          </p:cNvPr>
          <p:cNvSpPr>
            <a:spLocks noGrp="1"/>
          </p:cNvSpPr>
          <p:nvPr>
            <p:ph type="title"/>
          </p:nvPr>
        </p:nvSpPr>
        <p:spPr/>
        <p:txBody>
          <a:bodyPr/>
          <a:lstStyle/>
          <a:p>
            <a:r>
              <a:rPr lang="en-ID" dirty="0"/>
              <a:t>File-Base Processing</a:t>
            </a:r>
          </a:p>
        </p:txBody>
      </p:sp>
      <p:sp>
        <p:nvSpPr>
          <p:cNvPr id="4" name="Slide Number Placeholder 3">
            <a:extLst>
              <a:ext uri="{FF2B5EF4-FFF2-40B4-BE49-F238E27FC236}">
                <a16:creationId xmlns:a16="http://schemas.microsoft.com/office/drawing/2014/main" id="{E10CF98C-6E04-41C4-8B78-F78057357F8B}"/>
              </a:ext>
            </a:extLst>
          </p:cNvPr>
          <p:cNvSpPr>
            <a:spLocks noGrp="1"/>
          </p:cNvSpPr>
          <p:nvPr>
            <p:ph type="sldNum" sz="quarter" idx="12"/>
          </p:nvPr>
        </p:nvSpPr>
        <p:spPr/>
        <p:txBody>
          <a:bodyPr/>
          <a:lstStyle/>
          <a:p>
            <a:fld id="{B6D6B3F8-BBC1-4F80-A166-E89D487A543D}" type="slidenum">
              <a:rPr lang="en-US" smtClean="0"/>
              <a:pPr/>
              <a:t>8</a:t>
            </a:fld>
            <a:endParaRPr lang="en-US" dirty="0"/>
          </a:p>
        </p:txBody>
      </p:sp>
      <p:grpSp>
        <p:nvGrpSpPr>
          <p:cNvPr id="7" name="Group 6">
            <a:extLst>
              <a:ext uri="{FF2B5EF4-FFF2-40B4-BE49-F238E27FC236}">
                <a16:creationId xmlns:a16="http://schemas.microsoft.com/office/drawing/2014/main" id="{7ABA16A4-2C8D-4BD1-ABB9-3E1D3BC61322}"/>
              </a:ext>
            </a:extLst>
          </p:cNvPr>
          <p:cNvGrpSpPr/>
          <p:nvPr/>
        </p:nvGrpSpPr>
        <p:grpSpPr>
          <a:xfrm>
            <a:off x="0" y="1592184"/>
            <a:ext cx="9144000" cy="5221082"/>
            <a:chOff x="0" y="1592184"/>
            <a:chExt cx="9144000" cy="5221082"/>
          </a:xfrm>
        </p:grpSpPr>
        <p:pic>
          <p:nvPicPr>
            <p:cNvPr id="5" name="Picture 4">
              <a:extLst>
                <a:ext uri="{FF2B5EF4-FFF2-40B4-BE49-F238E27FC236}">
                  <a16:creationId xmlns:a16="http://schemas.microsoft.com/office/drawing/2014/main" id="{C1D81000-FDB4-48DB-995A-1D33482303E3}"/>
                </a:ext>
              </a:extLst>
            </p:cNvPr>
            <p:cNvPicPr>
              <a:picLocks noChangeAspect="1"/>
            </p:cNvPicPr>
            <p:nvPr/>
          </p:nvPicPr>
          <p:blipFill>
            <a:blip r:embed="rId2"/>
            <a:stretch>
              <a:fillRect/>
            </a:stretch>
          </p:blipFill>
          <p:spPr>
            <a:xfrm>
              <a:off x="0" y="1592184"/>
              <a:ext cx="9144000" cy="5221082"/>
            </a:xfrm>
            <a:prstGeom prst="rect">
              <a:avLst/>
            </a:prstGeom>
          </p:spPr>
        </p:pic>
        <p:sp>
          <p:nvSpPr>
            <p:cNvPr id="6" name="Rectangle 5">
              <a:extLst>
                <a:ext uri="{FF2B5EF4-FFF2-40B4-BE49-F238E27FC236}">
                  <a16:creationId xmlns:a16="http://schemas.microsoft.com/office/drawing/2014/main" id="{7FBC897A-E861-4565-B5DD-F42DD55A8095}"/>
                </a:ext>
              </a:extLst>
            </p:cNvPr>
            <p:cNvSpPr/>
            <p:nvPr/>
          </p:nvSpPr>
          <p:spPr>
            <a:xfrm>
              <a:off x="8501282" y="1592184"/>
              <a:ext cx="628650" cy="10103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grpSp>
    </p:spTree>
    <p:extLst>
      <p:ext uri="{BB962C8B-B14F-4D97-AF65-F5344CB8AC3E}">
        <p14:creationId xmlns:p14="http://schemas.microsoft.com/office/powerpoint/2010/main" val="3327826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B1F83-5AF7-4E95-A2D7-044960867835}"/>
              </a:ext>
            </a:extLst>
          </p:cNvPr>
          <p:cNvSpPr>
            <a:spLocks noGrp="1"/>
          </p:cNvSpPr>
          <p:nvPr>
            <p:ph type="title"/>
          </p:nvPr>
        </p:nvSpPr>
        <p:spPr/>
        <p:txBody>
          <a:bodyPr/>
          <a:lstStyle/>
          <a:p>
            <a:r>
              <a:rPr lang="en-ID" dirty="0"/>
              <a:t>Limitation of File-Base Approach</a:t>
            </a:r>
          </a:p>
        </p:txBody>
      </p:sp>
      <p:sp>
        <p:nvSpPr>
          <p:cNvPr id="3" name="Content Placeholder 2">
            <a:extLst>
              <a:ext uri="{FF2B5EF4-FFF2-40B4-BE49-F238E27FC236}">
                <a16:creationId xmlns:a16="http://schemas.microsoft.com/office/drawing/2014/main" id="{1FB7AB8B-2CB4-4C7F-9835-D666FAC26E2A}"/>
              </a:ext>
            </a:extLst>
          </p:cNvPr>
          <p:cNvSpPr>
            <a:spLocks noGrp="1"/>
          </p:cNvSpPr>
          <p:nvPr>
            <p:ph idx="1"/>
          </p:nvPr>
        </p:nvSpPr>
        <p:spPr/>
        <p:txBody>
          <a:bodyPr/>
          <a:lstStyle/>
          <a:p>
            <a:r>
              <a:rPr lang="en-US" dirty="0"/>
              <a:t>Separation and isolation of data</a:t>
            </a:r>
          </a:p>
          <a:p>
            <a:r>
              <a:rPr lang="en-ID" dirty="0"/>
              <a:t>Duplication of data</a:t>
            </a:r>
          </a:p>
          <a:p>
            <a:r>
              <a:rPr lang="en-ID" dirty="0"/>
              <a:t>Data dependence (difficult to change the structure)</a:t>
            </a:r>
          </a:p>
          <a:p>
            <a:r>
              <a:rPr lang="en-ID" dirty="0"/>
              <a:t>Incompatible file formats (different software)</a:t>
            </a:r>
          </a:p>
          <a:p>
            <a:r>
              <a:rPr lang="en-ID" dirty="0"/>
              <a:t>Fixed queries/proliferation of application programs</a:t>
            </a:r>
          </a:p>
          <a:p>
            <a:endParaRPr lang="en-ID" dirty="0"/>
          </a:p>
          <a:p>
            <a:endParaRPr lang="en-ID" dirty="0"/>
          </a:p>
          <a:p>
            <a:endParaRPr lang="en-US" dirty="0"/>
          </a:p>
          <a:p>
            <a:endParaRPr lang="en-ID" dirty="0"/>
          </a:p>
        </p:txBody>
      </p:sp>
      <p:sp>
        <p:nvSpPr>
          <p:cNvPr id="4" name="Slide Number Placeholder 3">
            <a:extLst>
              <a:ext uri="{FF2B5EF4-FFF2-40B4-BE49-F238E27FC236}">
                <a16:creationId xmlns:a16="http://schemas.microsoft.com/office/drawing/2014/main" id="{883EC2FF-6CB2-4F05-859D-65E2D8B5DEBE}"/>
              </a:ext>
            </a:extLst>
          </p:cNvPr>
          <p:cNvSpPr>
            <a:spLocks noGrp="1"/>
          </p:cNvSpPr>
          <p:nvPr>
            <p:ph type="sldNum" sz="quarter" idx="12"/>
          </p:nvPr>
        </p:nvSpPr>
        <p:spPr/>
        <p:txBody>
          <a:bodyPr/>
          <a:lstStyle/>
          <a:p>
            <a:fld id="{B6D6B3F8-BBC1-4F80-A166-E89D487A543D}" type="slidenum">
              <a:rPr lang="en-US" smtClean="0"/>
              <a:pPr/>
              <a:t>9</a:t>
            </a:fld>
            <a:endParaRPr lang="en-US" dirty="0"/>
          </a:p>
        </p:txBody>
      </p:sp>
    </p:spTree>
    <p:extLst>
      <p:ext uri="{BB962C8B-B14F-4D97-AF65-F5344CB8AC3E}">
        <p14:creationId xmlns:p14="http://schemas.microsoft.com/office/powerpoint/2010/main" val="13693624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5263</TotalTime>
  <Words>886</Words>
  <Application>Microsoft Office PowerPoint</Application>
  <PresentationFormat>On-screen Show (4:3)</PresentationFormat>
  <Paragraphs>132</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Data Base System   Lecture 2:   Introduction to Database</vt:lpstr>
      <vt:lpstr>General Definition</vt:lpstr>
      <vt:lpstr>Traditional File-Based Systems</vt:lpstr>
      <vt:lpstr>Sales Department Form</vt:lpstr>
      <vt:lpstr>Sales Department Files</vt:lpstr>
      <vt:lpstr>Contracts Department Form</vt:lpstr>
      <vt:lpstr>Contracts Department Files</vt:lpstr>
      <vt:lpstr>File-Base Processing</vt:lpstr>
      <vt:lpstr>Limitation of File-Base Approach</vt:lpstr>
      <vt:lpstr>Database Approach</vt:lpstr>
      <vt:lpstr>Database</vt:lpstr>
      <vt:lpstr>Database</vt:lpstr>
      <vt:lpstr>Database Management System (DBMS)</vt:lpstr>
      <vt:lpstr>Database Application Programs</vt:lpstr>
      <vt:lpstr>Database Processing</vt:lpstr>
      <vt:lpstr>Components of the DBMS Environment</vt:lpstr>
      <vt:lpstr>Components of the DBMS Environment</vt:lpstr>
      <vt:lpstr>Components of the DBMS Environment</vt:lpstr>
      <vt:lpstr>Components of the DBMS Environment</vt:lpstr>
      <vt:lpstr>Database Design: The Paradigm Shift</vt:lpstr>
      <vt:lpstr>Roles in the Database environment</vt:lpstr>
      <vt:lpstr>Data and Database Administrators</vt:lpstr>
      <vt:lpstr>Database Designers</vt:lpstr>
      <vt:lpstr>PowerPoint Presentation</vt:lpstr>
      <vt:lpstr>History</vt:lpstr>
      <vt:lpstr>History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Mathematics</dc:title>
  <dc:creator>Nur Uddin</dc:creator>
  <cp:lastModifiedBy>Nur Uddin</cp:lastModifiedBy>
  <cp:revision>134</cp:revision>
  <dcterms:created xsi:type="dcterms:W3CDTF">2017-06-12T04:19:19Z</dcterms:created>
  <dcterms:modified xsi:type="dcterms:W3CDTF">2018-02-08T00:32:50Z</dcterms:modified>
</cp:coreProperties>
</file>