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1" r:id="rId5"/>
    <p:sldId id="264" r:id="rId6"/>
    <p:sldId id="276" r:id="rId7"/>
    <p:sldId id="268" r:id="rId8"/>
    <p:sldId id="265" r:id="rId9"/>
    <p:sldId id="266" r:id="rId10"/>
    <p:sldId id="267" r:id="rId11"/>
    <p:sldId id="277" r:id="rId12"/>
    <p:sldId id="278" r:id="rId13"/>
    <p:sldId id="279" r:id="rId14"/>
    <p:sldId id="280" r:id="rId15"/>
    <p:sldId id="281" r:id="rId16"/>
    <p:sldId id="282" r:id="rId17"/>
    <p:sldId id="272" r:id="rId18"/>
    <p:sldId id="283" r:id="rId19"/>
    <p:sldId id="284" r:id="rId20"/>
    <p:sldId id="27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1" r:id="rId37"/>
    <p:sldId id="302" r:id="rId38"/>
    <p:sldId id="303" r:id="rId39"/>
    <p:sldId id="304" r:id="rId40"/>
    <p:sldId id="300" r:id="rId41"/>
    <p:sldId id="305" r:id="rId42"/>
    <p:sldId id="307" r:id="rId43"/>
    <p:sldId id="317" r:id="rId44"/>
    <p:sldId id="318" r:id="rId45"/>
    <p:sldId id="306" r:id="rId46"/>
    <p:sldId id="308" r:id="rId47"/>
    <p:sldId id="309" r:id="rId48"/>
    <p:sldId id="310" r:id="rId49"/>
    <p:sldId id="311" r:id="rId50"/>
    <p:sldId id="312" r:id="rId51"/>
    <p:sldId id="313" r:id="rId52"/>
    <p:sldId id="314" r:id="rId53"/>
    <p:sldId id="315" r:id="rId54"/>
    <p:sldId id="3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84" d="100"/>
          <a:sy n="84" d="100"/>
        </p:scale>
        <p:origin x="63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7872FC-0249-4352-A0FE-878699CE59F0}"/>
              </a:ext>
            </a:extLst>
          </p:cNvPr>
          <p:cNvPicPr>
            <a:picLocks noChangeAspect="1"/>
          </p:cNvPicPr>
          <p:nvPr userDrawn="1"/>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134000"/>
                    </a14:imgEffect>
                    <a14:imgEffect>
                      <a14:brightnessContrast bright="69000" contrast="40000"/>
                    </a14:imgEffect>
                  </a14:imgLayer>
                </a14:imgProps>
              </a:ext>
              <a:ext uri="{28A0092B-C50C-407E-A947-70E740481C1C}">
                <a14:useLocalDpi xmlns:a14="http://schemas.microsoft.com/office/drawing/2010/main" val="0"/>
              </a:ext>
            </a:extLst>
          </a:blip>
          <a:srcRect t="34552" b="26308"/>
          <a:stretch/>
        </p:blipFill>
        <p:spPr>
          <a:xfrm>
            <a:off x="249854" y="1385229"/>
            <a:ext cx="11608453" cy="4543522"/>
          </a:xfrm>
          <a:prstGeom prst="rect">
            <a:avLst/>
          </a:prstGeom>
        </p:spPr>
      </p:pic>
      <p:pic>
        <p:nvPicPr>
          <p:cNvPr id="7" name="Picture 6">
            <a:extLst>
              <a:ext uri="{FF2B5EF4-FFF2-40B4-BE49-F238E27FC236}">
                <a16:creationId xmlns:a16="http://schemas.microsoft.com/office/drawing/2014/main" id="{49596005-D892-47C4-BD5E-3DA1E80C8B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7161B51-C957-4606-B6B6-B22F17607F1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124" t="28606" r="7380" b="32333"/>
          <a:stretch/>
        </p:blipFill>
        <p:spPr>
          <a:xfrm>
            <a:off x="654844" y="247136"/>
            <a:ext cx="2147350" cy="1017260"/>
          </a:xfrm>
          <a:prstGeom prst="rect">
            <a:avLst/>
          </a:prstGeom>
        </p:spPr>
      </p:pic>
      <p:pic>
        <p:nvPicPr>
          <p:cNvPr id="9" name="Picture 8">
            <a:extLst>
              <a:ext uri="{FF2B5EF4-FFF2-40B4-BE49-F238E27FC236}">
                <a16:creationId xmlns:a16="http://schemas.microsoft.com/office/drawing/2014/main" id="{18B567E5-43A8-4A38-8C89-7F0D0F0AD2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6176" t="55730" r="-1" b="16314"/>
          <a:stretch/>
        </p:blipFill>
        <p:spPr>
          <a:xfrm>
            <a:off x="2865359" y="163920"/>
            <a:ext cx="1962521" cy="1622093"/>
          </a:xfrm>
          <a:prstGeom prst="rect">
            <a:avLst/>
          </a:prstGeom>
        </p:spPr>
      </p:pic>
      <p:sp>
        <p:nvSpPr>
          <p:cNvPr id="2" name="Title 1"/>
          <p:cNvSpPr>
            <a:spLocks noGrp="1"/>
          </p:cNvSpPr>
          <p:nvPr>
            <p:ph type="ctrTitle"/>
          </p:nvPr>
        </p:nvSpPr>
        <p:spPr>
          <a:xfrm>
            <a:off x="838200" y="1478989"/>
            <a:ext cx="5760563"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4069789"/>
            <a:ext cx="57605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62DF6E-8FC6-4B33-8FA4-B796BDF9B78B}"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C865A-1B85-41D0-BD64-078F54A097FF}" type="slidenum">
              <a:rPr lang="en-US" smtClean="0"/>
              <a:t>‹#›</a:t>
            </a:fld>
            <a:endParaRPr lang="en-US"/>
          </a:p>
        </p:txBody>
      </p:sp>
    </p:spTree>
    <p:extLst>
      <p:ext uri="{BB962C8B-B14F-4D97-AF65-F5344CB8AC3E}">
        <p14:creationId xmlns:p14="http://schemas.microsoft.com/office/powerpoint/2010/main" val="225840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2DF6E-8FC6-4B33-8FA4-B796BDF9B78B}"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C865A-1B85-41D0-BD64-078F54A097FF}" type="slidenum">
              <a:rPr lang="en-US" smtClean="0"/>
              <a:t>‹#›</a:t>
            </a:fld>
            <a:endParaRPr lang="en-US"/>
          </a:p>
        </p:txBody>
      </p:sp>
      <p:pic>
        <p:nvPicPr>
          <p:cNvPr id="7" name="Picture 6">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8" name="Picture 7">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405368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2DF6E-8FC6-4B33-8FA4-B796BDF9B78B}"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C865A-1B85-41D0-BD64-078F54A097FF}" type="slidenum">
              <a:rPr lang="en-US" smtClean="0"/>
              <a:t>‹#›</a:t>
            </a:fld>
            <a:endParaRPr lang="en-US"/>
          </a:p>
        </p:txBody>
      </p:sp>
      <p:pic>
        <p:nvPicPr>
          <p:cNvPr id="7" name="Picture 6">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8" name="Picture 7">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372753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2DF6E-8FC6-4B33-8FA4-B796BDF9B78B}"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C865A-1B85-41D0-BD64-078F54A097FF}" type="slidenum">
              <a:rPr lang="en-US" smtClean="0"/>
              <a:t>‹#›</a:t>
            </a:fld>
            <a:endParaRPr lang="en-US"/>
          </a:p>
        </p:txBody>
      </p:sp>
      <p:pic>
        <p:nvPicPr>
          <p:cNvPr id="7" name="Picture 6">
            <a:extLst>
              <a:ext uri="{FF2B5EF4-FFF2-40B4-BE49-F238E27FC236}">
                <a16:creationId xmlns:a16="http://schemas.microsoft.com/office/drawing/2014/main" id="{ED60E2A3-FADE-496C-A6D9-FD4902B616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pic>
        <p:nvPicPr>
          <p:cNvPr id="8" name="Picture 7">
            <a:extLst>
              <a:ext uri="{FF2B5EF4-FFF2-40B4-BE49-F238E27FC236}">
                <a16:creationId xmlns:a16="http://schemas.microsoft.com/office/drawing/2014/main" id="{9BFE1807-5B56-49DC-9DCB-D2F4339730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spTree>
    <p:extLst>
      <p:ext uri="{BB962C8B-B14F-4D97-AF65-F5344CB8AC3E}">
        <p14:creationId xmlns:p14="http://schemas.microsoft.com/office/powerpoint/2010/main" val="74960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62DF6E-8FC6-4B33-8FA4-B796BDF9B78B}"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C865A-1B85-41D0-BD64-078F54A097FF}" type="slidenum">
              <a:rPr lang="en-US" smtClean="0"/>
              <a:t>‹#›</a:t>
            </a:fld>
            <a:endParaRPr lang="en-US"/>
          </a:p>
        </p:txBody>
      </p:sp>
      <p:pic>
        <p:nvPicPr>
          <p:cNvPr id="7" name="Picture 6">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8" name="Picture 7">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118374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2DF6E-8FC6-4B33-8FA4-B796BDF9B78B}"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C865A-1B85-41D0-BD64-078F54A097FF}" type="slidenum">
              <a:rPr lang="en-US" smtClean="0"/>
              <a:t>‹#›</a:t>
            </a:fld>
            <a:endParaRPr lang="en-US"/>
          </a:p>
        </p:txBody>
      </p:sp>
      <p:pic>
        <p:nvPicPr>
          <p:cNvPr id="8" name="Picture 7">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9" name="Picture 8">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208071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2DF6E-8FC6-4B33-8FA4-B796BDF9B78B}"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C865A-1B85-41D0-BD64-078F54A097FF}" type="slidenum">
              <a:rPr lang="en-US" smtClean="0"/>
              <a:t>‹#›</a:t>
            </a:fld>
            <a:endParaRPr lang="en-US"/>
          </a:p>
        </p:txBody>
      </p:sp>
      <p:pic>
        <p:nvPicPr>
          <p:cNvPr id="10" name="Picture 9">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11" name="Picture 10">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133883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2DF6E-8FC6-4B33-8FA4-B796BDF9B78B}"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C865A-1B85-41D0-BD64-078F54A097FF}" type="slidenum">
              <a:rPr lang="en-US" smtClean="0"/>
              <a:t>‹#›</a:t>
            </a:fld>
            <a:endParaRPr lang="en-US"/>
          </a:p>
        </p:txBody>
      </p:sp>
      <p:pic>
        <p:nvPicPr>
          <p:cNvPr id="6" name="Picture 5">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7" name="Picture 6">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379408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2DF6E-8FC6-4B33-8FA4-B796BDF9B78B}"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C865A-1B85-41D0-BD64-078F54A097FF}" type="slidenum">
              <a:rPr lang="en-US" smtClean="0"/>
              <a:t>‹#›</a:t>
            </a:fld>
            <a:endParaRPr lang="en-US"/>
          </a:p>
        </p:txBody>
      </p:sp>
      <p:pic>
        <p:nvPicPr>
          <p:cNvPr id="5" name="Picture 4">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6" name="Picture 5">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148623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62DF6E-8FC6-4B33-8FA4-B796BDF9B78B}"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C865A-1B85-41D0-BD64-078F54A097FF}" type="slidenum">
              <a:rPr lang="en-US" smtClean="0"/>
              <a:t>‹#›</a:t>
            </a:fld>
            <a:endParaRPr lang="en-US"/>
          </a:p>
        </p:txBody>
      </p:sp>
      <p:pic>
        <p:nvPicPr>
          <p:cNvPr id="8" name="Picture 7">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9" name="Picture 8">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186727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62DF6E-8FC6-4B33-8FA4-B796BDF9B78B}"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C865A-1B85-41D0-BD64-078F54A097FF}" type="slidenum">
              <a:rPr lang="en-US" smtClean="0"/>
              <a:t>‹#›</a:t>
            </a:fld>
            <a:endParaRPr lang="en-US"/>
          </a:p>
        </p:txBody>
      </p:sp>
      <p:pic>
        <p:nvPicPr>
          <p:cNvPr id="8" name="Picture 7">
            <a:extLst>
              <a:ext uri="{FF2B5EF4-FFF2-40B4-BE49-F238E27FC236}">
                <a16:creationId xmlns:a16="http://schemas.microsoft.com/office/drawing/2014/main" id="{9BFE1807-5B56-49DC-9DCB-D2F433973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pic>
        <p:nvPicPr>
          <p:cNvPr id="9" name="Picture 8">
            <a:extLst>
              <a:ext uri="{FF2B5EF4-FFF2-40B4-BE49-F238E27FC236}">
                <a16:creationId xmlns:a16="http://schemas.microsoft.com/office/drawing/2014/main" id="{ED60E2A3-FADE-496C-A6D9-FD4902B616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spTree>
    <p:extLst>
      <p:ext uri="{BB962C8B-B14F-4D97-AF65-F5344CB8AC3E}">
        <p14:creationId xmlns:p14="http://schemas.microsoft.com/office/powerpoint/2010/main" val="233336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410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301363"/>
            <a:ext cx="10515600" cy="459038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01698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2DF6E-8FC6-4B33-8FA4-B796BDF9B78B}" type="datetimeFigureOut">
              <a:rPr lang="en-US" smtClean="0"/>
              <a:t>7/8/2019</a:t>
            </a:fld>
            <a:endParaRPr lang="en-US"/>
          </a:p>
        </p:txBody>
      </p:sp>
      <p:sp>
        <p:nvSpPr>
          <p:cNvPr id="5" name="Footer Placeholder 4"/>
          <p:cNvSpPr>
            <a:spLocks noGrp="1"/>
          </p:cNvSpPr>
          <p:nvPr>
            <p:ph type="ftr" sz="quarter" idx="3"/>
          </p:nvPr>
        </p:nvSpPr>
        <p:spPr>
          <a:xfrm>
            <a:off x="4038600" y="601698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01698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C865A-1B85-41D0-BD64-078F54A097FF}" type="slidenum">
              <a:rPr lang="en-US" smtClean="0"/>
              <a:t>‹#›</a:t>
            </a:fld>
            <a:endParaRPr lang="en-US"/>
          </a:p>
        </p:txBody>
      </p:sp>
      <p:pic>
        <p:nvPicPr>
          <p:cNvPr id="10" name="Picture 9">
            <a:extLst>
              <a:ext uri="{FF2B5EF4-FFF2-40B4-BE49-F238E27FC236}">
                <a16:creationId xmlns:a16="http://schemas.microsoft.com/office/drawing/2014/main" id="{ED60E2A3-FADE-496C-A6D9-FD4902B616D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7819" y="-76176"/>
            <a:ext cx="2023735" cy="1282367"/>
          </a:xfrm>
          <a:prstGeom prst="rect">
            <a:avLst/>
          </a:prstGeom>
        </p:spPr>
      </p:pic>
      <p:pic>
        <p:nvPicPr>
          <p:cNvPr id="11" name="Picture 10">
            <a:extLst>
              <a:ext uri="{FF2B5EF4-FFF2-40B4-BE49-F238E27FC236}">
                <a16:creationId xmlns:a16="http://schemas.microsoft.com/office/drawing/2014/main" id="{9BFE1807-5B56-49DC-9DCB-D2F4339730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3474" y="5738459"/>
            <a:ext cx="1838708" cy="1165122"/>
          </a:xfrm>
          <a:prstGeom prst="rect">
            <a:avLst/>
          </a:prstGeom>
        </p:spPr>
      </p:pic>
    </p:spTree>
    <p:extLst>
      <p:ext uri="{BB962C8B-B14F-4D97-AF65-F5344CB8AC3E}">
        <p14:creationId xmlns:p14="http://schemas.microsoft.com/office/powerpoint/2010/main" val="248498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endianant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hendiananta@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78989"/>
            <a:ext cx="5884817" cy="2387600"/>
          </a:xfrm>
        </p:spPr>
        <p:txBody>
          <a:bodyPr>
            <a:normAutofit fontScale="90000"/>
          </a:bodyPr>
          <a:lstStyle/>
          <a:p>
            <a:r>
              <a:rPr lang="en-US" b="1" dirty="0" err="1" smtClean="0"/>
              <a:t>Selamat</a:t>
            </a:r>
            <a:r>
              <a:rPr lang="en-US" b="1" dirty="0" smtClean="0"/>
              <a:t> </a:t>
            </a:r>
            <a:r>
              <a:rPr lang="en-US" b="1" dirty="0" err="1" smtClean="0"/>
              <a:t>Datang</a:t>
            </a:r>
            <a:r>
              <a:rPr lang="en-US" b="1" dirty="0" smtClean="0"/>
              <a:t> di “Programming Essentials in Python”</a:t>
            </a:r>
            <a:endParaRPr lang="en-US" dirty="0"/>
          </a:p>
        </p:txBody>
      </p:sp>
      <p:sp>
        <p:nvSpPr>
          <p:cNvPr id="3" name="Subtitle 2"/>
          <p:cNvSpPr>
            <a:spLocks noGrp="1"/>
          </p:cNvSpPr>
          <p:nvPr>
            <p:ph type="subTitle" idx="1"/>
          </p:nvPr>
        </p:nvSpPr>
        <p:spPr/>
        <p:txBody>
          <a:bodyPr/>
          <a:lstStyle/>
          <a:p>
            <a:r>
              <a:rPr lang="en-US" dirty="0" err="1" smtClean="0"/>
              <a:t>Instruktur</a:t>
            </a:r>
            <a:r>
              <a:rPr lang="en-US" dirty="0" smtClean="0"/>
              <a:t>:</a:t>
            </a:r>
            <a:br>
              <a:rPr lang="en-US" dirty="0" smtClean="0"/>
            </a:br>
            <a:r>
              <a:rPr lang="en-US" dirty="0" smtClean="0"/>
              <a:t>Hendi Hermawan, S.T., M.T.I.</a:t>
            </a:r>
          </a:p>
          <a:p>
            <a:r>
              <a:rPr lang="en-US" dirty="0" smtClean="0">
                <a:hlinkClick r:id="rId2"/>
              </a:rPr>
              <a:t>hendiananta@gmail.com</a:t>
            </a:r>
            <a:r>
              <a:rPr lang="en-US" dirty="0" smtClean="0"/>
              <a:t> / 085710098205</a:t>
            </a:r>
            <a:endParaRPr lang="en-US" dirty="0"/>
          </a:p>
        </p:txBody>
      </p:sp>
    </p:spTree>
    <p:extLst>
      <p:ext uri="{BB962C8B-B14F-4D97-AF65-F5344CB8AC3E}">
        <p14:creationId xmlns:p14="http://schemas.microsoft.com/office/powerpoint/2010/main" val="11426040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a:t>
            </a:r>
          </a:p>
        </p:txBody>
      </p:sp>
      <p:sp>
        <p:nvSpPr>
          <p:cNvPr id="3" name="Content Placeholder 2"/>
          <p:cNvSpPr>
            <a:spLocks noGrp="1"/>
          </p:cNvSpPr>
          <p:nvPr>
            <p:ph idx="1"/>
          </p:nvPr>
        </p:nvSpPr>
        <p:spPr/>
        <p:txBody>
          <a:bodyPr/>
          <a:lstStyle/>
          <a:p>
            <a:r>
              <a:rPr lang="en-US" dirty="0"/>
              <a:t>The only argument delivered to the print() function in this example is a string:</a:t>
            </a:r>
          </a:p>
          <a:p>
            <a:r>
              <a:rPr lang="en-US" dirty="0"/>
              <a:t>As you can see, the string is delimited with quotes - in fact, the quotes make the string - they cut out a part of the code and assign a different meaning to it.</a:t>
            </a:r>
          </a:p>
        </p:txBody>
      </p:sp>
      <p:sp>
        <p:nvSpPr>
          <p:cNvPr id="4" name="Rectangle 3"/>
          <p:cNvSpPr/>
          <p:nvPr/>
        </p:nvSpPr>
        <p:spPr>
          <a:xfrm>
            <a:off x="2438400" y="1749287"/>
            <a:ext cx="3048000" cy="42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a:t>
            </a:r>
            <a:r>
              <a:rPr lang="en-US" sz="2400" dirty="0" smtClean="0"/>
              <a:t>rint(“Hello, World!”)</a:t>
            </a:r>
            <a:endParaRPr lang="en-US" sz="2400" dirty="0"/>
          </a:p>
        </p:txBody>
      </p:sp>
    </p:spTree>
    <p:extLst>
      <p:ext uri="{BB962C8B-B14F-4D97-AF65-F5344CB8AC3E}">
        <p14:creationId xmlns:p14="http://schemas.microsoft.com/office/powerpoint/2010/main" val="2643630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print() </a:t>
            </a:r>
            <a:r>
              <a:rPr lang="en-US" dirty="0" smtClean="0"/>
              <a:t>function - </a:t>
            </a:r>
            <a:r>
              <a:rPr lang="en-US" dirty="0"/>
              <a:t>LAB </a:t>
            </a:r>
            <a:r>
              <a:rPr lang="en-US" dirty="0" smtClean="0"/>
              <a:t>2.1.1.7</a:t>
            </a:r>
            <a:endParaRPr lang="en-US" dirty="0"/>
          </a:p>
        </p:txBody>
      </p:sp>
      <p:sp>
        <p:nvSpPr>
          <p:cNvPr id="3" name="Content Placeholder 2"/>
          <p:cNvSpPr>
            <a:spLocks noGrp="1"/>
          </p:cNvSpPr>
          <p:nvPr>
            <p:ph idx="1"/>
          </p:nvPr>
        </p:nvSpPr>
        <p:spPr/>
        <p:txBody>
          <a:bodyPr/>
          <a:lstStyle/>
          <a:p>
            <a:r>
              <a:rPr lang="en-US" dirty="0"/>
              <a:t>Estimated time: 5 </a:t>
            </a:r>
            <a:r>
              <a:rPr lang="en-US" dirty="0" smtClean="0"/>
              <a:t>minutes</a:t>
            </a:r>
          </a:p>
          <a:p>
            <a:r>
              <a:rPr lang="en-US" dirty="0"/>
              <a:t>Level of difficulty: Very </a:t>
            </a:r>
            <a:r>
              <a:rPr lang="en-US" dirty="0" smtClean="0"/>
              <a:t>easy</a:t>
            </a:r>
          </a:p>
          <a:p>
            <a:r>
              <a:rPr lang="en-US" dirty="0" smtClean="0"/>
              <a:t>Objectives:</a:t>
            </a:r>
          </a:p>
          <a:p>
            <a:pPr lvl="1"/>
            <a:r>
              <a:rPr lang="en-US" dirty="0"/>
              <a:t>becoming familiar with the print() function and its formatting capabilities;</a:t>
            </a:r>
          </a:p>
          <a:p>
            <a:pPr lvl="1"/>
            <a:r>
              <a:rPr lang="en-US" dirty="0"/>
              <a:t>experimenting with Python code</a:t>
            </a:r>
            <a:r>
              <a:rPr lang="en-US" dirty="0" smtClean="0"/>
              <a:t>.</a:t>
            </a:r>
          </a:p>
          <a:p>
            <a:r>
              <a:rPr lang="en-US" dirty="0" smtClean="0"/>
              <a:t>Scenario</a:t>
            </a:r>
          </a:p>
          <a:p>
            <a:pPr lvl="1"/>
            <a:r>
              <a:rPr lang="en-US" dirty="0"/>
              <a:t>The print() command, which is one of the easiest directives in Python, simply prints out a line to the screen.</a:t>
            </a:r>
          </a:p>
        </p:txBody>
      </p:sp>
    </p:spTree>
    <p:extLst>
      <p:ext uri="{BB962C8B-B14F-4D97-AF65-F5344CB8AC3E}">
        <p14:creationId xmlns:p14="http://schemas.microsoft.com/office/powerpoint/2010/main" val="35497162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print() </a:t>
            </a:r>
            <a:r>
              <a:rPr lang="en-US" dirty="0" smtClean="0"/>
              <a:t>function - </a:t>
            </a:r>
            <a:r>
              <a:rPr lang="en-US" dirty="0"/>
              <a:t>LAB </a:t>
            </a:r>
            <a:r>
              <a:rPr lang="en-US" dirty="0" smtClean="0"/>
              <a:t>2.1.1.7</a:t>
            </a:r>
            <a:endParaRPr lang="en-US" dirty="0"/>
          </a:p>
        </p:txBody>
      </p:sp>
      <p:sp>
        <p:nvSpPr>
          <p:cNvPr id="3" name="Content Placeholder 2"/>
          <p:cNvSpPr>
            <a:spLocks noGrp="1"/>
          </p:cNvSpPr>
          <p:nvPr>
            <p:ph idx="1"/>
          </p:nvPr>
        </p:nvSpPr>
        <p:spPr>
          <a:xfrm>
            <a:off x="838200" y="1301363"/>
            <a:ext cx="10515600" cy="5079559"/>
          </a:xfrm>
        </p:spPr>
        <p:txBody>
          <a:bodyPr>
            <a:normAutofit lnSpcReduction="10000"/>
          </a:bodyPr>
          <a:lstStyle/>
          <a:p>
            <a:pPr marL="0" indent="0">
              <a:buNone/>
            </a:pPr>
            <a:r>
              <a:rPr lang="en-US" dirty="0"/>
              <a:t>In your first lab</a:t>
            </a:r>
            <a:r>
              <a:rPr lang="en-US" dirty="0" smtClean="0"/>
              <a:t>:</a:t>
            </a:r>
            <a:endParaRPr lang="en-US" dirty="0"/>
          </a:p>
          <a:p>
            <a:r>
              <a:rPr lang="en-US" dirty="0"/>
              <a:t>use the print() function </a:t>
            </a:r>
            <a:r>
              <a:rPr lang="en-US" dirty="0" smtClean="0"/>
              <a:t>to </a:t>
            </a:r>
            <a:r>
              <a:rPr lang="en-US" b="1" dirty="0" smtClean="0"/>
              <a:t>print the line Hello, Python</a:t>
            </a:r>
            <a:r>
              <a:rPr lang="en-US" b="1" dirty="0"/>
              <a:t>! to the screen</a:t>
            </a:r>
            <a:r>
              <a:rPr lang="en-US" dirty="0"/>
              <a:t>. </a:t>
            </a:r>
            <a:r>
              <a:rPr lang="en-US" dirty="0" smtClean="0"/>
              <a:t>Use </a:t>
            </a:r>
            <a:r>
              <a:rPr lang="en-US" b="1" dirty="0" smtClean="0"/>
              <a:t>double quotes</a:t>
            </a:r>
            <a:r>
              <a:rPr lang="en-US" dirty="0" smtClean="0"/>
              <a:t> around </a:t>
            </a:r>
            <a:r>
              <a:rPr lang="en-US" dirty="0"/>
              <a:t>the string;</a:t>
            </a:r>
          </a:p>
          <a:p>
            <a:r>
              <a:rPr lang="en-US" b="1" dirty="0"/>
              <a:t>having done </a:t>
            </a:r>
            <a:r>
              <a:rPr lang="en-US" b="1" dirty="0" smtClean="0"/>
              <a:t>that</a:t>
            </a:r>
            <a:r>
              <a:rPr lang="en-US" dirty="0" smtClean="0"/>
              <a:t>, </a:t>
            </a:r>
            <a:r>
              <a:rPr lang="en-US" dirty="0"/>
              <a:t>use the print() function again, but this time </a:t>
            </a:r>
            <a:r>
              <a:rPr lang="en-US" b="1" dirty="0"/>
              <a:t>print your first name</a:t>
            </a:r>
            <a:r>
              <a:rPr lang="en-US" dirty="0"/>
              <a:t>;</a:t>
            </a:r>
          </a:p>
          <a:p>
            <a:r>
              <a:rPr lang="en-US" b="1" dirty="0"/>
              <a:t>remove the double quotes</a:t>
            </a:r>
            <a:r>
              <a:rPr lang="en-US" dirty="0"/>
              <a:t> and run your code. Watch Python's reaction. What kind of error is thrown?</a:t>
            </a:r>
          </a:p>
          <a:p>
            <a:r>
              <a:rPr lang="en-US" dirty="0"/>
              <a:t>then, </a:t>
            </a:r>
            <a:r>
              <a:rPr lang="en-US" b="1" dirty="0"/>
              <a:t>remove the parentheses</a:t>
            </a:r>
            <a:r>
              <a:rPr lang="en-US" dirty="0"/>
              <a:t>, </a:t>
            </a:r>
            <a:r>
              <a:rPr lang="en-US" b="1" dirty="0"/>
              <a:t>put back the double quotes</a:t>
            </a:r>
            <a:r>
              <a:rPr lang="en-US" dirty="0"/>
              <a:t>, and run your code again. What kind of error is thrown this time?</a:t>
            </a:r>
          </a:p>
          <a:p>
            <a:r>
              <a:rPr lang="en-US" b="1" dirty="0"/>
              <a:t>experiment as much as you can</a:t>
            </a:r>
            <a:r>
              <a:rPr lang="en-US" dirty="0"/>
              <a:t>. Change double quotes to single quotes, use multiple print() functions on the same line, and then on different lines. See what happens.</a:t>
            </a:r>
          </a:p>
        </p:txBody>
      </p:sp>
    </p:spTree>
    <p:extLst>
      <p:ext uri="{BB962C8B-B14F-4D97-AF65-F5344CB8AC3E}">
        <p14:creationId xmlns:p14="http://schemas.microsoft.com/office/powerpoint/2010/main" val="35637334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a:t>
            </a:r>
          </a:p>
        </p:txBody>
      </p:sp>
      <p:sp>
        <p:nvSpPr>
          <p:cNvPr id="3" name="Content Placeholder 2"/>
          <p:cNvSpPr>
            <a:spLocks noGrp="1"/>
          </p:cNvSpPr>
          <p:nvPr>
            <p:ph idx="1"/>
          </p:nvPr>
        </p:nvSpPr>
        <p:spPr/>
        <p:txBody>
          <a:bodyPr>
            <a:normAutofit lnSpcReduction="10000"/>
          </a:bodyPr>
          <a:lstStyle/>
          <a:p>
            <a:pPr marL="0" indent="0">
              <a:buNone/>
            </a:pPr>
            <a:r>
              <a:rPr lang="en-US" dirty="0"/>
              <a:t>Three important questions have to be answered as soon as possible</a:t>
            </a:r>
            <a:r>
              <a:rPr lang="en-US" dirty="0" smtClean="0"/>
              <a:t>:</a:t>
            </a:r>
          </a:p>
          <a:p>
            <a:pPr marL="0" indent="0">
              <a:buNone/>
            </a:pPr>
            <a:r>
              <a:rPr lang="en-US" b="1" dirty="0" smtClean="0"/>
              <a:t>1. What </a:t>
            </a:r>
            <a:r>
              <a:rPr lang="en-US" b="1" dirty="0"/>
              <a:t>is the effect the print() function causes</a:t>
            </a:r>
            <a:r>
              <a:rPr lang="en-US" b="1" dirty="0" smtClean="0"/>
              <a:t>?</a:t>
            </a:r>
          </a:p>
          <a:p>
            <a:pPr marL="0" indent="0">
              <a:buNone/>
            </a:pPr>
            <a:r>
              <a:rPr lang="en-US" dirty="0"/>
              <a:t>The effect is very useful and very spectacular. The function</a:t>
            </a:r>
            <a:r>
              <a:rPr lang="en-US" dirty="0" smtClean="0"/>
              <a:t>:</a:t>
            </a:r>
            <a:endParaRPr lang="en-US" dirty="0"/>
          </a:p>
          <a:p>
            <a:r>
              <a:rPr lang="en-US" dirty="0"/>
              <a:t>takes its arguments (it may accept more than one argument and may also accept less than one argument)</a:t>
            </a:r>
          </a:p>
          <a:p>
            <a:r>
              <a:rPr lang="en-US" dirty="0"/>
              <a:t>converts them into human-readable form if needed (as you may suspect, strings don't require this action, as the string is already readable)</a:t>
            </a:r>
          </a:p>
          <a:p>
            <a:r>
              <a:rPr lang="en-US" dirty="0"/>
              <a:t>and sends the resulting data to the output device (usually the console); in other words, anything you put into the print() function will appear on your screen.</a:t>
            </a:r>
          </a:p>
        </p:txBody>
      </p:sp>
    </p:spTree>
    <p:extLst>
      <p:ext uri="{BB962C8B-B14F-4D97-AF65-F5344CB8AC3E}">
        <p14:creationId xmlns:p14="http://schemas.microsoft.com/office/powerpoint/2010/main" val="69729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a:t>
            </a:r>
          </a:p>
        </p:txBody>
      </p:sp>
      <p:sp>
        <p:nvSpPr>
          <p:cNvPr id="3" name="Content Placeholder 2"/>
          <p:cNvSpPr>
            <a:spLocks noGrp="1"/>
          </p:cNvSpPr>
          <p:nvPr>
            <p:ph idx="1"/>
          </p:nvPr>
        </p:nvSpPr>
        <p:spPr/>
        <p:txBody>
          <a:bodyPr/>
          <a:lstStyle/>
          <a:p>
            <a:pPr marL="0" indent="0">
              <a:buNone/>
            </a:pPr>
            <a:r>
              <a:rPr lang="en-US" b="1" dirty="0"/>
              <a:t>2. What arguments does print() expect</a:t>
            </a:r>
            <a:r>
              <a:rPr lang="en-US" b="1" dirty="0" smtClean="0"/>
              <a:t>?</a:t>
            </a:r>
          </a:p>
          <a:p>
            <a:r>
              <a:rPr lang="en-US" dirty="0"/>
              <a:t>Any. We'll show you soon that print() is able to operate with virtually all types of data offered by Python. </a:t>
            </a:r>
            <a:endParaRPr lang="en-US" dirty="0" smtClean="0"/>
          </a:p>
          <a:p>
            <a:r>
              <a:rPr lang="en-US" dirty="0" smtClean="0"/>
              <a:t>Strings</a:t>
            </a:r>
            <a:r>
              <a:rPr lang="en-US" dirty="0"/>
              <a:t>, numbers, characters, logical values, objects - any of these may be successfully passed to print</a:t>
            </a:r>
            <a:r>
              <a:rPr lang="en-US" dirty="0" smtClean="0"/>
              <a:t>().</a:t>
            </a:r>
          </a:p>
          <a:p>
            <a:pPr marL="0" indent="0">
              <a:buNone/>
            </a:pPr>
            <a:r>
              <a:rPr lang="en-US" b="1" dirty="0"/>
              <a:t>3. What </a:t>
            </a:r>
            <a:r>
              <a:rPr lang="en-US" b="1" dirty="0" smtClean="0"/>
              <a:t>value </a:t>
            </a:r>
            <a:r>
              <a:rPr lang="en-US" b="1" dirty="0"/>
              <a:t>does the print() function evaluate</a:t>
            </a:r>
            <a:r>
              <a:rPr lang="en-US" b="1" dirty="0" smtClean="0"/>
              <a:t>?</a:t>
            </a:r>
          </a:p>
          <a:p>
            <a:r>
              <a:rPr lang="en-US" dirty="0"/>
              <a:t>None. Its effect is enough - print() does not evaluate anything.</a:t>
            </a:r>
          </a:p>
        </p:txBody>
      </p:sp>
    </p:spTree>
    <p:extLst>
      <p:ext uri="{BB962C8B-B14F-4D97-AF65-F5344CB8AC3E}">
        <p14:creationId xmlns:p14="http://schemas.microsoft.com/office/powerpoint/2010/main" val="25736920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instructions</a:t>
            </a:r>
          </a:p>
        </p:txBody>
      </p:sp>
      <p:sp>
        <p:nvSpPr>
          <p:cNvPr id="3" name="Content Placeholder 2"/>
          <p:cNvSpPr>
            <a:spLocks noGrp="1"/>
          </p:cNvSpPr>
          <p:nvPr>
            <p:ph idx="1"/>
          </p:nvPr>
        </p:nvSpPr>
        <p:spPr/>
        <p:txBody>
          <a:bodyPr/>
          <a:lstStyle/>
          <a:p>
            <a:r>
              <a:rPr lang="en-US" dirty="0"/>
              <a:t>Python requires that </a:t>
            </a:r>
            <a:r>
              <a:rPr lang="en-US" b="1" dirty="0"/>
              <a:t>there cannot be more than one instruction in a line</a:t>
            </a:r>
            <a:r>
              <a:rPr lang="en-US" b="1" dirty="0" smtClean="0"/>
              <a:t>.</a:t>
            </a:r>
          </a:p>
          <a:p>
            <a:r>
              <a:rPr lang="en-US" b="1" dirty="0"/>
              <a:t>A line can be empty </a:t>
            </a:r>
            <a:r>
              <a:rPr lang="en-US" dirty="0"/>
              <a:t>(i.e., it may contain no instruction at all) but it must not contain two, three or more instructions. </a:t>
            </a:r>
            <a:endParaRPr lang="en-US" dirty="0" smtClean="0"/>
          </a:p>
          <a:p>
            <a:r>
              <a:rPr lang="en-US" dirty="0" smtClean="0"/>
              <a:t>This </a:t>
            </a:r>
            <a:r>
              <a:rPr lang="en-US" dirty="0"/>
              <a:t>is strictly prohibited</a:t>
            </a:r>
            <a:r>
              <a:rPr lang="en-US" dirty="0" smtClean="0"/>
              <a:t>.</a:t>
            </a:r>
          </a:p>
          <a:p>
            <a:r>
              <a:rPr lang="en-US" dirty="0" smtClean="0"/>
              <a:t>Type </a:t>
            </a:r>
            <a:r>
              <a:rPr lang="en-US" dirty="0"/>
              <a:t>the following code in your editor, then run </a:t>
            </a:r>
            <a:r>
              <a:rPr lang="en-US" dirty="0" smtClean="0"/>
              <a:t>it:</a:t>
            </a:r>
          </a:p>
          <a:p>
            <a:endParaRPr lang="en-US" dirty="0"/>
          </a:p>
          <a:p>
            <a:endParaRPr lang="en-US" dirty="0" smtClean="0"/>
          </a:p>
          <a:p>
            <a:r>
              <a:rPr lang="en-US" dirty="0" smtClean="0"/>
              <a:t>Output:</a:t>
            </a:r>
            <a:endParaRPr lang="en-US" dirty="0"/>
          </a:p>
        </p:txBody>
      </p:sp>
      <p:pic>
        <p:nvPicPr>
          <p:cNvPr id="4" name="Picture 3"/>
          <p:cNvPicPr>
            <a:picLocks noChangeAspect="1"/>
          </p:cNvPicPr>
          <p:nvPr/>
        </p:nvPicPr>
        <p:blipFill>
          <a:blip r:embed="rId2"/>
          <a:stretch>
            <a:fillRect/>
          </a:stretch>
        </p:blipFill>
        <p:spPr>
          <a:xfrm>
            <a:off x="1003022" y="4095501"/>
            <a:ext cx="10185955" cy="783535"/>
          </a:xfrm>
          <a:prstGeom prst="rect">
            <a:avLst/>
          </a:prstGeom>
        </p:spPr>
      </p:pic>
      <p:pic>
        <p:nvPicPr>
          <p:cNvPr id="5" name="Picture 4"/>
          <p:cNvPicPr>
            <a:picLocks noChangeAspect="1"/>
          </p:cNvPicPr>
          <p:nvPr/>
        </p:nvPicPr>
        <p:blipFill>
          <a:blip r:embed="rId3"/>
          <a:stretch>
            <a:fillRect/>
          </a:stretch>
        </p:blipFill>
        <p:spPr>
          <a:xfrm>
            <a:off x="1003022" y="5601529"/>
            <a:ext cx="10245451" cy="1087506"/>
          </a:xfrm>
          <a:prstGeom prst="rect">
            <a:avLst/>
          </a:prstGeom>
        </p:spPr>
      </p:pic>
    </p:spTree>
    <p:extLst>
      <p:ext uri="{BB962C8B-B14F-4D97-AF65-F5344CB8AC3E}">
        <p14:creationId xmlns:p14="http://schemas.microsoft.com/office/powerpoint/2010/main" val="20168610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instructions</a:t>
            </a:r>
          </a:p>
        </p:txBody>
      </p:sp>
      <p:sp>
        <p:nvSpPr>
          <p:cNvPr id="3" name="Content Placeholder 2"/>
          <p:cNvSpPr>
            <a:spLocks noGrp="1"/>
          </p:cNvSpPr>
          <p:nvPr>
            <p:ph idx="1"/>
          </p:nvPr>
        </p:nvSpPr>
        <p:spPr/>
        <p:txBody>
          <a:bodyPr/>
          <a:lstStyle/>
          <a:p>
            <a:r>
              <a:rPr lang="en-US" dirty="0" smtClean="0"/>
              <a:t>we've </a:t>
            </a:r>
            <a:r>
              <a:rPr lang="en-US" dirty="0"/>
              <a:t>added </a:t>
            </a:r>
            <a:r>
              <a:rPr lang="en-US" b="1" dirty="0"/>
              <a:t>one empty print() </a:t>
            </a:r>
            <a:r>
              <a:rPr lang="en-US" dirty="0"/>
              <a:t>function invocation. </a:t>
            </a:r>
            <a:endParaRPr lang="en-US" dirty="0" smtClean="0"/>
          </a:p>
          <a:p>
            <a:r>
              <a:rPr lang="en-US" dirty="0" smtClean="0"/>
              <a:t>We </a:t>
            </a:r>
            <a:r>
              <a:rPr lang="en-US" dirty="0"/>
              <a:t>call it empty because we haven't delivered any arguments to the function</a:t>
            </a:r>
            <a:r>
              <a:rPr lang="en-US" dirty="0" smtClean="0"/>
              <a:t>.</a:t>
            </a:r>
          </a:p>
          <a:p>
            <a:r>
              <a:rPr lang="en-US" dirty="0"/>
              <a:t>Type the following code in your editor, then run it:</a:t>
            </a:r>
          </a:p>
          <a:p>
            <a:endParaRPr lang="en-US" dirty="0"/>
          </a:p>
          <a:p>
            <a:endParaRPr lang="en-US" dirty="0"/>
          </a:p>
          <a:p>
            <a:r>
              <a:rPr lang="en-US" dirty="0"/>
              <a:t>Output:</a:t>
            </a:r>
          </a:p>
          <a:p>
            <a:endParaRPr lang="en-US" dirty="0"/>
          </a:p>
        </p:txBody>
      </p:sp>
      <p:pic>
        <p:nvPicPr>
          <p:cNvPr id="4" name="Picture 3"/>
          <p:cNvPicPr>
            <a:picLocks noChangeAspect="1"/>
          </p:cNvPicPr>
          <p:nvPr/>
        </p:nvPicPr>
        <p:blipFill>
          <a:blip r:embed="rId2"/>
          <a:stretch>
            <a:fillRect/>
          </a:stretch>
        </p:blipFill>
        <p:spPr>
          <a:xfrm>
            <a:off x="1176130" y="3205538"/>
            <a:ext cx="10380334" cy="1059510"/>
          </a:xfrm>
          <a:prstGeom prst="rect">
            <a:avLst/>
          </a:prstGeom>
        </p:spPr>
      </p:pic>
      <p:pic>
        <p:nvPicPr>
          <p:cNvPr id="5" name="Picture 4"/>
          <p:cNvPicPr>
            <a:picLocks noChangeAspect="1"/>
          </p:cNvPicPr>
          <p:nvPr/>
        </p:nvPicPr>
        <p:blipFill>
          <a:blip r:embed="rId3"/>
          <a:stretch>
            <a:fillRect/>
          </a:stretch>
        </p:blipFill>
        <p:spPr>
          <a:xfrm>
            <a:off x="1157178" y="4665355"/>
            <a:ext cx="10399286" cy="1626704"/>
          </a:xfrm>
          <a:prstGeom prst="rect">
            <a:avLst/>
          </a:prstGeom>
        </p:spPr>
      </p:pic>
    </p:spTree>
    <p:extLst>
      <p:ext uri="{BB962C8B-B14F-4D97-AF65-F5344CB8AC3E}">
        <p14:creationId xmlns:p14="http://schemas.microsoft.com/office/powerpoint/2010/main" val="11344149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print() function </a:t>
            </a:r>
            <a:r>
              <a:rPr lang="en-US" dirty="0" smtClean="0"/>
              <a:t>– </a:t>
            </a:r>
            <a:br>
              <a:rPr lang="en-US" dirty="0" smtClean="0"/>
            </a:br>
            <a:r>
              <a:rPr lang="en-US" dirty="0" smtClean="0"/>
              <a:t>the </a:t>
            </a:r>
            <a:r>
              <a:rPr lang="en-US" dirty="0"/>
              <a:t>escape and newline characters</a:t>
            </a:r>
          </a:p>
        </p:txBody>
      </p:sp>
      <p:sp>
        <p:nvSpPr>
          <p:cNvPr id="3" name="Content Placeholder 2"/>
          <p:cNvSpPr>
            <a:spLocks noGrp="1"/>
          </p:cNvSpPr>
          <p:nvPr>
            <p:ph idx="1"/>
          </p:nvPr>
        </p:nvSpPr>
        <p:spPr/>
        <p:txBody>
          <a:bodyPr/>
          <a:lstStyle/>
          <a:p>
            <a:r>
              <a:rPr lang="en-US" dirty="0"/>
              <a:t>There are two very subtle changes - we've inserted a strange pair of characters inside the rhyme. They look like this: \n.</a:t>
            </a:r>
          </a:p>
          <a:p>
            <a:r>
              <a:rPr lang="en-US" dirty="0" smtClean="0"/>
              <a:t>Type </a:t>
            </a:r>
            <a:r>
              <a:rPr lang="en-US" dirty="0"/>
              <a:t>the following code in your editor, then run it</a:t>
            </a:r>
            <a:r>
              <a:rPr lang="en-US" dirty="0" smtClean="0"/>
              <a:t>:</a:t>
            </a:r>
          </a:p>
          <a:p>
            <a:endParaRPr lang="en-US" dirty="0"/>
          </a:p>
          <a:p>
            <a:endParaRPr lang="en-US" dirty="0" smtClean="0"/>
          </a:p>
          <a:p>
            <a:r>
              <a:rPr lang="en-US" dirty="0" smtClean="0"/>
              <a:t>Output:</a:t>
            </a:r>
          </a:p>
          <a:p>
            <a:endParaRPr lang="en-US" dirty="0"/>
          </a:p>
          <a:p>
            <a:endParaRPr lang="en-US" dirty="0"/>
          </a:p>
        </p:txBody>
      </p:sp>
      <p:pic>
        <p:nvPicPr>
          <p:cNvPr id="4" name="Picture 3"/>
          <p:cNvPicPr>
            <a:picLocks noChangeAspect="1"/>
          </p:cNvPicPr>
          <p:nvPr/>
        </p:nvPicPr>
        <p:blipFill>
          <a:blip r:embed="rId2"/>
          <a:stretch>
            <a:fillRect/>
          </a:stretch>
        </p:blipFill>
        <p:spPr>
          <a:xfrm>
            <a:off x="1179649" y="2725623"/>
            <a:ext cx="9498666" cy="982175"/>
          </a:xfrm>
          <a:prstGeom prst="rect">
            <a:avLst/>
          </a:prstGeom>
        </p:spPr>
      </p:pic>
      <p:pic>
        <p:nvPicPr>
          <p:cNvPr id="5" name="Picture 4"/>
          <p:cNvPicPr>
            <a:picLocks noChangeAspect="1"/>
          </p:cNvPicPr>
          <p:nvPr/>
        </p:nvPicPr>
        <p:blipFill>
          <a:blip r:embed="rId3"/>
          <a:stretch>
            <a:fillRect/>
          </a:stretch>
        </p:blipFill>
        <p:spPr>
          <a:xfrm>
            <a:off x="1179649" y="4246471"/>
            <a:ext cx="8431490" cy="1998488"/>
          </a:xfrm>
          <a:prstGeom prst="rect">
            <a:avLst/>
          </a:prstGeom>
        </p:spPr>
      </p:pic>
    </p:spTree>
    <p:extLst>
      <p:ext uri="{BB962C8B-B14F-4D97-AF65-F5344CB8AC3E}">
        <p14:creationId xmlns:p14="http://schemas.microsoft.com/office/powerpoint/2010/main" val="41364194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print() function – </a:t>
            </a:r>
            <a:br>
              <a:rPr lang="en-US" dirty="0"/>
            </a:br>
            <a:r>
              <a:rPr lang="en-US" dirty="0"/>
              <a:t>the escape and newline characters</a:t>
            </a:r>
          </a:p>
        </p:txBody>
      </p:sp>
      <p:sp>
        <p:nvSpPr>
          <p:cNvPr id="3" name="Content Placeholder 2"/>
          <p:cNvSpPr>
            <a:spLocks noGrp="1"/>
          </p:cNvSpPr>
          <p:nvPr>
            <p:ph idx="1"/>
          </p:nvPr>
        </p:nvSpPr>
        <p:spPr/>
        <p:txBody>
          <a:bodyPr/>
          <a:lstStyle/>
          <a:p>
            <a:r>
              <a:rPr lang="en-US" dirty="0"/>
              <a:t>Type the following code in your </a:t>
            </a:r>
            <a:r>
              <a:rPr lang="en-US" dirty="0" smtClean="0"/>
              <a:t>editor, </a:t>
            </a:r>
            <a:r>
              <a:rPr lang="en-US" dirty="0"/>
              <a:t>then run it</a:t>
            </a:r>
            <a:r>
              <a:rPr lang="en-US" dirty="0" smtClean="0"/>
              <a:t>:</a:t>
            </a:r>
          </a:p>
          <a:p>
            <a:endParaRPr lang="en-US" dirty="0"/>
          </a:p>
          <a:p>
            <a:r>
              <a:rPr lang="en-US" dirty="0" smtClean="0"/>
              <a:t>Output:</a:t>
            </a:r>
          </a:p>
          <a:p>
            <a:endParaRPr lang="en-US" dirty="0"/>
          </a:p>
          <a:p>
            <a:endParaRPr lang="en-US" dirty="0" smtClean="0"/>
          </a:p>
          <a:p>
            <a:endParaRPr lang="en-US" dirty="0"/>
          </a:p>
          <a:p>
            <a:r>
              <a:rPr lang="en-US" dirty="0" smtClean="0"/>
              <a:t>Type </a:t>
            </a:r>
            <a:r>
              <a:rPr lang="en-US" dirty="0"/>
              <a:t>the following code in your editor, then run it</a:t>
            </a:r>
            <a:r>
              <a:rPr lang="en-US" dirty="0" smtClean="0"/>
              <a:t>:</a:t>
            </a:r>
          </a:p>
          <a:p>
            <a:endParaRPr lang="en-US" dirty="0"/>
          </a:p>
          <a:p>
            <a:r>
              <a:rPr lang="en-US" dirty="0" smtClean="0"/>
              <a:t>Output: </a:t>
            </a:r>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1147348" y="1790907"/>
            <a:ext cx="2105025" cy="314325"/>
          </a:xfrm>
          <a:prstGeom prst="rect">
            <a:avLst/>
          </a:prstGeom>
        </p:spPr>
      </p:pic>
      <p:pic>
        <p:nvPicPr>
          <p:cNvPr id="5" name="Picture 4"/>
          <p:cNvPicPr>
            <a:picLocks noChangeAspect="1"/>
          </p:cNvPicPr>
          <p:nvPr/>
        </p:nvPicPr>
        <p:blipFill>
          <a:blip r:embed="rId3"/>
          <a:stretch>
            <a:fillRect/>
          </a:stretch>
        </p:blipFill>
        <p:spPr>
          <a:xfrm>
            <a:off x="1038017" y="2796457"/>
            <a:ext cx="6562725" cy="1600200"/>
          </a:xfrm>
          <a:prstGeom prst="rect">
            <a:avLst/>
          </a:prstGeom>
        </p:spPr>
      </p:pic>
      <p:pic>
        <p:nvPicPr>
          <p:cNvPr id="6" name="Picture 5"/>
          <p:cNvPicPr>
            <a:picLocks noChangeAspect="1"/>
          </p:cNvPicPr>
          <p:nvPr/>
        </p:nvPicPr>
        <p:blipFill>
          <a:blip r:embed="rId4"/>
          <a:stretch>
            <a:fillRect/>
          </a:stretch>
        </p:blipFill>
        <p:spPr>
          <a:xfrm>
            <a:off x="1147348" y="4782254"/>
            <a:ext cx="2333625" cy="361950"/>
          </a:xfrm>
          <a:prstGeom prst="rect">
            <a:avLst/>
          </a:prstGeom>
        </p:spPr>
      </p:pic>
      <p:pic>
        <p:nvPicPr>
          <p:cNvPr id="7" name="Picture 6"/>
          <p:cNvPicPr>
            <a:picLocks noChangeAspect="1"/>
          </p:cNvPicPr>
          <p:nvPr/>
        </p:nvPicPr>
        <p:blipFill>
          <a:blip r:embed="rId5"/>
          <a:stretch>
            <a:fillRect/>
          </a:stretch>
        </p:blipFill>
        <p:spPr>
          <a:xfrm>
            <a:off x="1147348" y="5770639"/>
            <a:ext cx="485775" cy="466725"/>
          </a:xfrm>
          <a:prstGeom prst="rect">
            <a:avLst/>
          </a:prstGeom>
        </p:spPr>
      </p:pic>
    </p:spTree>
    <p:extLst>
      <p:ext uri="{BB962C8B-B14F-4D97-AF65-F5344CB8AC3E}">
        <p14:creationId xmlns:p14="http://schemas.microsoft.com/office/powerpoint/2010/main" val="41558975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print() function - using multiple arguments</a:t>
            </a:r>
          </a:p>
        </p:txBody>
      </p:sp>
      <p:sp>
        <p:nvSpPr>
          <p:cNvPr id="3" name="Content Placeholder 2"/>
          <p:cNvSpPr>
            <a:spLocks noGrp="1"/>
          </p:cNvSpPr>
          <p:nvPr>
            <p:ph idx="1"/>
          </p:nvPr>
        </p:nvSpPr>
        <p:spPr/>
        <p:txBody>
          <a:bodyPr/>
          <a:lstStyle/>
          <a:p>
            <a:r>
              <a:rPr lang="en-US" dirty="0"/>
              <a:t>Type the following code in your editor, then run it</a:t>
            </a:r>
            <a:r>
              <a:rPr lang="en-US" dirty="0" smtClean="0"/>
              <a:t>:</a:t>
            </a:r>
          </a:p>
          <a:p>
            <a:endParaRPr lang="en-US" dirty="0"/>
          </a:p>
          <a:p>
            <a:r>
              <a:rPr lang="en-US" dirty="0"/>
              <a:t>There is one print() function invocation, but it </a:t>
            </a:r>
            <a:r>
              <a:rPr lang="en-US" b="1" dirty="0"/>
              <a:t>contains three arguments</a:t>
            </a:r>
            <a:r>
              <a:rPr lang="en-US" dirty="0"/>
              <a:t>. </a:t>
            </a:r>
            <a:endParaRPr lang="en-US" dirty="0" smtClean="0"/>
          </a:p>
          <a:p>
            <a:r>
              <a:rPr lang="en-US" dirty="0" smtClean="0"/>
              <a:t>All </a:t>
            </a:r>
            <a:r>
              <a:rPr lang="en-US" dirty="0"/>
              <a:t>of them are strings</a:t>
            </a:r>
            <a:r>
              <a:rPr lang="en-US" dirty="0" smtClean="0"/>
              <a:t>. </a:t>
            </a:r>
          </a:p>
          <a:p>
            <a:r>
              <a:rPr lang="en-US" dirty="0" smtClean="0"/>
              <a:t>The </a:t>
            </a:r>
            <a:r>
              <a:rPr lang="en-US" dirty="0"/>
              <a:t>arguments are </a:t>
            </a:r>
            <a:r>
              <a:rPr lang="en-US" b="1" dirty="0"/>
              <a:t>separated by commas</a:t>
            </a:r>
            <a:endParaRPr lang="en-US" dirty="0"/>
          </a:p>
          <a:p>
            <a:r>
              <a:rPr lang="en-US" dirty="0" smtClean="0"/>
              <a:t>Output</a:t>
            </a:r>
            <a:r>
              <a:rPr lang="en-US" dirty="0"/>
              <a:t>:</a:t>
            </a:r>
          </a:p>
          <a:p>
            <a:endParaRPr lang="en-US" dirty="0"/>
          </a:p>
        </p:txBody>
      </p:sp>
      <p:pic>
        <p:nvPicPr>
          <p:cNvPr id="6" name="Picture 5"/>
          <p:cNvPicPr>
            <a:picLocks noChangeAspect="1"/>
          </p:cNvPicPr>
          <p:nvPr/>
        </p:nvPicPr>
        <p:blipFill>
          <a:blip r:embed="rId2"/>
          <a:stretch>
            <a:fillRect/>
          </a:stretch>
        </p:blipFill>
        <p:spPr>
          <a:xfrm>
            <a:off x="1112147" y="1851039"/>
            <a:ext cx="10099317" cy="307906"/>
          </a:xfrm>
          <a:prstGeom prst="rect">
            <a:avLst/>
          </a:prstGeom>
        </p:spPr>
      </p:pic>
      <p:pic>
        <p:nvPicPr>
          <p:cNvPr id="7" name="Picture 6"/>
          <p:cNvPicPr>
            <a:picLocks noChangeAspect="1"/>
          </p:cNvPicPr>
          <p:nvPr/>
        </p:nvPicPr>
        <p:blipFill>
          <a:blip r:embed="rId3"/>
          <a:stretch>
            <a:fillRect/>
          </a:stretch>
        </p:blipFill>
        <p:spPr>
          <a:xfrm>
            <a:off x="1112147" y="4772649"/>
            <a:ext cx="9176817" cy="489087"/>
          </a:xfrm>
          <a:prstGeom prst="rect">
            <a:avLst/>
          </a:prstGeom>
        </p:spPr>
      </p:pic>
    </p:spTree>
    <p:extLst>
      <p:ext uri="{BB962C8B-B14F-4D97-AF65-F5344CB8AC3E}">
        <p14:creationId xmlns:p14="http://schemas.microsoft.com/office/powerpoint/2010/main" val="9284184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Profil</a:t>
            </a:r>
            <a:r>
              <a:rPr lang="en-US" dirty="0" smtClean="0"/>
              <a:t> Hendi Hermawan, S.T., M.T.I.</a:t>
            </a:r>
            <a:endParaRPr lang="en-US" dirty="0"/>
          </a:p>
        </p:txBody>
      </p:sp>
      <p:sp>
        <p:nvSpPr>
          <p:cNvPr id="3" name="Content Placeholder 2"/>
          <p:cNvSpPr>
            <a:spLocks noGrp="1"/>
          </p:cNvSpPr>
          <p:nvPr>
            <p:ph idx="1"/>
          </p:nvPr>
        </p:nvSpPr>
        <p:spPr/>
        <p:txBody>
          <a:bodyPr/>
          <a:lstStyle/>
          <a:p>
            <a:r>
              <a:rPr lang="en-US" dirty="0" smtClean="0">
                <a:hlinkClick r:id="rId2"/>
              </a:rPr>
              <a:t>hendiananta@gmail.com</a:t>
            </a:r>
            <a:r>
              <a:rPr lang="en-US" dirty="0" smtClean="0"/>
              <a:t> / 085710098205</a:t>
            </a:r>
          </a:p>
          <a:p>
            <a:r>
              <a:rPr lang="en-US" dirty="0" smtClean="0"/>
              <a:t>Dosen:</a:t>
            </a:r>
          </a:p>
          <a:p>
            <a:pPr lvl="1"/>
            <a:r>
              <a:rPr lang="en-US" dirty="0" smtClean="0"/>
              <a:t>Teknik Informatika, UMB, 2004-2010</a:t>
            </a:r>
          </a:p>
          <a:p>
            <a:pPr lvl="1"/>
            <a:r>
              <a:rPr lang="en-US" dirty="0" smtClean="0"/>
              <a:t>Multimedia, STDI </a:t>
            </a:r>
            <a:r>
              <a:rPr lang="en-US" dirty="0" err="1" smtClean="0"/>
              <a:t>Interstudi</a:t>
            </a:r>
            <a:r>
              <a:rPr lang="en-US" dirty="0" smtClean="0"/>
              <a:t>, 2010-2014</a:t>
            </a:r>
          </a:p>
          <a:p>
            <a:pPr lvl="1"/>
            <a:r>
              <a:rPr lang="en-US" dirty="0" smtClean="0"/>
              <a:t>Teknik Informatika, STTI NIIT I-Tech, 2005-2014</a:t>
            </a:r>
          </a:p>
          <a:p>
            <a:pPr lvl="1"/>
            <a:r>
              <a:rPr lang="en-US" dirty="0" smtClean="0"/>
              <a:t>Teknik Informatika, Univ. Pembangunan Jaya, 2014-skg</a:t>
            </a:r>
          </a:p>
          <a:p>
            <a:r>
              <a:rPr lang="en-US" dirty="0" err="1" smtClean="0"/>
              <a:t>Instruktur</a:t>
            </a:r>
            <a:r>
              <a:rPr lang="en-US" dirty="0"/>
              <a:t> </a:t>
            </a:r>
            <a:r>
              <a:rPr lang="en-US" dirty="0" smtClean="0"/>
              <a:t>Cisco Academy Indonesia</a:t>
            </a:r>
          </a:p>
          <a:p>
            <a:r>
              <a:rPr lang="en-US" dirty="0" smtClean="0"/>
              <a:t>Founder depokhosting.com</a:t>
            </a:r>
            <a:endParaRPr lang="en-US" dirty="0"/>
          </a:p>
        </p:txBody>
      </p:sp>
    </p:spTree>
    <p:extLst>
      <p:ext uri="{BB962C8B-B14F-4D97-AF65-F5344CB8AC3E}">
        <p14:creationId xmlns:p14="http://schemas.microsoft.com/office/powerpoint/2010/main" val="31612474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print() function - the positional way of passing the arguments</a:t>
            </a:r>
          </a:p>
        </p:txBody>
      </p:sp>
      <p:sp>
        <p:nvSpPr>
          <p:cNvPr id="3" name="Content Placeholder 2"/>
          <p:cNvSpPr>
            <a:spLocks noGrp="1"/>
          </p:cNvSpPr>
          <p:nvPr>
            <p:ph idx="1"/>
          </p:nvPr>
        </p:nvSpPr>
        <p:spPr/>
        <p:txBody>
          <a:bodyPr/>
          <a:lstStyle/>
          <a:p>
            <a:r>
              <a:rPr lang="en-US" dirty="0"/>
              <a:t>Type the following code in your editor, then run it:</a:t>
            </a:r>
          </a:p>
          <a:p>
            <a:endParaRPr lang="en-US" dirty="0"/>
          </a:p>
          <a:p>
            <a:r>
              <a:rPr lang="en-US" dirty="0" smtClean="0"/>
              <a:t>Output:</a:t>
            </a:r>
          </a:p>
          <a:p>
            <a:endParaRPr lang="en-US" dirty="0"/>
          </a:p>
          <a:p>
            <a:endParaRPr lang="en-US" dirty="0" smtClean="0"/>
          </a:p>
          <a:p>
            <a:r>
              <a:rPr lang="en-US" dirty="0"/>
              <a:t>The way in which we are passing the arguments into the print() function is the most common in Python, and is called the </a:t>
            </a:r>
            <a:r>
              <a:rPr lang="en-US" b="1" dirty="0"/>
              <a:t>positional way </a:t>
            </a:r>
          </a:p>
          <a:p>
            <a:pPr marL="0" indent="0">
              <a:buNone/>
            </a:pPr>
            <a:endParaRPr lang="en-US" dirty="0"/>
          </a:p>
        </p:txBody>
      </p:sp>
      <p:pic>
        <p:nvPicPr>
          <p:cNvPr id="4" name="Picture 3"/>
          <p:cNvPicPr>
            <a:picLocks noChangeAspect="1"/>
          </p:cNvPicPr>
          <p:nvPr/>
        </p:nvPicPr>
        <p:blipFill>
          <a:blip r:embed="rId2"/>
          <a:stretch>
            <a:fillRect/>
          </a:stretch>
        </p:blipFill>
        <p:spPr>
          <a:xfrm>
            <a:off x="1166189" y="1740175"/>
            <a:ext cx="4858387" cy="625337"/>
          </a:xfrm>
          <a:prstGeom prst="rect">
            <a:avLst/>
          </a:prstGeom>
        </p:spPr>
      </p:pic>
      <p:pic>
        <p:nvPicPr>
          <p:cNvPr id="5" name="Picture 4"/>
          <p:cNvPicPr>
            <a:picLocks noChangeAspect="1"/>
          </p:cNvPicPr>
          <p:nvPr/>
        </p:nvPicPr>
        <p:blipFill>
          <a:blip r:embed="rId3"/>
          <a:stretch>
            <a:fillRect/>
          </a:stretch>
        </p:blipFill>
        <p:spPr>
          <a:xfrm>
            <a:off x="1007165" y="2705972"/>
            <a:ext cx="2859476" cy="948440"/>
          </a:xfrm>
          <a:prstGeom prst="rect">
            <a:avLst/>
          </a:prstGeom>
        </p:spPr>
      </p:pic>
    </p:spTree>
    <p:extLst>
      <p:ext uri="{BB962C8B-B14F-4D97-AF65-F5344CB8AC3E}">
        <p14:creationId xmlns:p14="http://schemas.microsoft.com/office/powerpoint/2010/main" val="32092061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the keyword arguments</a:t>
            </a:r>
          </a:p>
        </p:txBody>
      </p:sp>
      <p:sp>
        <p:nvSpPr>
          <p:cNvPr id="3" name="Content Placeholder 2"/>
          <p:cNvSpPr>
            <a:spLocks noGrp="1"/>
          </p:cNvSpPr>
          <p:nvPr>
            <p:ph idx="1"/>
          </p:nvPr>
        </p:nvSpPr>
        <p:spPr/>
        <p:txBody>
          <a:bodyPr/>
          <a:lstStyle/>
          <a:p>
            <a:r>
              <a:rPr lang="en-US" dirty="0"/>
              <a:t>The print() function has two keyword arguments that you can use for your </a:t>
            </a:r>
            <a:r>
              <a:rPr lang="en-US" dirty="0" smtClean="0"/>
              <a:t>purposes:</a:t>
            </a:r>
          </a:p>
          <a:p>
            <a:pPr lvl="1"/>
            <a:r>
              <a:rPr lang="en-US" dirty="0" smtClean="0"/>
              <a:t>end</a:t>
            </a:r>
          </a:p>
          <a:p>
            <a:pPr lvl="2"/>
            <a:r>
              <a:rPr lang="en-US" sz="2400" dirty="0"/>
              <a:t>determines the characters the print() function sends to the output once it reaches the end of its positional arguments</a:t>
            </a:r>
            <a:endParaRPr lang="en-US" dirty="0" smtClean="0"/>
          </a:p>
          <a:p>
            <a:pPr lvl="1"/>
            <a:r>
              <a:rPr lang="en-US" dirty="0" smtClean="0"/>
              <a:t>Sep</a:t>
            </a:r>
          </a:p>
          <a:p>
            <a:pPr lvl="2"/>
            <a:r>
              <a:rPr lang="en-US" sz="2400" dirty="0"/>
              <a:t>defines the separator between the arguments or items in an iterator to </a:t>
            </a:r>
            <a:r>
              <a:rPr lang="en-US" sz="2400" dirty="0" smtClean="0"/>
              <a:t>print</a:t>
            </a:r>
          </a:p>
          <a:p>
            <a:pPr lvl="2"/>
            <a:r>
              <a:rPr lang="en-US" sz="2400" dirty="0" smtClean="0"/>
              <a:t>Python </a:t>
            </a:r>
            <a:r>
              <a:rPr lang="en-US" sz="2400" dirty="0"/>
              <a:t>3 </a:t>
            </a:r>
            <a:r>
              <a:rPr lang="en-US" sz="2400" dirty="0" err="1"/>
              <a:t>sep</a:t>
            </a:r>
            <a:r>
              <a:rPr lang="en-US" sz="2400" dirty="0"/>
              <a:t> defaults to “space” which is known as “</a:t>
            </a:r>
            <a:r>
              <a:rPr lang="en-US" sz="2400" b="1" dirty="0"/>
              <a:t>soft spacing</a:t>
            </a:r>
            <a:r>
              <a:rPr lang="en-US" sz="2400" dirty="0"/>
              <a:t>”</a:t>
            </a:r>
            <a:endParaRPr lang="en-US" dirty="0" smtClean="0"/>
          </a:p>
          <a:p>
            <a:pPr lvl="1"/>
            <a:endParaRPr lang="en-US" dirty="0"/>
          </a:p>
        </p:txBody>
      </p:sp>
    </p:spTree>
    <p:extLst>
      <p:ext uri="{BB962C8B-B14F-4D97-AF65-F5344CB8AC3E}">
        <p14:creationId xmlns:p14="http://schemas.microsoft.com/office/powerpoint/2010/main" val="1132639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the keyword arguments</a:t>
            </a:r>
          </a:p>
        </p:txBody>
      </p:sp>
      <p:sp>
        <p:nvSpPr>
          <p:cNvPr id="3" name="Content Placeholder 2"/>
          <p:cNvSpPr>
            <a:spLocks noGrp="1"/>
          </p:cNvSpPr>
          <p:nvPr>
            <p:ph idx="1"/>
          </p:nvPr>
        </p:nvSpPr>
        <p:spPr/>
        <p:txBody>
          <a:bodyPr/>
          <a:lstStyle/>
          <a:p>
            <a:r>
              <a:rPr lang="en-US" dirty="0"/>
              <a:t>Type the following code in your editor, then run it:</a:t>
            </a:r>
          </a:p>
          <a:p>
            <a:endParaRPr lang="en-US" dirty="0"/>
          </a:p>
          <a:p>
            <a:r>
              <a:rPr lang="en-US" dirty="0"/>
              <a:t>Output</a:t>
            </a:r>
            <a:r>
              <a:rPr lang="en-US" dirty="0" smtClean="0"/>
              <a:t>:</a:t>
            </a:r>
          </a:p>
          <a:p>
            <a:endParaRPr lang="en-US" dirty="0"/>
          </a:p>
          <a:p>
            <a:r>
              <a:rPr lang="en-US" dirty="0"/>
              <a:t>The default behavior reflects the situation where the </a:t>
            </a:r>
            <a:r>
              <a:rPr lang="en-US" b="1" dirty="0"/>
              <a:t>end</a:t>
            </a:r>
            <a:r>
              <a:rPr lang="en-US" dirty="0"/>
              <a:t> keyword argument is implicitly used in the following way: </a:t>
            </a:r>
          </a:p>
          <a:p>
            <a:endParaRPr lang="en-US" dirty="0"/>
          </a:p>
        </p:txBody>
      </p:sp>
      <p:pic>
        <p:nvPicPr>
          <p:cNvPr id="4" name="Picture 3"/>
          <p:cNvPicPr>
            <a:picLocks noChangeAspect="1"/>
          </p:cNvPicPr>
          <p:nvPr/>
        </p:nvPicPr>
        <p:blipFill>
          <a:blip r:embed="rId2"/>
          <a:stretch>
            <a:fillRect/>
          </a:stretch>
        </p:blipFill>
        <p:spPr>
          <a:xfrm>
            <a:off x="1184827" y="1704147"/>
            <a:ext cx="6800850" cy="666750"/>
          </a:xfrm>
          <a:prstGeom prst="rect">
            <a:avLst/>
          </a:prstGeom>
        </p:spPr>
      </p:pic>
      <p:pic>
        <p:nvPicPr>
          <p:cNvPr id="5" name="Picture 4"/>
          <p:cNvPicPr>
            <a:picLocks noChangeAspect="1"/>
          </p:cNvPicPr>
          <p:nvPr/>
        </p:nvPicPr>
        <p:blipFill>
          <a:blip r:embed="rId3"/>
          <a:stretch>
            <a:fillRect/>
          </a:stretch>
        </p:blipFill>
        <p:spPr>
          <a:xfrm>
            <a:off x="1077153" y="2696610"/>
            <a:ext cx="4591050" cy="371475"/>
          </a:xfrm>
          <a:prstGeom prst="rect">
            <a:avLst/>
          </a:prstGeom>
        </p:spPr>
      </p:pic>
      <p:pic>
        <p:nvPicPr>
          <p:cNvPr id="6" name="Picture 5"/>
          <p:cNvPicPr>
            <a:picLocks noChangeAspect="1"/>
          </p:cNvPicPr>
          <p:nvPr/>
        </p:nvPicPr>
        <p:blipFill>
          <a:blip r:embed="rId4"/>
          <a:stretch>
            <a:fillRect/>
          </a:stretch>
        </p:blipFill>
        <p:spPr>
          <a:xfrm>
            <a:off x="8138906" y="3800682"/>
            <a:ext cx="1619250" cy="409575"/>
          </a:xfrm>
          <a:prstGeom prst="rect">
            <a:avLst/>
          </a:prstGeom>
        </p:spPr>
      </p:pic>
    </p:spTree>
    <p:extLst>
      <p:ext uri="{BB962C8B-B14F-4D97-AF65-F5344CB8AC3E}">
        <p14:creationId xmlns:p14="http://schemas.microsoft.com/office/powerpoint/2010/main" val="13426793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the keyword arguments</a:t>
            </a:r>
          </a:p>
        </p:txBody>
      </p:sp>
      <p:sp>
        <p:nvSpPr>
          <p:cNvPr id="3" name="Content Placeholder 2"/>
          <p:cNvSpPr>
            <a:spLocks noGrp="1"/>
          </p:cNvSpPr>
          <p:nvPr>
            <p:ph idx="1"/>
          </p:nvPr>
        </p:nvSpPr>
        <p:spPr/>
        <p:txBody>
          <a:bodyPr/>
          <a:lstStyle/>
          <a:p>
            <a:r>
              <a:rPr lang="en-US" dirty="0"/>
              <a:t>Type the following code in your editor, then run it:</a:t>
            </a:r>
          </a:p>
          <a:p>
            <a:endParaRPr lang="en-US" dirty="0"/>
          </a:p>
          <a:p>
            <a:r>
              <a:rPr lang="en-US" dirty="0"/>
              <a:t>Output:</a:t>
            </a:r>
          </a:p>
          <a:p>
            <a:endParaRPr lang="en-US" dirty="0"/>
          </a:p>
        </p:txBody>
      </p:sp>
      <p:pic>
        <p:nvPicPr>
          <p:cNvPr id="4" name="Picture 3"/>
          <p:cNvPicPr>
            <a:picLocks noChangeAspect="1"/>
          </p:cNvPicPr>
          <p:nvPr/>
        </p:nvPicPr>
        <p:blipFill>
          <a:blip r:embed="rId2"/>
          <a:stretch>
            <a:fillRect/>
          </a:stretch>
        </p:blipFill>
        <p:spPr>
          <a:xfrm>
            <a:off x="1182549" y="1792149"/>
            <a:ext cx="9210675" cy="371475"/>
          </a:xfrm>
          <a:prstGeom prst="rect">
            <a:avLst/>
          </a:prstGeom>
        </p:spPr>
      </p:pic>
      <p:pic>
        <p:nvPicPr>
          <p:cNvPr id="5" name="Picture 4"/>
          <p:cNvPicPr>
            <a:picLocks noChangeAspect="1"/>
          </p:cNvPicPr>
          <p:nvPr/>
        </p:nvPicPr>
        <p:blipFill>
          <a:blip r:embed="rId3"/>
          <a:stretch>
            <a:fillRect/>
          </a:stretch>
        </p:blipFill>
        <p:spPr>
          <a:xfrm>
            <a:off x="1182549" y="2727356"/>
            <a:ext cx="3438525" cy="342900"/>
          </a:xfrm>
          <a:prstGeom prst="rect">
            <a:avLst/>
          </a:prstGeom>
        </p:spPr>
      </p:pic>
    </p:spTree>
    <p:extLst>
      <p:ext uri="{BB962C8B-B14F-4D97-AF65-F5344CB8AC3E}">
        <p14:creationId xmlns:p14="http://schemas.microsoft.com/office/powerpoint/2010/main" val="7747093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the keyword arguments</a:t>
            </a:r>
          </a:p>
        </p:txBody>
      </p:sp>
      <p:sp>
        <p:nvSpPr>
          <p:cNvPr id="3" name="Content Placeholder 2"/>
          <p:cNvSpPr>
            <a:spLocks noGrp="1"/>
          </p:cNvSpPr>
          <p:nvPr>
            <p:ph idx="1"/>
          </p:nvPr>
        </p:nvSpPr>
        <p:spPr/>
        <p:txBody>
          <a:bodyPr/>
          <a:lstStyle/>
          <a:p>
            <a:r>
              <a:rPr lang="en-US" dirty="0"/>
              <a:t>Both keyword arguments may be mixed in one invocation, just like here in the editor window</a:t>
            </a:r>
            <a:r>
              <a:rPr lang="en-US" dirty="0" smtClean="0"/>
              <a:t>.</a:t>
            </a:r>
          </a:p>
          <a:p>
            <a:r>
              <a:rPr lang="en-US" dirty="0"/>
              <a:t>Type the following code in your editor, then run it:</a:t>
            </a:r>
          </a:p>
          <a:p>
            <a:endParaRPr lang="en-US" dirty="0"/>
          </a:p>
          <a:p>
            <a:r>
              <a:rPr lang="en-US" dirty="0"/>
              <a:t>Output:</a:t>
            </a:r>
          </a:p>
          <a:p>
            <a:endParaRPr lang="en-US" dirty="0"/>
          </a:p>
        </p:txBody>
      </p:sp>
      <p:pic>
        <p:nvPicPr>
          <p:cNvPr id="4" name="Picture 3"/>
          <p:cNvPicPr>
            <a:picLocks noChangeAspect="1"/>
          </p:cNvPicPr>
          <p:nvPr/>
        </p:nvPicPr>
        <p:blipFill>
          <a:blip r:embed="rId2"/>
          <a:stretch>
            <a:fillRect/>
          </a:stretch>
        </p:blipFill>
        <p:spPr>
          <a:xfrm>
            <a:off x="1134304" y="3674993"/>
            <a:ext cx="3562350" cy="342900"/>
          </a:xfrm>
          <a:prstGeom prst="rect">
            <a:avLst/>
          </a:prstGeom>
        </p:spPr>
      </p:pic>
      <p:pic>
        <p:nvPicPr>
          <p:cNvPr id="5" name="Picture 4"/>
          <p:cNvPicPr>
            <a:picLocks noChangeAspect="1"/>
          </p:cNvPicPr>
          <p:nvPr/>
        </p:nvPicPr>
        <p:blipFill>
          <a:blip r:embed="rId3"/>
          <a:stretch>
            <a:fillRect/>
          </a:stretch>
        </p:blipFill>
        <p:spPr>
          <a:xfrm>
            <a:off x="1211124" y="2619375"/>
            <a:ext cx="7781925" cy="638175"/>
          </a:xfrm>
          <a:prstGeom prst="rect">
            <a:avLst/>
          </a:prstGeom>
        </p:spPr>
      </p:pic>
    </p:spTree>
    <p:extLst>
      <p:ext uri="{BB962C8B-B14F-4D97-AF65-F5344CB8AC3E}">
        <p14:creationId xmlns:p14="http://schemas.microsoft.com/office/powerpoint/2010/main" val="2976301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LAB </a:t>
            </a:r>
            <a:r>
              <a:rPr lang="en-US" dirty="0" smtClean="0"/>
              <a:t>2.1.1.19</a:t>
            </a:r>
            <a:endParaRPr lang="en-US" dirty="0"/>
          </a:p>
        </p:txBody>
      </p:sp>
      <p:sp>
        <p:nvSpPr>
          <p:cNvPr id="3" name="Content Placeholder 2"/>
          <p:cNvSpPr>
            <a:spLocks noGrp="1"/>
          </p:cNvSpPr>
          <p:nvPr>
            <p:ph idx="1"/>
          </p:nvPr>
        </p:nvSpPr>
        <p:spPr>
          <a:xfrm>
            <a:off x="838200" y="1301363"/>
            <a:ext cx="10515600" cy="4950350"/>
          </a:xfrm>
        </p:spPr>
        <p:txBody>
          <a:bodyPr>
            <a:normAutofit/>
          </a:bodyPr>
          <a:lstStyle/>
          <a:p>
            <a:r>
              <a:rPr lang="en-US" dirty="0"/>
              <a:t>Estimated time: 5 minutes</a:t>
            </a:r>
          </a:p>
          <a:p>
            <a:r>
              <a:rPr lang="en-US" dirty="0" smtClean="0"/>
              <a:t>Level </a:t>
            </a:r>
            <a:r>
              <a:rPr lang="en-US" dirty="0"/>
              <a:t>of difficulty: Very Easy</a:t>
            </a:r>
          </a:p>
          <a:p>
            <a:r>
              <a:rPr lang="en-US" dirty="0" smtClean="0"/>
              <a:t>Objectives: becoming </a:t>
            </a:r>
            <a:r>
              <a:rPr lang="en-US" dirty="0"/>
              <a:t>familiar with the print() function and its formatting </a:t>
            </a:r>
            <a:r>
              <a:rPr lang="en-US" dirty="0" smtClean="0"/>
              <a:t>capabilities; experimenting </a:t>
            </a:r>
            <a:r>
              <a:rPr lang="en-US" dirty="0"/>
              <a:t>with Python code</a:t>
            </a:r>
            <a:r>
              <a:rPr lang="en-US" dirty="0" smtClean="0"/>
              <a:t>.</a:t>
            </a:r>
          </a:p>
          <a:p>
            <a:r>
              <a:rPr lang="en-US" dirty="0"/>
              <a:t>Scenario</a:t>
            </a:r>
          </a:p>
          <a:p>
            <a:pPr lvl="1"/>
            <a:r>
              <a:rPr lang="en-US" dirty="0"/>
              <a:t>Modify the first line of code in the editor, using the </a:t>
            </a:r>
            <a:r>
              <a:rPr lang="en-US" dirty="0" err="1"/>
              <a:t>sep</a:t>
            </a:r>
            <a:r>
              <a:rPr lang="en-US" dirty="0"/>
              <a:t> and end keywords, to match the expected output. Use the two print() functions in the editor</a:t>
            </a:r>
            <a:r>
              <a:rPr lang="en-US" dirty="0" smtClean="0"/>
              <a:t>.</a:t>
            </a:r>
            <a:endParaRPr lang="en-US" dirty="0"/>
          </a:p>
          <a:p>
            <a:pPr lvl="1"/>
            <a:r>
              <a:rPr lang="en-US" dirty="0"/>
              <a:t>Don't change anything in the second print() invocation</a:t>
            </a:r>
            <a:r>
              <a:rPr lang="en-US" dirty="0" smtClean="0"/>
              <a:t>.</a:t>
            </a:r>
          </a:p>
          <a:p>
            <a:pPr lvl="1"/>
            <a:endParaRPr lang="en-US" dirty="0" smtClean="0"/>
          </a:p>
          <a:p>
            <a:pPr lvl="1"/>
            <a:endParaRPr lang="en-US" dirty="0" smtClean="0"/>
          </a:p>
          <a:p>
            <a:r>
              <a:rPr lang="en-US" dirty="0"/>
              <a:t>Expected </a:t>
            </a:r>
            <a:r>
              <a:rPr lang="en-US" dirty="0" smtClean="0"/>
              <a:t>output:</a:t>
            </a:r>
            <a:endParaRPr lang="en-US" dirty="0"/>
          </a:p>
        </p:txBody>
      </p:sp>
      <p:pic>
        <p:nvPicPr>
          <p:cNvPr id="4" name="Picture 3"/>
          <p:cNvPicPr>
            <a:picLocks noChangeAspect="1"/>
          </p:cNvPicPr>
          <p:nvPr/>
        </p:nvPicPr>
        <p:blipFill>
          <a:blip r:embed="rId2"/>
          <a:stretch>
            <a:fillRect/>
          </a:stretch>
        </p:blipFill>
        <p:spPr>
          <a:xfrm>
            <a:off x="1375533" y="4774763"/>
            <a:ext cx="6657975" cy="695325"/>
          </a:xfrm>
          <a:prstGeom prst="rect">
            <a:avLst/>
          </a:prstGeom>
        </p:spPr>
      </p:pic>
      <p:pic>
        <p:nvPicPr>
          <p:cNvPr id="5" name="Picture 4"/>
          <p:cNvPicPr>
            <a:picLocks noChangeAspect="1"/>
          </p:cNvPicPr>
          <p:nvPr/>
        </p:nvPicPr>
        <p:blipFill>
          <a:blip r:embed="rId3"/>
          <a:stretch>
            <a:fillRect/>
          </a:stretch>
        </p:blipFill>
        <p:spPr>
          <a:xfrm>
            <a:off x="3676650" y="5734878"/>
            <a:ext cx="5799528" cy="323355"/>
          </a:xfrm>
          <a:prstGeom prst="rect">
            <a:avLst/>
          </a:prstGeom>
        </p:spPr>
      </p:pic>
    </p:spTree>
    <p:extLst>
      <p:ext uri="{BB962C8B-B14F-4D97-AF65-F5344CB8AC3E}">
        <p14:creationId xmlns:p14="http://schemas.microsoft.com/office/powerpoint/2010/main" val="718597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LAB </a:t>
            </a:r>
            <a:r>
              <a:rPr lang="en-US" dirty="0" smtClean="0"/>
              <a:t>2.1.1.20</a:t>
            </a:r>
            <a:endParaRPr lang="en-US" dirty="0"/>
          </a:p>
        </p:txBody>
      </p:sp>
      <p:sp>
        <p:nvSpPr>
          <p:cNvPr id="3" name="Content Placeholder 2"/>
          <p:cNvSpPr>
            <a:spLocks noGrp="1"/>
          </p:cNvSpPr>
          <p:nvPr>
            <p:ph idx="1"/>
          </p:nvPr>
        </p:nvSpPr>
        <p:spPr>
          <a:xfrm>
            <a:off x="838200" y="1301363"/>
            <a:ext cx="10515600" cy="4989709"/>
          </a:xfrm>
        </p:spPr>
        <p:txBody>
          <a:bodyPr/>
          <a:lstStyle/>
          <a:p>
            <a:r>
              <a:rPr lang="en-US" dirty="0"/>
              <a:t>Estimated time: 5 minutes</a:t>
            </a:r>
          </a:p>
          <a:p>
            <a:r>
              <a:rPr lang="en-US" dirty="0"/>
              <a:t>Level of difficulty: Very Easy</a:t>
            </a:r>
          </a:p>
          <a:p>
            <a:r>
              <a:rPr lang="en-US" dirty="0"/>
              <a:t>Objectives: </a:t>
            </a:r>
            <a:endParaRPr lang="en-US" dirty="0" smtClean="0"/>
          </a:p>
          <a:p>
            <a:pPr lvl="1"/>
            <a:r>
              <a:rPr lang="en-US" dirty="0" smtClean="0"/>
              <a:t>experimenting </a:t>
            </a:r>
            <a:r>
              <a:rPr lang="en-US" dirty="0"/>
              <a:t>with existing Python </a:t>
            </a:r>
            <a:r>
              <a:rPr lang="en-US" dirty="0" smtClean="0"/>
              <a:t>code, </a:t>
            </a:r>
          </a:p>
          <a:p>
            <a:pPr lvl="1"/>
            <a:r>
              <a:rPr lang="en-US" dirty="0" smtClean="0"/>
              <a:t>discovering </a:t>
            </a:r>
            <a:r>
              <a:rPr lang="en-US" dirty="0"/>
              <a:t>and fixing basic syntax </a:t>
            </a:r>
            <a:r>
              <a:rPr lang="en-US" dirty="0" smtClean="0"/>
              <a:t>errors, </a:t>
            </a:r>
          </a:p>
          <a:p>
            <a:pPr lvl="1"/>
            <a:r>
              <a:rPr lang="en-US" dirty="0" smtClean="0"/>
              <a:t>becoming </a:t>
            </a:r>
            <a:r>
              <a:rPr lang="en-US" dirty="0"/>
              <a:t>familiar with the print() function and its formatting capabilities</a:t>
            </a:r>
            <a:r>
              <a:rPr lang="en-US" dirty="0" smtClean="0"/>
              <a:t>.</a:t>
            </a:r>
          </a:p>
          <a:p>
            <a:r>
              <a:rPr lang="en-US" dirty="0" smtClean="0"/>
              <a:t>Scenario</a:t>
            </a:r>
          </a:p>
          <a:p>
            <a:pPr lvl="1"/>
            <a:r>
              <a:rPr lang="en-US" dirty="0"/>
              <a:t>We strongly encourage you to play with the code we've written for you, and make some (maybe even destructive) amendments. Feel free to modify any part of the code, but there is one condition - learn from your mistakes and draw your own conclusions.</a:t>
            </a:r>
          </a:p>
          <a:p>
            <a:endParaRPr lang="en-US" dirty="0"/>
          </a:p>
        </p:txBody>
      </p:sp>
      <p:pic>
        <p:nvPicPr>
          <p:cNvPr id="5" name="Picture 4"/>
          <p:cNvPicPr>
            <a:picLocks noChangeAspect="1"/>
          </p:cNvPicPr>
          <p:nvPr/>
        </p:nvPicPr>
        <p:blipFill>
          <a:blip r:embed="rId2"/>
          <a:stretch>
            <a:fillRect/>
          </a:stretch>
        </p:blipFill>
        <p:spPr>
          <a:xfrm>
            <a:off x="7860792" y="1301363"/>
            <a:ext cx="2718816" cy="2169696"/>
          </a:xfrm>
          <a:prstGeom prst="rect">
            <a:avLst/>
          </a:prstGeom>
        </p:spPr>
      </p:pic>
    </p:spTree>
    <p:extLst>
      <p:ext uri="{BB962C8B-B14F-4D97-AF65-F5344CB8AC3E}">
        <p14:creationId xmlns:p14="http://schemas.microsoft.com/office/powerpoint/2010/main" val="2878262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 - LAB 2.1.1.20</a:t>
            </a:r>
          </a:p>
        </p:txBody>
      </p:sp>
      <p:sp>
        <p:nvSpPr>
          <p:cNvPr id="3" name="Content Placeholder 2"/>
          <p:cNvSpPr>
            <a:spLocks noGrp="1"/>
          </p:cNvSpPr>
          <p:nvPr>
            <p:ph idx="1"/>
          </p:nvPr>
        </p:nvSpPr>
        <p:spPr>
          <a:xfrm>
            <a:off x="838200" y="1301363"/>
            <a:ext cx="8406384" cy="5108581"/>
          </a:xfrm>
        </p:spPr>
        <p:txBody>
          <a:bodyPr>
            <a:normAutofit fontScale="92500" lnSpcReduction="20000"/>
          </a:bodyPr>
          <a:lstStyle/>
          <a:p>
            <a:r>
              <a:rPr lang="en-US" dirty="0"/>
              <a:t>Try to</a:t>
            </a:r>
            <a:r>
              <a:rPr lang="en-US" dirty="0" smtClean="0"/>
              <a:t>:</a:t>
            </a:r>
            <a:endParaRPr lang="en-US" dirty="0"/>
          </a:p>
          <a:p>
            <a:pPr lvl="1"/>
            <a:r>
              <a:rPr lang="en-US" sz="2600" dirty="0"/>
              <a:t>minimize the number of print() function invocations by inserting the \n sequence into the strings</a:t>
            </a:r>
          </a:p>
          <a:p>
            <a:pPr lvl="1"/>
            <a:r>
              <a:rPr lang="en-US" sz="2600" dirty="0"/>
              <a:t>make the arrow twice as large (but keep the proportions)</a:t>
            </a:r>
          </a:p>
          <a:p>
            <a:pPr lvl="1"/>
            <a:r>
              <a:rPr lang="en-US" sz="2600" dirty="0"/>
              <a:t>duplicate the arrow, placing both arrows side by side; note: a string may be multiplied by using the following trick: "string" * 2 will produce "</a:t>
            </a:r>
            <a:r>
              <a:rPr lang="en-US" sz="2600" dirty="0" err="1"/>
              <a:t>stringstring</a:t>
            </a:r>
            <a:r>
              <a:rPr lang="en-US" sz="2600" dirty="0"/>
              <a:t>" (we'll tell you more about it soon)</a:t>
            </a:r>
          </a:p>
          <a:p>
            <a:pPr lvl="1"/>
            <a:r>
              <a:rPr lang="en-US" sz="2600" dirty="0"/>
              <a:t>remove any of the quotes, and look carefully at Python's response; pay attention to where Python sees an error - is this the place where the error really exists?</a:t>
            </a:r>
          </a:p>
          <a:p>
            <a:pPr lvl="1"/>
            <a:r>
              <a:rPr lang="en-US" sz="2600" dirty="0"/>
              <a:t>do the same with some of the parentheses;</a:t>
            </a:r>
          </a:p>
          <a:p>
            <a:pPr lvl="1"/>
            <a:r>
              <a:rPr lang="en-US" sz="2600" dirty="0"/>
              <a:t>change any of the print words into something else, differing only in case (e.g., Print) - what happens now?</a:t>
            </a:r>
          </a:p>
          <a:p>
            <a:pPr lvl="1"/>
            <a:r>
              <a:rPr lang="en-US" sz="2600" dirty="0"/>
              <a:t>replace some of the quotes with apostrophes; watch what happens carefully.</a:t>
            </a:r>
          </a:p>
        </p:txBody>
      </p:sp>
      <p:pic>
        <p:nvPicPr>
          <p:cNvPr id="5" name="Picture 4"/>
          <p:cNvPicPr>
            <a:picLocks noChangeAspect="1"/>
          </p:cNvPicPr>
          <p:nvPr/>
        </p:nvPicPr>
        <p:blipFill>
          <a:blip r:embed="rId2"/>
          <a:stretch>
            <a:fillRect/>
          </a:stretch>
        </p:blipFill>
        <p:spPr>
          <a:xfrm>
            <a:off x="9244584" y="1301363"/>
            <a:ext cx="2876076" cy="2295194"/>
          </a:xfrm>
          <a:prstGeom prst="rect">
            <a:avLst/>
          </a:prstGeom>
        </p:spPr>
      </p:pic>
    </p:spTree>
    <p:extLst>
      <p:ext uri="{BB962C8B-B14F-4D97-AF65-F5344CB8AC3E}">
        <p14:creationId xmlns:p14="http://schemas.microsoft.com/office/powerpoint/2010/main" val="27063882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Literals - the data in itself</a:t>
            </a:r>
          </a:p>
        </p:txBody>
      </p:sp>
      <p:sp>
        <p:nvSpPr>
          <p:cNvPr id="3" name="Content Placeholder 2"/>
          <p:cNvSpPr>
            <a:spLocks noGrp="1"/>
          </p:cNvSpPr>
          <p:nvPr>
            <p:ph idx="1"/>
          </p:nvPr>
        </p:nvSpPr>
        <p:spPr/>
        <p:txBody>
          <a:bodyPr/>
          <a:lstStyle/>
          <a:p>
            <a:r>
              <a:rPr lang="en-US" dirty="0"/>
              <a:t>A literal is data whose values are determined by the literal itself</a:t>
            </a:r>
            <a:r>
              <a:rPr lang="en-US" dirty="0" smtClean="0"/>
              <a:t>.</a:t>
            </a:r>
          </a:p>
          <a:p>
            <a:r>
              <a:rPr lang="en-US" dirty="0" smtClean="0"/>
              <a:t>Example:</a:t>
            </a:r>
          </a:p>
          <a:p>
            <a:pPr lvl="1"/>
            <a:r>
              <a:rPr lang="en-US" dirty="0" smtClean="0"/>
              <a:t>123 </a:t>
            </a:r>
            <a:r>
              <a:rPr lang="en-US" dirty="0" smtClean="0">
                <a:sym typeface="Wingdings" panose="05000000000000000000" pitchFamily="2" charset="2"/>
              </a:rPr>
              <a:t> literal (integer literal)</a:t>
            </a:r>
          </a:p>
          <a:p>
            <a:pPr lvl="1"/>
            <a:r>
              <a:rPr lang="en-US" dirty="0" smtClean="0">
                <a:sym typeface="Wingdings" panose="05000000000000000000" pitchFamily="2" charset="2"/>
              </a:rPr>
              <a:t>C  not literal</a:t>
            </a:r>
          </a:p>
          <a:p>
            <a:pPr lvl="1"/>
            <a:r>
              <a:rPr lang="en-US" dirty="0" smtClean="0"/>
              <a:t>“2” </a:t>
            </a:r>
            <a:r>
              <a:rPr lang="en-US" dirty="0" smtClean="0">
                <a:sym typeface="Wingdings" panose="05000000000000000000" pitchFamily="2" charset="2"/>
              </a:rPr>
              <a:t> literal (string literal)</a:t>
            </a:r>
          </a:p>
          <a:p>
            <a:pPr lvl="1"/>
            <a:r>
              <a:rPr lang="en-US" dirty="0" smtClean="0">
                <a:sym typeface="Wingdings" panose="05000000000000000000" pitchFamily="2" charset="2"/>
              </a:rPr>
              <a:t>2.5  literal (float literal)</a:t>
            </a:r>
            <a:endParaRPr lang="en-US" dirty="0"/>
          </a:p>
        </p:txBody>
      </p:sp>
    </p:spTree>
    <p:extLst>
      <p:ext uri="{BB962C8B-B14F-4D97-AF65-F5344CB8AC3E}">
        <p14:creationId xmlns:p14="http://schemas.microsoft.com/office/powerpoint/2010/main" val="29494859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nteger</a:t>
            </a:r>
            <a:endParaRPr lang="en-US" dirty="0"/>
          </a:p>
        </p:txBody>
      </p:sp>
      <p:sp>
        <p:nvSpPr>
          <p:cNvPr id="3" name="Content Placeholder 2"/>
          <p:cNvSpPr>
            <a:spLocks noGrp="1"/>
          </p:cNvSpPr>
          <p:nvPr>
            <p:ph idx="1"/>
          </p:nvPr>
        </p:nvSpPr>
        <p:spPr/>
        <p:txBody>
          <a:bodyPr/>
          <a:lstStyle/>
          <a:p>
            <a:r>
              <a:rPr lang="en-US" dirty="0"/>
              <a:t>a number that can be written without a fractional </a:t>
            </a:r>
            <a:r>
              <a:rPr lang="en-US" dirty="0" smtClean="0"/>
              <a:t>component</a:t>
            </a:r>
          </a:p>
          <a:p>
            <a:r>
              <a:rPr lang="en-US" dirty="0" smtClean="0"/>
              <a:t>Example:</a:t>
            </a:r>
          </a:p>
          <a:p>
            <a:pPr lvl="1"/>
            <a:r>
              <a:rPr lang="en-US" dirty="0" smtClean="0"/>
              <a:t>print(123), </a:t>
            </a:r>
            <a:r>
              <a:rPr lang="en-US" dirty="0"/>
              <a:t>output:  </a:t>
            </a:r>
            <a:r>
              <a:rPr lang="en-US" dirty="0" smtClean="0"/>
              <a:t>123</a:t>
            </a:r>
          </a:p>
          <a:p>
            <a:pPr lvl="1"/>
            <a:r>
              <a:rPr lang="en-US" dirty="0" smtClean="0"/>
              <a:t>print(</a:t>
            </a:r>
            <a:r>
              <a:rPr lang="en-US" dirty="0"/>
              <a:t>11_111</a:t>
            </a:r>
            <a:r>
              <a:rPr lang="en-US" dirty="0" smtClean="0"/>
              <a:t>), </a:t>
            </a:r>
            <a:r>
              <a:rPr lang="en-US" dirty="0"/>
              <a:t>output: 11111 </a:t>
            </a:r>
            <a:endParaRPr lang="en-US" dirty="0" smtClean="0"/>
          </a:p>
          <a:p>
            <a:pPr lvl="1"/>
            <a:r>
              <a:rPr lang="en-US" dirty="0"/>
              <a:t>print</a:t>
            </a:r>
            <a:r>
              <a:rPr lang="en-US" dirty="0" smtClean="0"/>
              <a:t>(+75000), </a:t>
            </a:r>
            <a:r>
              <a:rPr lang="en-US" dirty="0"/>
              <a:t>output: </a:t>
            </a:r>
            <a:r>
              <a:rPr lang="en-US" dirty="0" smtClean="0"/>
              <a:t>75000</a:t>
            </a:r>
            <a:endParaRPr lang="en-US" dirty="0"/>
          </a:p>
        </p:txBody>
      </p:sp>
    </p:spTree>
    <p:extLst>
      <p:ext uri="{BB962C8B-B14F-4D97-AF65-F5344CB8AC3E}">
        <p14:creationId xmlns:p14="http://schemas.microsoft.com/office/powerpoint/2010/main" val="30726470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Types. Variables, Basic Input-Output Operations, basic Operators</a:t>
            </a:r>
            <a:endParaRPr lang="en-US" dirty="0"/>
          </a:p>
        </p:txBody>
      </p:sp>
      <p:sp>
        <p:nvSpPr>
          <p:cNvPr id="7" name="Text Placeholder 6"/>
          <p:cNvSpPr>
            <a:spLocks noGrp="1"/>
          </p:cNvSpPr>
          <p:nvPr>
            <p:ph type="body" idx="1"/>
          </p:nvPr>
        </p:nvSpPr>
        <p:spPr/>
        <p:txBody>
          <a:bodyPr/>
          <a:lstStyle/>
          <a:p>
            <a:r>
              <a:rPr lang="en-US" dirty="0" err="1" smtClean="0"/>
              <a:t>Modul</a:t>
            </a:r>
            <a:r>
              <a:rPr lang="en-US" dirty="0" smtClean="0"/>
              <a:t> 2</a:t>
            </a:r>
            <a:endParaRPr lang="en-US" dirty="0"/>
          </a:p>
        </p:txBody>
      </p:sp>
    </p:spTree>
    <p:extLst>
      <p:ext uri="{BB962C8B-B14F-4D97-AF65-F5344CB8AC3E}">
        <p14:creationId xmlns:p14="http://schemas.microsoft.com/office/powerpoint/2010/main" val="29454150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a:t>
            </a:r>
            <a:r>
              <a:rPr lang="en-US" dirty="0" err="1" smtClean="0"/>
              <a:t>nteger:octal</a:t>
            </a:r>
            <a:r>
              <a:rPr lang="en-US" dirty="0" smtClean="0"/>
              <a:t> </a:t>
            </a:r>
            <a:r>
              <a:rPr lang="en-US" dirty="0"/>
              <a:t>and hexadecimal </a:t>
            </a:r>
            <a:r>
              <a:rPr lang="en-US" dirty="0" smtClean="0"/>
              <a:t>numbers</a:t>
            </a:r>
            <a:endParaRPr lang="en-US" dirty="0"/>
          </a:p>
        </p:txBody>
      </p:sp>
      <p:sp>
        <p:nvSpPr>
          <p:cNvPr id="3" name="Content Placeholder 2"/>
          <p:cNvSpPr>
            <a:spLocks noGrp="1"/>
          </p:cNvSpPr>
          <p:nvPr>
            <p:ph idx="1"/>
          </p:nvPr>
        </p:nvSpPr>
        <p:spPr>
          <a:xfrm>
            <a:off x="838200" y="1301363"/>
            <a:ext cx="10515600" cy="4852549"/>
          </a:xfrm>
        </p:spPr>
        <p:txBody>
          <a:bodyPr>
            <a:normAutofit lnSpcReduction="10000"/>
          </a:bodyPr>
          <a:lstStyle/>
          <a:p>
            <a:pPr marL="0" indent="0">
              <a:buNone/>
            </a:pPr>
            <a:r>
              <a:rPr lang="en-US" b="1" dirty="0" smtClean="0"/>
              <a:t>Octal</a:t>
            </a:r>
          </a:p>
          <a:p>
            <a:r>
              <a:rPr lang="en-US" dirty="0"/>
              <a:t>an integer number is preceded by an 0O or 0o prefix (zero-o</a:t>
            </a:r>
            <a:r>
              <a:rPr lang="en-US" dirty="0" smtClean="0"/>
              <a:t>)</a:t>
            </a:r>
          </a:p>
          <a:p>
            <a:r>
              <a:rPr lang="en-US" dirty="0"/>
              <a:t>This means that the number must contain digits taken from the [0..7] range only</a:t>
            </a:r>
            <a:r>
              <a:rPr lang="en-US" dirty="0" smtClean="0"/>
              <a:t>.</a:t>
            </a:r>
          </a:p>
          <a:p>
            <a:r>
              <a:rPr lang="en-US" dirty="0" smtClean="0"/>
              <a:t>Example:</a:t>
            </a:r>
          </a:p>
          <a:p>
            <a:pPr lvl="1"/>
            <a:r>
              <a:rPr lang="en-US" dirty="0"/>
              <a:t>0o123 is an octal number with a (decimal) value equal to </a:t>
            </a:r>
            <a:r>
              <a:rPr lang="en-US" dirty="0" smtClean="0"/>
              <a:t>83</a:t>
            </a:r>
          </a:p>
          <a:p>
            <a:pPr marL="0" indent="0">
              <a:buNone/>
            </a:pPr>
            <a:r>
              <a:rPr lang="en-US" b="1" dirty="0" smtClean="0"/>
              <a:t>Hexadecimal</a:t>
            </a:r>
          </a:p>
          <a:p>
            <a:r>
              <a:rPr lang="en-US" dirty="0" smtClean="0"/>
              <a:t>An integer numbers is </a:t>
            </a:r>
            <a:r>
              <a:rPr lang="en-US" dirty="0"/>
              <a:t>be preceded by the prefix 0x or 0X (zero-x</a:t>
            </a:r>
            <a:r>
              <a:rPr lang="en-US" dirty="0" smtClean="0"/>
              <a:t>)</a:t>
            </a:r>
          </a:p>
          <a:p>
            <a:r>
              <a:rPr lang="en-US" dirty="0" smtClean="0"/>
              <a:t>Example:</a:t>
            </a:r>
          </a:p>
          <a:p>
            <a:pPr lvl="1"/>
            <a:r>
              <a:rPr lang="en-US" dirty="0"/>
              <a:t>0x123 is a hexadecimal number with a (decimal) value equal to </a:t>
            </a:r>
            <a:r>
              <a:rPr lang="en-US" dirty="0" smtClean="0"/>
              <a:t>291</a:t>
            </a:r>
          </a:p>
          <a:p>
            <a:pPr lvl="1"/>
            <a:r>
              <a:rPr lang="en-US" dirty="0"/>
              <a:t>print(0x123</a:t>
            </a:r>
            <a:r>
              <a:rPr lang="en-US" dirty="0" smtClean="0"/>
              <a:t>), output: 291</a:t>
            </a:r>
          </a:p>
          <a:p>
            <a:endParaRPr lang="en-US" dirty="0"/>
          </a:p>
        </p:txBody>
      </p:sp>
    </p:spTree>
    <p:extLst>
      <p:ext uri="{BB962C8B-B14F-4D97-AF65-F5344CB8AC3E}">
        <p14:creationId xmlns:p14="http://schemas.microsoft.com/office/powerpoint/2010/main" val="27521509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a:t>
            </a:r>
            <a:endParaRPr lang="en-US" dirty="0"/>
          </a:p>
        </p:txBody>
      </p:sp>
      <p:sp>
        <p:nvSpPr>
          <p:cNvPr id="3" name="Content Placeholder 2"/>
          <p:cNvSpPr>
            <a:spLocks noGrp="1"/>
          </p:cNvSpPr>
          <p:nvPr>
            <p:ph idx="1"/>
          </p:nvPr>
        </p:nvSpPr>
        <p:spPr/>
        <p:txBody>
          <a:bodyPr/>
          <a:lstStyle/>
          <a:p>
            <a:r>
              <a:rPr lang="en-US" dirty="0" smtClean="0"/>
              <a:t>The </a:t>
            </a:r>
            <a:r>
              <a:rPr lang="en-US" dirty="0"/>
              <a:t>numbers that have (or may have) a fractional part after the decimal </a:t>
            </a:r>
            <a:r>
              <a:rPr lang="en-US" dirty="0" smtClean="0"/>
              <a:t>point</a:t>
            </a:r>
          </a:p>
          <a:p>
            <a:r>
              <a:rPr lang="en-US" dirty="0" smtClean="0"/>
              <a:t>Example:</a:t>
            </a:r>
          </a:p>
          <a:p>
            <a:pPr lvl="1"/>
            <a:r>
              <a:rPr lang="en-US" dirty="0" smtClean="0"/>
              <a:t>print(2.5), output: 2.5</a:t>
            </a:r>
          </a:p>
          <a:p>
            <a:pPr lvl="1"/>
            <a:r>
              <a:rPr lang="en-US" dirty="0"/>
              <a:t>print</a:t>
            </a:r>
            <a:r>
              <a:rPr lang="en-US" dirty="0" smtClean="0"/>
              <a:t>(-0.4), </a:t>
            </a:r>
            <a:r>
              <a:rPr lang="en-US" dirty="0"/>
              <a:t>output: </a:t>
            </a:r>
            <a:r>
              <a:rPr lang="en-US" dirty="0" smtClean="0"/>
              <a:t>-0.4</a:t>
            </a:r>
          </a:p>
          <a:p>
            <a:pPr lvl="1"/>
            <a:r>
              <a:rPr lang="en-US" dirty="0"/>
              <a:t>p</a:t>
            </a:r>
            <a:r>
              <a:rPr lang="en-US" dirty="0" smtClean="0"/>
              <a:t>rint(.4), output:  0.4</a:t>
            </a:r>
          </a:p>
          <a:p>
            <a:pPr lvl="1"/>
            <a:r>
              <a:rPr lang="en-US" dirty="0" smtClean="0"/>
              <a:t>print(4.), </a:t>
            </a:r>
            <a:r>
              <a:rPr lang="en-US" dirty="0"/>
              <a:t>output:  </a:t>
            </a:r>
            <a:r>
              <a:rPr lang="en-US" dirty="0" smtClean="0"/>
              <a:t>4.0</a:t>
            </a:r>
            <a:endParaRPr lang="en-US" dirty="0"/>
          </a:p>
        </p:txBody>
      </p:sp>
    </p:spTree>
    <p:extLst>
      <p:ext uri="{BB962C8B-B14F-4D97-AF65-F5344CB8AC3E}">
        <p14:creationId xmlns:p14="http://schemas.microsoft.com/office/powerpoint/2010/main" val="36412329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dirty="0"/>
              <a:t>can use scientific notation</a:t>
            </a:r>
          </a:p>
        </p:txBody>
      </p:sp>
      <p:sp>
        <p:nvSpPr>
          <p:cNvPr id="3" name="Content Placeholder 2"/>
          <p:cNvSpPr>
            <a:spLocks noGrp="1"/>
          </p:cNvSpPr>
          <p:nvPr>
            <p:ph idx="1"/>
          </p:nvPr>
        </p:nvSpPr>
        <p:spPr/>
        <p:txBody>
          <a:bodyPr>
            <a:normAutofit/>
          </a:bodyPr>
          <a:lstStyle/>
          <a:p>
            <a:r>
              <a:rPr lang="en-US" dirty="0"/>
              <a:t>When you want to use any numbers that are very large or very </a:t>
            </a:r>
            <a:r>
              <a:rPr lang="en-US" dirty="0" smtClean="0"/>
              <a:t>small</a:t>
            </a:r>
          </a:p>
          <a:p>
            <a:r>
              <a:rPr lang="en-US" dirty="0"/>
              <a:t>for example, the speed of light, expressed in meters per second. Written directly it would look like this: 300000000</a:t>
            </a:r>
            <a:r>
              <a:rPr lang="en-US" dirty="0" smtClean="0"/>
              <a:t>.</a:t>
            </a:r>
          </a:p>
          <a:p>
            <a:r>
              <a:rPr lang="en-US" dirty="0"/>
              <a:t>To avoid writing out so many zeros, physics textbooks use an abbreviated form, which you have probably already </a:t>
            </a:r>
            <a:r>
              <a:rPr lang="en-US" dirty="0" smtClean="0"/>
              <a:t>seen: </a:t>
            </a:r>
            <a:r>
              <a:rPr lang="en-US" dirty="0"/>
              <a:t>3 x 10</a:t>
            </a:r>
            <a:r>
              <a:rPr lang="en-US" baseline="30000" dirty="0"/>
              <a:t>8</a:t>
            </a:r>
            <a:r>
              <a:rPr lang="en-US" dirty="0" smtClean="0"/>
              <a:t>.</a:t>
            </a:r>
          </a:p>
          <a:p>
            <a:r>
              <a:rPr lang="en-US" dirty="0"/>
              <a:t>In Python, the same effect is achieved in a slightly different way - take a look: </a:t>
            </a:r>
            <a:r>
              <a:rPr lang="en-US" b="1" dirty="0" smtClean="0"/>
              <a:t>3E8 or 3e8</a:t>
            </a:r>
          </a:p>
          <a:p>
            <a:r>
              <a:rPr lang="en-US" dirty="0"/>
              <a:t>Note</a:t>
            </a:r>
            <a:r>
              <a:rPr lang="en-US" dirty="0" smtClean="0"/>
              <a:t>:</a:t>
            </a:r>
            <a:endParaRPr lang="en-US" dirty="0"/>
          </a:p>
          <a:p>
            <a:pPr lvl="1"/>
            <a:r>
              <a:rPr lang="en-US" dirty="0"/>
              <a:t>the exponent (the value after the E) has to be an integer;</a:t>
            </a:r>
          </a:p>
          <a:p>
            <a:pPr lvl="1"/>
            <a:r>
              <a:rPr lang="en-US" dirty="0"/>
              <a:t>the base (the value in front of the E) may be an integer.</a:t>
            </a:r>
            <a:endParaRPr lang="en-US" dirty="0" smtClean="0"/>
          </a:p>
        </p:txBody>
      </p:sp>
    </p:spTree>
    <p:extLst>
      <p:ext uri="{BB962C8B-B14F-4D97-AF65-F5344CB8AC3E}">
        <p14:creationId xmlns:p14="http://schemas.microsoft.com/office/powerpoint/2010/main" val="5098996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use scientific notation</a:t>
            </a:r>
          </a:p>
        </p:txBody>
      </p:sp>
      <p:sp>
        <p:nvSpPr>
          <p:cNvPr id="3" name="Content Placeholder 2"/>
          <p:cNvSpPr>
            <a:spLocks noGrp="1"/>
          </p:cNvSpPr>
          <p:nvPr>
            <p:ph idx="1"/>
          </p:nvPr>
        </p:nvSpPr>
        <p:spPr>
          <a:xfrm>
            <a:off x="838200" y="1301363"/>
            <a:ext cx="10515600" cy="4889125"/>
          </a:xfrm>
        </p:spPr>
        <p:txBody>
          <a:bodyPr>
            <a:normAutofit fontScale="92500" lnSpcReduction="10000"/>
          </a:bodyPr>
          <a:lstStyle/>
          <a:p>
            <a:r>
              <a:rPr lang="en-US" dirty="0"/>
              <a:t>A physical constant called Planck's constant (and denoted as h), according to </a:t>
            </a:r>
            <a:r>
              <a:rPr lang="en-US" dirty="0" smtClean="0"/>
              <a:t>the </a:t>
            </a:r>
            <a:r>
              <a:rPr lang="en-US" dirty="0"/>
              <a:t>textbooks, has the value of: 6.62607 x 10</a:t>
            </a:r>
            <a:r>
              <a:rPr lang="en-US" baseline="30000" dirty="0"/>
              <a:t>-34</a:t>
            </a:r>
            <a:r>
              <a:rPr lang="en-US" dirty="0" smtClean="0"/>
              <a:t>.</a:t>
            </a:r>
          </a:p>
          <a:p>
            <a:r>
              <a:rPr lang="en-US" dirty="0"/>
              <a:t>If you would like to use it in a program, you should write it this </a:t>
            </a:r>
            <a:r>
              <a:rPr lang="en-US" dirty="0" smtClean="0"/>
              <a:t>way: 6.62607E-34</a:t>
            </a:r>
          </a:p>
          <a:p>
            <a:r>
              <a:rPr lang="en-US" dirty="0"/>
              <a:t>Note: the fact that you've chosen one of the possible forms of coding float values doesn't mean that Python will present it the same way</a:t>
            </a:r>
            <a:r>
              <a:rPr lang="en-US" dirty="0" smtClean="0"/>
              <a:t>.</a:t>
            </a:r>
          </a:p>
          <a:p>
            <a:r>
              <a:rPr lang="en-US" dirty="0"/>
              <a:t>Python may sometimes choose different notation than you</a:t>
            </a:r>
            <a:r>
              <a:rPr lang="en-US" dirty="0" smtClean="0"/>
              <a:t>.</a:t>
            </a:r>
          </a:p>
          <a:p>
            <a:r>
              <a:rPr lang="en-US" dirty="0"/>
              <a:t>For example, let's say you've decided to use the following float </a:t>
            </a:r>
            <a:r>
              <a:rPr lang="en-US" dirty="0" smtClean="0"/>
              <a:t>literal: </a:t>
            </a:r>
            <a:r>
              <a:rPr lang="en-US" b="1" dirty="0" smtClean="0"/>
              <a:t>0.0000000000000000000001</a:t>
            </a:r>
            <a:endParaRPr lang="en-US" b="1" dirty="0"/>
          </a:p>
          <a:p>
            <a:r>
              <a:rPr lang="en-US" dirty="0"/>
              <a:t>When you run this literal through </a:t>
            </a:r>
            <a:r>
              <a:rPr lang="en-US" dirty="0" smtClean="0"/>
              <a:t>Python: </a:t>
            </a:r>
            <a:r>
              <a:rPr lang="en-US" b="1" dirty="0" smtClean="0"/>
              <a:t>print(0.0000000000000000000001</a:t>
            </a:r>
            <a:r>
              <a:rPr lang="en-US" b="1" dirty="0"/>
              <a:t>)</a:t>
            </a:r>
          </a:p>
          <a:p>
            <a:r>
              <a:rPr lang="en-US" dirty="0" smtClean="0"/>
              <a:t>this </a:t>
            </a:r>
            <a:r>
              <a:rPr lang="en-US" dirty="0"/>
              <a:t>is the </a:t>
            </a:r>
            <a:r>
              <a:rPr lang="en-US" dirty="0" smtClean="0"/>
              <a:t>result: </a:t>
            </a:r>
            <a:r>
              <a:rPr lang="en-US" b="1" dirty="0" smtClean="0"/>
              <a:t>1e-22</a:t>
            </a:r>
            <a:endParaRPr lang="en-US" b="1" dirty="0"/>
          </a:p>
        </p:txBody>
      </p:sp>
    </p:spTree>
    <p:extLst>
      <p:ext uri="{BB962C8B-B14F-4D97-AF65-F5344CB8AC3E}">
        <p14:creationId xmlns:p14="http://schemas.microsoft.com/office/powerpoint/2010/main" val="37249515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p>
        </p:txBody>
      </p:sp>
      <p:sp>
        <p:nvSpPr>
          <p:cNvPr id="3" name="Content Placeholder 2"/>
          <p:cNvSpPr>
            <a:spLocks noGrp="1"/>
          </p:cNvSpPr>
          <p:nvPr>
            <p:ph idx="1"/>
          </p:nvPr>
        </p:nvSpPr>
        <p:spPr>
          <a:xfrm>
            <a:off x="838200" y="1301363"/>
            <a:ext cx="10515600" cy="5145157"/>
          </a:xfrm>
        </p:spPr>
        <p:txBody>
          <a:bodyPr>
            <a:normAutofit fontScale="77500" lnSpcReduction="20000"/>
          </a:bodyPr>
          <a:lstStyle/>
          <a:p>
            <a:r>
              <a:rPr lang="en-US" dirty="0"/>
              <a:t>Strings are used when you need to process text (like names of all kinds, addresses, novels, etc.), not numbers</a:t>
            </a:r>
            <a:r>
              <a:rPr lang="en-US" dirty="0" smtClean="0"/>
              <a:t>.</a:t>
            </a:r>
          </a:p>
          <a:p>
            <a:r>
              <a:rPr lang="en-US" dirty="0" smtClean="0"/>
              <a:t>Example:</a:t>
            </a:r>
          </a:p>
          <a:p>
            <a:pPr lvl="1"/>
            <a:r>
              <a:rPr lang="en-US" sz="2800" dirty="0"/>
              <a:t>print("Hello")</a:t>
            </a:r>
          </a:p>
          <a:p>
            <a:pPr lvl="1"/>
            <a:r>
              <a:rPr lang="en-US" sz="2800" dirty="0"/>
              <a:t>print('Hello</a:t>
            </a:r>
            <a:r>
              <a:rPr lang="en-US" sz="2800" dirty="0" smtClean="0"/>
              <a:t>')</a:t>
            </a:r>
          </a:p>
          <a:p>
            <a:pPr lvl="1"/>
            <a:r>
              <a:rPr lang="en-US" sz="2800" dirty="0"/>
              <a:t>print(</a:t>
            </a:r>
          </a:p>
          <a:p>
            <a:pPr marL="457200" lvl="1" indent="0">
              <a:buNone/>
            </a:pPr>
            <a:r>
              <a:rPr lang="en-US" sz="2800" dirty="0" smtClean="0"/>
              <a:t>	"""</a:t>
            </a:r>
            <a:endParaRPr lang="en-US" sz="2800" dirty="0"/>
          </a:p>
          <a:p>
            <a:pPr marL="457200" lvl="1" indent="0">
              <a:buNone/>
            </a:pPr>
            <a:r>
              <a:rPr lang="en-US" sz="2800" dirty="0" smtClean="0"/>
              <a:t>	+================================+</a:t>
            </a:r>
            <a:endParaRPr lang="en-US" sz="2800" dirty="0"/>
          </a:p>
          <a:p>
            <a:pPr marL="457200" lvl="1" indent="0">
              <a:buNone/>
            </a:pPr>
            <a:r>
              <a:rPr lang="en-US" sz="2800" dirty="0" smtClean="0"/>
              <a:t>	| </a:t>
            </a:r>
            <a:r>
              <a:rPr lang="en-US" sz="2800" dirty="0"/>
              <a:t>Welcome to my game, muggle!    </a:t>
            </a:r>
            <a:r>
              <a:rPr lang="en-US" sz="2800" dirty="0" smtClean="0"/>
              <a:t>         |</a:t>
            </a:r>
            <a:endParaRPr lang="en-US" sz="2800" dirty="0"/>
          </a:p>
          <a:p>
            <a:pPr marL="457200" lvl="1" indent="0">
              <a:buNone/>
            </a:pPr>
            <a:r>
              <a:rPr lang="en-US" sz="2800" dirty="0" smtClean="0"/>
              <a:t>	| </a:t>
            </a:r>
            <a:r>
              <a:rPr lang="en-US" sz="2800" dirty="0"/>
              <a:t>Enter an integer number        </a:t>
            </a:r>
            <a:r>
              <a:rPr lang="en-US" sz="2800" dirty="0" smtClean="0"/>
              <a:t>                 |</a:t>
            </a:r>
            <a:endParaRPr lang="en-US" sz="2800" dirty="0"/>
          </a:p>
          <a:p>
            <a:pPr marL="457200" lvl="1" indent="0">
              <a:buNone/>
            </a:pPr>
            <a:r>
              <a:rPr lang="en-US" sz="2800" dirty="0" smtClean="0"/>
              <a:t>	| </a:t>
            </a:r>
            <a:r>
              <a:rPr lang="en-US" sz="2800" dirty="0"/>
              <a:t>and guess what number I've     </a:t>
            </a:r>
            <a:r>
              <a:rPr lang="en-US" sz="2800" dirty="0" smtClean="0"/>
              <a:t>              |</a:t>
            </a:r>
            <a:endParaRPr lang="en-US" sz="2800" dirty="0"/>
          </a:p>
          <a:p>
            <a:pPr marL="457200" lvl="1" indent="0">
              <a:buNone/>
            </a:pPr>
            <a:r>
              <a:rPr lang="en-US" sz="2800" dirty="0" smtClean="0"/>
              <a:t>	| </a:t>
            </a:r>
            <a:r>
              <a:rPr lang="en-US" sz="2800" dirty="0"/>
              <a:t>picked for you.                </a:t>
            </a:r>
            <a:r>
              <a:rPr lang="en-US" sz="2800" dirty="0" smtClean="0"/>
              <a:t>                           |</a:t>
            </a:r>
            <a:endParaRPr lang="en-US" sz="2800" dirty="0"/>
          </a:p>
          <a:p>
            <a:pPr marL="457200" lvl="1" indent="0">
              <a:buNone/>
            </a:pPr>
            <a:r>
              <a:rPr lang="en-US" sz="2800" dirty="0" smtClean="0"/>
              <a:t>	| </a:t>
            </a:r>
            <a:r>
              <a:rPr lang="en-US" sz="2800" dirty="0"/>
              <a:t>So, what is the secret number? </a:t>
            </a:r>
            <a:r>
              <a:rPr lang="en-US" sz="2800" dirty="0" smtClean="0"/>
              <a:t>             |</a:t>
            </a:r>
            <a:endParaRPr lang="en-US" sz="2800" dirty="0"/>
          </a:p>
          <a:p>
            <a:pPr marL="457200" lvl="1" indent="0">
              <a:buNone/>
            </a:pPr>
            <a:r>
              <a:rPr lang="en-US" sz="2800" dirty="0" smtClean="0"/>
              <a:t>	+================================+</a:t>
            </a:r>
            <a:endParaRPr lang="en-US" sz="2800" dirty="0"/>
          </a:p>
          <a:p>
            <a:pPr marL="457200" lvl="1" indent="0">
              <a:buNone/>
            </a:pPr>
            <a:r>
              <a:rPr lang="en-US" sz="2800" dirty="0" smtClean="0"/>
              <a:t>	""")</a:t>
            </a:r>
          </a:p>
          <a:p>
            <a:pPr lvl="1"/>
            <a:r>
              <a:rPr lang="en-US" sz="2800" dirty="0"/>
              <a:t>print("I like \"Monty Python\""), output: I like "Monty </a:t>
            </a:r>
            <a:r>
              <a:rPr lang="en-US" sz="2800" dirty="0" smtClean="0"/>
              <a:t>Python“</a:t>
            </a:r>
          </a:p>
          <a:p>
            <a:pPr lvl="1"/>
            <a:r>
              <a:rPr lang="en-US" sz="2800" dirty="0"/>
              <a:t>print('I like "Monty Python</a:t>
            </a:r>
            <a:r>
              <a:rPr lang="en-US" sz="2800" dirty="0" smtClean="0"/>
              <a:t>"'), output: </a:t>
            </a:r>
            <a:r>
              <a:rPr lang="en-US" sz="2800" dirty="0"/>
              <a:t>I like "Monty Python</a:t>
            </a:r>
            <a:r>
              <a:rPr lang="en-US" dirty="0"/>
              <a:t>“</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9750977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Value</a:t>
            </a:r>
            <a:endParaRPr lang="en-US" dirty="0"/>
          </a:p>
        </p:txBody>
      </p:sp>
      <p:sp>
        <p:nvSpPr>
          <p:cNvPr id="3" name="Content Placeholder 2"/>
          <p:cNvSpPr>
            <a:spLocks noGrp="1"/>
          </p:cNvSpPr>
          <p:nvPr>
            <p:ph idx="1"/>
          </p:nvPr>
        </p:nvSpPr>
        <p:spPr/>
        <p:txBody>
          <a:bodyPr/>
          <a:lstStyle/>
          <a:p>
            <a:r>
              <a:rPr lang="en-US" dirty="0"/>
              <a:t>These two Boolean values have strict denotations in Python:</a:t>
            </a:r>
          </a:p>
          <a:p>
            <a:pPr lvl="1"/>
            <a:r>
              <a:rPr lang="en-US" dirty="0" smtClean="0"/>
              <a:t>True</a:t>
            </a:r>
            <a:endParaRPr lang="en-US" dirty="0"/>
          </a:p>
          <a:p>
            <a:pPr lvl="1"/>
            <a:r>
              <a:rPr lang="en-US" dirty="0" smtClean="0"/>
              <a:t>False</a:t>
            </a:r>
          </a:p>
          <a:p>
            <a:endParaRPr lang="en-US" dirty="0"/>
          </a:p>
        </p:txBody>
      </p:sp>
    </p:spTree>
    <p:extLst>
      <p:ext uri="{BB962C8B-B14F-4D97-AF65-F5344CB8AC3E}">
        <p14:creationId xmlns:p14="http://schemas.microsoft.com/office/powerpoint/2010/main" val="39063151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lstStyle/>
          <a:p>
            <a:pPr marL="0" indent="0">
              <a:buNone/>
            </a:pPr>
            <a:r>
              <a:rPr lang="en-US" dirty="0"/>
              <a:t>Creating </a:t>
            </a:r>
            <a:r>
              <a:rPr lang="en-US" dirty="0" smtClean="0"/>
              <a:t>Variables</a:t>
            </a:r>
          </a:p>
          <a:p>
            <a:r>
              <a:rPr lang="en-US" dirty="0"/>
              <a:t>Variables are containers for storing data values</a:t>
            </a:r>
            <a:r>
              <a:rPr lang="en-US" dirty="0" smtClean="0"/>
              <a:t>.</a:t>
            </a:r>
            <a:endParaRPr lang="en-US" dirty="0"/>
          </a:p>
          <a:p>
            <a:r>
              <a:rPr lang="en-US" dirty="0"/>
              <a:t>Unlike other programming languages, Python has no command for declaring a variable</a:t>
            </a:r>
            <a:r>
              <a:rPr lang="en-US" dirty="0" smtClean="0"/>
              <a:t>.</a:t>
            </a:r>
            <a:endParaRPr lang="en-US" dirty="0"/>
          </a:p>
          <a:p>
            <a:r>
              <a:rPr lang="en-US" dirty="0"/>
              <a:t>A variable is created the moment you first assign a value to it</a:t>
            </a:r>
            <a:r>
              <a:rPr lang="en-US" dirty="0" smtClean="0"/>
              <a:t>.</a:t>
            </a:r>
          </a:p>
          <a:p>
            <a:r>
              <a:rPr lang="en-US" dirty="0" smtClean="0"/>
              <a:t>Example:</a:t>
            </a:r>
          </a:p>
          <a:p>
            <a:endParaRPr lang="en-US" dirty="0"/>
          </a:p>
          <a:p>
            <a:r>
              <a:rPr lang="en-US" dirty="0" smtClean="0"/>
              <a:t>Output:</a:t>
            </a:r>
          </a:p>
          <a:p>
            <a:endParaRPr lang="en-US" dirty="0"/>
          </a:p>
        </p:txBody>
      </p:sp>
      <p:pic>
        <p:nvPicPr>
          <p:cNvPr id="4" name="Picture 3"/>
          <p:cNvPicPr>
            <a:picLocks noChangeAspect="1"/>
          </p:cNvPicPr>
          <p:nvPr/>
        </p:nvPicPr>
        <p:blipFill>
          <a:blip r:embed="rId2"/>
          <a:stretch>
            <a:fillRect/>
          </a:stretch>
        </p:blipFill>
        <p:spPr>
          <a:xfrm>
            <a:off x="2564130" y="3687699"/>
            <a:ext cx="1485900" cy="1238250"/>
          </a:xfrm>
          <a:prstGeom prst="rect">
            <a:avLst/>
          </a:prstGeom>
        </p:spPr>
      </p:pic>
      <p:pic>
        <p:nvPicPr>
          <p:cNvPr id="5" name="Picture 4"/>
          <p:cNvPicPr>
            <a:picLocks noChangeAspect="1"/>
          </p:cNvPicPr>
          <p:nvPr/>
        </p:nvPicPr>
        <p:blipFill>
          <a:blip r:embed="rId3"/>
          <a:stretch>
            <a:fillRect/>
          </a:stretch>
        </p:blipFill>
        <p:spPr>
          <a:xfrm>
            <a:off x="1141857" y="5186902"/>
            <a:ext cx="819150" cy="704850"/>
          </a:xfrm>
          <a:prstGeom prst="rect">
            <a:avLst/>
          </a:prstGeom>
        </p:spPr>
      </p:pic>
    </p:spTree>
    <p:extLst>
      <p:ext uri="{BB962C8B-B14F-4D97-AF65-F5344CB8AC3E}">
        <p14:creationId xmlns:p14="http://schemas.microsoft.com/office/powerpoint/2010/main" val="35510146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lstStyle/>
          <a:p>
            <a:r>
              <a:rPr lang="en-US" dirty="0"/>
              <a:t>Variables do not need to be declared with any particular type and can even change type after they have been </a:t>
            </a:r>
            <a:r>
              <a:rPr lang="en-US" dirty="0" smtClean="0"/>
              <a:t>set, example:</a:t>
            </a:r>
          </a:p>
          <a:p>
            <a:endParaRPr lang="en-US" dirty="0" smtClean="0"/>
          </a:p>
          <a:p>
            <a:endParaRPr lang="en-US" dirty="0"/>
          </a:p>
          <a:p>
            <a:r>
              <a:rPr lang="en-US" dirty="0" smtClean="0"/>
              <a:t>Output:</a:t>
            </a:r>
          </a:p>
          <a:p>
            <a:r>
              <a:rPr lang="en-US" dirty="0"/>
              <a:t>String variables can be declared either by using single or double </a:t>
            </a:r>
            <a:r>
              <a:rPr lang="en-US" dirty="0" smtClean="0"/>
              <a:t>quotes, example:</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106995" y="2075615"/>
            <a:ext cx="5076825" cy="1162050"/>
          </a:xfrm>
          <a:prstGeom prst="rect">
            <a:avLst/>
          </a:prstGeom>
        </p:spPr>
      </p:pic>
      <p:pic>
        <p:nvPicPr>
          <p:cNvPr id="5" name="Picture 4"/>
          <p:cNvPicPr>
            <a:picLocks noChangeAspect="1"/>
          </p:cNvPicPr>
          <p:nvPr/>
        </p:nvPicPr>
        <p:blipFill>
          <a:blip r:embed="rId3"/>
          <a:stretch>
            <a:fillRect/>
          </a:stretch>
        </p:blipFill>
        <p:spPr>
          <a:xfrm>
            <a:off x="2376297" y="3332836"/>
            <a:ext cx="819150" cy="333375"/>
          </a:xfrm>
          <a:prstGeom prst="rect">
            <a:avLst/>
          </a:prstGeom>
        </p:spPr>
      </p:pic>
      <p:pic>
        <p:nvPicPr>
          <p:cNvPr id="6" name="Picture 5"/>
          <p:cNvPicPr>
            <a:picLocks noChangeAspect="1"/>
          </p:cNvPicPr>
          <p:nvPr/>
        </p:nvPicPr>
        <p:blipFill>
          <a:blip r:embed="rId4"/>
          <a:stretch>
            <a:fillRect/>
          </a:stretch>
        </p:blipFill>
        <p:spPr>
          <a:xfrm>
            <a:off x="1106995" y="4533256"/>
            <a:ext cx="6191250" cy="1476375"/>
          </a:xfrm>
          <a:prstGeom prst="rect">
            <a:avLst/>
          </a:prstGeom>
        </p:spPr>
      </p:pic>
    </p:spTree>
    <p:extLst>
      <p:ext uri="{BB962C8B-B14F-4D97-AF65-F5344CB8AC3E}">
        <p14:creationId xmlns:p14="http://schemas.microsoft.com/office/powerpoint/2010/main" val="2243310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lstStyle/>
          <a:p>
            <a:r>
              <a:rPr lang="en-US" dirty="0"/>
              <a:t>String variables can be declared either by using single or double quotes, example</a:t>
            </a:r>
            <a:r>
              <a:rPr lang="en-US" dirty="0" smtClean="0"/>
              <a:t>:</a:t>
            </a:r>
          </a:p>
          <a:p>
            <a:endParaRPr lang="en-US" dirty="0"/>
          </a:p>
          <a:p>
            <a:endParaRPr lang="en-US" dirty="0" smtClean="0"/>
          </a:p>
          <a:p>
            <a:endParaRPr lang="en-US" dirty="0"/>
          </a:p>
          <a:p>
            <a:r>
              <a:rPr lang="en-US" dirty="0" smtClean="0"/>
              <a:t>Output:</a:t>
            </a:r>
            <a:endParaRPr lang="en-US" dirty="0"/>
          </a:p>
          <a:p>
            <a:endParaRPr lang="en-US" dirty="0"/>
          </a:p>
        </p:txBody>
      </p:sp>
      <p:pic>
        <p:nvPicPr>
          <p:cNvPr id="4" name="Picture 3"/>
          <p:cNvPicPr>
            <a:picLocks noChangeAspect="1"/>
          </p:cNvPicPr>
          <p:nvPr/>
        </p:nvPicPr>
        <p:blipFill>
          <a:blip r:embed="rId2"/>
          <a:stretch>
            <a:fillRect/>
          </a:stretch>
        </p:blipFill>
        <p:spPr>
          <a:xfrm>
            <a:off x="1134427" y="2120182"/>
            <a:ext cx="6191250" cy="1476375"/>
          </a:xfrm>
          <a:prstGeom prst="rect">
            <a:avLst/>
          </a:prstGeom>
        </p:spPr>
      </p:pic>
      <p:pic>
        <p:nvPicPr>
          <p:cNvPr id="5" name="Picture 4"/>
          <p:cNvPicPr>
            <a:picLocks noChangeAspect="1"/>
          </p:cNvPicPr>
          <p:nvPr/>
        </p:nvPicPr>
        <p:blipFill>
          <a:blip r:embed="rId3"/>
          <a:stretch>
            <a:fillRect/>
          </a:stretch>
        </p:blipFill>
        <p:spPr>
          <a:xfrm>
            <a:off x="1134427" y="4207192"/>
            <a:ext cx="638175" cy="638175"/>
          </a:xfrm>
          <a:prstGeom prst="rect">
            <a:avLst/>
          </a:prstGeom>
        </p:spPr>
      </p:pic>
    </p:spTree>
    <p:extLst>
      <p:ext uri="{BB962C8B-B14F-4D97-AF65-F5344CB8AC3E}">
        <p14:creationId xmlns:p14="http://schemas.microsoft.com/office/powerpoint/2010/main" val="18087395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lstStyle/>
          <a:p>
            <a:r>
              <a:rPr lang="en-US" dirty="0"/>
              <a:t>A variable can have a short name (like x and y) or a more descriptive name (age, </a:t>
            </a:r>
            <a:r>
              <a:rPr lang="en-US" dirty="0" err="1"/>
              <a:t>carname</a:t>
            </a:r>
            <a:r>
              <a:rPr lang="en-US" dirty="0"/>
              <a:t>, </a:t>
            </a:r>
            <a:r>
              <a:rPr lang="en-US" dirty="0" err="1"/>
              <a:t>total_volume</a:t>
            </a:r>
            <a:r>
              <a:rPr lang="en-US" dirty="0"/>
              <a:t>). Rules for Python variables:</a:t>
            </a:r>
          </a:p>
          <a:p>
            <a:pPr lvl="1"/>
            <a:r>
              <a:rPr lang="en-US" dirty="0"/>
              <a:t>A variable name must start with a letter or the underscore character</a:t>
            </a:r>
          </a:p>
          <a:p>
            <a:pPr lvl="1"/>
            <a:r>
              <a:rPr lang="en-US" dirty="0"/>
              <a:t>A variable name cannot start with a number</a:t>
            </a:r>
          </a:p>
          <a:p>
            <a:pPr lvl="1"/>
            <a:r>
              <a:rPr lang="en-US" dirty="0"/>
              <a:t>A variable name can only contain alpha-numeric characters and underscores (A-z, 0-9, and _ )</a:t>
            </a:r>
          </a:p>
          <a:p>
            <a:pPr lvl="1"/>
            <a:r>
              <a:rPr lang="en-US" dirty="0"/>
              <a:t>Variable names are case-sensitive (age, Age and AGE are three different variables)</a:t>
            </a:r>
          </a:p>
        </p:txBody>
      </p:sp>
    </p:spTree>
    <p:extLst>
      <p:ext uri="{BB962C8B-B14F-4D97-AF65-F5344CB8AC3E}">
        <p14:creationId xmlns:p14="http://schemas.microsoft.com/office/powerpoint/2010/main" val="2879539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this module, you will learn about:</a:t>
            </a:r>
          </a:p>
        </p:txBody>
      </p:sp>
      <p:sp>
        <p:nvSpPr>
          <p:cNvPr id="3" name="Content Placeholder 2"/>
          <p:cNvSpPr>
            <a:spLocks noGrp="1"/>
          </p:cNvSpPr>
          <p:nvPr>
            <p:ph idx="1"/>
          </p:nvPr>
        </p:nvSpPr>
        <p:spPr/>
        <p:txBody>
          <a:bodyPr/>
          <a:lstStyle/>
          <a:p>
            <a:r>
              <a:rPr lang="en-US" dirty="0" smtClean="0"/>
              <a:t>Data </a:t>
            </a:r>
            <a:r>
              <a:rPr lang="en-US" dirty="0"/>
              <a:t>types and the basic methods of formatting, converting, inputting and outputting data</a:t>
            </a:r>
            <a:r>
              <a:rPr lang="en-US" dirty="0" smtClean="0"/>
              <a:t>;</a:t>
            </a:r>
          </a:p>
          <a:p>
            <a:r>
              <a:rPr lang="en-US" dirty="0" smtClean="0"/>
              <a:t>Operators;</a:t>
            </a:r>
          </a:p>
          <a:p>
            <a:r>
              <a:rPr lang="en-US" dirty="0" smtClean="0"/>
              <a:t>Variables</a:t>
            </a:r>
            <a:endParaRPr lang="en-US" dirty="0"/>
          </a:p>
        </p:txBody>
      </p:sp>
    </p:spTree>
    <p:extLst>
      <p:ext uri="{BB962C8B-B14F-4D97-AF65-F5344CB8AC3E}">
        <p14:creationId xmlns:p14="http://schemas.microsoft.com/office/powerpoint/2010/main" val="15401356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Operators</a:t>
            </a:r>
            <a:endParaRPr lang="en-US" dirty="0"/>
          </a:p>
        </p:txBody>
      </p:sp>
      <p:sp>
        <p:nvSpPr>
          <p:cNvPr id="3" name="Content Placeholder 2"/>
          <p:cNvSpPr>
            <a:spLocks noGrp="1"/>
          </p:cNvSpPr>
          <p:nvPr>
            <p:ph idx="1"/>
          </p:nvPr>
        </p:nvSpPr>
        <p:spPr>
          <a:xfrm>
            <a:off x="838200" y="1301363"/>
            <a:ext cx="10515600" cy="5227453"/>
          </a:xfrm>
        </p:spPr>
        <p:txBody>
          <a:bodyPr>
            <a:normAutofit/>
          </a:bodyPr>
          <a:lstStyle/>
          <a:p>
            <a:r>
              <a:rPr lang="en-US" dirty="0"/>
              <a:t>Arithmetic operators are used with numeric values to perform common mathematical operations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977653874"/>
              </p:ext>
            </p:extLst>
          </p:nvPr>
        </p:nvGraphicFramePr>
        <p:xfrm>
          <a:off x="1163320" y="2164418"/>
          <a:ext cx="10190480" cy="2966720"/>
        </p:xfrm>
        <a:graphic>
          <a:graphicData uri="http://schemas.openxmlformats.org/drawingml/2006/table">
            <a:tbl>
              <a:tblPr firstRow="1" bandRow="1">
                <a:tableStyleId>{5C22544A-7EE6-4342-B048-85BDC9FD1C3A}</a:tableStyleId>
              </a:tblPr>
              <a:tblGrid>
                <a:gridCol w="1204976">
                  <a:extLst>
                    <a:ext uri="{9D8B030D-6E8A-4147-A177-3AD203B41FA5}">
                      <a16:colId xmlns:a16="http://schemas.microsoft.com/office/drawing/2014/main" val="3323537061"/>
                    </a:ext>
                  </a:extLst>
                </a:gridCol>
                <a:gridCol w="1911096">
                  <a:extLst>
                    <a:ext uri="{9D8B030D-6E8A-4147-A177-3AD203B41FA5}">
                      <a16:colId xmlns:a16="http://schemas.microsoft.com/office/drawing/2014/main" val="3490836992"/>
                    </a:ext>
                  </a:extLst>
                </a:gridCol>
                <a:gridCol w="3633847">
                  <a:extLst>
                    <a:ext uri="{9D8B030D-6E8A-4147-A177-3AD203B41FA5}">
                      <a16:colId xmlns:a16="http://schemas.microsoft.com/office/drawing/2014/main" val="533979569"/>
                    </a:ext>
                  </a:extLst>
                </a:gridCol>
                <a:gridCol w="3440561">
                  <a:extLst>
                    <a:ext uri="{9D8B030D-6E8A-4147-A177-3AD203B41FA5}">
                      <a16:colId xmlns:a16="http://schemas.microsoft.com/office/drawing/2014/main" val="2256762543"/>
                    </a:ext>
                  </a:extLst>
                </a:gridCol>
              </a:tblGrid>
              <a:tr h="370840">
                <a:tc>
                  <a:txBody>
                    <a:bodyPr/>
                    <a:lstStyle/>
                    <a:p>
                      <a:r>
                        <a:rPr lang="en-US" dirty="0" smtClean="0"/>
                        <a:t>Operator</a:t>
                      </a:r>
                      <a:endParaRPr lang="en-US" dirty="0"/>
                    </a:p>
                  </a:txBody>
                  <a:tcPr/>
                </a:tc>
                <a:tc>
                  <a:txBody>
                    <a:bodyPr/>
                    <a:lstStyle/>
                    <a:p>
                      <a:r>
                        <a:rPr lang="en-US" dirty="0" smtClean="0"/>
                        <a:t>Name</a:t>
                      </a:r>
                      <a:endParaRPr lang="en-US" dirty="0"/>
                    </a:p>
                  </a:txBody>
                  <a:tcPr/>
                </a:tc>
                <a:tc>
                  <a:txBody>
                    <a:bodyPr/>
                    <a:lstStyle/>
                    <a:p>
                      <a:r>
                        <a:rPr lang="en-US" dirty="0" smtClean="0"/>
                        <a:t>Example</a:t>
                      </a:r>
                      <a:endParaRPr lang="en-US" dirty="0"/>
                    </a:p>
                  </a:txBody>
                  <a:tcPr/>
                </a:tc>
                <a:tc>
                  <a:txBody>
                    <a:bodyPr/>
                    <a:lstStyle/>
                    <a:p>
                      <a:r>
                        <a:rPr lang="en-US" dirty="0" smtClean="0"/>
                        <a:t>Output</a:t>
                      </a:r>
                      <a:endParaRPr lang="en-US" dirty="0"/>
                    </a:p>
                  </a:txBody>
                  <a:tcPr/>
                </a:tc>
                <a:extLst>
                  <a:ext uri="{0D108BD9-81ED-4DB2-BD59-A6C34878D82A}">
                    <a16:rowId xmlns:a16="http://schemas.microsoft.com/office/drawing/2014/main" val="1565076337"/>
                  </a:ext>
                </a:extLst>
              </a:tr>
              <a:tr h="370840">
                <a:tc>
                  <a:txBody>
                    <a:bodyPr/>
                    <a:lstStyle/>
                    <a:p>
                      <a:r>
                        <a:rPr lang="en-US" dirty="0" smtClean="0"/>
                        <a:t>+</a:t>
                      </a:r>
                      <a:endParaRPr lang="en-US" dirty="0"/>
                    </a:p>
                  </a:txBody>
                  <a:tcPr/>
                </a:tc>
                <a:tc>
                  <a:txBody>
                    <a:bodyPr/>
                    <a:lstStyle/>
                    <a:p>
                      <a:r>
                        <a:rPr lang="en-US" dirty="0" smtClean="0"/>
                        <a:t>Addition</a:t>
                      </a:r>
                      <a:endParaRPr lang="en-US" dirty="0"/>
                    </a:p>
                  </a:txBody>
                  <a:tcPr/>
                </a:tc>
                <a:tc>
                  <a:txBody>
                    <a:bodyPr/>
                    <a:lstStyle/>
                    <a:p>
                      <a:r>
                        <a:rPr lang="en-US" dirty="0" smtClean="0"/>
                        <a:t>print(2 + 2)</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3880519343"/>
                  </a:ext>
                </a:extLst>
              </a:tr>
              <a:tr h="370840">
                <a:tc>
                  <a:txBody>
                    <a:bodyPr/>
                    <a:lstStyle/>
                    <a:p>
                      <a:r>
                        <a:rPr lang="en-US" dirty="0" smtClean="0"/>
                        <a:t>-</a:t>
                      </a:r>
                      <a:endParaRPr lang="en-US" dirty="0"/>
                    </a:p>
                  </a:txBody>
                  <a:tcPr/>
                </a:tc>
                <a:tc>
                  <a:txBody>
                    <a:bodyPr/>
                    <a:lstStyle/>
                    <a:p>
                      <a:r>
                        <a:rPr lang="en-US" dirty="0" smtClean="0"/>
                        <a:t>Subtraction</a:t>
                      </a:r>
                      <a:endParaRPr lang="en-US" dirty="0"/>
                    </a:p>
                  </a:txBody>
                  <a:tcPr/>
                </a:tc>
                <a:tc>
                  <a:txBody>
                    <a:bodyPr/>
                    <a:lstStyle/>
                    <a:p>
                      <a:r>
                        <a:rPr lang="en-US" dirty="0" smtClean="0"/>
                        <a:t>print(5</a:t>
                      </a:r>
                      <a:r>
                        <a:rPr lang="en-US" baseline="0" dirty="0" smtClean="0"/>
                        <a:t> – 2)</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3731864647"/>
                  </a:ext>
                </a:extLst>
              </a:tr>
              <a:tr h="370840">
                <a:tc>
                  <a:txBody>
                    <a:bodyPr/>
                    <a:lstStyle/>
                    <a:p>
                      <a:r>
                        <a:rPr lang="en-US" dirty="0" smtClean="0"/>
                        <a:t>*</a:t>
                      </a:r>
                      <a:endParaRPr lang="en-US" dirty="0"/>
                    </a:p>
                  </a:txBody>
                  <a:tcPr/>
                </a:tc>
                <a:tc>
                  <a:txBody>
                    <a:bodyPr/>
                    <a:lstStyle/>
                    <a:p>
                      <a:r>
                        <a:rPr lang="en-US" dirty="0" smtClean="0"/>
                        <a:t>Multiplication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print(5</a:t>
                      </a:r>
                      <a:r>
                        <a:rPr lang="en-US" baseline="0" dirty="0" smtClean="0"/>
                        <a:t> * 2)</a:t>
                      </a:r>
                      <a:endParaRPr lang="en-US" dirty="0" smtClean="0"/>
                    </a:p>
                  </a:txBody>
                  <a:tcPr/>
                </a:tc>
                <a:tc>
                  <a:txBody>
                    <a:bodyPr/>
                    <a:lstStyle/>
                    <a:p>
                      <a:r>
                        <a:rPr lang="en-US" dirty="0" smtClean="0"/>
                        <a:t>10</a:t>
                      </a:r>
                      <a:endParaRPr lang="en-US" dirty="0"/>
                    </a:p>
                  </a:txBody>
                  <a:tcPr/>
                </a:tc>
                <a:extLst>
                  <a:ext uri="{0D108BD9-81ED-4DB2-BD59-A6C34878D82A}">
                    <a16:rowId xmlns:a16="http://schemas.microsoft.com/office/drawing/2014/main" val="2310326246"/>
                  </a:ext>
                </a:extLst>
              </a:tr>
              <a:tr h="370840">
                <a:tc>
                  <a:txBody>
                    <a:bodyPr/>
                    <a:lstStyle/>
                    <a:p>
                      <a:r>
                        <a:rPr lang="en-US" dirty="0" smtClean="0"/>
                        <a:t>/</a:t>
                      </a:r>
                      <a:endParaRPr lang="en-US" dirty="0"/>
                    </a:p>
                  </a:txBody>
                  <a:tcPr/>
                </a:tc>
                <a:tc>
                  <a:txBody>
                    <a:bodyPr/>
                    <a:lstStyle/>
                    <a:p>
                      <a:r>
                        <a:rPr lang="en-US" dirty="0" smtClean="0"/>
                        <a:t>Division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print(6</a:t>
                      </a:r>
                      <a:r>
                        <a:rPr lang="en-US" baseline="0" dirty="0" smtClean="0"/>
                        <a:t> / 2)</a:t>
                      </a:r>
                      <a:endParaRPr lang="en-US" dirty="0" smtClean="0"/>
                    </a:p>
                  </a:txBody>
                  <a:tcPr/>
                </a:tc>
                <a:tc>
                  <a:txBody>
                    <a:bodyPr/>
                    <a:lstStyle/>
                    <a:p>
                      <a:r>
                        <a:rPr lang="en-US" dirty="0" smtClean="0"/>
                        <a:t>3</a:t>
                      </a:r>
                      <a:endParaRPr lang="en-US" dirty="0"/>
                    </a:p>
                  </a:txBody>
                  <a:tcPr/>
                </a:tc>
                <a:extLst>
                  <a:ext uri="{0D108BD9-81ED-4DB2-BD59-A6C34878D82A}">
                    <a16:rowId xmlns:a16="http://schemas.microsoft.com/office/drawing/2014/main" val="1794153944"/>
                  </a:ext>
                </a:extLst>
              </a:tr>
              <a:tr h="370840">
                <a:tc>
                  <a:txBody>
                    <a:bodyPr/>
                    <a:lstStyle/>
                    <a:p>
                      <a:r>
                        <a:rPr lang="en-US" dirty="0" smtClean="0"/>
                        <a:t>%</a:t>
                      </a:r>
                      <a:endParaRPr lang="en-US" dirty="0"/>
                    </a:p>
                  </a:txBody>
                  <a:tcPr/>
                </a:tc>
                <a:tc>
                  <a:txBody>
                    <a:bodyPr/>
                    <a:lstStyle/>
                    <a:p>
                      <a:r>
                        <a:rPr lang="en-US" dirty="0" smtClean="0"/>
                        <a:t>Modulus</a:t>
                      </a:r>
                      <a:endParaRPr lang="en-US" dirty="0"/>
                    </a:p>
                  </a:txBody>
                  <a:tcPr/>
                </a:tc>
                <a:tc>
                  <a:txBody>
                    <a:bodyPr/>
                    <a:lstStyle/>
                    <a:p>
                      <a:r>
                        <a:rPr lang="en-US" dirty="0" smtClean="0"/>
                        <a:t>print(7 % 2)</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91552758"/>
                  </a:ext>
                </a:extLst>
              </a:tr>
              <a:tr h="370840">
                <a:tc>
                  <a:txBody>
                    <a:bodyPr/>
                    <a:lstStyle/>
                    <a:p>
                      <a:r>
                        <a:rPr lang="en-US" dirty="0" smtClean="0"/>
                        <a:t>**</a:t>
                      </a:r>
                      <a:endParaRPr lang="en-US" dirty="0"/>
                    </a:p>
                  </a:txBody>
                  <a:tcPr/>
                </a:tc>
                <a:tc>
                  <a:txBody>
                    <a:bodyPr/>
                    <a:lstStyle/>
                    <a:p>
                      <a:r>
                        <a:rPr lang="en-US" dirty="0" smtClean="0"/>
                        <a:t>Exponentiation</a:t>
                      </a:r>
                      <a:endParaRPr lang="en-US" dirty="0"/>
                    </a:p>
                  </a:txBody>
                  <a:tcPr/>
                </a:tc>
                <a:tc>
                  <a:txBody>
                    <a:bodyPr/>
                    <a:lstStyle/>
                    <a:p>
                      <a:r>
                        <a:rPr lang="en-US" dirty="0" smtClean="0"/>
                        <a:t>print(2 ** 3)</a:t>
                      </a:r>
                      <a:endParaRPr lang="en-US" dirty="0"/>
                    </a:p>
                  </a:txBody>
                  <a:tcPr/>
                </a:tc>
                <a:tc>
                  <a:txBody>
                    <a:bodyPr/>
                    <a:lstStyle/>
                    <a:p>
                      <a:r>
                        <a:rPr lang="en-US" dirty="0" smtClean="0"/>
                        <a:t>8</a:t>
                      </a:r>
                      <a:endParaRPr lang="en-US" dirty="0"/>
                    </a:p>
                  </a:txBody>
                  <a:tcPr/>
                </a:tc>
                <a:extLst>
                  <a:ext uri="{0D108BD9-81ED-4DB2-BD59-A6C34878D82A}">
                    <a16:rowId xmlns:a16="http://schemas.microsoft.com/office/drawing/2014/main" val="4207556630"/>
                  </a:ext>
                </a:extLst>
              </a:tr>
              <a:tr h="370840">
                <a:tc>
                  <a:txBody>
                    <a:bodyPr/>
                    <a:lstStyle/>
                    <a:p>
                      <a:r>
                        <a:rPr lang="en-US" dirty="0" smtClean="0"/>
                        <a:t>//</a:t>
                      </a:r>
                      <a:endParaRPr lang="en-US" dirty="0"/>
                    </a:p>
                  </a:txBody>
                  <a:tcPr/>
                </a:tc>
                <a:tc>
                  <a:txBody>
                    <a:bodyPr/>
                    <a:lstStyle/>
                    <a:p>
                      <a:r>
                        <a:rPr lang="en-US" dirty="0" smtClean="0"/>
                        <a:t>Floor division</a:t>
                      </a:r>
                      <a:endParaRPr lang="en-US" dirty="0"/>
                    </a:p>
                  </a:txBody>
                  <a:tcPr/>
                </a:tc>
                <a:tc>
                  <a:txBody>
                    <a:bodyPr/>
                    <a:lstStyle/>
                    <a:p>
                      <a:r>
                        <a:rPr lang="en-US" dirty="0" smtClean="0"/>
                        <a:t>print(7 // 2)</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1191366625"/>
                  </a:ext>
                </a:extLst>
              </a:tr>
            </a:tbl>
          </a:graphicData>
        </a:graphic>
      </p:graphicFrame>
    </p:spTree>
    <p:extLst>
      <p:ext uri="{BB962C8B-B14F-4D97-AF65-F5344CB8AC3E}">
        <p14:creationId xmlns:p14="http://schemas.microsoft.com/office/powerpoint/2010/main" val="68122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Operators</a:t>
            </a:r>
          </a:p>
        </p:txBody>
      </p:sp>
      <p:sp>
        <p:nvSpPr>
          <p:cNvPr id="3" name="Content Placeholder 2"/>
          <p:cNvSpPr>
            <a:spLocks noGrp="1"/>
          </p:cNvSpPr>
          <p:nvPr>
            <p:ph idx="1"/>
          </p:nvPr>
        </p:nvSpPr>
        <p:spPr/>
        <p:txBody>
          <a:bodyPr/>
          <a:lstStyle/>
          <a:p>
            <a:r>
              <a:rPr lang="en-US" dirty="0"/>
              <a:t>Most of Python's operators have left-sided binding, which means that the calculation of the expression is conducted from left to right. Except: </a:t>
            </a:r>
            <a:r>
              <a:rPr lang="en-US" dirty="0" smtClean="0"/>
              <a:t>exponentiation, example:</a:t>
            </a:r>
          </a:p>
          <a:p>
            <a:pPr marL="457200" lvl="1" indent="0">
              <a:buNone/>
            </a:pPr>
            <a:r>
              <a:rPr lang="en-US" dirty="0"/>
              <a:t>print(2 ** 2 ** 3</a:t>
            </a:r>
            <a:r>
              <a:rPr lang="en-US" dirty="0" smtClean="0"/>
              <a:t>), output: 256</a:t>
            </a:r>
          </a:p>
          <a:p>
            <a:pPr lvl="1"/>
            <a:r>
              <a:rPr lang="en-US" dirty="0" smtClean="0"/>
              <a:t>Calculation: 2 </a:t>
            </a:r>
            <a:r>
              <a:rPr lang="en-US" dirty="0"/>
              <a:t>** 3 → 8; 2 ** 8 → </a:t>
            </a:r>
            <a:r>
              <a:rPr lang="en-US" dirty="0" smtClean="0"/>
              <a:t>256</a:t>
            </a:r>
          </a:p>
          <a:p>
            <a:r>
              <a:rPr lang="en-US" dirty="0" smtClean="0"/>
              <a:t>List of priorities</a:t>
            </a:r>
            <a:endParaRPr lang="en-US" dirty="0"/>
          </a:p>
          <a:p>
            <a:endParaRPr lang="en-US" dirty="0"/>
          </a:p>
        </p:txBody>
      </p:sp>
      <p:pic>
        <p:nvPicPr>
          <p:cNvPr id="4" name="Picture 3"/>
          <p:cNvPicPr>
            <a:picLocks noChangeAspect="1"/>
          </p:cNvPicPr>
          <p:nvPr/>
        </p:nvPicPr>
        <p:blipFill>
          <a:blip r:embed="rId2"/>
          <a:stretch>
            <a:fillRect/>
          </a:stretch>
        </p:blipFill>
        <p:spPr>
          <a:xfrm>
            <a:off x="1179766" y="3824287"/>
            <a:ext cx="4181475" cy="2409825"/>
          </a:xfrm>
          <a:prstGeom prst="rect">
            <a:avLst/>
          </a:prstGeom>
        </p:spPr>
      </p:pic>
    </p:spTree>
    <p:extLst>
      <p:ext uri="{BB962C8B-B14F-4D97-AF65-F5344CB8AC3E}">
        <p14:creationId xmlns:p14="http://schemas.microsoft.com/office/powerpoint/2010/main" val="29595328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Operators</a:t>
            </a:r>
            <a:endParaRPr lang="en-US" dirty="0"/>
          </a:p>
        </p:txBody>
      </p:sp>
      <p:sp>
        <p:nvSpPr>
          <p:cNvPr id="3" name="Content Placeholder 2"/>
          <p:cNvSpPr>
            <a:spLocks noGrp="1"/>
          </p:cNvSpPr>
          <p:nvPr>
            <p:ph idx="1"/>
          </p:nvPr>
        </p:nvSpPr>
        <p:spPr/>
        <p:txBody>
          <a:bodyPr/>
          <a:lstStyle/>
          <a:p>
            <a:r>
              <a:rPr lang="en-US" dirty="0"/>
              <a:t>Assignment operators are used to assign values to variables</a:t>
            </a:r>
          </a:p>
        </p:txBody>
      </p:sp>
      <p:pic>
        <p:nvPicPr>
          <p:cNvPr id="4" name="Picture 3"/>
          <p:cNvPicPr>
            <a:picLocks noChangeAspect="1"/>
          </p:cNvPicPr>
          <p:nvPr/>
        </p:nvPicPr>
        <p:blipFill>
          <a:blip r:embed="rId2"/>
          <a:stretch>
            <a:fillRect/>
          </a:stretch>
        </p:blipFill>
        <p:spPr>
          <a:xfrm>
            <a:off x="1035939" y="1710277"/>
            <a:ext cx="4286250" cy="4181475"/>
          </a:xfrm>
          <a:prstGeom prst="rect">
            <a:avLst/>
          </a:prstGeom>
        </p:spPr>
      </p:pic>
    </p:spTree>
    <p:extLst>
      <p:ext uri="{BB962C8B-B14F-4D97-AF65-F5344CB8AC3E}">
        <p14:creationId xmlns:p14="http://schemas.microsoft.com/office/powerpoint/2010/main" val="16921711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Operators</a:t>
            </a:r>
            <a:endParaRPr lang="en-US" dirty="0"/>
          </a:p>
        </p:txBody>
      </p:sp>
      <p:sp>
        <p:nvSpPr>
          <p:cNvPr id="3" name="Content Placeholder 2"/>
          <p:cNvSpPr>
            <a:spLocks noGrp="1"/>
          </p:cNvSpPr>
          <p:nvPr>
            <p:ph idx="1"/>
          </p:nvPr>
        </p:nvSpPr>
        <p:spPr/>
        <p:txBody>
          <a:bodyPr/>
          <a:lstStyle/>
          <a:p>
            <a:r>
              <a:rPr lang="en-US" dirty="0"/>
              <a:t>Comparison operators are used to compare two values</a:t>
            </a:r>
          </a:p>
        </p:txBody>
      </p:sp>
      <p:pic>
        <p:nvPicPr>
          <p:cNvPr id="4" name="Picture 3"/>
          <p:cNvPicPr>
            <a:picLocks noChangeAspect="1"/>
          </p:cNvPicPr>
          <p:nvPr/>
        </p:nvPicPr>
        <p:blipFill>
          <a:blip r:embed="rId2"/>
          <a:stretch>
            <a:fillRect/>
          </a:stretch>
        </p:blipFill>
        <p:spPr>
          <a:xfrm>
            <a:off x="1055941" y="1920157"/>
            <a:ext cx="7172325" cy="3352800"/>
          </a:xfrm>
          <a:prstGeom prst="rect">
            <a:avLst/>
          </a:prstGeom>
        </p:spPr>
      </p:pic>
    </p:spTree>
    <p:extLst>
      <p:ext uri="{BB962C8B-B14F-4D97-AF65-F5344CB8AC3E}">
        <p14:creationId xmlns:p14="http://schemas.microsoft.com/office/powerpoint/2010/main" val="5964267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a:t>
            </a:r>
          </a:p>
        </p:txBody>
      </p:sp>
      <p:sp>
        <p:nvSpPr>
          <p:cNvPr id="3" name="Content Placeholder 2"/>
          <p:cNvSpPr>
            <a:spLocks noGrp="1"/>
          </p:cNvSpPr>
          <p:nvPr>
            <p:ph idx="1"/>
          </p:nvPr>
        </p:nvSpPr>
        <p:spPr/>
        <p:txBody>
          <a:bodyPr/>
          <a:lstStyle/>
          <a:p>
            <a:r>
              <a:rPr lang="en-US" dirty="0"/>
              <a:t>Logical operators are used to combine conditional statements</a:t>
            </a:r>
          </a:p>
        </p:txBody>
      </p:sp>
      <p:pic>
        <p:nvPicPr>
          <p:cNvPr id="4" name="Picture 3"/>
          <p:cNvPicPr>
            <a:picLocks noChangeAspect="1"/>
          </p:cNvPicPr>
          <p:nvPr/>
        </p:nvPicPr>
        <p:blipFill>
          <a:blip r:embed="rId2"/>
          <a:stretch>
            <a:fillRect/>
          </a:stretch>
        </p:blipFill>
        <p:spPr>
          <a:xfrm>
            <a:off x="1149477" y="1846707"/>
            <a:ext cx="8210550" cy="2762250"/>
          </a:xfrm>
          <a:prstGeom prst="rect">
            <a:avLst/>
          </a:prstGeom>
        </p:spPr>
      </p:pic>
    </p:spTree>
    <p:extLst>
      <p:ext uri="{BB962C8B-B14F-4D97-AF65-F5344CB8AC3E}">
        <p14:creationId xmlns:p14="http://schemas.microsoft.com/office/powerpoint/2010/main" val="42622768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a:t>
            </a:r>
            <a:endParaRPr lang="en-US" dirty="0"/>
          </a:p>
        </p:txBody>
      </p:sp>
      <p:sp>
        <p:nvSpPr>
          <p:cNvPr id="3" name="Content Placeholder 2"/>
          <p:cNvSpPr>
            <a:spLocks noGrp="1"/>
          </p:cNvSpPr>
          <p:nvPr>
            <p:ph idx="1"/>
          </p:nvPr>
        </p:nvSpPr>
        <p:spPr/>
        <p:txBody>
          <a:bodyPr/>
          <a:lstStyle/>
          <a:p>
            <a:r>
              <a:rPr lang="en-US" dirty="0"/>
              <a:t>Comments can be used to explain Python code</a:t>
            </a:r>
            <a:r>
              <a:rPr lang="en-US" dirty="0" smtClean="0"/>
              <a:t>.</a:t>
            </a:r>
            <a:endParaRPr lang="en-US" dirty="0"/>
          </a:p>
          <a:p>
            <a:r>
              <a:rPr lang="en-US" dirty="0"/>
              <a:t>Comments can be used to make the code more readable</a:t>
            </a:r>
            <a:r>
              <a:rPr lang="en-US" dirty="0" smtClean="0"/>
              <a:t>.</a:t>
            </a:r>
            <a:endParaRPr lang="en-US" dirty="0"/>
          </a:p>
          <a:p>
            <a:r>
              <a:rPr lang="en-US" dirty="0"/>
              <a:t>Comments can be used to prevent execution when testing code</a:t>
            </a:r>
            <a:r>
              <a:rPr lang="en-US" dirty="0" smtClean="0"/>
              <a:t>.</a:t>
            </a:r>
          </a:p>
          <a:p>
            <a:r>
              <a:rPr lang="en-US" dirty="0"/>
              <a:t>Comments starts with a #, and Python will ignore </a:t>
            </a:r>
            <a:r>
              <a:rPr lang="en-US" dirty="0" smtClean="0"/>
              <a:t>them, example:</a:t>
            </a:r>
          </a:p>
          <a:p>
            <a:endParaRPr lang="en-US" dirty="0"/>
          </a:p>
          <a:p>
            <a:r>
              <a:rPr lang="en-US" dirty="0" smtClean="0"/>
              <a:t>Output:</a:t>
            </a:r>
            <a:endParaRPr lang="en-US" dirty="0"/>
          </a:p>
        </p:txBody>
      </p:sp>
      <p:pic>
        <p:nvPicPr>
          <p:cNvPr id="4" name="Picture 3"/>
          <p:cNvPicPr>
            <a:picLocks noChangeAspect="1"/>
          </p:cNvPicPr>
          <p:nvPr/>
        </p:nvPicPr>
        <p:blipFill>
          <a:blip r:embed="rId2"/>
          <a:stretch>
            <a:fillRect/>
          </a:stretch>
        </p:blipFill>
        <p:spPr>
          <a:xfrm>
            <a:off x="1154620" y="3264026"/>
            <a:ext cx="2967190" cy="631317"/>
          </a:xfrm>
          <a:prstGeom prst="rect">
            <a:avLst/>
          </a:prstGeom>
        </p:spPr>
      </p:pic>
      <p:pic>
        <p:nvPicPr>
          <p:cNvPr id="5" name="Picture 4"/>
          <p:cNvPicPr>
            <a:picLocks noChangeAspect="1"/>
          </p:cNvPicPr>
          <p:nvPr/>
        </p:nvPicPr>
        <p:blipFill>
          <a:blip r:embed="rId3"/>
          <a:stretch>
            <a:fillRect/>
          </a:stretch>
        </p:blipFill>
        <p:spPr>
          <a:xfrm>
            <a:off x="2338197" y="3895343"/>
            <a:ext cx="1927300" cy="352886"/>
          </a:xfrm>
          <a:prstGeom prst="rect">
            <a:avLst/>
          </a:prstGeom>
        </p:spPr>
      </p:pic>
    </p:spTree>
    <p:extLst>
      <p:ext uri="{BB962C8B-B14F-4D97-AF65-F5344CB8AC3E}">
        <p14:creationId xmlns:p14="http://schemas.microsoft.com/office/powerpoint/2010/main" val="6534782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 multi line</a:t>
            </a:r>
            <a:endParaRPr lang="en-US" dirty="0"/>
          </a:p>
        </p:txBody>
      </p:sp>
      <p:sp>
        <p:nvSpPr>
          <p:cNvPr id="3" name="Content Placeholder 2"/>
          <p:cNvSpPr>
            <a:spLocks noGrp="1"/>
          </p:cNvSpPr>
          <p:nvPr>
            <p:ph idx="1"/>
          </p:nvPr>
        </p:nvSpPr>
        <p:spPr/>
        <p:txBody>
          <a:bodyPr/>
          <a:lstStyle/>
          <a:p>
            <a:r>
              <a:rPr lang="en-US" dirty="0"/>
              <a:t>Python does not really have a syntax for multi line comments</a:t>
            </a:r>
            <a:r>
              <a:rPr lang="en-US" dirty="0" smtClean="0"/>
              <a:t>.</a:t>
            </a:r>
            <a:endParaRPr lang="en-US" dirty="0"/>
          </a:p>
          <a:p>
            <a:r>
              <a:rPr lang="en-US" dirty="0"/>
              <a:t>To add a multiline comment you could insert a # for each </a:t>
            </a:r>
            <a:r>
              <a:rPr lang="en-US" dirty="0" smtClean="0"/>
              <a:t>line, example:</a:t>
            </a:r>
            <a:endParaRPr lang="en-US" dirty="0"/>
          </a:p>
        </p:txBody>
      </p:sp>
      <p:pic>
        <p:nvPicPr>
          <p:cNvPr id="4" name="Picture 3"/>
          <p:cNvPicPr>
            <a:picLocks noChangeAspect="1"/>
          </p:cNvPicPr>
          <p:nvPr/>
        </p:nvPicPr>
        <p:blipFill>
          <a:blip r:embed="rId2"/>
          <a:stretch>
            <a:fillRect/>
          </a:stretch>
        </p:blipFill>
        <p:spPr>
          <a:xfrm>
            <a:off x="1087373" y="2651188"/>
            <a:ext cx="3509903" cy="1564196"/>
          </a:xfrm>
          <a:prstGeom prst="rect">
            <a:avLst/>
          </a:prstGeom>
        </p:spPr>
      </p:pic>
    </p:spTree>
    <p:extLst>
      <p:ext uri="{BB962C8B-B14F-4D97-AF65-F5344CB8AC3E}">
        <p14:creationId xmlns:p14="http://schemas.microsoft.com/office/powerpoint/2010/main" val="3495654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 – multi line</a:t>
            </a:r>
          </a:p>
        </p:txBody>
      </p:sp>
      <p:sp>
        <p:nvSpPr>
          <p:cNvPr id="3" name="Content Placeholder 2"/>
          <p:cNvSpPr>
            <a:spLocks noGrp="1"/>
          </p:cNvSpPr>
          <p:nvPr>
            <p:ph idx="1"/>
          </p:nvPr>
        </p:nvSpPr>
        <p:spPr>
          <a:xfrm>
            <a:off x="838200" y="1301363"/>
            <a:ext cx="10515600" cy="5099437"/>
          </a:xfrm>
        </p:spPr>
        <p:txBody>
          <a:bodyPr>
            <a:normAutofit lnSpcReduction="10000"/>
          </a:bodyPr>
          <a:lstStyle/>
          <a:p>
            <a:r>
              <a:rPr lang="en-US" dirty="0"/>
              <a:t>Or, not quite as intended, you can use a multiline string</a:t>
            </a:r>
            <a:r>
              <a:rPr lang="en-US" dirty="0" smtClean="0"/>
              <a:t>.</a:t>
            </a:r>
            <a:endParaRPr lang="en-US" dirty="0"/>
          </a:p>
          <a:p>
            <a:r>
              <a:rPr lang="en-US" dirty="0"/>
              <a:t>Since Python will ignore string literals that are not assigned to a variable, you can add a multiline string (triple quotes) in your code, and place you comment inside it</a:t>
            </a:r>
            <a:r>
              <a:rPr lang="en-US" dirty="0" smtClean="0"/>
              <a:t>:</a:t>
            </a:r>
          </a:p>
          <a:p>
            <a:endParaRPr lang="en-US" dirty="0"/>
          </a:p>
          <a:p>
            <a:endParaRPr lang="en-US" dirty="0" smtClean="0"/>
          </a:p>
          <a:p>
            <a:endParaRPr lang="en-US" dirty="0"/>
          </a:p>
          <a:p>
            <a:endParaRPr lang="en-US" dirty="0" smtClean="0"/>
          </a:p>
          <a:p>
            <a:endParaRPr lang="en-US" dirty="0"/>
          </a:p>
          <a:p>
            <a:r>
              <a:rPr lang="en-US" dirty="0"/>
              <a:t>As long as the string is not assigned to a variable, Python will read the code, but then ignore it, and you have made a multiline comment.</a:t>
            </a:r>
          </a:p>
        </p:txBody>
      </p:sp>
      <p:pic>
        <p:nvPicPr>
          <p:cNvPr id="4" name="Picture 3"/>
          <p:cNvPicPr>
            <a:picLocks noChangeAspect="1"/>
          </p:cNvPicPr>
          <p:nvPr/>
        </p:nvPicPr>
        <p:blipFill>
          <a:blip r:embed="rId2"/>
          <a:stretch>
            <a:fillRect/>
          </a:stretch>
        </p:blipFill>
        <p:spPr>
          <a:xfrm>
            <a:off x="1107186" y="2850642"/>
            <a:ext cx="3467100" cy="2400300"/>
          </a:xfrm>
          <a:prstGeom prst="rect">
            <a:avLst/>
          </a:prstGeom>
        </p:spPr>
      </p:pic>
    </p:spTree>
    <p:extLst>
      <p:ext uri="{BB962C8B-B14F-4D97-AF65-F5344CB8AC3E}">
        <p14:creationId xmlns:p14="http://schemas.microsoft.com/office/powerpoint/2010/main" val="17504313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input() Function</a:t>
            </a:r>
          </a:p>
        </p:txBody>
      </p:sp>
      <p:sp>
        <p:nvSpPr>
          <p:cNvPr id="3" name="Content Placeholder 2"/>
          <p:cNvSpPr>
            <a:spLocks noGrp="1"/>
          </p:cNvSpPr>
          <p:nvPr>
            <p:ph idx="1"/>
          </p:nvPr>
        </p:nvSpPr>
        <p:spPr/>
        <p:txBody>
          <a:bodyPr/>
          <a:lstStyle/>
          <a:p>
            <a:r>
              <a:rPr lang="en-US" dirty="0"/>
              <a:t>The input() function allows user </a:t>
            </a:r>
            <a:r>
              <a:rPr lang="en-US" dirty="0" smtClean="0"/>
              <a:t>input, example:</a:t>
            </a:r>
          </a:p>
          <a:p>
            <a:endParaRPr lang="en-US" dirty="0"/>
          </a:p>
          <a:p>
            <a:endParaRPr lang="en-US" dirty="0" smtClean="0"/>
          </a:p>
          <a:p>
            <a:endParaRPr lang="en-US" dirty="0"/>
          </a:p>
          <a:p>
            <a:endParaRPr lang="en-US" dirty="0" smtClean="0"/>
          </a:p>
          <a:p>
            <a:r>
              <a:rPr lang="en-US" dirty="0" smtClean="0"/>
              <a:t>Output:</a:t>
            </a:r>
            <a:endParaRPr lang="en-US" dirty="0"/>
          </a:p>
        </p:txBody>
      </p:sp>
      <p:pic>
        <p:nvPicPr>
          <p:cNvPr id="4" name="Picture 3"/>
          <p:cNvPicPr>
            <a:picLocks noChangeAspect="1"/>
          </p:cNvPicPr>
          <p:nvPr/>
        </p:nvPicPr>
        <p:blipFill>
          <a:blip r:embed="rId2"/>
          <a:stretch>
            <a:fillRect/>
          </a:stretch>
        </p:blipFill>
        <p:spPr>
          <a:xfrm>
            <a:off x="1246631" y="1856422"/>
            <a:ext cx="3969957" cy="1883474"/>
          </a:xfrm>
          <a:prstGeom prst="rect">
            <a:avLst/>
          </a:prstGeom>
        </p:spPr>
      </p:pic>
      <p:pic>
        <p:nvPicPr>
          <p:cNvPr id="5" name="Picture 4"/>
          <p:cNvPicPr>
            <a:picLocks noChangeAspect="1"/>
          </p:cNvPicPr>
          <p:nvPr/>
        </p:nvPicPr>
        <p:blipFill>
          <a:blip r:embed="rId3"/>
          <a:stretch>
            <a:fillRect/>
          </a:stretch>
        </p:blipFill>
        <p:spPr>
          <a:xfrm>
            <a:off x="1173479" y="4294955"/>
            <a:ext cx="2343150" cy="1152525"/>
          </a:xfrm>
          <a:prstGeom prst="rect">
            <a:avLst/>
          </a:prstGeom>
        </p:spPr>
      </p:pic>
    </p:spTree>
    <p:extLst>
      <p:ext uri="{BB962C8B-B14F-4D97-AF65-F5344CB8AC3E}">
        <p14:creationId xmlns:p14="http://schemas.microsoft.com/office/powerpoint/2010/main" val="35668857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casting</a:t>
            </a:r>
          </a:p>
        </p:txBody>
      </p:sp>
      <p:sp>
        <p:nvSpPr>
          <p:cNvPr id="3" name="Content Placeholder 2"/>
          <p:cNvSpPr>
            <a:spLocks noGrp="1"/>
          </p:cNvSpPr>
          <p:nvPr>
            <p:ph idx="1"/>
          </p:nvPr>
        </p:nvSpPr>
        <p:spPr>
          <a:xfrm>
            <a:off x="838200" y="1301363"/>
            <a:ext cx="10515600" cy="5026285"/>
          </a:xfrm>
        </p:spPr>
        <p:txBody>
          <a:bodyPr>
            <a:normAutofit/>
          </a:bodyPr>
          <a:lstStyle/>
          <a:p>
            <a:r>
              <a:rPr lang="en-US" dirty="0"/>
              <a:t>There may be times when you want to specify a type on to a variable. </a:t>
            </a:r>
            <a:endParaRPr lang="en-US" dirty="0" smtClean="0"/>
          </a:p>
          <a:p>
            <a:r>
              <a:rPr lang="en-US" dirty="0" smtClean="0"/>
              <a:t>This </a:t>
            </a:r>
            <a:r>
              <a:rPr lang="en-US" dirty="0"/>
              <a:t>can be done with casting. </a:t>
            </a:r>
            <a:endParaRPr lang="en-US" dirty="0" smtClean="0"/>
          </a:p>
          <a:p>
            <a:r>
              <a:rPr lang="en-US" dirty="0" smtClean="0"/>
              <a:t>Python </a:t>
            </a:r>
            <a:r>
              <a:rPr lang="en-US" dirty="0"/>
              <a:t>is an object-orientated language, and as such it uses classes to define data types, including its primitive types</a:t>
            </a:r>
            <a:r>
              <a:rPr lang="en-US" dirty="0" smtClean="0"/>
              <a:t>.</a:t>
            </a:r>
          </a:p>
          <a:p>
            <a:r>
              <a:rPr lang="en-US" dirty="0"/>
              <a:t>Casting in python is therefore done using constructor functions</a:t>
            </a:r>
            <a:r>
              <a:rPr lang="en-US" dirty="0" smtClean="0"/>
              <a:t>:</a:t>
            </a:r>
            <a:endParaRPr lang="en-US" dirty="0"/>
          </a:p>
          <a:p>
            <a:pPr lvl="1"/>
            <a:r>
              <a:rPr lang="en-US" dirty="0" err="1"/>
              <a:t>int</a:t>
            </a:r>
            <a:r>
              <a:rPr lang="en-US" dirty="0"/>
              <a:t>() - </a:t>
            </a:r>
            <a:r>
              <a:rPr lang="en-US" b="1" dirty="0"/>
              <a:t>constructs an integer </a:t>
            </a:r>
            <a:r>
              <a:rPr lang="en-US" dirty="0"/>
              <a:t>number </a:t>
            </a:r>
            <a:r>
              <a:rPr lang="en-US" b="1" dirty="0"/>
              <a:t>from</a:t>
            </a:r>
            <a:r>
              <a:rPr lang="en-US" dirty="0"/>
              <a:t> an </a:t>
            </a:r>
            <a:r>
              <a:rPr lang="en-US" b="1" dirty="0"/>
              <a:t>integer</a:t>
            </a:r>
            <a:r>
              <a:rPr lang="en-US" dirty="0"/>
              <a:t> literal, a </a:t>
            </a:r>
            <a:r>
              <a:rPr lang="en-US" b="1" dirty="0"/>
              <a:t>float</a:t>
            </a:r>
            <a:r>
              <a:rPr lang="en-US" dirty="0"/>
              <a:t> literal (by rounding down to the previous whole number), or a </a:t>
            </a:r>
            <a:r>
              <a:rPr lang="en-US" b="1" dirty="0"/>
              <a:t>string</a:t>
            </a:r>
            <a:r>
              <a:rPr lang="en-US" dirty="0"/>
              <a:t> literal (providing the string represents a whole number)</a:t>
            </a:r>
          </a:p>
          <a:p>
            <a:pPr lvl="1"/>
            <a:r>
              <a:rPr lang="en-US" dirty="0"/>
              <a:t>float() - </a:t>
            </a:r>
            <a:r>
              <a:rPr lang="en-US" b="1" dirty="0"/>
              <a:t>constructs a float </a:t>
            </a:r>
            <a:r>
              <a:rPr lang="en-US" dirty="0"/>
              <a:t>number from an </a:t>
            </a:r>
            <a:r>
              <a:rPr lang="en-US" b="1" dirty="0"/>
              <a:t>integer </a:t>
            </a:r>
            <a:r>
              <a:rPr lang="en-US" dirty="0"/>
              <a:t>literal, a </a:t>
            </a:r>
            <a:r>
              <a:rPr lang="en-US" b="1" dirty="0"/>
              <a:t>float</a:t>
            </a:r>
            <a:r>
              <a:rPr lang="en-US" dirty="0"/>
              <a:t> literal or a </a:t>
            </a:r>
            <a:r>
              <a:rPr lang="en-US" b="1" dirty="0"/>
              <a:t>string</a:t>
            </a:r>
            <a:r>
              <a:rPr lang="en-US" dirty="0"/>
              <a:t> literal (providing the string represents a float or an integer)</a:t>
            </a:r>
          </a:p>
          <a:p>
            <a:pPr lvl="1"/>
            <a:r>
              <a:rPr lang="en-US" dirty="0" err="1"/>
              <a:t>str</a:t>
            </a:r>
            <a:r>
              <a:rPr lang="en-US" dirty="0"/>
              <a:t>() - </a:t>
            </a:r>
            <a:r>
              <a:rPr lang="en-US" b="1" dirty="0"/>
              <a:t>constructs a string </a:t>
            </a:r>
            <a:r>
              <a:rPr lang="en-US" dirty="0"/>
              <a:t>from </a:t>
            </a:r>
            <a:r>
              <a:rPr lang="en-US" b="1" dirty="0"/>
              <a:t>a wide variety of data types</a:t>
            </a:r>
            <a:r>
              <a:rPr lang="en-US" dirty="0"/>
              <a:t>, including </a:t>
            </a:r>
            <a:r>
              <a:rPr lang="en-US" b="1" dirty="0"/>
              <a:t>strings</a:t>
            </a:r>
            <a:r>
              <a:rPr lang="en-US" dirty="0"/>
              <a:t>, </a:t>
            </a:r>
            <a:r>
              <a:rPr lang="en-US" b="1" dirty="0"/>
              <a:t>integer</a:t>
            </a:r>
            <a:r>
              <a:rPr lang="en-US" dirty="0"/>
              <a:t> literals and </a:t>
            </a:r>
            <a:r>
              <a:rPr lang="en-US" b="1" dirty="0"/>
              <a:t>float </a:t>
            </a:r>
            <a:r>
              <a:rPr lang="en-US" dirty="0"/>
              <a:t>literals</a:t>
            </a:r>
          </a:p>
        </p:txBody>
      </p:sp>
    </p:spTree>
    <p:extLst>
      <p:ext uri="{BB962C8B-B14F-4D97-AF65-F5344CB8AC3E}">
        <p14:creationId xmlns:p14="http://schemas.microsoft.com/office/powerpoint/2010/main" val="31571877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a:t>
            </a:r>
            <a:endParaRPr lang="en-US" dirty="0"/>
          </a:p>
        </p:txBody>
      </p:sp>
      <p:sp>
        <p:nvSpPr>
          <p:cNvPr id="3" name="Content Placeholder 2"/>
          <p:cNvSpPr>
            <a:spLocks noGrp="1"/>
          </p:cNvSpPr>
          <p:nvPr>
            <p:ph idx="1"/>
          </p:nvPr>
        </p:nvSpPr>
        <p:spPr/>
        <p:txBody>
          <a:bodyPr>
            <a:normAutofit/>
          </a:bodyPr>
          <a:lstStyle/>
          <a:p>
            <a:r>
              <a:rPr lang="en-US" dirty="0" smtClean="0"/>
              <a:t>It's </a:t>
            </a:r>
            <a:r>
              <a:rPr lang="en-US" dirty="0"/>
              <a:t>time to start writing some real, working Python code. It'll be very simple for the time </a:t>
            </a:r>
            <a:r>
              <a:rPr lang="en-US" dirty="0" smtClean="0"/>
              <a:t>being, just type the code below in the editor:</a:t>
            </a:r>
          </a:p>
          <a:p>
            <a:pPr marL="0" indent="0">
              <a:buNone/>
            </a:pPr>
            <a:r>
              <a:rPr lang="en-US" dirty="0"/>
              <a:t>	</a:t>
            </a:r>
            <a:r>
              <a:rPr lang="en-US" dirty="0" smtClean="0"/>
              <a:t>print(“Hello, World!”)</a:t>
            </a:r>
          </a:p>
          <a:p>
            <a:r>
              <a:rPr lang="en-US" dirty="0"/>
              <a:t>As you can see, the first program consists of the following </a:t>
            </a:r>
            <a:r>
              <a:rPr lang="en-US" dirty="0" smtClean="0"/>
              <a:t>parts:</a:t>
            </a:r>
            <a:endParaRPr lang="en-US" dirty="0"/>
          </a:p>
          <a:p>
            <a:pPr lvl="1"/>
            <a:r>
              <a:rPr lang="en-US" dirty="0"/>
              <a:t>the word print;</a:t>
            </a:r>
          </a:p>
          <a:p>
            <a:pPr lvl="1"/>
            <a:r>
              <a:rPr lang="en-US" dirty="0"/>
              <a:t>an opening parenthesis;</a:t>
            </a:r>
          </a:p>
          <a:p>
            <a:pPr lvl="1"/>
            <a:r>
              <a:rPr lang="en-US" dirty="0"/>
              <a:t>a quotation mark;</a:t>
            </a:r>
          </a:p>
          <a:p>
            <a:pPr lvl="1"/>
            <a:r>
              <a:rPr lang="en-US" dirty="0"/>
              <a:t>a line of text: Hello, World!;</a:t>
            </a:r>
          </a:p>
          <a:p>
            <a:pPr lvl="1"/>
            <a:r>
              <a:rPr lang="en-US" dirty="0"/>
              <a:t>another quotation mark;</a:t>
            </a:r>
          </a:p>
          <a:p>
            <a:pPr lvl="1"/>
            <a:r>
              <a:rPr lang="en-US" dirty="0"/>
              <a:t>a closing parenthesis.</a:t>
            </a:r>
            <a:endParaRPr lang="en-US" dirty="0" smtClean="0"/>
          </a:p>
        </p:txBody>
      </p:sp>
    </p:spTree>
    <p:extLst>
      <p:ext uri="{BB962C8B-B14F-4D97-AF65-F5344CB8AC3E}">
        <p14:creationId xmlns:p14="http://schemas.microsoft.com/office/powerpoint/2010/main" val="26621708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t>
            </a:r>
            <a:r>
              <a:rPr lang="en-US" dirty="0" smtClean="0"/>
              <a:t>casting – to Integer</a:t>
            </a:r>
            <a:endParaRPr lang="en-US" dirty="0"/>
          </a:p>
        </p:txBody>
      </p:sp>
      <p:sp>
        <p:nvSpPr>
          <p:cNvPr id="3" name="Content Placeholder 2"/>
          <p:cNvSpPr>
            <a:spLocks noGrp="1"/>
          </p:cNvSpPr>
          <p:nvPr>
            <p:ph idx="1"/>
          </p:nvPr>
        </p:nvSpPr>
        <p:spPr/>
        <p:txBody>
          <a:bodyPr/>
          <a:lstStyle/>
          <a:p>
            <a:r>
              <a:rPr lang="en-US" dirty="0" smtClean="0"/>
              <a:t>Example:</a:t>
            </a:r>
          </a:p>
          <a:p>
            <a:endParaRPr lang="en-US" dirty="0"/>
          </a:p>
          <a:p>
            <a:endParaRPr lang="en-US" dirty="0" smtClean="0"/>
          </a:p>
          <a:p>
            <a:endParaRPr lang="en-US" dirty="0"/>
          </a:p>
          <a:p>
            <a:endParaRPr lang="en-US" dirty="0" smtClean="0"/>
          </a:p>
          <a:p>
            <a:r>
              <a:rPr lang="en-US" dirty="0" smtClean="0"/>
              <a:t>Output:</a:t>
            </a:r>
            <a:endParaRPr lang="en-US" dirty="0"/>
          </a:p>
        </p:txBody>
      </p:sp>
      <p:pic>
        <p:nvPicPr>
          <p:cNvPr id="4" name="Picture 3"/>
          <p:cNvPicPr>
            <a:picLocks noChangeAspect="1"/>
          </p:cNvPicPr>
          <p:nvPr/>
        </p:nvPicPr>
        <p:blipFill>
          <a:blip r:embed="rId2"/>
          <a:stretch>
            <a:fillRect/>
          </a:stretch>
        </p:blipFill>
        <p:spPr>
          <a:xfrm>
            <a:off x="1127188" y="1699450"/>
            <a:ext cx="4067175" cy="1209675"/>
          </a:xfrm>
          <a:prstGeom prst="rect">
            <a:avLst/>
          </a:prstGeom>
        </p:spPr>
      </p:pic>
      <p:pic>
        <p:nvPicPr>
          <p:cNvPr id="5" name="Picture 4"/>
          <p:cNvPicPr>
            <a:picLocks noChangeAspect="1"/>
          </p:cNvPicPr>
          <p:nvPr/>
        </p:nvPicPr>
        <p:blipFill>
          <a:blip r:embed="rId3"/>
          <a:stretch>
            <a:fillRect/>
          </a:stretch>
        </p:blipFill>
        <p:spPr>
          <a:xfrm>
            <a:off x="1188148" y="2881883"/>
            <a:ext cx="1123950" cy="857250"/>
          </a:xfrm>
          <a:prstGeom prst="rect">
            <a:avLst/>
          </a:prstGeom>
        </p:spPr>
      </p:pic>
      <p:pic>
        <p:nvPicPr>
          <p:cNvPr id="6" name="Picture 5"/>
          <p:cNvPicPr>
            <a:picLocks noChangeAspect="1"/>
          </p:cNvPicPr>
          <p:nvPr/>
        </p:nvPicPr>
        <p:blipFill>
          <a:blip r:embed="rId4"/>
          <a:stretch>
            <a:fillRect/>
          </a:stretch>
        </p:blipFill>
        <p:spPr>
          <a:xfrm>
            <a:off x="2336482" y="3927045"/>
            <a:ext cx="295275" cy="1000125"/>
          </a:xfrm>
          <a:prstGeom prst="rect">
            <a:avLst/>
          </a:prstGeom>
        </p:spPr>
      </p:pic>
    </p:spTree>
    <p:extLst>
      <p:ext uri="{BB962C8B-B14F-4D97-AF65-F5344CB8AC3E}">
        <p14:creationId xmlns:p14="http://schemas.microsoft.com/office/powerpoint/2010/main" val="3105774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casting – to </a:t>
            </a:r>
            <a:r>
              <a:rPr lang="en-US" dirty="0" smtClean="0"/>
              <a:t>float</a:t>
            </a:r>
            <a:endParaRPr lang="en-US" dirty="0"/>
          </a:p>
        </p:txBody>
      </p:sp>
      <p:sp>
        <p:nvSpPr>
          <p:cNvPr id="3" name="Content Placeholder 2"/>
          <p:cNvSpPr>
            <a:spLocks noGrp="1"/>
          </p:cNvSpPr>
          <p:nvPr>
            <p:ph idx="1"/>
          </p:nvPr>
        </p:nvSpPr>
        <p:spPr/>
        <p:txBody>
          <a:bodyPr/>
          <a:lstStyle/>
          <a:p>
            <a:r>
              <a:rPr lang="en-US" dirty="0" smtClean="0"/>
              <a:t>Example:</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Output:</a:t>
            </a:r>
          </a:p>
          <a:p>
            <a:pPr marL="0" indent="0">
              <a:buNone/>
            </a:pPr>
            <a:endParaRPr lang="en-US" dirty="0"/>
          </a:p>
        </p:txBody>
      </p:sp>
      <p:pic>
        <p:nvPicPr>
          <p:cNvPr id="4" name="Picture 3"/>
          <p:cNvPicPr>
            <a:picLocks noChangeAspect="1"/>
          </p:cNvPicPr>
          <p:nvPr/>
        </p:nvPicPr>
        <p:blipFill>
          <a:blip r:embed="rId2"/>
          <a:stretch>
            <a:fillRect/>
          </a:stretch>
        </p:blipFill>
        <p:spPr>
          <a:xfrm>
            <a:off x="1113472" y="1766125"/>
            <a:ext cx="4752975" cy="1533525"/>
          </a:xfrm>
          <a:prstGeom prst="rect">
            <a:avLst/>
          </a:prstGeom>
        </p:spPr>
      </p:pic>
      <p:pic>
        <p:nvPicPr>
          <p:cNvPr id="5" name="Picture 4"/>
          <p:cNvPicPr>
            <a:picLocks noChangeAspect="1"/>
          </p:cNvPicPr>
          <p:nvPr/>
        </p:nvPicPr>
        <p:blipFill>
          <a:blip r:embed="rId3"/>
          <a:stretch>
            <a:fillRect/>
          </a:stretch>
        </p:blipFill>
        <p:spPr>
          <a:xfrm>
            <a:off x="1113472" y="3366055"/>
            <a:ext cx="1200150" cy="1162050"/>
          </a:xfrm>
          <a:prstGeom prst="rect">
            <a:avLst/>
          </a:prstGeom>
        </p:spPr>
      </p:pic>
      <p:pic>
        <p:nvPicPr>
          <p:cNvPr id="6" name="Picture 5"/>
          <p:cNvPicPr>
            <a:picLocks noChangeAspect="1"/>
          </p:cNvPicPr>
          <p:nvPr/>
        </p:nvPicPr>
        <p:blipFill>
          <a:blip r:embed="rId4"/>
          <a:stretch>
            <a:fillRect/>
          </a:stretch>
        </p:blipFill>
        <p:spPr>
          <a:xfrm>
            <a:off x="2451163" y="4727448"/>
            <a:ext cx="504825" cy="1371600"/>
          </a:xfrm>
          <a:prstGeom prst="rect">
            <a:avLst/>
          </a:prstGeom>
        </p:spPr>
      </p:pic>
    </p:spTree>
    <p:extLst>
      <p:ext uri="{BB962C8B-B14F-4D97-AF65-F5344CB8AC3E}">
        <p14:creationId xmlns:p14="http://schemas.microsoft.com/office/powerpoint/2010/main" val="16660600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casting – to </a:t>
            </a:r>
            <a:r>
              <a:rPr lang="en-US" dirty="0" smtClean="0"/>
              <a:t>String</a:t>
            </a:r>
            <a:endParaRPr lang="en-US" dirty="0"/>
          </a:p>
        </p:txBody>
      </p:sp>
      <p:sp>
        <p:nvSpPr>
          <p:cNvPr id="3" name="Content Placeholder 2"/>
          <p:cNvSpPr>
            <a:spLocks noGrp="1"/>
          </p:cNvSpPr>
          <p:nvPr>
            <p:ph idx="1"/>
          </p:nvPr>
        </p:nvSpPr>
        <p:spPr/>
        <p:txBody>
          <a:bodyPr/>
          <a:lstStyle/>
          <a:p>
            <a:r>
              <a:rPr lang="en-US" dirty="0" smtClean="0"/>
              <a:t>Example:</a:t>
            </a:r>
          </a:p>
          <a:p>
            <a:endParaRPr lang="en-US" dirty="0"/>
          </a:p>
          <a:p>
            <a:endParaRPr lang="en-US" dirty="0" smtClean="0"/>
          </a:p>
          <a:p>
            <a:endParaRPr lang="en-US" dirty="0"/>
          </a:p>
          <a:p>
            <a:endParaRPr lang="en-US" dirty="0" smtClean="0"/>
          </a:p>
          <a:p>
            <a:r>
              <a:rPr lang="en-US" dirty="0" smtClean="0"/>
              <a:t>Output:</a:t>
            </a:r>
            <a:endParaRPr lang="en-US" dirty="0"/>
          </a:p>
        </p:txBody>
      </p:sp>
      <p:pic>
        <p:nvPicPr>
          <p:cNvPr id="4" name="Picture 3"/>
          <p:cNvPicPr>
            <a:picLocks noChangeAspect="1"/>
          </p:cNvPicPr>
          <p:nvPr/>
        </p:nvPicPr>
        <p:blipFill>
          <a:blip r:embed="rId2"/>
          <a:stretch>
            <a:fillRect/>
          </a:stretch>
        </p:blipFill>
        <p:spPr>
          <a:xfrm>
            <a:off x="1153096" y="1685163"/>
            <a:ext cx="4600575" cy="1238250"/>
          </a:xfrm>
          <a:prstGeom prst="rect">
            <a:avLst/>
          </a:prstGeom>
        </p:spPr>
      </p:pic>
      <p:pic>
        <p:nvPicPr>
          <p:cNvPr id="5" name="Picture 4"/>
          <p:cNvPicPr>
            <a:picLocks noChangeAspect="1"/>
          </p:cNvPicPr>
          <p:nvPr/>
        </p:nvPicPr>
        <p:blipFill>
          <a:blip r:embed="rId3"/>
          <a:stretch>
            <a:fillRect/>
          </a:stretch>
        </p:blipFill>
        <p:spPr>
          <a:xfrm>
            <a:off x="1171384" y="2869063"/>
            <a:ext cx="1123950" cy="876300"/>
          </a:xfrm>
          <a:prstGeom prst="rect">
            <a:avLst/>
          </a:prstGeom>
        </p:spPr>
      </p:pic>
      <p:pic>
        <p:nvPicPr>
          <p:cNvPr id="6" name="Picture 5"/>
          <p:cNvPicPr>
            <a:picLocks noChangeAspect="1"/>
          </p:cNvPicPr>
          <p:nvPr/>
        </p:nvPicPr>
        <p:blipFill>
          <a:blip r:embed="rId4"/>
          <a:stretch>
            <a:fillRect/>
          </a:stretch>
        </p:blipFill>
        <p:spPr>
          <a:xfrm>
            <a:off x="2396299" y="3902757"/>
            <a:ext cx="504825" cy="1009650"/>
          </a:xfrm>
          <a:prstGeom prst="rect">
            <a:avLst/>
          </a:prstGeom>
        </p:spPr>
      </p:pic>
    </p:spTree>
    <p:extLst>
      <p:ext uri="{BB962C8B-B14F-4D97-AF65-F5344CB8AC3E}">
        <p14:creationId xmlns:p14="http://schemas.microsoft.com/office/powerpoint/2010/main" val="6809827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operators - introduction</a:t>
            </a:r>
          </a:p>
        </p:txBody>
      </p:sp>
      <p:sp>
        <p:nvSpPr>
          <p:cNvPr id="3" name="Content Placeholder 2"/>
          <p:cNvSpPr>
            <a:spLocks noGrp="1"/>
          </p:cNvSpPr>
          <p:nvPr>
            <p:ph idx="1"/>
          </p:nvPr>
        </p:nvSpPr>
        <p:spPr/>
        <p:txBody>
          <a:bodyPr/>
          <a:lstStyle/>
          <a:p>
            <a:pPr marL="0" indent="0">
              <a:buNone/>
            </a:pPr>
            <a:r>
              <a:rPr lang="en-US" dirty="0" smtClean="0"/>
              <a:t>Concatenation</a:t>
            </a:r>
          </a:p>
          <a:p>
            <a:r>
              <a:rPr lang="en-US" dirty="0"/>
              <a:t> </a:t>
            </a:r>
            <a:r>
              <a:rPr lang="en-US" dirty="0" smtClean="0"/>
              <a:t>The </a:t>
            </a:r>
            <a:r>
              <a:rPr lang="en-US" dirty="0"/>
              <a:t>+ (plus) sign, when applied to two strings, becomes a concatenation </a:t>
            </a:r>
            <a:r>
              <a:rPr lang="en-US" dirty="0" smtClean="0"/>
              <a:t>operator, example:</a:t>
            </a:r>
          </a:p>
          <a:p>
            <a:endParaRPr lang="en-US" dirty="0"/>
          </a:p>
          <a:p>
            <a:endParaRPr lang="en-US" dirty="0" smtClean="0"/>
          </a:p>
          <a:p>
            <a:r>
              <a:rPr lang="en-US" dirty="0" smtClean="0"/>
              <a:t>Output:</a:t>
            </a:r>
            <a:endParaRPr lang="en-US" dirty="0"/>
          </a:p>
        </p:txBody>
      </p:sp>
      <p:pic>
        <p:nvPicPr>
          <p:cNvPr id="4" name="Picture 3"/>
          <p:cNvPicPr>
            <a:picLocks noChangeAspect="1"/>
          </p:cNvPicPr>
          <p:nvPr/>
        </p:nvPicPr>
        <p:blipFill>
          <a:blip r:embed="rId2"/>
          <a:stretch>
            <a:fillRect/>
          </a:stretch>
        </p:blipFill>
        <p:spPr>
          <a:xfrm>
            <a:off x="1139380" y="2667000"/>
            <a:ext cx="7115175" cy="1066800"/>
          </a:xfrm>
          <a:prstGeom prst="rect">
            <a:avLst/>
          </a:prstGeom>
        </p:spPr>
      </p:pic>
      <p:pic>
        <p:nvPicPr>
          <p:cNvPr id="7" name="Picture 6"/>
          <p:cNvPicPr>
            <a:picLocks noChangeAspect="1"/>
          </p:cNvPicPr>
          <p:nvPr/>
        </p:nvPicPr>
        <p:blipFill>
          <a:blip r:embed="rId3"/>
          <a:stretch>
            <a:fillRect/>
          </a:stretch>
        </p:blipFill>
        <p:spPr>
          <a:xfrm>
            <a:off x="1139380" y="4218241"/>
            <a:ext cx="6289339" cy="1673511"/>
          </a:xfrm>
          <a:prstGeom prst="rect">
            <a:avLst/>
          </a:prstGeom>
        </p:spPr>
      </p:pic>
    </p:spTree>
    <p:extLst>
      <p:ext uri="{BB962C8B-B14F-4D97-AF65-F5344CB8AC3E}">
        <p14:creationId xmlns:p14="http://schemas.microsoft.com/office/powerpoint/2010/main" val="16446883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operators - introduction</a:t>
            </a:r>
          </a:p>
        </p:txBody>
      </p:sp>
      <p:sp>
        <p:nvSpPr>
          <p:cNvPr id="3" name="Content Placeholder 2"/>
          <p:cNvSpPr>
            <a:spLocks noGrp="1"/>
          </p:cNvSpPr>
          <p:nvPr>
            <p:ph idx="1"/>
          </p:nvPr>
        </p:nvSpPr>
        <p:spPr/>
        <p:txBody>
          <a:bodyPr/>
          <a:lstStyle/>
          <a:p>
            <a:pPr marL="0" indent="0">
              <a:buNone/>
            </a:pPr>
            <a:r>
              <a:rPr lang="en-US" dirty="0" smtClean="0"/>
              <a:t>Replication</a:t>
            </a:r>
          </a:p>
          <a:p>
            <a:r>
              <a:rPr lang="en-US" dirty="0"/>
              <a:t>The * (asterisk) sign, when applied to a string and number (or a number and string, as it remains commutative in this position) becomes a replication </a:t>
            </a:r>
            <a:r>
              <a:rPr lang="en-US" dirty="0" smtClean="0"/>
              <a:t>operator, example:</a:t>
            </a:r>
          </a:p>
          <a:p>
            <a:endParaRPr lang="en-US" dirty="0"/>
          </a:p>
          <a:p>
            <a:endParaRPr lang="en-US" dirty="0" smtClean="0"/>
          </a:p>
          <a:p>
            <a:endParaRPr lang="en-US" dirty="0"/>
          </a:p>
          <a:p>
            <a:r>
              <a:rPr lang="en-US" dirty="0" smtClean="0"/>
              <a:t>Example 2:                                                                           Output:</a:t>
            </a:r>
            <a:endParaRPr lang="en-US" dirty="0"/>
          </a:p>
        </p:txBody>
      </p:sp>
      <p:pic>
        <p:nvPicPr>
          <p:cNvPr id="4" name="Picture 3"/>
          <p:cNvPicPr>
            <a:picLocks noChangeAspect="1"/>
          </p:cNvPicPr>
          <p:nvPr/>
        </p:nvPicPr>
        <p:blipFill>
          <a:blip r:embed="rId2"/>
          <a:stretch>
            <a:fillRect/>
          </a:stretch>
        </p:blipFill>
        <p:spPr>
          <a:xfrm>
            <a:off x="1140713" y="3058477"/>
            <a:ext cx="6350267" cy="1294067"/>
          </a:xfrm>
          <a:prstGeom prst="rect">
            <a:avLst/>
          </a:prstGeom>
        </p:spPr>
      </p:pic>
      <p:pic>
        <p:nvPicPr>
          <p:cNvPr id="5" name="Picture 4"/>
          <p:cNvPicPr>
            <a:picLocks noChangeAspect="1"/>
          </p:cNvPicPr>
          <p:nvPr/>
        </p:nvPicPr>
        <p:blipFill>
          <a:blip r:embed="rId3"/>
          <a:stretch>
            <a:fillRect/>
          </a:stretch>
        </p:blipFill>
        <p:spPr>
          <a:xfrm>
            <a:off x="1140712" y="5104447"/>
            <a:ext cx="6510069" cy="882476"/>
          </a:xfrm>
          <a:prstGeom prst="rect">
            <a:avLst/>
          </a:prstGeom>
        </p:spPr>
      </p:pic>
      <p:pic>
        <p:nvPicPr>
          <p:cNvPr id="6" name="Picture 5"/>
          <p:cNvPicPr>
            <a:picLocks noChangeAspect="1"/>
          </p:cNvPicPr>
          <p:nvPr/>
        </p:nvPicPr>
        <p:blipFill>
          <a:blip r:embed="rId4"/>
          <a:stretch>
            <a:fillRect/>
          </a:stretch>
        </p:blipFill>
        <p:spPr>
          <a:xfrm>
            <a:off x="10111930" y="4038604"/>
            <a:ext cx="1544382" cy="2059176"/>
          </a:xfrm>
          <a:prstGeom prst="rect">
            <a:avLst/>
          </a:prstGeom>
        </p:spPr>
      </p:pic>
    </p:spTree>
    <p:extLst>
      <p:ext uri="{BB962C8B-B14F-4D97-AF65-F5344CB8AC3E}">
        <p14:creationId xmlns:p14="http://schemas.microsoft.com/office/powerpoint/2010/main" val="31099124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a:t>
            </a:r>
          </a:p>
        </p:txBody>
      </p:sp>
      <p:sp>
        <p:nvSpPr>
          <p:cNvPr id="3" name="Content Placeholder 2"/>
          <p:cNvSpPr>
            <a:spLocks noGrp="1"/>
          </p:cNvSpPr>
          <p:nvPr>
            <p:ph idx="1"/>
          </p:nvPr>
        </p:nvSpPr>
        <p:spPr/>
        <p:txBody>
          <a:bodyPr/>
          <a:lstStyle/>
          <a:p>
            <a:r>
              <a:rPr lang="en-US" dirty="0"/>
              <a:t>Look at the line of code </a:t>
            </a:r>
            <a:r>
              <a:rPr lang="en-US" dirty="0" smtClean="0"/>
              <a:t>beside:</a:t>
            </a:r>
          </a:p>
          <a:p>
            <a:r>
              <a:rPr lang="en-US" dirty="0"/>
              <a:t>The word </a:t>
            </a:r>
            <a:r>
              <a:rPr lang="en-US" b="1" dirty="0"/>
              <a:t>print</a:t>
            </a:r>
            <a:r>
              <a:rPr lang="en-US" dirty="0"/>
              <a:t> that you can see here is a </a:t>
            </a:r>
            <a:r>
              <a:rPr lang="en-US" b="1" dirty="0"/>
              <a:t>function name</a:t>
            </a:r>
            <a:r>
              <a:rPr lang="en-US" dirty="0"/>
              <a:t>. </a:t>
            </a:r>
            <a:endParaRPr lang="en-US" dirty="0" smtClean="0"/>
          </a:p>
          <a:p>
            <a:r>
              <a:rPr lang="en-US" dirty="0" smtClean="0"/>
              <a:t>That </a:t>
            </a:r>
            <a:r>
              <a:rPr lang="en-US" dirty="0"/>
              <a:t>doesn't mean that wherever the word appears it is always a function name. </a:t>
            </a:r>
            <a:endParaRPr lang="en-US" dirty="0" smtClean="0"/>
          </a:p>
          <a:p>
            <a:r>
              <a:rPr lang="en-US" dirty="0" smtClean="0"/>
              <a:t>The </a:t>
            </a:r>
            <a:r>
              <a:rPr lang="en-US" dirty="0"/>
              <a:t>meaning of the word comes from the context in which the word has been used</a:t>
            </a:r>
            <a:r>
              <a:rPr lang="en-US" dirty="0" smtClean="0"/>
              <a:t>.</a:t>
            </a:r>
          </a:p>
          <a:p>
            <a:r>
              <a:rPr lang="en-US" dirty="0"/>
              <a:t>You've probably encountered the term function many times before, during math classes. </a:t>
            </a:r>
            <a:endParaRPr lang="en-US" dirty="0" smtClean="0"/>
          </a:p>
          <a:p>
            <a:r>
              <a:rPr lang="en-US" dirty="0" smtClean="0"/>
              <a:t>You </a:t>
            </a:r>
            <a:r>
              <a:rPr lang="en-US" dirty="0"/>
              <a:t>can probably also list several names of mathematical functions, like sine or log.</a:t>
            </a:r>
          </a:p>
        </p:txBody>
      </p:sp>
      <p:sp>
        <p:nvSpPr>
          <p:cNvPr id="4" name="Rectangle 3"/>
          <p:cNvSpPr/>
          <p:nvPr/>
        </p:nvSpPr>
        <p:spPr>
          <a:xfrm>
            <a:off x="5738191" y="1371600"/>
            <a:ext cx="3048000" cy="42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print(“Hello, World!”)</a:t>
            </a:r>
            <a:endParaRPr lang="en-US" sz="2400" dirty="0"/>
          </a:p>
        </p:txBody>
      </p:sp>
    </p:spTree>
    <p:extLst>
      <p:ext uri="{BB962C8B-B14F-4D97-AF65-F5344CB8AC3E}">
        <p14:creationId xmlns:p14="http://schemas.microsoft.com/office/powerpoint/2010/main" val="345482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a:t>
            </a:r>
          </a:p>
        </p:txBody>
      </p:sp>
      <p:sp>
        <p:nvSpPr>
          <p:cNvPr id="3" name="Content Placeholder 2"/>
          <p:cNvSpPr>
            <a:spLocks noGrp="1"/>
          </p:cNvSpPr>
          <p:nvPr>
            <p:ph idx="1"/>
          </p:nvPr>
        </p:nvSpPr>
        <p:spPr>
          <a:xfrm>
            <a:off x="838200" y="1301363"/>
            <a:ext cx="10515600" cy="5039802"/>
          </a:xfrm>
        </p:spPr>
        <p:txBody>
          <a:bodyPr>
            <a:normAutofit lnSpcReduction="10000"/>
          </a:bodyPr>
          <a:lstStyle/>
          <a:p>
            <a:pPr marL="0" indent="0">
              <a:buNone/>
            </a:pPr>
            <a:r>
              <a:rPr lang="en-US" dirty="0"/>
              <a:t>Where do the functions come from?</a:t>
            </a:r>
            <a:endParaRPr lang="en-US" dirty="0" smtClean="0"/>
          </a:p>
          <a:p>
            <a:r>
              <a:rPr lang="en-US" dirty="0" smtClean="0"/>
              <a:t>They </a:t>
            </a:r>
            <a:r>
              <a:rPr lang="en-US" dirty="0"/>
              <a:t>may come </a:t>
            </a:r>
            <a:r>
              <a:rPr lang="en-US" b="1" dirty="0"/>
              <a:t>from Python </a:t>
            </a:r>
            <a:r>
              <a:rPr lang="en-US" b="1" dirty="0" smtClean="0"/>
              <a:t>itself</a:t>
            </a:r>
            <a:r>
              <a:rPr lang="en-US" dirty="0"/>
              <a:t> </a:t>
            </a:r>
            <a:r>
              <a:rPr lang="en-US" b="1" dirty="0" smtClean="0"/>
              <a:t>/ built-in</a:t>
            </a:r>
          </a:p>
          <a:p>
            <a:pPr lvl="1"/>
            <a:r>
              <a:rPr lang="en-US" dirty="0" smtClean="0"/>
              <a:t>The </a:t>
            </a:r>
            <a:r>
              <a:rPr lang="en-US" b="1" dirty="0" smtClean="0"/>
              <a:t>print function </a:t>
            </a:r>
            <a:r>
              <a:rPr lang="en-US" dirty="0" smtClean="0"/>
              <a:t>is one of this kind</a:t>
            </a:r>
          </a:p>
          <a:p>
            <a:pPr lvl="1"/>
            <a:r>
              <a:rPr lang="en-US" dirty="0" smtClean="0"/>
              <a:t>you </a:t>
            </a:r>
            <a:r>
              <a:rPr lang="en-US" dirty="0"/>
              <a:t>don't have to do anything special (e.g., ask anyone for anything) if you want to make use of it;</a:t>
            </a:r>
          </a:p>
          <a:p>
            <a:r>
              <a:rPr lang="en-US" dirty="0" smtClean="0"/>
              <a:t>They </a:t>
            </a:r>
            <a:r>
              <a:rPr lang="en-US" dirty="0"/>
              <a:t>may come from one or more of Python's add-ons named </a:t>
            </a:r>
            <a:r>
              <a:rPr lang="en-US" b="1" dirty="0"/>
              <a:t>modules</a:t>
            </a:r>
            <a:r>
              <a:rPr lang="en-US" dirty="0"/>
              <a:t>; </a:t>
            </a:r>
            <a:endParaRPr lang="en-US" dirty="0" smtClean="0"/>
          </a:p>
          <a:p>
            <a:pPr lvl="1"/>
            <a:r>
              <a:rPr lang="en-US" dirty="0" smtClean="0"/>
              <a:t>some </a:t>
            </a:r>
            <a:r>
              <a:rPr lang="en-US" dirty="0"/>
              <a:t>of the modules come with Python, others may require separate installation - whatever the case, they all need to be explicitly connected with your </a:t>
            </a:r>
            <a:endParaRPr lang="en-US" dirty="0" smtClean="0"/>
          </a:p>
          <a:p>
            <a:r>
              <a:rPr lang="en-US" dirty="0" smtClean="0"/>
              <a:t>you </a:t>
            </a:r>
            <a:r>
              <a:rPr lang="en-US" dirty="0"/>
              <a:t>can </a:t>
            </a:r>
            <a:r>
              <a:rPr lang="en-US" b="1" dirty="0"/>
              <a:t>write them yourself</a:t>
            </a:r>
            <a:r>
              <a:rPr lang="en-US" dirty="0"/>
              <a:t>, placing as many functions as you want and need inside your program to make it simpler, clearer and more elegant.</a:t>
            </a:r>
          </a:p>
        </p:txBody>
      </p:sp>
    </p:spTree>
    <p:extLst>
      <p:ext uri="{BB962C8B-B14F-4D97-AF65-F5344CB8AC3E}">
        <p14:creationId xmlns:p14="http://schemas.microsoft.com/office/powerpoint/2010/main" val="20804154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print() function</a:t>
            </a:r>
          </a:p>
        </p:txBody>
      </p:sp>
      <p:sp>
        <p:nvSpPr>
          <p:cNvPr id="3" name="Content Placeholder 2"/>
          <p:cNvSpPr>
            <a:spLocks noGrp="1"/>
          </p:cNvSpPr>
          <p:nvPr>
            <p:ph idx="1"/>
          </p:nvPr>
        </p:nvSpPr>
        <p:spPr>
          <a:xfrm>
            <a:off x="838200" y="1301363"/>
            <a:ext cx="10515600" cy="4860898"/>
          </a:xfrm>
        </p:spPr>
        <p:txBody>
          <a:bodyPr>
            <a:normAutofit/>
          </a:bodyPr>
          <a:lstStyle/>
          <a:p>
            <a:r>
              <a:rPr lang="en-US" dirty="0"/>
              <a:t>A function (in this context) is a separate part of the computer code able to: </a:t>
            </a:r>
            <a:endParaRPr lang="en-US" dirty="0" smtClean="0"/>
          </a:p>
          <a:p>
            <a:pPr lvl="1"/>
            <a:r>
              <a:rPr lang="en-US" b="1" dirty="0" smtClean="0"/>
              <a:t>Cause </a:t>
            </a:r>
            <a:r>
              <a:rPr lang="en-US" b="1" dirty="0"/>
              <a:t>some effect </a:t>
            </a:r>
            <a:r>
              <a:rPr lang="en-US" dirty="0"/>
              <a:t>(e.g., send text to the terminal, create a file, draw an image, play a sound, etc.); this is something completely unheard of in the world of mathematics;</a:t>
            </a:r>
            <a:endParaRPr lang="en-US" dirty="0" smtClean="0"/>
          </a:p>
          <a:p>
            <a:pPr lvl="1"/>
            <a:r>
              <a:rPr lang="en-US" b="1" dirty="0"/>
              <a:t>evaluate a value or some values </a:t>
            </a:r>
            <a:r>
              <a:rPr lang="en-US" dirty="0"/>
              <a:t>(e.g., the square root of a value or the length of a given text); this is what makes Python's functions the relatives of mathematical concepts.</a:t>
            </a:r>
            <a:endParaRPr lang="en-US" dirty="0" smtClean="0"/>
          </a:p>
          <a:p>
            <a:r>
              <a:rPr lang="en-US" dirty="0"/>
              <a:t>There's also a third, very important, function component - the </a:t>
            </a:r>
            <a:r>
              <a:rPr lang="en-US" b="1" dirty="0"/>
              <a:t>argument</a:t>
            </a:r>
            <a:r>
              <a:rPr lang="en-US" dirty="0"/>
              <a:t>(s</a:t>
            </a:r>
            <a:r>
              <a:rPr lang="en-US" dirty="0" smtClean="0"/>
              <a:t>).</a:t>
            </a:r>
          </a:p>
          <a:p>
            <a:r>
              <a:rPr lang="en-US" dirty="0"/>
              <a:t>Mathematical functions usually take one argument, e.g., sin(x) takes an x, which is the measure of an angle.</a:t>
            </a:r>
          </a:p>
        </p:txBody>
      </p:sp>
    </p:spTree>
    <p:extLst>
      <p:ext uri="{BB962C8B-B14F-4D97-AF65-F5344CB8AC3E}">
        <p14:creationId xmlns:p14="http://schemas.microsoft.com/office/powerpoint/2010/main" val="17549873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print() function</a:t>
            </a:r>
          </a:p>
        </p:txBody>
      </p:sp>
      <p:sp>
        <p:nvSpPr>
          <p:cNvPr id="3" name="Content Placeholder 2"/>
          <p:cNvSpPr>
            <a:spLocks noGrp="1"/>
          </p:cNvSpPr>
          <p:nvPr>
            <p:ph idx="1"/>
          </p:nvPr>
        </p:nvSpPr>
        <p:spPr/>
        <p:txBody>
          <a:bodyPr>
            <a:normAutofit/>
          </a:bodyPr>
          <a:lstStyle/>
          <a:p>
            <a:r>
              <a:rPr lang="en-US" dirty="0"/>
              <a:t>Python functions, on the other hand, are more versatile. </a:t>
            </a:r>
            <a:endParaRPr lang="en-US" dirty="0" smtClean="0"/>
          </a:p>
          <a:p>
            <a:r>
              <a:rPr lang="en-US" dirty="0" smtClean="0"/>
              <a:t>Depending </a:t>
            </a:r>
            <a:r>
              <a:rPr lang="en-US" dirty="0"/>
              <a:t>on the individual needs, they may accept any number of arguments - as many as necessary to perform their tasks. </a:t>
            </a:r>
            <a:endParaRPr lang="en-US" dirty="0" smtClean="0"/>
          </a:p>
          <a:p>
            <a:r>
              <a:rPr lang="en-US" dirty="0" smtClean="0"/>
              <a:t>Some </a:t>
            </a:r>
            <a:r>
              <a:rPr lang="en-US" dirty="0"/>
              <a:t>Python functions </a:t>
            </a:r>
            <a:r>
              <a:rPr lang="en-US" b="1" dirty="0"/>
              <a:t>don't need any argument</a:t>
            </a:r>
            <a:r>
              <a:rPr lang="en-US" dirty="0"/>
              <a:t>. </a:t>
            </a:r>
            <a:endParaRPr lang="en-US" dirty="0" smtClean="0"/>
          </a:p>
          <a:p>
            <a:r>
              <a:rPr lang="en-US" dirty="0"/>
              <a:t>In spite of the number of needed/provided arguments, Python functions strongly demand the presence of </a:t>
            </a:r>
            <a:r>
              <a:rPr lang="en-US" b="1" dirty="0"/>
              <a:t>a pair of parentheses </a:t>
            </a:r>
            <a:r>
              <a:rPr lang="en-US" dirty="0"/>
              <a:t>- opening and closing ones, respectively</a:t>
            </a:r>
            <a:r>
              <a:rPr lang="en-US" dirty="0" smtClean="0"/>
              <a:t>.</a:t>
            </a:r>
          </a:p>
          <a:p>
            <a:r>
              <a:rPr lang="en-US" dirty="0"/>
              <a:t>If you want to deliver one or more arguments to a function, you place them </a:t>
            </a:r>
            <a:r>
              <a:rPr lang="en-US" b="1" dirty="0"/>
              <a:t>inside the parentheses</a:t>
            </a:r>
            <a:r>
              <a:rPr lang="en-US" dirty="0"/>
              <a:t>. If you're going to use a function which doesn't take any argument, you still have to have the parentheses.</a:t>
            </a:r>
            <a:endParaRPr lang="en-US" dirty="0" smtClean="0"/>
          </a:p>
        </p:txBody>
      </p:sp>
    </p:spTree>
    <p:extLst>
      <p:ext uri="{BB962C8B-B14F-4D97-AF65-F5344CB8AC3E}">
        <p14:creationId xmlns:p14="http://schemas.microsoft.com/office/powerpoint/2010/main" val="8332351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3081</Words>
  <Application>Microsoft Office PowerPoint</Application>
  <PresentationFormat>Widescreen</PresentationFormat>
  <Paragraphs>396</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vt:lpstr>
      <vt:lpstr>Office Theme</vt:lpstr>
      <vt:lpstr>Selamat Datang di “Programming Essentials in Python”</vt:lpstr>
      <vt:lpstr>Profil Hendi Hermawan, S.T., M.T.I.</vt:lpstr>
      <vt:lpstr>Data Types. Variables, Basic Input-Output Operations, basic Operators</vt:lpstr>
      <vt:lpstr>In this module, you will learn about:</vt:lpstr>
      <vt:lpstr>Hello World!</vt:lpstr>
      <vt:lpstr>The print() function</vt:lpstr>
      <vt:lpstr>The print() function</vt:lpstr>
      <vt:lpstr>The print() function</vt:lpstr>
      <vt:lpstr>The print() function</vt:lpstr>
      <vt:lpstr>The print() function</vt:lpstr>
      <vt:lpstr>The print() function - LAB 2.1.1.7</vt:lpstr>
      <vt:lpstr>The print() function - LAB 2.1.1.7</vt:lpstr>
      <vt:lpstr>The print() function</vt:lpstr>
      <vt:lpstr>The print() function</vt:lpstr>
      <vt:lpstr>The print() function - instructions</vt:lpstr>
      <vt:lpstr>The print() function - instructions</vt:lpstr>
      <vt:lpstr>The print() function –  the escape and newline characters</vt:lpstr>
      <vt:lpstr>The print() function –  the escape and newline characters</vt:lpstr>
      <vt:lpstr>The print() function - using multiple arguments</vt:lpstr>
      <vt:lpstr>The print() function - the positional way of passing the arguments</vt:lpstr>
      <vt:lpstr>The print() function - the keyword arguments</vt:lpstr>
      <vt:lpstr>The print() function - the keyword arguments</vt:lpstr>
      <vt:lpstr>The print() function - the keyword arguments</vt:lpstr>
      <vt:lpstr>The print() function - the keyword arguments</vt:lpstr>
      <vt:lpstr>The print() function - LAB 2.1.1.19</vt:lpstr>
      <vt:lpstr>The print() function - LAB 2.1.1.20</vt:lpstr>
      <vt:lpstr>The print() function - LAB 2.1.1.20</vt:lpstr>
      <vt:lpstr>Literals - the data in itself</vt:lpstr>
      <vt:lpstr>Integer</vt:lpstr>
      <vt:lpstr>Integer:octal and hexadecimal numbers</vt:lpstr>
      <vt:lpstr>Float</vt:lpstr>
      <vt:lpstr>You can use scientific notation</vt:lpstr>
      <vt:lpstr>You can use scientific notation</vt:lpstr>
      <vt:lpstr>Strings</vt:lpstr>
      <vt:lpstr>Boolean Value</vt:lpstr>
      <vt:lpstr>Variables</vt:lpstr>
      <vt:lpstr>Variables</vt:lpstr>
      <vt:lpstr>Variables</vt:lpstr>
      <vt:lpstr>Variables</vt:lpstr>
      <vt:lpstr>Arithmetic Operators</vt:lpstr>
      <vt:lpstr>Arithmetic Operators</vt:lpstr>
      <vt:lpstr>Assignment Operators</vt:lpstr>
      <vt:lpstr>Comparison Operators</vt:lpstr>
      <vt:lpstr>Logical Operators</vt:lpstr>
      <vt:lpstr>Comment</vt:lpstr>
      <vt:lpstr>Comment – multi line</vt:lpstr>
      <vt:lpstr>Comment – multi line</vt:lpstr>
      <vt:lpstr>Python input() Function</vt:lpstr>
      <vt:lpstr>Type casting</vt:lpstr>
      <vt:lpstr>Type casting – to Integer</vt:lpstr>
      <vt:lpstr>Type casting – to float</vt:lpstr>
      <vt:lpstr>Type casting – to String</vt:lpstr>
      <vt:lpstr>String operators - introduction</vt:lpstr>
      <vt:lpstr>String operators - 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Programming Essentials in Python</dc:title>
  <dc:creator>Hendi Hermawan</dc:creator>
  <cp:lastModifiedBy>Hendi Hermawan</cp:lastModifiedBy>
  <cp:revision>95</cp:revision>
  <dcterms:created xsi:type="dcterms:W3CDTF">2019-06-27T04:35:07Z</dcterms:created>
  <dcterms:modified xsi:type="dcterms:W3CDTF">2019-07-07T23:14:31Z</dcterms:modified>
</cp:coreProperties>
</file>