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4"/>
  </p:notesMasterIdLst>
  <p:sldIdLst>
    <p:sldId id="256" r:id="rId2"/>
    <p:sldId id="262" r:id="rId3"/>
    <p:sldId id="270" r:id="rId4"/>
    <p:sldId id="307" r:id="rId5"/>
    <p:sldId id="290" r:id="rId6"/>
    <p:sldId id="292" r:id="rId7"/>
    <p:sldId id="293" r:id="rId8"/>
    <p:sldId id="291" r:id="rId9"/>
    <p:sldId id="294" r:id="rId10"/>
    <p:sldId id="295" r:id="rId11"/>
    <p:sldId id="308" r:id="rId12"/>
    <p:sldId id="309" r:id="rId13"/>
    <p:sldId id="310" r:id="rId14"/>
    <p:sldId id="313" r:id="rId15"/>
    <p:sldId id="296" r:id="rId16"/>
    <p:sldId id="297" r:id="rId17"/>
    <p:sldId id="311" r:id="rId18"/>
    <p:sldId id="312" r:id="rId19"/>
    <p:sldId id="314" r:id="rId20"/>
    <p:sldId id="315" r:id="rId21"/>
    <p:sldId id="298" r:id="rId22"/>
    <p:sldId id="299" r:id="rId23"/>
    <p:sldId id="300" r:id="rId24"/>
    <p:sldId id="316" r:id="rId25"/>
    <p:sldId id="317" r:id="rId26"/>
    <p:sldId id="301" r:id="rId27"/>
    <p:sldId id="318" r:id="rId28"/>
    <p:sldId id="319" r:id="rId29"/>
    <p:sldId id="303" r:id="rId30"/>
    <p:sldId id="320" r:id="rId31"/>
    <p:sldId id="304" r:id="rId32"/>
    <p:sldId id="321" r:id="rId33"/>
    <p:sldId id="305" r:id="rId34"/>
    <p:sldId id="322" r:id="rId35"/>
    <p:sldId id="289" r:id="rId36"/>
    <p:sldId id="269" r:id="rId37"/>
    <p:sldId id="323" r:id="rId38"/>
    <p:sldId id="324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E30794-D794-4C59-A3EF-288950EBD6B0}">
          <p14:sldIdLst>
            <p14:sldId id="256"/>
            <p14:sldId id="262"/>
            <p14:sldId id="270"/>
          </p14:sldIdLst>
        </p14:section>
        <p14:section name="Writing Large and Small Numbers" id="{BA25BFE0-08AC-483F-81B4-683528626C8D}">
          <p14:sldIdLst>
            <p14:sldId id="307"/>
            <p14:sldId id="290"/>
            <p14:sldId id="292"/>
            <p14:sldId id="293"/>
            <p14:sldId id="291"/>
            <p14:sldId id="294"/>
            <p14:sldId id="295"/>
            <p14:sldId id="308"/>
            <p14:sldId id="309"/>
            <p14:sldId id="310"/>
            <p14:sldId id="313"/>
            <p14:sldId id="296"/>
          </p14:sldIdLst>
        </p14:section>
        <p14:section name="Operasi terhadap Scientific Notation" id="{4FEE787A-5491-40CF-9751-1D19AA5F2A82}">
          <p14:sldIdLst>
            <p14:sldId id="297"/>
            <p14:sldId id="311"/>
            <p14:sldId id="312"/>
            <p14:sldId id="314"/>
            <p14:sldId id="315"/>
          </p14:sldIdLst>
        </p14:section>
        <p14:section name="Giving Meaning to Numbers" id="{663A627F-CB1A-4CA5-BBA2-47022B5345CB}">
          <p14:sldIdLst>
            <p14:sldId id="298"/>
            <p14:sldId id="299"/>
            <p14:sldId id="300"/>
            <p14:sldId id="316"/>
            <p14:sldId id="317"/>
            <p14:sldId id="301"/>
            <p14:sldId id="318"/>
            <p14:sldId id="319"/>
            <p14:sldId id="303"/>
            <p14:sldId id="320"/>
            <p14:sldId id="304"/>
            <p14:sldId id="321"/>
            <p14:sldId id="305"/>
            <p14:sldId id="322"/>
            <p14:sldId id="289"/>
            <p14:sldId id="269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0130" autoAdjust="0"/>
  </p:normalViewPr>
  <p:slideViewPr>
    <p:cSldViewPr>
      <p:cViewPr varScale="1">
        <p:scale>
          <a:sx n="63" d="100"/>
          <a:sy n="63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Dimulai</a:t>
            </a:r>
            <a:r>
              <a:rPr lang="en-US" baseline="0"/>
              <a:t> dengan quiz untuk mengetahui seberapa jauh mahasiswa tentang Proposition &amp; Truth Values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15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judul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bulan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tahun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×3,000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eksemplar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judul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f>
                        <m:fPr>
                          <m:type m:val="lin"/>
                          <m:ctrlP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"1,500 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"judul" ∕"bulan"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"×12"  "bulan" ∕"tahun"  "×3,000 "  "eksemplar" ∕"judul" </a:t>
                </a:r>
                <a:b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=𝟓𝟒.𝟎𝟎𝟎.𝟎𝟎𝟎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𝒆𝒌𝒔𝒆𝒎𝒑𝒍𝒂𝒓∕𝒕𝒂𝒉𝒖𝒏</a:t>
                </a:r>
                <a: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=𝟓,𝟒×〖𝟏𝟎〗^𝟕  𝒆𝒌𝒔𝒆𝒎𝒑𝒍𝒂𝒓∕𝒕𝒂𝒉𝒖𝒏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02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84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26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(𝟐𝟎 𝒌𝒎)/(𝟏𝟐,𝟐 𝒎∕𝒋𝒂𝒎)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=(𝟐𝟎.𝟎𝟎𝟎 𝒎)/(𝟏𝟐,𝟐 𝒎∕𝒋𝒂𝒎)≈(𝟐×〖𝟏𝟎〗^𝟒  𝒎)/(𝟏×〖𝟏𝟎〗^𝟏  𝒎∕𝒋𝒂𝒎)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812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/>
                  <a:t>1 cm di peta sama dengan 500 km jarak sebenarnya. Berapakah rasionya ?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:r>
                  <a:rPr lang="id-ID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</a:t>
                </a:r>
                <a:r>
                  <a:rPr lang="id-ID" b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: 50</a:t>
                </a:r>
                <a:r>
                  <a:rPr lang="en-US" b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,</a:t>
                </a:r>
                <a:r>
                  <a:rPr lang="id-ID" b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000</a:t>
                </a:r>
                <a:r>
                  <a:rPr lang="en-US" b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,</a:t>
                </a:r>
                <a:r>
                  <a:rPr lang="id-ID" b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000</a:t>
                </a:r>
                <a:endParaRPr lang="id-ID" b="1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/>
                  <a:t>Skala 1 </a:t>
                </a:r>
                <a:r>
                  <a:rPr lang="id-ID"/>
                  <a:t>: 2</a:t>
                </a:r>
                <a:r>
                  <a:rPr lang="en-US"/>
                  <a:t>,</a:t>
                </a:r>
                <a:r>
                  <a:rPr lang="id-ID"/>
                  <a:t>500,000 </a:t>
                </a:r>
                <a:r>
                  <a:rPr lang="id-ID" dirty="0"/>
                  <a:t>dan jarak di peta sekitar 3 cm. Berapakah kilo meter jarak sebenarnya ?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𝒌𝒎</m:t>
                    </m:r>
                  </m:oMath>
                </a14:m>
                <a:endParaRPr lang="id-ID" b="1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1 cm di peta sama dengan 500 km jarak sebenarnya. Berapakah rasionya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: 50.000.000</a:t>
                </a:r>
                <a:endParaRPr lang="id-ID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Skala 1 : 2,500,000 dan jarak di peta sekitar 3 cm. Berapakah kilo meter jarak sebenarnya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𝟕,𝟓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×〖𝟏𝟎〗^𝟔  𝒄𝒎=𝟕𝟓 𝒌𝒎</a:t>
                </a:r>
                <a:endParaRPr lang="id-ID" b="1" dirty="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700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Statement:</a:t>
            </a:r>
            <a:r>
              <a:rPr lang="en-US" baseline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Berapa</a:t>
            </a:r>
            <a:r>
              <a:rPr lang="id-ID" baseline="0"/>
              <a:t> jumlah uang yang ingin Anda tulis 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58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/>
              <a:t>Sumber: http://economy.okezone.com/read/2014/03/19/20/957589/utang-luar-negeri-ri-capai-rp3-000-triliun-di-awal-tahun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6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59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/>
                  <a:t>Jawab</a:t>
                </a:r>
                <a:r>
                  <a:rPr lang="sv-SE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/>
                  <a:t>My new music player has a capacity of 340 gigabytes. (gigabytes = milliar)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𝟏𝟏</m:t>
                        </m:r>
                      </m:sup>
                    </m:sSup>
                  </m:oMath>
                </a14:m>
                <a:endParaRPr lang="id-ID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/>
                  <a:t>The diameter of a typical bacterium is about 0,000 001 meter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d-ID" dirty="0"/>
                  <a:t>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d-ID" dirty="0"/>
                  <a:t>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𝟎𝟎𝟎𝟎𝟒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𝟑,𝟒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×〖𝟏𝟎〗^𝟏𝟏</a:t>
                </a:r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0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1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×〖𝟏𝟎〗^(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−𝟔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3,4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×〖10〗^5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𝟒𝟎.𝟎𝟎𝟎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×〖10〗^(−5)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𝟎,𝟎𝟎𝟎𝟎𝟒</a:t>
                </a:r>
                <a:endParaRPr lang="id-ID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64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  <m:r>
                      <a:rPr lang="id-ID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id-ID" sz="1200" b="1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÷25000=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id-ID" sz="1200" b="1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÷765=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𝟔𝟓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1200" b="1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</m:t>
                        </m:r>
                        <m:sSup>
                          <m:sSupPr>
                            <m:ctrlP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</m:t>
                        </m:r>
                      </m:e>
                    </m:d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𝟔𝟏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𝟏𝟎𝟎𝟎𝟎𝟑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5,1 juta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×1,9 ribu</a:t>
                </a:r>
                <a:r>
                  <a:rPr lang="id-ID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(𝟓,𝟏×〖𝟏𝟎〗^𝟔)×(𝟏,𝟗×〖𝟏𝟎〗^𝟑)≈(𝟓×〖𝟏𝟎〗^𝟔)×(𝟐×〖𝟏𝟎〗^𝟑)=𝟏×〖𝟏𝟎〗^𝟏𝟎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3 milliar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÷25000=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(𝟑×〖𝟏𝟎〗^𝟗)/(𝟐,𝟓×〖𝟏𝟎〗^𝟒 )=𝟏,𝟐×〖𝟏𝟎〗^𝟓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43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÷765=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(𝟒,𝟑×〖𝟏𝟎〗^𝟏)/(𝟕,𝟔𝟓×〖𝟏𝟎〗^𝟐 )≈(𝟒×〖𝟏𝟎〗^𝟏)/(𝟖×〖𝟏𝟎〗^𝟐 )=𝟎,𝟓×〖𝟏𝟎〗^(−𝟏)=𝟓×〖𝟏𝟎〗^(−𝟐)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(3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×〖10〗^(−2) )+(6,1×〖10〗^4 )=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(𝟎,𝟎𝟑)+(𝟔𝟏.𝟎𝟎𝟎)=𝟔𝟏.𝟎𝟎𝟎,𝟎𝟑=𝟔,𝟏𝟎𝟎𝟎𝟎𝟑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×〖10〗^4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19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/>
              <a:t>Estimate specifies only a broad range of values, such as “in the ten thousands” or “in the millions”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96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206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13/07/2018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Logika Matematika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Putting Numbers in Perspective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Oleh</a:t>
            </a:r>
            <a:r>
              <a:rPr lang="en-US" i="1" dirty="0">
                <a:solidFill>
                  <a:schemeClr val="tx2"/>
                </a:solidFill>
              </a:rPr>
              <a:t>: Team </a:t>
            </a:r>
            <a:r>
              <a:rPr lang="en-US" i="1" dirty="0" err="1">
                <a:solidFill>
                  <a:schemeClr val="tx2"/>
                </a:solidFill>
              </a:rPr>
              <a:t>Dosen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Dasar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Logika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Matematika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Meru</a:t>
            </a:r>
            <a:r>
              <a:rPr lang="id-ID"/>
              <a:t>bah </a:t>
            </a:r>
            <a:r>
              <a:rPr lang="en-US"/>
              <a:t>Angka </a:t>
            </a:r>
            <a:r>
              <a:rPr lang="id-ID"/>
              <a:t>3</a:t>
            </a:r>
            <a:r>
              <a:rPr lang="en-US"/>
              <a:t>,</a:t>
            </a:r>
            <a:r>
              <a:rPr lang="id-ID"/>
              <a:t>042 Menjadi 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8629" y="1914386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/>
                  <a:t>3</a:t>
                </a:r>
                <a:r>
                  <a:rPr lang="en-US" sz="2800"/>
                  <a:t>,</a:t>
                </a:r>
                <a:r>
                  <a:rPr lang="id-ID" sz="2800"/>
                  <a:t>042 </a:t>
                </a:r>
                <a:r>
                  <a:rPr lang="id-ID" sz="2800" dirty="0"/>
                  <a:t>=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29" y="1914386"/>
                <a:ext cx="3642536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3518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5607" y="3297719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/>
                  <a:t>3</a:t>
                </a:r>
                <a:r>
                  <a:rPr lang="en-US" sz="2800"/>
                  <a:t>,</a:t>
                </a:r>
                <a:r>
                  <a:rPr lang="id-ID" sz="2800"/>
                  <a:t>042 </a:t>
                </a:r>
                <a:r>
                  <a:rPr lang="id-ID" sz="2800" dirty="0"/>
                  <a:t>=</a:t>
                </a:r>
                <a:r>
                  <a:rPr lang="id-ID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07" y="3297719"/>
                <a:ext cx="364253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3344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1760" y="4681052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/>
                  <a:t>3</a:t>
                </a:r>
                <a:r>
                  <a:rPr lang="en-US" sz="2800"/>
                  <a:t>,</a:t>
                </a:r>
                <a:r>
                  <a:rPr lang="id-ID" sz="2800"/>
                  <a:t>042 </a:t>
                </a:r>
                <a:r>
                  <a:rPr lang="id-ID" sz="2800" dirty="0"/>
                  <a:t>=</a:t>
                </a:r>
                <a:r>
                  <a:rPr lang="id-ID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81052"/>
                <a:ext cx="3642536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351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6064386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/>
                  <a:t>3</a:t>
                </a:r>
                <a:r>
                  <a:rPr lang="en-US" sz="2800"/>
                  <a:t>,</a:t>
                </a:r>
                <a:r>
                  <a:rPr lang="id-ID" sz="2800"/>
                  <a:t>042 </a:t>
                </a:r>
                <a:r>
                  <a:rPr lang="id-ID" sz="2800" dirty="0"/>
                  <a:t>=</a:t>
                </a:r>
                <a:r>
                  <a:rPr lang="id-ID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064386"/>
                <a:ext cx="3642536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351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3703596" y="2553140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3703596" y="3936473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3703596" y="5319806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9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Meru</a:t>
            </a:r>
            <a:r>
              <a:rPr lang="id-ID"/>
              <a:t>bah </a:t>
            </a:r>
            <a:r>
              <a:rPr lang="en-US"/>
              <a:t>Angka </a:t>
            </a:r>
            <a:r>
              <a:rPr lang="id-ID"/>
              <a:t>0,0002 Menjadi 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1760" y="2060848"/>
                <a:ext cx="3426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/>
                  <a:t>0</a:t>
                </a:r>
                <a:r>
                  <a:rPr lang="en-US" sz="2400"/>
                  <a:t>.</a:t>
                </a:r>
                <a:r>
                  <a:rPr lang="id-ID" sz="2400"/>
                  <a:t>0002 </a:t>
                </a:r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060848"/>
                <a:ext cx="34264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8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4966" y="2882553"/>
                <a:ext cx="3420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/>
                  <a:t>0</a:t>
                </a:r>
                <a:r>
                  <a:rPr lang="en-US" sz="2400"/>
                  <a:t>.</a:t>
                </a:r>
                <a:r>
                  <a:rPr lang="id-ID" sz="2400"/>
                  <a:t>0002 </a:t>
                </a:r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66" y="2882553"/>
                <a:ext cx="342003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9925" y="3818657"/>
                <a:ext cx="3250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/>
                  <a:t>0</a:t>
                </a:r>
                <a:r>
                  <a:rPr lang="en-US" sz="2400"/>
                  <a:t>.</a:t>
                </a:r>
                <a:r>
                  <a:rPr lang="id-ID" sz="2400"/>
                  <a:t>0002 </a:t>
                </a:r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25" y="3818657"/>
                <a:ext cx="325012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4884" y="4653136"/>
                <a:ext cx="3080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/>
                  <a:t>0</a:t>
                </a:r>
                <a:r>
                  <a:rPr lang="en-US" sz="2400"/>
                  <a:t>.</a:t>
                </a:r>
                <a:r>
                  <a:rPr lang="id-ID" sz="2400"/>
                  <a:t>0002 </a:t>
                </a:r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−3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84" y="4653136"/>
                <a:ext cx="308020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3898135" y="2532159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01102" y="5618857"/>
                <a:ext cx="2847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/>
                  <a:t>0</a:t>
                </a:r>
                <a:r>
                  <a:rPr lang="en-US" sz="2400"/>
                  <a:t>.</a:t>
                </a:r>
                <a:r>
                  <a:rPr lang="id-ID" sz="2400"/>
                  <a:t>0002 </a:t>
                </a:r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−4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02" y="5618857"/>
                <a:ext cx="284776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>
            <a:off x="3898135" y="3411700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22" name="Down Arrow 21"/>
          <p:cNvSpPr/>
          <p:nvPr/>
        </p:nvSpPr>
        <p:spPr>
          <a:xfrm>
            <a:off x="3898135" y="4294293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23" name="Down Arrow 22"/>
          <p:cNvSpPr/>
          <p:nvPr/>
        </p:nvSpPr>
        <p:spPr>
          <a:xfrm>
            <a:off x="3898135" y="5170550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</p:spTree>
    <p:extLst>
      <p:ext uri="{BB962C8B-B14F-4D97-AF65-F5344CB8AC3E}">
        <p14:creationId xmlns:p14="http://schemas.microsoft.com/office/powerpoint/2010/main" val="1044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9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Meru</a:t>
            </a:r>
            <a:r>
              <a:rPr lang="id-ID"/>
              <a:t>bah </a:t>
            </a:r>
            <a:r>
              <a:rPr lang="en-US"/>
              <a:t>dari </a:t>
            </a:r>
            <a:r>
              <a:rPr lang="id-ID"/>
              <a:t>Scientific Notation</a:t>
            </a:r>
            <a:r>
              <a:rPr lang="en-US"/>
              <a:t/>
            </a:r>
            <a:br>
              <a:rPr lang="en-US"/>
            </a:br>
            <a:r>
              <a:rPr lang="en-US"/>
              <a:t>Menjadi Notasi biasa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</p:spPr>
            <p:txBody>
              <a:bodyPr/>
              <a:lstStyle/>
              <a:p>
                <a:r>
                  <a:rPr lang="en-US"/>
                  <a:t>Scientific Notation: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042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/>
              </a:p>
              <a:p>
                <a:r>
                  <a:rPr lang="en-US"/>
                  <a:t>Notasi biasa: 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𝟑𝟎𝟒𝟐</m:t>
                    </m:r>
                  </m:oMath>
                </a14:m>
                <a:endParaRPr lang="en-US" b="1"/>
              </a:p>
              <a:p>
                <a:endParaRPr lang="en-US" dirty="0"/>
              </a:p>
              <a:p>
                <a:endParaRPr lang="en-US"/>
              </a:p>
              <a:p>
                <a:r>
                  <a:rPr lang="en-US"/>
                  <a:t>Scientific Notation: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:r>
                  <a:rPr lang="en-US"/>
                  <a:t>Notasi biasa: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𝟎𝟎𝟎𝟐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  <a:blipFill rotWithShape="0">
                <a:blip r:embed="rId2"/>
                <a:stretch>
                  <a:fillRect l="-74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Latihan: Ubah ke Scientific Notation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Soal: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/>
              <a:t>Jawaban: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/>
              <a:t>1500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350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1</a:t>
            </a:r>
            <a:r>
              <a:rPr lang="en-US"/>
              <a:t>,</a:t>
            </a:r>
            <a:r>
              <a:rPr lang="id-ID"/>
              <a:t>000</a:t>
            </a:r>
            <a:r>
              <a:rPr lang="en-US"/>
              <a:t>,</a:t>
            </a:r>
            <a:r>
              <a:rPr lang="id-ID"/>
              <a:t>000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0</a:t>
            </a:r>
            <a:r>
              <a:rPr lang="en-US"/>
              <a:t>.</a:t>
            </a:r>
            <a:r>
              <a:rPr lang="id-ID"/>
              <a:t>0025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0</a:t>
            </a:r>
            <a:r>
              <a:rPr lang="en-US"/>
              <a:t>.</a:t>
            </a:r>
            <a:r>
              <a:rPr lang="id-ID"/>
              <a:t>0030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12345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2345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d-ID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509588" indent="0">
                  <a:buNone/>
                </a:pPr>
                <a:r>
                  <a:rPr lang="id-ID" sz="1600"/>
                  <a:t>Atau bisa ditulis</a:t>
                </a:r>
                <a:r>
                  <a:rPr lang="en-US" sz="1600"/>
                  <a:t>:</a:t>
                </a:r>
                <a:endParaRPr lang="en-US" dirty="0"/>
              </a:p>
              <a:p>
                <a:pPr marL="5095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12345 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× </m:t>
                      </m:r>
                      <m:sSup>
                        <m:sSupPr>
                          <m:ctrlP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2"/>
                <a:stretch>
                  <a:fillRect l="-1508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1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id-ID">
                <a:solidFill>
                  <a:srgbClr val="C00000"/>
                </a:solidFill>
              </a:rPr>
              <a:t>7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d-ID" dirty="0"/>
                  <a:t>Ubah ke Scientific Notation:</a:t>
                </a:r>
              </a:p>
              <a:p>
                <a:pPr marL="1071956" lvl="2" indent="-514350">
                  <a:buFont typeface="+mj-lt"/>
                  <a:buAutoNum type="arabicPeriod"/>
                </a:pPr>
                <a:r>
                  <a:rPr lang="id-ID" dirty="0"/>
                  <a:t>My new music player has a capacity of 340 gigabytes. (gigabytes = milliar)</a:t>
                </a:r>
              </a:p>
              <a:p>
                <a:pPr marL="1071956" lvl="2" indent="-514350">
                  <a:buFont typeface="+mj-lt"/>
                  <a:buAutoNum type="arabicPeriod"/>
                </a:pPr>
                <a:r>
                  <a:rPr lang="id-ID" dirty="0"/>
                  <a:t>The diameter of a typical bacterium is </a:t>
                </a:r>
                <a:r>
                  <a:rPr lang="id-ID"/>
                  <a:t>about 0</a:t>
                </a:r>
                <a:r>
                  <a:rPr lang="en-US"/>
                  <a:t>.</a:t>
                </a:r>
                <a:r>
                  <a:rPr lang="id-ID"/>
                  <a:t>000 </a:t>
                </a:r>
                <a:r>
                  <a:rPr lang="id-ID" dirty="0"/>
                  <a:t>001 meter</a:t>
                </a:r>
              </a:p>
              <a:p>
                <a:endParaRPr lang="id-ID" dirty="0"/>
              </a:p>
              <a:p>
                <a:r>
                  <a:rPr lang="id-ID" dirty="0"/>
                  <a:t>Ubah ke notasi biasa:</a:t>
                </a:r>
              </a:p>
              <a:p>
                <a:pPr marL="1071956" lvl="2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dirty="0"/>
              </a:p>
              <a:p>
                <a:pPr marL="1071956" lvl="2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sv-SE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155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Operasi terhadap Scientific Notation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/>
              <a:t>Penjumlahan &amp; Pengurangan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)+(5×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000+500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  <a:p>
                <a:pPr marL="268288" indent="0">
                  <a:buNone/>
                </a:pPr>
                <a:endParaRPr lang="id-ID" sz="2000" dirty="0"/>
              </a:p>
              <a:p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)−(5×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000−500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  <a:blipFill rotWithShape="0">
                <a:blip r:embed="rId2"/>
                <a:stretch>
                  <a:fillRect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5258" y="2845829"/>
                <a:ext cx="38252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(3+0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0005)×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2845829"/>
                <a:ext cx="382521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5258" y="4581128"/>
                <a:ext cx="357995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</m:t>
                          </m:r>
                          <m:sSup>
                            <m:sSupPr>
                              <m:ctrlP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5)×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4581128"/>
                <a:ext cx="3579954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434665" y="301300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434665" y="4748300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6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Operasi terhadap Scientific Notation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/>
              <a:t>Perkalian &amp; Pembagian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=600×400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:endParaRPr lang="id-ID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</m:oMath>
                </a14:m>
                <a:endParaRPr lang="id-ID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042÷0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000084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=500≡5×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  <a:blipFill rotWithShape="0">
                <a:blip r:embed="rId2"/>
                <a:stretch>
                  <a:fillRect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5258" y="2845829"/>
                <a:ext cx="3190745" cy="101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=(6×4)×(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2845829"/>
                <a:ext cx="3190745" cy="1019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5258" y="4581128"/>
                <a:ext cx="2493631" cy="195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num>
                        <m:den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8.4</m:t>
                          </m:r>
                        </m:den>
                      </m:f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d-ID" sz="2000" dirty="0"/>
              </a:p>
              <a:p>
                <a:pPr marL="268288" indent="0">
                  <a:buNone/>
                </a:pPr>
                <a:endParaRPr lang="en-US" sz="2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−2−(−5)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4581128"/>
                <a:ext cx="2493631" cy="1953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434665" y="301300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434665" y="4748300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4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Latihan: Ubah ke Scientific Notation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Soal: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/>
              <a:t>Jawaban: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(8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(8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−(6×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109693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2"/>
                <a:stretch>
                  <a:fillRect l="-2413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sz="2400" dirty="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262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3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Operasi Scientific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10</a:t>
            </a:r>
            <a:r>
              <a:rPr lang="id-ID">
                <a:solidFill>
                  <a:srgbClr val="C00000"/>
                </a:solidFill>
              </a:rPr>
              <a:t>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5.1 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)+(6.1×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Catatan: Anda dapat menggunakan pendekatan untuk memudahkan perhitungan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7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 i="1"/>
              <a:t>Perpective Through Estimation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Order of Magnitude</a:t>
            </a:r>
            <a:r>
              <a:rPr lang="en-US"/>
              <a:t>:</a:t>
            </a:r>
          </a:p>
          <a:p>
            <a:endParaRPr lang="en-US"/>
          </a:p>
          <a:p>
            <a:pPr marL="344488" indent="0">
              <a:buNone/>
            </a:pPr>
            <a:endParaRPr lang="en-US"/>
          </a:p>
          <a:p>
            <a:pPr marL="344488" indent="0">
              <a:buNone/>
            </a:pPr>
            <a:r>
              <a:rPr lang="id-ID"/>
              <a:t>Estimasi hanya </a:t>
            </a:r>
            <a:r>
              <a:rPr lang="en-US"/>
              <a:t>untuk </a:t>
            </a:r>
            <a:r>
              <a:rPr lang="id-ID"/>
              <a:t>menentukan nilai-nilai</a:t>
            </a:r>
            <a:r>
              <a:rPr lang="en-US"/>
              <a:t> dalam </a:t>
            </a:r>
            <a:r>
              <a:rPr lang="en-US" i="1"/>
              <a:t>range </a:t>
            </a:r>
            <a:r>
              <a:rPr lang="en-US"/>
              <a:t>tertentu</a:t>
            </a:r>
            <a:r>
              <a:rPr lang="id-ID"/>
              <a:t>, seperti "dalam sepuluh ribu" atau "dalam jutaan"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Contoh </a:t>
            </a:r>
            <a:r>
              <a:rPr lang="id-ID" i="1"/>
              <a:t>Perpective Through Estimation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d-ID" dirty="0"/>
                  <a:t>Ada 105 sekolah di Jakarta dengan masing-masing sekolah terdiri dari 12 kelas. Setiap kelas menampung sekitar 25 siswa. Berapakah jumlah siswa di Jakarta ?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id-ID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skw"/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skw"/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×105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=31500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≡3.15×</m:t>
                      </m:r>
                      <m:sSup>
                        <m:sSup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333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Perpective Through Estimation</a:t>
            </a:r>
            <a:r>
              <a:rPr lang="en-US" i="1"/>
              <a:t/>
            </a:r>
            <a:br>
              <a:rPr lang="en-US" i="1"/>
            </a:br>
            <a:r>
              <a:rPr lang="en-US" i="1"/>
              <a:t>Contoh </a:t>
            </a:r>
            <a:r>
              <a:rPr lang="id-ID"/>
              <a:t>Order of Magnitude</a:t>
            </a:r>
            <a:r>
              <a:rPr lang="en-US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id-ID" dirty="0"/>
                  <a:t>Jika diketahui rata-rata setiap orang memesan 50 porsi es krim setiap tahun. Harga setiap porsi yang dipesan sekitar $1. Sedangkan jumlah warga Amerika sekitar 300 juta (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d-ID" dirty="0"/>
                  <a:t>) jiwa. Berapa perkiraan jumlah belanja es krim per tahun warga Amerika ?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𝑠𝑒𝑟𝑣𝑖𝑛𝑔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𝑝𝑒𝑟𝑠𝑜𝑛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𝑝𝑟𝑖𝑐𝑒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𝑠𝑒𝑟𝑣𝑖𝑛𝑔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𝑝𝑜𝑝𝑢𝑙𝑎𝑡𝑖𝑜𝑛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𝑎𝑛𝑛𝑢𝑎𝑙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𝑠𝑝𝑒𝑛𝑑𝑖𝑛𝑔</m:t>
                      </m:r>
                    </m:oMath>
                  </m:oMathPara>
                </a14:m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×$1×</m:t>
                      </m:r>
                      <m:d>
                        <m:d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𝑡𝑎h𝑢𝑛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185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Perpective Through Estimation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7</a:t>
            </a:r>
            <a:r>
              <a:rPr lang="id-ID">
                <a:solidFill>
                  <a:srgbClr val="C00000"/>
                </a:solidFill>
              </a:rPr>
              <a:t>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43" indent="-514350">
              <a:buFont typeface="+mj-lt"/>
              <a:buAutoNum type="arabicPeriod" startAt="9"/>
            </a:pPr>
            <a:endParaRPr lang="en-US"/>
          </a:p>
          <a:p>
            <a:pPr marL="624043" indent="-514350">
              <a:buFont typeface="+mj-lt"/>
              <a:buAutoNum type="arabicPeriod" startAt="9"/>
            </a:pPr>
            <a:r>
              <a:rPr lang="id-ID"/>
              <a:t>Jika penerbit menerbitkan sekitar 1500 judul per bulan dan setiap judul dicetak sebanyak 3000 eksemplar. Berapakah jumlah eksemplar buku yang diterbitkan setiap tahunnya ?</a:t>
            </a:r>
          </a:p>
          <a:p>
            <a:pPr marL="109693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 i="1"/>
              <a:t/>
            </a:r>
            <a:br>
              <a:rPr lang="en-US" i="1"/>
            </a:br>
            <a:r>
              <a:rPr lang="en-US" i="1"/>
              <a:t>-</a:t>
            </a:r>
            <a:r>
              <a:rPr lang="id-ID" i="1"/>
              <a:t>Perspective Through Comparisons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id-ID" dirty="0"/>
                  <a:t>Sekelompok mahasiswa di Bandung ingin berunjuk rasa ke Jakarta dengan cara berjalan kaki. Mereka akan menempuh jarak sekitar 150 km dengan kecepatan rata-rata 15 m / menit. Hitung dalam berapa hari mahasiswa tersebut akan sampai di Jakarta!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1165225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𝒋𝒂𝒎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𝒋𝒂𝒎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</m:oMath>
                  </m:oMathPara>
                </a14:m>
                <a:endParaRPr lang="id-ID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dirty="0"/>
                  <a:t>Jadi mereka akan sampai di Jakarta dalam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𝟗𝟒𝟒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𝒉𝒂𝒓𝒊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𝒉𝒂𝒓𝒊</m:t>
                      </m:r>
                    </m:oMath>
                  </m:oMathPara>
                </a14:m>
                <a:endParaRPr lang="id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667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 i="1"/>
              <a:t/>
            </a:r>
            <a:br>
              <a:rPr lang="en-US" i="1"/>
            </a:br>
            <a:r>
              <a:rPr lang="en-US" i="1"/>
              <a:t>-</a:t>
            </a:r>
            <a:r>
              <a:rPr lang="id-ID" i="1"/>
              <a:t>Perspective Through Comparisons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d-ID" dirty="0"/>
                  <a:t>Berapa banyak permen yang harus Anda makan agar dapat menyediakan energi untuk berlari selama 6 jam ?</a:t>
                </a:r>
              </a:p>
              <a:p>
                <a:pPr marL="0" indent="0">
                  <a:buNone/>
                </a:pPr>
                <a:r>
                  <a:rPr lang="id-ID"/>
                  <a:t>Info</a:t>
                </a:r>
                <a:r>
                  <a:rPr lang="id-ID" dirty="0"/>
                  <a:t>:</a:t>
                </a:r>
              </a:p>
              <a:p>
                <a:pPr lvl="1"/>
                <a:r>
                  <a:rPr lang="id-ID" dirty="0">
                    <a:solidFill>
                      <a:schemeClr val="tx1"/>
                    </a:solidFill>
                  </a:rPr>
                  <a:t>Energi yang dihasilkan dari metabolisme 1 permen adalah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>
                    <a:solidFill>
                      <a:schemeClr val="tx1"/>
                    </a:solidFill>
                  </a:rPr>
                  <a:t> joules</a:t>
                </a:r>
              </a:p>
              <a:p>
                <a:pPr lvl="1"/>
                <a:r>
                  <a:rPr lang="id-ID" dirty="0">
                    <a:solidFill>
                      <a:schemeClr val="tx1"/>
                    </a:solidFill>
                  </a:rPr>
                  <a:t>Energi yang diperlukan oleh orang dewasa untuk berlari selama 1 jam adalah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>
                    <a:solidFill>
                      <a:schemeClr val="tx1"/>
                    </a:solidFill>
                  </a:rPr>
                  <a:t> joules</a:t>
                </a:r>
              </a:p>
              <a:p>
                <a:endParaRPr lang="id-ID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 dirty="0"/>
                  <a:t>Energi yang diperlukan untuk berlari selama 6 jam adalah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𝒋𝒐𝒖𝒍𝒆𝒔</m:t>
                      </m:r>
                    </m:oMath>
                  </m:oMathPara>
                </a14:m>
                <a:endParaRPr lang="id-ID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/>
                  <a:t>Jadi </a:t>
                </a:r>
                <a:r>
                  <a:rPr lang="id-ID" dirty="0"/>
                  <a:t>jumlah permen yang harus dimakan adalah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id-ID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num>
                      <m:den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𝒑𝒆𝒓𝒎𝒆𝒏</m:t>
                    </m:r>
                  </m:oMath>
                </a14:m>
                <a:endParaRPr lang="id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963" t="-253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Perpective Through </a:t>
            </a:r>
            <a:r>
              <a:rPr lang="en-US" i="1"/>
              <a:t>Comparisons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7</a:t>
            </a:r>
            <a:r>
              <a:rPr lang="id-ID">
                <a:solidFill>
                  <a:srgbClr val="C00000"/>
                </a:solidFill>
              </a:rPr>
              <a:t>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endParaRPr lang="en-US"/>
          </a:p>
          <a:p>
            <a:pPr marL="514350" indent="-514350">
              <a:buFont typeface="+mj-lt"/>
              <a:buAutoNum type="arabicPeriod" startAt="10"/>
            </a:pPr>
            <a:r>
              <a:rPr lang="id-ID"/>
              <a:t>Anda berangkat ke kampus dari rumah menempuh jarak 20 km selama 1 jam. Berapakah waktu yang diperlukan bagi siput untuk sampai ke kampus dengan mengikuti rute yang sama ? (kecepatan siput adalah 12.2 m/jam)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99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  <a:p>
            <a:r>
              <a:rPr lang="id-ID"/>
              <a:t>Operasi terhadap Scientific Notation</a:t>
            </a:r>
            <a:endParaRPr lang="en-US"/>
          </a:p>
          <a:p>
            <a:r>
              <a:rPr lang="id-ID"/>
              <a:t>Giving Meaning to Numbers</a:t>
            </a:r>
            <a:endParaRPr lang="en-US"/>
          </a:p>
          <a:p>
            <a:r>
              <a:rPr lang="id-ID" i="1"/>
              <a:t>Perspective Through Comparisons</a:t>
            </a:r>
            <a:endParaRPr lang="en-US" i="1"/>
          </a:p>
          <a:p>
            <a:r>
              <a:rPr lang="id-ID" i="1"/>
              <a:t>Perspective Through Scaling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 i="1"/>
              <a:t/>
            </a:r>
            <a:br>
              <a:rPr lang="en-US" i="1"/>
            </a:br>
            <a:r>
              <a:rPr lang="en-US" i="1"/>
              <a:t>-</a:t>
            </a:r>
            <a:r>
              <a:rPr lang="id-ID" i="1"/>
              <a:t>Perspective Through Scaling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Skala</a:t>
            </a:r>
            <a:endParaRPr lang="en-US"/>
          </a:p>
          <a:p>
            <a:pPr marL="806450" lvl="1" indent="-409575">
              <a:buNone/>
            </a:pPr>
            <a:r>
              <a:rPr lang="id-ID"/>
              <a:t>Dapat dinyatakan dengan tiga cara, yaitu: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Verbal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Grafis/visual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Sebagai rasio atau perbandingan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Perspective Through Scaling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/>
              <a:t>Skala Peta dengan Grafis</a:t>
            </a:r>
            <a:endParaRPr lang="en-US" b="1"/>
          </a:p>
        </p:txBody>
      </p:sp>
      <p:pic>
        <p:nvPicPr>
          <p:cNvPr id="4" name="Picture 2" descr="http://hydrosheds.cr.usgs.gov/images/hydrosheds_scale1_wor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" y="2060848"/>
            <a:ext cx="9096946" cy="38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47864" y="5183444"/>
            <a:ext cx="446449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Perspective Through Scaling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/>
              <a:t>Skala Peta dengan </a:t>
            </a:r>
            <a:r>
              <a:rPr lang="en-US"/>
              <a:t>Rasio</a:t>
            </a:r>
            <a:endParaRPr lang="en-US" b="1"/>
          </a:p>
        </p:txBody>
      </p:sp>
      <p:pic>
        <p:nvPicPr>
          <p:cNvPr id="5" name="Picture 2" descr="http://idkf.bogor.net/yuesbi/e-DU.KU/edukasi.net/Geografi/Peta.Atlas.Globe/images/h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8315" y="2118101"/>
            <a:ext cx="9152316" cy="44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2348880"/>
            <a:ext cx="2051721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i="1"/>
              <a:t>Contoh </a:t>
            </a:r>
            <a:r>
              <a:rPr lang="id-ID" i="1"/>
              <a:t>Perspective Through Scaling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11904"/>
                <a:ext cx="8229600" cy="48414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d-ID" dirty="0"/>
                  <a:t>Berapakah 1 cm : 200 m jika dijadikan bentuk rasio ?</a:t>
                </a:r>
              </a:p>
              <a:p>
                <a:pPr marL="344488" indent="0">
                  <a:buNone/>
                </a:pPr>
                <a:r>
                  <a:rPr lang="en-US" sz="2600">
                    <a:solidFill>
                      <a:schemeClr val="tx2"/>
                    </a:solidFill>
                  </a:rPr>
                  <a:t>Jawaban:</a:t>
                </a:r>
              </a:p>
              <a:p>
                <a:pPr marL="344488" indent="0">
                  <a:buNone/>
                </a:pPr>
                <a:r>
                  <a:rPr lang="en-US" sz="2600">
                    <a:solidFill>
                      <a:schemeClr val="tx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id-ID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1:20</m:t>
                    </m:r>
                    <m:r>
                      <a:rPr lang="en-US" sz="2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id-ID" sz="2600" dirty="0">
                  <a:solidFill>
                    <a:schemeClr val="tx2"/>
                  </a:solidFill>
                </a:endParaRPr>
              </a:p>
              <a:p>
                <a:endParaRPr lang="en-US"/>
              </a:p>
              <a:p>
                <a:r>
                  <a:rPr lang="id-ID"/>
                  <a:t>Dengan </a:t>
                </a:r>
                <a:r>
                  <a:rPr lang="id-ID" dirty="0"/>
                  <a:t>rasio 1 </a:t>
                </a:r>
                <a:r>
                  <a:rPr lang="id-ID"/>
                  <a:t>: 3</a:t>
                </a:r>
                <a:r>
                  <a:rPr lang="en-US"/>
                  <a:t>,</a:t>
                </a:r>
                <a:r>
                  <a:rPr lang="id-ID"/>
                  <a:t>000</a:t>
                </a:r>
                <a:r>
                  <a:rPr lang="id-ID" dirty="0"/>
                  <a:t>, sedangkan jarak aslinya adalah 4 km. Berapakah jarak (cm) di peta ?</a:t>
                </a:r>
              </a:p>
              <a:p>
                <a:pPr marL="411348" lvl="1" indent="0">
                  <a:buNone/>
                </a:pPr>
                <a:r>
                  <a:rPr lang="en-US"/>
                  <a:t>Jawaban:</a:t>
                </a:r>
              </a:p>
              <a:p>
                <a:pPr marL="795338" lvl="1" indent="-246063"/>
                <a:r>
                  <a:rPr lang="id-ID"/>
                  <a:t>Jarak </a:t>
                </a:r>
                <a:r>
                  <a:rPr lang="id-ID" dirty="0"/>
                  <a:t>sebenarnya dalam cm adalah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000=4×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/>
              </a:p>
              <a:p>
                <a:pPr marL="795338" lvl="1" indent="-246063"/>
                <a:r>
                  <a:rPr lang="id-ID" dirty="0"/>
                  <a:t>Maka jarak dalam peta adalah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11904"/>
                <a:ext cx="8229600" cy="4841432"/>
              </a:xfrm>
              <a:blipFill rotWithShape="0">
                <a:blip r:embed="rId2"/>
                <a:stretch>
                  <a:fillRect l="-74" t="-213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Perspective Through Scaling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7</a:t>
            </a:r>
            <a:r>
              <a:rPr lang="id-ID">
                <a:solidFill>
                  <a:srgbClr val="C00000"/>
                </a:solidFill>
              </a:rPr>
              <a:t>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endParaRPr lang="en-US"/>
          </a:p>
          <a:p>
            <a:pPr marL="514350" indent="-514350">
              <a:buFont typeface="+mj-lt"/>
              <a:buAutoNum type="arabicPeriod" startAt="11"/>
            </a:pPr>
            <a:r>
              <a:rPr lang="id-ID"/>
              <a:t>1 cm di peta sama dengan 500 km jarak sebenarnya. Berapakah rasionya 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d-ID"/>
              <a:t>Skala 1 : 2,500,000 dan jarak di peta sekitar 3 cm. Berapakah kilo meter jarak sebenarnya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Jawaban</a:t>
            </a:r>
            <a:r>
              <a:rPr lang="en-US"/>
              <a:t> Kuis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4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d-ID" dirty="0"/>
                  <a:t>Ubah ke Scientific Notation: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id-ID" dirty="0"/>
                  <a:t>My new music player has a capacity of 340 gigabytes. (gigabytes = milliar)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𝟏𝟏</m:t>
                        </m:r>
                      </m:sup>
                    </m:sSup>
                  </m:oMath>
                </a14:m>
                <a:endParaRPr lang="id-ID" b="1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id-ID" dirty="0"/>
                  <a:t>The diameter of a typical bacterium is about 0,000 001 meter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Ubah ke notasi biasa:</a:t>
                </a:r>
              </a:p>
              <a:p>
                <a:pPr marL="385763" indent="-385763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3,4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d-ID" dirty="0"/>
                  <a:t>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</m:t>
                    </m:r>
                  </m:oMath>
                </a14:m>
                <a:endParaRPr lang="id-ID" dirty="0"/>
              </a:p>
              <a:p>
                <a:pPr marL="385763" indent="-385763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d-ID" dirty="0"/>
                  <a:t>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𝟎𝟎𝟎𝟎𝟒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1551" b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5,1 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×1,9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÷25000=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÷765=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𝟔𝟓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6,1×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</m:t>
                        </m:r>
                      </m:e>
                    </m:d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𝟔𝟏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𝟏𝟎𝟎𝟎𝟎𝟑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385763" indent="-385763">
                  <a:buFont typeface="+mj-lt"/>
                  <a:buAutoNum type="arabicPeriod" startAt="5"/>
                </a:pP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Font typeface="+mj-lt"/>
                  <a:buAutoNum type="arabicPeriod" startAt="9"/>
                </a:pPr>
                <a:r>
                  <a:rPr lang="id-ID" dirty="0"/>
                  <a:t>Jika penerbit menerbitkan sekitar 1500 judul per bulan dan setiap judul dicetak sebanyak 3000 eksemplar. Berapakah jumlah eksemplar buku yang diterbitkan setiap tahunnya ?</a:t>
                </a:r>
              </a:p>
              <a:p>
                <a:pPr marL="385763" indent="-385763">
                  <a:buFont typeface="+mj-lt"/>
                  <a:buAutoNum type="arabicPeriod" startAt="9"/>
                </a:pPr>
                <a:endParaRPr lang="id-ID" dirty="0"/>
              </a:p>
              <a:p>
                <a:pPr marL="134541" indent="0" defTabSz="672704">
                  <a:buNone/>
                  <a:tabLst>
                    <a:tab pos="20121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judul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bulan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tahun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×3,000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eksemplar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judul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f>
                        <m:fPr>
                          <m:type m:val="lin"/>
                          <m:ctrlP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</m:oMathPara>
                </a14:m>
                <a:endParaRPr lang="id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1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85763" indent="-385763">
                  <a:buFont typeface="+mj-lt"/>
                  <a:buAutoNum type="arabicPeriod" startAt="10"/>
                </a:pPr>
                <a:r>
                  <a:rPr lang="id-ID" dirty="0"/>
                  <a:t>Anda berangkat ke kampus dari rumah menempuh jarak 20 km selama 1 jam. Berapakah waktu (dalam jam) yang diperlukan bagi siput untuk sampai ke kampus dengan mengikuti rute yang sama ? (kecepatan siput adalah 12,2 m/jam)</a:t>
                </a:r>
              </a:p>
              <a:p>
                <a:pPr marL="385763" indent="-385763">
                  <a:buFont typeface="+mj-lt"/>
                  <a:buAutoNum type="arabicPeriod" startAt="10"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𝒋𝒂𝒎</m:t>
                      </m:r>
                    </m:oMath>
                  </m:oMathPara>
                </a14:m>
                <a:endParaRPr lang="id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Font typeface="+mj-lt"/>
                  <a:buAutoNum type="arabicPeriod" startAt="11"/>
                </a:pPr>
                <a:r>
                  <a:rPr lang="id-ID" dirty="0"/>
                  <a:t>1 cm di peta sama dengan 500 km jarak sebenarnya. Berapakah rasionya ?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:r>
                  <a:rPr lang="id-ID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: 50.000.000</a:t>
                </a:r>
                <a:endParaRPr lang="id-ID" b="1" dirty="0">
                  <a:solidFill>
                    <a:srgbClr val="C00000"/>
                  </a:solidFill>
                </a:endParaRPr>
              </a:p>
              <a:p>
                <a:pPr marL="385763" indent="-385763">
                  <a:buFont typeface="+mj-lt"/>
                  <a:buAutoNum type="arabicPeriod" startAt="11"/>
                </a:pPr>
                <a:r>
                  <a:rPr lang="id-ID" dirty="0"/>
                  <a:t>Skala 1 : 2,500,000 dan jarak di peta sekitar 3 cm. Berapakah kilo meter jarak sebenarnya ? 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𝒌𝒎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4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pic>
        <p:nvPicPr>
          <p:cNvPr id="5" name="Picture 2" descr="http://thumbs.dreamstime.com/z/blank-check-open-space-your-text-194146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5"/>
          <a:stretch/>
        </p:blipFill>
        <p:spPr bwMode="auto">
          <a:xfrm>
            <a:off x="457200" y="2221746"/>
            <a:ext cx="8229600" cy="37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id-ID"/>
              <a:t>Bank Indonesia (BI) mencatat total utang luar negeri Indonesia per Januari 2014 mencapai USD269</a:t>
            </a:r>
            <a:r>
              <a:rPr lang="en-US"/>
              <a:t>.</a:t>
            </a:r>
            <a:r>
              <a:rPr lang="id-ID"/>
              <a:t>27 miliar atau </a:t>
            </a:r>
            <a:r>
              <a:rPr lang="en-US"/>
              <a:t>Rp </a:t>
            </a:r>
            <a:r>
              <a:rPr lang="id-ID">
                <a:solidFill>
                  <a:srgbClr val="C00000"/>
                </a:solidFill>
              </a:rPr>
              <a:t>3</a:t>
            </a:r>
            <a:r>
              <a:rPr lang="en-US">
                <a:solidFill>
                  <a:srgbClr val="C00000"/>
                </a:solidFill>
              </a:rPr>
              <a:t>,</a:t>
            </a:r>
            <a:r>
              <a:rPr lang="id-ID">
                <a:solidFill>
                  <a:srgbClr val="C00000"/>
                </a:solidFill>
              </a:rPr>
              <a:t>042</a:t>
            </a:r>
            <a:r>
              <a:rPr lang="en-US">
                <a:solidFill>
                  <a:srgbClr val="C00000"/>
                </a:solidFill>
              </a:rPr>
              <a:t>,</a:t>
            </a:r>
            <a:r>
              <a:rPr lang="id-ID">
                <a:solidFill>
                  <a:srgbClr val="C00000"/>
                </a:solidFill>
              </a:rPr>
              <a:t>751 </a:t>
            </a:r>
            <a:r>
              <a:rPr lang="id-ID"/>
              <a:t>miliar </a:t>
            </a:r>
            <a:r>
              <a:rPr lang="en-US"/>
              <a:t>(=</a:t>
            </a:r>
            <a:r>
              <a:rPr lang="id-ID"/>
              <a:t>Rp </a:t>
            </a:r>
            <a:r>
              <a:rPr lang="id-ID">
                <a:solidFill>
                  <a:srgbClr val="C00000"/>
                </a:solidFill>
              </a:rPr>
              <a:t>3</a:t>
            </a:r>
            <a:r>
              <a:rPr lang="en-US">
                <a:solidFill>
                  <a:srgbClr val="C00000"/>
                </a:solidFill>
              </a:rPr>
              <a:t>,</a:t>
            </a:r>
            <a:r>
              <a:rPr lang="id-ID">
                <a:solidFill>
                  <a:srgbClr val="C00000"/>
                </a:solidFill>
              </a:rPr>
              <a:t>042</a:t>
            </a:r>
            <a:r>
              <a:rPr lang="en-US">
                <a:solidFill>
                  <a:srgbClr val="C00000"/>
                </a:solidFill>
              </a:rPr>
              <a:t>.</a:t>
            </a:r>
            <a:r>
              <a:rPr lang="id-ID">
                <a:solidFill>
                  <a:srgbClr val="C00000"/>
                </a:solidFill>
              </a:rPr>
              <a:t>751 triliun</a:t>
            </a:r>
            <a:r>
              <a:rPr lang="en-US"/>
              <a:t>)</a:t>
            </a:r>
            <a:r>
              <a:rPr lang="id-ID"/>
              <a:t> </a:t>
            </a:r>
            <a:endParaRPr lang="en-US"/>
          </a:p>
          <a:p>
            <a:pPr marL="402207" lvl="1" indent="0">
              <a:buNone/>
            </a:pPr>
            <a:r>
              <a:rPr lang="id-ID"/>
              <a:t>jika mengacu kurs Rupiah sebesar Rp11</a:t>
            </a:r>
            <a:r>
              <a:rPr lang="en-US"/>
              <a:t>,</a:t>
            </a:r>
            <a:r>
              <a:rPr lang="id-ID"/>
              <a:t>300 per USD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id-ID" dirty="0"/>
                  <a:t>Sepuluh	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 </a:t>
                </a:r>
                <a:r>
                  <a:rPr lang="id-ID" dirty="0">
                    <a:sym typeface="Wingdings" panose="05000000000000000000" pitchFamily="2" charset="2"/>
                  </a:rPr>
                  <a:t>10</a:t>
                </a:r>
                <a:endParaRPr lang="id-ID" dirty="0"/>
              </a:p>
              <a:p>
                <a:r>
                  <a:rPr lang="id-ID" dirty="0"/>
                  <a:t>Seratus	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id-ID">
                    <a:sym typeface="Wingdings" panose="05000000000000000000" pitchFamily="2" charset="2"/>
                  </a:rPr>
                  <a:t>100</a:t>
                </a:r>
                <a:endParaRPr lang="id-ID" dirty="0"/>
              </a:p>
              <a:p>
                <a:r>
                  <a:rPr lang="id-ID" dirty="0"/>
                  <a:t>Seribu	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 1</a:t>
                </a:r>
                <a:r>
                  <a:rPr lang="en-US">
                    <a:sym typeface="Wingdings" panose="05000000000000000000" pitchFamily="2" charset="2"/>
                  </a:rPr>
                  <a:t>,</a:t>
                </a:r>
                <a:r>
                  <a:rPr lang="id-ID">
                    <a:sym typeface="Wingdings" panose="05000000000000000000" pitchFamily="2" charset="2"/>
                  </a:rPr>
                  <a:t>000</a:t>
                </a:r>
                <a:endParaRPr lang="id-ID" dirty="0"/>
              </a:p>
              <a:p>
                <a:r>
                  <a:rPr lang="id-ID" dirty="0"/>
                  <a:t>Sepuluh Ribu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 10</a:t>
                </a:r>
                <a:r>
                  <a:rPr lang="en-US">
                    <a:sym typeface="Wingdings" panose="05000000000000000000" pitchFamily="2" charset="2"/>
                  </a:rPr>
                  <a:t>,</a:t>
                </a:r>
                <a:r>
                  <a:rPr lang="id-ID">
                    <a:sym typeface="Wingdings" panose="05000000000000000000" pitchFamily="2" charset="2"/>
                  </a:rPr>
                  <a:t>000</a:t>
                </a:r>
                <a:endParaRPr lang="id-ID" dirty="0"/>
              </a:p>
              <a:p>
                <a:r>
                  <a:rPr lang="id-ID" dirty="0"/>
                  <a:t>Seratus Ribu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 100</a:t>
                </a:r>
                <a:r>
                  <a:rPr lang="en-US">
                    <a:sym typeface="Wingdings" panose="05000000000000000000" pitchFamily="2" charset="2"/>
                  </a:rPr>
                  <a:t>,</a:t>
                </a:r>
                <a:r>
                  <a:rPr lang="id-ID">
                    <a:sym typeface="Wingdings" panose="05000000000000000000" pitchFamily="2" charset="2"/>
                  </a:rPr>
                  <a:t>000</a:t>
                </a:r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Satu Juta</a:t>
                </a:r>
              </a:p>
              <a:p>
                <a:r>
                  <a:rPr lang="id-ID" dirty="0">
                    <a:sym typeface="Wingdings" panose="05000000000000000000" pitchFamily="2" charset="2"/>
                  </a:rPr>
                  <a:t>Sepuluh Juta</a:t>
                </a:r>
              </a:p>
              <a:p>
                <a:r>
                  <a:rPr lang="id-ID" dirty="0">
                    <a:sym typeface="Wingdings" panose="05000000000000000000" pitchFamily="2" charset="2"/>
                  </a:rPr>
                  <a:t>Seratus Juta</a:t>
                </a:r>
              </a:p>
              <a:p>
                <a:r>
                  <a:rPr lang="id-ID">
                    <a:sym typeface="Wingdings" panose="05000000000000000000" pitchFamily="2" charset="2"/>
                  </a:rPr>
                  <a:t>Satu Miliar</a:t>
                </a:r>
                <a:r>
                  <a:rPr lang="en-US">
                    <a:sym typeface="Wingdings" panose="05000000000000000000" pitchFamily="2" charset="2"/>
                  </a:rPr>
                  <a:t>		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>
                    <a:sym typeface="Wingdings" panose="05000000000000000000" pitchFamily="2" charset="2"/>
                  </a:rPr>
                  <a:t>Satu Triliun</a:t>
                </a:r>
                <a:r>
                  <a:rPr lang="en-US">
                    <a:sym typeface="Wingdings" panose="05000000000000000000" pitchFamily="2" charset="2"/>
                  </a:rPr>
                  <a:t>	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,000,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Seratus Triliun</a:t>
                </a:r>
                <a:r>
                  <a:rPr lang="id-ID">
                    <a:sym typeface="Wingdings" panose="05000000000000000000" pitchFamily="2" charset="2"/>
                  </a:rPr>
                  <a:t>	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Satu </a:t>
                </a:r>
                <a:r>
                  <a:rPr lang="id-ID">
                    <a:sym typeface="Wingdings" panose="05000000000000000000" pitchFamily="2" charset="2"/>
                  </a:rPr>
                  <a:t>Triliun Triliun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Berikutnya 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7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Writing Large and Small Numbers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id-ID" i="1"/>
              <a:t>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28224"/>
                <a:ext cx="8229600" cy="4325112"/>
              </a:xfrm>
            </p:spPr>
            <p:txBody>
              <a:bodyPr>
                <a:normAutofit/>
              </a:bodyPr>
              <a:lstStyle/>
              <a:p>
                <a:r>
                  <a:rPr lang="id-ID" i="1"/>
                  <a:t>Scientific notation</a:t>
                </a:r>
                <a:r>
                  <a:rPr lang="id-ID"/>
                  <a:t> merupakan format penulisan angka yaitu angka ditulis antara 1 dan 10 dengan pengalian pangkat 10</a:t>
                </a:r>
                <a:r>
                  <a:rPr lang="en-US"/>
                  <a:t>.</a:t>
                </a:r>
              </a:p>
              <a:p>
                <a:endParaRPr lang="en-US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d-ID" sz="5400" b="1" i="1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id-ID" sz="5400" b="1" dirty="0"/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/>
                  <a:t>	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2400"/>
                  <a:t>	</a:t>
                </a:r>
                <a:r>
                  <a:rPr lang="id-ID" sz="2400"/>
                  <a:t>Dimana</a:t>
                </a:r>
                <a:r>
                  <a:rPr lang="id-ID" sz="2400" dirty="0"/>
                  <a:t>:</a:t>
                </a:r>
                <a:endParaRPr lang="en-US" sz="2400" dirty="0"/>
              </a:p>
              <a:p>
                <a:pPr marL="1828800" indent="0">
                  <a:buNone/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>
                          <a:latin typeface="Cambria Math" panose="02040503050406030204" pitchFamily="18" charset="0"/>
                        </a:rPr>
                        <m:t>1.0 ≤</m:t>
                      </m:r>
                      <m:r>
                        <a:rPr lang="id-ID" sz="24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d-ID" sz="2400">
                          <a:latin typeface="Cambria Math" panose="02040503050406030204" pitchFamily="18" charset="0"/>
                        </a:rPr>
                        <m:t>&lt;10.0</m:t>
                      </m:r>
                    </m:oMath>
                  </m:oMathPara>
                </a14:m>
                <a:endParaRPr lang="id-ID" sz="2400" dirty="0"/>
              </a:p>
              <a:p>
                <a:pPr marL="1828800" indent="0">
                  <a:buNone/>
                </a:pP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400" dirty="0"/>
                  <a:t>= </a:t>
                </a:r>
                <a:r>
                  <a:rPr lang="id-ID" sz="2400"/>
                  <a:t>bilangan bulat</a:t>
                </a: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28224"/>
                <a:ext cx="8229600" cy="4325112"/>
              </a:xfrm>
              <a:blipFill rotWithShape="0">
                <a:blip r:embed="rId3"/>
                <a:stretch>
                  <a:fillRect l="-74" t="-1408" r="-2000" b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1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Writing Large and Small Numbers</a:t>
            </a:r>
            <a:r>
              <a:rPr lang="en-US"/>
              <a:t/>
            </a:r>
            <a:br>
              <a:rPr lang="en-US"/>
            </a:br>
            <a:r>
              <a:rPr lang="en-US"/>
              <a:t>-Contoh </a:t>
            </a:r>
            <a:r>
              <a:rPr lang="id-ID" i="1"/>
              <a:t>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</p:spPr>
            <p:txBody>
              <a:bodyPr/>
              <a:lstStyle/>
              <a:p>
                <a:endParaRPr lang="en-US"/>
              </a:p>
              <a:p>
                <a:r>
                  <a:rPr lang="id-ID"/>
                  <a:t>1000</a:t>
                </a:r>
                <a:r>
                  <a:rPr lang="id-ID" dirty="0"/>
                  <a:t>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100</a:t>
                </a:r>
                <a:r>
                  <a:rPr lang="id-ID"/>
                  <a:t>	</a:t>
                </a:r>
                <a:r>
                  <a:rPr lang="id-ID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10	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	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12		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123	</a:t>
                </a:r>
                <a:r>
                  <a:rPr lang="id-ID">
                    <a:sym typeface="Wingdings" panose="05000000000000000000" pitchFamily="2" charset="2"/>
                  </a:rPr>
                  <a:t>	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23 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  <a:blipFill rotWithShape="0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10708</TotalTime>
  <Words>1062</Words>
  <Application>Microsoft Office PowerPoint</Application>
  <PresentationFormat>On-screen Show (4:3)</PresentationFormat>
  <Paragraphs>280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Baskerville Old Face</vt:lpstr>
      <vt:lpstr>Calibri</vt:lpstr>
      <vt:lpstr>Cambria Math</vt:lpstr>
      <vt:lpstr>Georgia</vt:lpstr>
      <vt:lpstr>Trebuchet MS</vt:lpstr>
      <vt:lpstr>Wingdings</vt:lpstr>
      <vt:lpstr>Wingdings 2</vt:lpstr>
      <vt:lpstr>Urban</vt:lpstr>
      <vt:lpstr>Dasar Logika Matematika</vt:lpstr>
      <vt:lpstr>PowerPoint Presentation</vt:lpstr>
      <vt:lpstr>Objectives</vt:lpstr>
      <vt:lpstr>Writing Large and Small Numbers</vt:lpstr>
      <vt:lpstr>Writing Large and Small Numbers</vt:lpstr>
      <vt:lpstr>Writing Large and Small Numbers</vt:lpstr>
      <vt:lpstr>Writing Large and Small Numbers</vt:lpstr>
      <vt:lpstr>Writing Large and Small Numbers -Scientific notation</vt:lpstr>
      <vt:lpstr>Writing Large and Small Numbers -Contoh Scientific notation</vt:lpstr>
      <vt:lpstr>Merubah Angka 3,042 Menjadi Scientific Notation</vt:lpstr>
      <vt:lpstr>Merubah Angka 0,0002 Menjadi Scientific Notation</vt:lpstr>
      <vt:lpstr>Merubah dari Scientific Notation Menjadi Notasi biasa</vt:lpstr>
      <vt:lpstr>Latihan: Ubah ke Scientific Notation</vt:lpstr>
      <vt:lpstr>Scientific Notation</vt:lpstr>
      <vt:lpstr>Kuis</vt:lpstr>
      <vt:lpstr>Operasi terhadap Scientific Notation -Penjumlahan &amp; Pengurangan</vt:lpstr>
      <vt:lpstr>Operasi terhadap Scientific Notation -Perkalian &amp; Pembagian</vt:lpstr>
      <vt:lpstr>Latihan: Ubah ke Scientific Notation</vt:lpstr>
      <vt:lpstr>Operasi Scientific Notation</vt:lpstr>
      <vt:lpstr>Kuis</vt:lpstr>
      <vt:lpstr>Giving Meaning to Numbers -Perpective Through Estimation</vt:lpstr>
      <vt:lpstr>Contoh Perpective Through Estimation</vt:lpstr>
      <vt:lpstr>Perpective Through Estimation Contoh Order of Magnitude:</vt:lpstr>
      <vt:lpstr>Perpective Through Estimation</vt:lpstr>
      <vt:lpstr>Kuis</vt:lpstr>
      <vt:lpstr>Giving Meaning to Numbers -Perspective Through Comparisons</vt:lpstr>
      <vt:lpstr>Giving Meaning to Numbers -Perspective Through Comparisons</vt:lpstr>
      <vt:lpstr>Perpective Through Comparisons</vt:lpstr>
      <vt:lpstr>Kuis</vt:lpstr>
      <vt:lpstr>Giving Meaning to Numbers -Perspective Through Scaling</vt:lpstr>
      <vt:lpstr>Perspective Through Scaling -Skala Peta dengan Grafis</vt:lpstr>
      <vt:lpstr>Perspective Through Scaling -Skala Peta dengan Rasio</vt:lpstr>
      <vt:lpstr>Contoh Perspective Through Scaling</vt:lpstr>
      <vt:lpstr>Perspective Through Scaling</vt:lpstr>
      <vt:lpstr>Kuis</vt:lpstr>
      <vt:lpstr>Terima Kasih</vt:lpstr>
      <vt:lpstr>Jawaban Kuis</vt:lpstr>
      <vt:lpstr>Kuis</vt:lpstr>
      <vt:lpstr>Kuis</vt:lpstr>
      <vt:lpstr>Kuis</vt:lpstr>
      <vt:lpstr>Kuis</vt:lpstr>
      <vt:lpstr>Kuis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Priyanto</cp:lastModifiedBy>
  <cp:revision>653</cp:revision>
  <dcterms:created xsi:type="dcterms:W3CDTF">2011-09-16T02:11:44Z</dcterms:created>
  <dcterms:modified xsi:type="dcterms:W3CDTF">2018-07-13T01:42:44Z</dcterms:modified>
</cp:coreProperties>
</file>