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sldIdLst>
    <p:sldId id="256" r:id="rId2"/>
    <p:sldId id="262" r:id="rId3"/>
    <p:sldId id="285" r:id="rId4"/>
    <p:sldId id="286" r:id="rId5"/>
    <p:sldId id="287" r:id="rId6"/>
    <p:sldId id="288" r:id="rId7"/>
    <p:sldId id="289" r:id="rId8"/>
    <p:sldId id="270" r:id="rId9"/>
    <p:sldId id="291" r:id="rId10"/>
    <p:sldId id="292" r:id="rId11"/>
    <p:sldId id="293" r:id="rId12"/>
    <p:sldId id="294" r:id="rId13"/>
    <p:sldId id="295" r:id="rId14"/>
    <p:sldId id="296" r:id="rId15"/>
    <p:sldId id="303" r:id="rId16"/>
    <p:sldId id="304" r:id="rId17"/>
    <p:sldId id="305" r:id="rId18"/>
    <p:sldId id="306" r:id="rId19"/>
    <p:sldId id="297" r:id="rId20"/>
    <p:sldId id="298" r:id="rId21"/>
    <p:sldId id="299" r:id="rId22"/>
    <p:sldId id="300" r:id="rId23"/>
    <p:sldId id="301" r:id="rId24"/>
    <p:sldId id="302" r:id="rId25"/>
    <p:sldId id="271" r:id="rId26"/>
    <p:sldId id="273" r:id="rId27"/>
    <p:sldId id="274" r:id="rId28"/>
    <p:sldId id="275" r:id="rId29"/>
    <p:sldId id="269" r:id="rId30"/>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2639" autoAdjust="0"/>
  </p:normalViewPr>
  <p:slideViewPr>
    <p:cSldViewPr>
      <p:cViewPr varScale="1">
        <p:scale>
          <a:sx n="65" d="100"/>
          <a:sy n="65" d="100"/>
        </p:scale>
        <p:origin x="14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13/07/2018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Math Requires a Special Brain</a:t>
            </a:r>
          </a:p>
          <a:p>
            <a:pPr marL="457054" lvl="1" indent="0">
              <a:buFont typeface="+mj-lt"/>
              <a:buNone/>
            </a:pPr>
            <a:r>
              <a:rPr lang="en-US" dirty="0" err="1"/>
              <a:t>Ini</a:t>
            </a:r>
            <a:r>
              <a:rPr lang="en-US" dirty="0"/>
              <a:t> </a:t>
            </a:r>
            <a:r>
              <a:rPr lang="en-US" dirty="0" err="1"/>
              <a:t>tidak</a:t>
            </a:r>
            <a:r>
              <a:rPr lang="en-US" dirty="0"/>
              <a:t> </a:t>
            </a:r>
            <a:r>
              <a:rPr lang="en-US" dirty="0" err="1"/>
              <a:t>benar</a:t>
            </a:r>
            <a:r>
              <a:rPr lang="en-US" dirty="0"/>
              <a:t>, </a:t>
            </a:r>
            <a:r>
              <a:rPr lang="en-US" dirty="0" err="1"/>
              <a:t>secara</a:t>
            </a:r>
            <a:r>
              <a:rPr lang="en-US" dirty="0"/>
              <a:t> </a:t>
            </a:r>
            <a:r>
              <a:rPr lang="en-US" dirty="0" err="1"/>
              <a:t>realitas</a:t>
            </a:r>
            <a:r>
              <a:rPr lang="en-US" dirty="0"/>
              <a:t> </a:t>
            </a:r>
            <a:r>
              <a:rPr lang="en-US" dirty="0" err="1"/>
              <a:t>semua</a:t>
            </a:r>
            <a:r>
              <a:rPr lang="en-US" dirty="0"/>
              <a:t> orang </a:t>
            </a:r>
            <a:r>
              <a:rPr lang="en-US" dirty="0" err="1"/>
              <a:t>bisa</a:t>
            </a:r>
            <a:r>
              <a:rPr lang="en-US" dirty="0"/>
              <a:t> </a:t>
            </a:r>
            <a:r>
              <a:rPr lang="en-US" dirty="0" err="1"/>
              <a:t>matematika</a:t>
            </a:r>
            <a:r>
              <a:rPr lang="en-US" dirty="0"/>
              <a:t>, yang </a:t>
            </a:r>
            <a:r>
              <a:rPr lang="en-US" dirty="0" err="1"/>
              <a:t>diperlukan</a:t>
            </a:r>
            <a:r>
              <a:rPr lang="en-US" dirty="0"/>
              <a:t> </a:t>
            </a:r>
            <a:r>
              <a:rPr lang="en-US" dirty="0" err="1"/>
              <a:t>adalah</a:t>
            </a:r>
            <a:r>
              <a:rPr lang="en-US" dirty="0"/>
              <a:t> </a:t>
            </a:r>
            <a:r>
              <a:rPr lang="en-US" dirty="0" err="1"/>
              <a:t>percaya</a:t>
            </a:r>
            <a:r>
              <a:rPr lang="en-US" baseline="0" dirty="0"/>
              <a:t> </a:t>
            </a:r>
            <a:r>
              <a:rPr lang="en-US" baseline="0" dirty="0" err="1"/>
              <a:t>diri</a:t>
            </a:r>
            <a:r>
              <a:rPr lang="en-US" baseline="0" dirty="0"/>
              <a:t> </a:t>
            </a:r>
            <a:r>
              <a:rPr lang="en-US" baseline="0" dirty="0" err="1"/>
              <a:t>dan</a:t>
            </a:r>
            <a:r>
              <a:rPr lang="en-US" baseline="0" dirty="0"/>
              <a:t> </a:t>
            </a:r>
            <a:r>
              <a:rPr lang="en-US" baseline="0" dirty="0" err="1"/>
              <a:t>kerja</a:t>
            </a:r>
            <a:r>
              <a:rPr lang="en-US" baseline="0" dirty="0"/>
              <a:t> </a:t>
            </a:r>
            <a:r>
              <a:rPr lang="en-US" baseline="0" dirty="0" err="1"/>
              <a:t>keras</a:t>
            </a:r>
            <a:r>
              <a:rPr lang="en-US" baseline="0" dirty="0"/>
              <a:t> (</a:t>
            </a:r>
            <a:r>
              <a:rPr lang="en-US" baseline="0" dirty="0" err="1"/>
              <a:t>berupaya</a:t>
            </a:r>
            <a:r>
              <a:rPr lang="en-US" baseline="0" dirty="0"/>
              <a:t>), </a:t>
            </a:r>
            <a:r>
              <a:rPr lang="en-US" baseline="0" dirty="0" err="1"/>
              <a:t>demikian</a:t>
            </a:r>
            <a:r>
              <a:rPr lang="en-US" baseline="0" dirty="0"/>
              <a:t> juga </a:t>
            </a:r>
            <a:r>
              <a:rPr lang="en-US" baseline="0" dirty="0" err="1"/>
              <a:t>halnya</a:t>
            </a:r>
            <a:r>
              <a:rPr lang="en-US" baseline="0" dirty="0"/>
              <a:t> </a:t>
            </a:r>
            <a:r>
              <a:rPr lang="en-US" baseline="0" dirty="0" err="1"/>
              <a:t>dengan</a:t>
            </a:r>
            <a:r>
              <a:rPr lang="en-US" baseline="0" dirty="0"/>
              <a:t> </a:t>
            </a:r>
            <a:r>
              <a:rPr lang="en-US" baseline="0" dirty="0" err="1"/>
              <a:t>belajar</a:t>
            </a:r>
            <a:r>
              <a:rPr lang="en-US" baseline="0" dirty="0"/>
              <a:t> </a:t>
            </a:r>
            <a:r>
              <a:rPr lang="en-US" baseline="0" dirty="0" err="1"/>
              <a:t>membaca</a:t>
            </a:r>
            <a:r>
              <a:rPr lang="en-US" baseline="0" dirty="0"/>
              <a:t>, </a:t>
            </a:r>
            <a:r>
              <a:rPr lang="en-US" baseline="0" dirty="0" err="1"/>
              <a:t>belajar</a:t>
            </a:r>
            <a:r>
              <a:rPr lang="en-US" baseline="0" dirty="0"/>
              <a:t> </a:t>
            </a:r>
            <a:r>
              <a:rPr lang="en-US" baseline="0" dirty="0" err="1"/>
              <a:t>menguasai</a:t>
            </a:r>
            <a:r>
              <a:rPr lang="en-US" baseline="0" dirty="0"/>
              <a:t> </a:t>
            </a:r>
            <a:r>
              <a:rPr lang="en-US" baseline="0" dirty="0" err="1"/>
              <a:t>alat</a:t>
            </a:r>
            <a:r>
              <a:rPr lang="en-US" baseline="0" dirty="0"/>
              <a:t> music, </a:t>
            </a:r>
            <a:r>
              <a:rPr lang="en-US" baseline="0" dirty="0" err="1"/>
              <a:t>olah</a:t>
            </a:r>
            <a:r>
              <a:rPr lang="en-US" baseline="0" dirty="0"/>
              <a:t> raga </a:t>
            </a:r>
            <a:r>
              <a:rPr lang="en-US" baseline="0" dirty="0" err="1"/>
              <a:t>dan</a:t>
            </a:r>
            <a:r>
              <a:rPr lang="en-US" baseline="0" dirty="0"/>
              <a:t> lain </a:t>
            </a:r>
            <a:r>
              <a:rPr lang="en-US" baseline="0" dirty="0" err="1"/>
              <a:t>sebagainya</a:t>
            </a:r>
            <a:r>
              <a:rPr lang="en-US" baseline="0" dirty="0"/>
              <a:t>. Dan </a:t>
            </a:r>
            <a:r>
              <a:rPr lang="en-US" baseline="0" dirty="0" err="1"/>
              <a:t>tentunya</a:t>
            </a:r>
            <a:r>
              <a:rPr lang="en-US" baseline="0" dirty="0"/>
              <a:t> </a:t>
            </a:r>
            <a:r>
              <a:rPr lang="en-US" baseline="0" dirty="0" err="1"/>
              <a:t>setiap</a:t>
            </a:r>
            <a:r>
              <a:rPr lang="en-US" baseline="0" dirty="0"/>
              <a:t> orang </a:t>
            </a:r>
            <a:r>
              <a:rPr lang="en-US" baseline="0" dirty="0" err="1"/>
              <a:t>memiliki</a:t>
            </a:r>
            <a:r>
              <a:rPr lang="en-US" baseline="0" dirty="0"/>
              <a:t> </a:t>
            </a:r>
            <a:r>
              <a:rPr lang="en-US" baseline="0" dirty="0" err="1"/>
              <a:t>tingkatan</a:t>
            </a:r>
            <a:r>
              <a:rPr lang="en-US" baseline="0" dirty="0"/>
              <a:t> </a:t>
            </a:r>
            <a:r>
              <a:rPr lang="en-US" baseline="0" dirty="0" err="1"/>
              <a:t>dan</a:t>
            </a:r>
            <a:r>
              <a:rPr lang="en-US" baseline="0" dirty="0"/>
              <a:t> </a:t>
            </a:r>
            <a:r>
              <a:rPr lang="en-US" baseline="0" dirty="0" err="1"/>
              <a:t>cara</a:t>
            </a:r>
            <a:r>
              <a:rPr lang="en-US" baseline="0" dirty="0"/>
              <a:t> yang </a:t>
            </a:r>
            <a:r>
              <a:rPr lang="en-US" baseline="0" dirty="0" err="1"/>
              <a:t>berbeda</a:t>
            </a:r>
            <a:r>
              <a:rPr lang="en-US" baseline="0" dirty="0"/>
              <a:t> </a:t>
            </a:r>
            <a:r>
              <a:rPr lang="en-US" baseline="0" dirty="0" err="1"/>
              <a:t>dalam</a:t>
            </a:r>
            <a:r>
              <a:rPr lang="en-US" baseline="0" dirty="0"/>
              <a:t> </a:t>
            </a:r>
            <a:r>
              <a:rPr lang="en-US" baseline="0" dirty="0" err="1"/>
              <a:t>memahami</a:t>
            </a:r>
            <a:r>
              <a:rPr lang="en-US" baseline="0" dirty="0"/>
              <a:t> </a:t>
            </a:r>
            <a:r>
              <a:rPr lang="en-US" baseline="0" dirty="0" err="1"/>
              <a:t>sesuatu</a:t>
            </a:r>
            <a:r>
              <a:rPr lang="en-US" baseline="0" dirty="0"/>
              <a:t> </a:t>
            </a:r>
            <a:r>
              <a:rPr lang="en-US" baseline="0" dirty="0" err="1"/>
              <a:t>demikian</a:t>
            </a:r>
            <a:r>
              <a:rPr lang="en-US" baseline="0" dirty="0"/>
              <a:t> pula </a:t>
            </a:r>
            <a:r>
              <a:rPr lang="en-US" baseline="0" dirty="0" err="1"/>
              <a:t>halnya</a:t>
            </a:r>
            <a:r>
              <a:rPr lang="en-US" baseline="0" dirty="0"/>
              <a:t> </a:t>
            </a:r>
            <a:r>
              <a:rPr lang="en-US" baseline="0" dirty="0" err="1"/>
              <a:t>untuk</a:t>
            </a:r>
            <a:r>
              <a:rPr lang="en-US" baseline="0" dirty="0"/>
              <a:t> </a:t>
            </a:r>
            <a:r>
              <a:rPr lang="en-US" baseline="0" dirty="0" err="1"/>
              <a:t>memahami</a:t>
            </a:r>
            <a:r>
              <a:rPr lang="en-US" baseline="0" dirty="0"/>
              <a:t> </a:t>
            </a:r>
            <a:r>
              <a:rPr lang="en-US" baseline="0" dirty="0" err="1"/>
              <a:t>matematika</a:t>
            </a:r>
            <a:r>
              <a:rPr lang="en-US" baseline="0" dirty="0"/>
              <a:t>.</a:t>
            </a:r>
          </a:p>
          <a:p>
            <a:pPr marL="457054" lvl="1" indent="0">
              <a:buFont typeface="+mj-lt"/>
              <a:buNone/>
            </a:pPr>
            <a:r>
              <a:rPr lang="en-US" baseline="0" dirty="0" err="1"/>
              <a:t>Sebenarnya</a:t>
            </a:r>
            <a:r>
              <a:rPr lang="en-US" baseline="0" dirty="0"/>
              <a:t> </a:t>
            </a:r>
            <a:r>
              <a:rPr lang="en-US" baseline="0" dirty="0" err="1"/>
              <a:t>kesalahpahaman</a:t>
            </a:r>
            <a:r>
              <a:rPr lang="en-US" baseline="0" dirty="0"/>
              <a:t> </a:t>
            </a:r>
            <a:r>
              <a:rPr lang="en-US" baseline="0" dirty="0" err="1"/>
              <a:t>tersebut</a:t>
            </a:r>
            <a:r>
              <a:rPr lang="en-US" baseline="0" dirty="0"/>
              <a:t> </a:t>
            </a:r>
            <a:r>
              <a:rPr lang="en-US" baseline="0" dirty="0" err="1"/>
              <a:t>hanya</a:t>
            </a:r>
            <a:r>
              <a:rPr lang="en-US" baseline="0" dirty="0"/>
              <a:t> </a:t>
            </a:r>
            <a:r>
              <a:rPr lang="en-US" baseline="0" dirty="0" err="1"/>
              <a:t>terdapat</a:t>
            </a:r>
            <a:r>
              <a:rPr lang="en-US" baseline="0" dirty="0"/>
              <a:t> di </a:t>
            </a:r>
            <a:r>
              <a:rPr lang="en-US" baseline="0" dirty="0" err="1"/>
              <a:t>beberapa</a:t>
            </a:r>
            <a:r>
              <a:rPr lang="en-US" baseline="0" dirty="0"/>
              <a:t> orang-orang elite yang </a:t>
            </a:r>
            <a:r>
              <a:rPr lang="en-US" baseline="0" dirty="0" err="1"/>
              <a:t>aneh</a:t>
            </a:r>
            <a:r>
              <a:rPr lang="en-US" baseline="0" dirty="0"/>
              <a:t> di </a:t>
            </a:r>
            <a:r>
              <a:rPr lang="en-US" baseline="0" dirty="0" err="1"/>
              <a:t>amerika</a:t>
            </a:r>
            <a:r>
              <a:rPr lang="en-US" baseline="0" dirty="0"/>
              <a:t>.</a:t>
            </a:r>
          </a:p>
          <a:p>
            <a:pPr marL="457054" lvl="1" indent="0">
              <a:buFont typeface="+mj-lt"/>
              <a:buNone/>
            </a:pPr>
            <a:endParaRPr lang="en-US" dirty="0"/>
          </a:p>
          <a:p>
            <a:pPr marL="228600" indent="-228600">
              <a:buFont typeface="+mj-lt"/>
              <a:buAutoNum type="arabicPeriod"/>
            </a:pPr>
            <a:r>
              <a:rPr lang="en-US" dirty="0"/>
              <a:t>The Math in Modern Issues Is Too Complex</a:t>
            </a:r>
          </a:p>
          <a:p>
            <a:pPr marL="457054" lvl="1" indent="0">
              <a:buFont typeface="+mj-lt"/>
              <a:buNone/>
            </a:pPr>
            <a:r>
              <a:rPr lang="en-US" dirty="0"/>
              <a:t>Hal </a:t>
            </a:r>
            <a:r>
              <a:rPr lang="en-US" dirty="0" err="1"/>
              <a:t>ini</a:t>
            </a:r>
            <a:r>
              <a:rPr lang="en-US" dirty="0"/>
              <a:t> </a:t>
            </a:r>
            <a:r>
              <a:rPr lang="en-US" dirty="0" err="1"/>
              <a:t>benar</a:t>
            </a:r>
            <a:r>
              <a:rPr lang="en-US" dirty="0"/>
              <a:t> </a:t>
            </a:r>
            <a:r>
              <a:rPr lang="en-US" dirty="0" err="1"/>
              <a:t>bagi</a:t>
            </a:r>
            <a:r>
              <a:rPr lang="en-US" dirty="0"/>
              <a:t> </a:t>
            </a:r>
            <a:r>
              <a:rPr lang="en-US" dirty="0" err="1"/>
              <a:t>beberapa</a:t>
            </a:r>
            <a:r>
              <a:rPr lang="en-US" baseline="0" dirty="0"/>
              <a:t> orang yang </a:t>
            </a:r>
            <a:r>
              <a:rPr lang="en-US" baseline="0" dirty="0" err="1"/>
              <a:t>tidak</a:t>
            </a:r>
            <a:r>
              <a:rPr lang="en-US" baseline="0" dirty="0"/>
              <a:t> </a:t>
            </a:r>
            <a:r>
              <a:rPr lang="en-US" baseline="0" dirty="0" err="1"/>
              <a:t>melatih</a:t>
            </a:r>
            <a:r>
              <a:rPr lang="en-US" baseline="0" dirty="0"/>
              <a:t> </a:t>
            </a:r>
            <a:r>
              <a:rPr lang="en-US" baseline="0" dirty="0" err="1"/>
              <a:t>nalar</a:t>
            </a:r>
            <a:r>
              <a:rPr lang="en-US" baseline="0" dirty="0"/>
              <a:t> </a:t>
            </a:r>
            <a:r>
              <a:rPr lang="en-US" baseline="0" dirty="0" err="1"/>
              <a:t>matematikanya</a:t>
            </a:r>
            <a:r>
              <a:rPr lang="en-US" baseline="0" dirty="0"/>
              <a:t>. </a:t>
            </a:r>
            <a:r>
              <a:rPr lang="en-US" baseline="0" dirty="0" err="1"/>
              <a:t>Demikian</a:t>
            </a:r>
            <a:r>
              <a:rPr lang="en-US" baseline="0" dirty="0"/>
              <a:t> pula </a:t>
            </a:r>
            <a:r>
              <a:rPr lang="en-US" baseline="0" dirty="0" err="1"/>
              <a:t>untuk</a:t>
            </a:r>
            <a:r>
              <a:rPr lang="en-US" baseline="0" dirty="0"/>
              <a:t> </a:t>
            </a:r>
            <a:r>
              <a:rPr lang="en-US" baseline="0" dirty="0" err="1"/>
              <a:t>hal</a:t>
            </a:r>
            <a:r>
              <a:rPr lang="en-US" baseline="0" dirty="0"/>
              <a:t> </a:t>
            </a:r>
            <a:r>
              <a:rPr lang="en-US" baseline="0" dirty="0" err="1"/>
              <a:t>lainnya</a:t>
            </a:r>
            <a:r>
              <a:rPr lang="en-US" baseline="0" dirty="0"/>
              <a:t>, </a:t>
            </a:r>
            <a:r>
              <a:rPr lang="en-US" baseline="0" dirty="0" err="1"/>
              <a:t>seperti</a:t>
            </a:r>
            <a:r>
              <a:rPr lang="en-US" baseline="0" dirty="0"/>
              <a:t>; gadget di era modern </a:t>
            </a:r>
            <a:r>
              <a:rPr lang="en-US" baseline="0" dirty="0" err="1"/>
              <a:t>ini</a:t>
            </a:r>
            <a:r>
              <a:rPr lang="en-US" baseline="0" dirty="0"/>
              <a:t> </a:t>
            </a:r>
            <a:r>
              <a:rPr lang="en-US" baseline="0" dirty="0" err="1"/>
              <a:t>akan</a:t>
            </a:r>
            <a:r>
              <a:rPr lang="en-US" baseline="0" dirty="0"/>
              <a:t> </a:t>
            </a:r>
            <a:r>
              <a:rPr lang="en-US" baseline="0" dirty="0" err="1"/>
              <a:t>terasa</a:t>
            </a:r>
            <a:r>
              <a:rPr lang="en-US" baseline="0" dirty="0"/>
              <a:t> </a:t>
            </a:r>
            <a:r>
              <a:rPr lang="en-US" baseline="0" dirty="0" err="1"/>
              <a:t>kompleks</a:t>
            </a:r>
            <a:r>
              <a:rPr lang="en-US" baseline="0" dirty="0"/>
              <a:t> </a:t>
            </a:r>
            <a:r>
              <a:rPr lang="en-US" baseline="0" dirty="0" err="1"/>
              <a:t>jika</a:t>
            </a:r>
            <a:r>
              <a:rPr lang="en-US" baseline="0" dirty="0"/>
              <a:t> orang </a:t>
            </a:r>
            <a:r>
              <a:rPr lang="en-US" baseline="0" dirty="0" err="1"/>
              <a:t>tersebut</a:t>
            </a:r>
            <a:r>
              <a:rPr lang="en-US" baseline="0" dirty="0"/>
              <a:t> </a:t>
            </a:r>
            <a:r>
              <a:rPr lang="en-US" baseline="0" dirty="0" err="1"/>
              <a:t>tidak</a:t>
            </a:r>
            <a:r>
              <a:rPr lang="en-US" baseline="0" dirty="0"/>
              <a:t> </a:t>
            </a:r>
            <a:r>
              <a:rPr lang="en-US" baseline="0" dirty="0" err="1"/>
              <a:t>melatih</a:t>
            </a:r>
            <a:r>
              <a:rPr lang="en-US" baseline="0" dirty="0"/>
              <a:t> </a:t>
            </a:r>
            <a:r>
              <a:rPr lang="en-US" baseline="0" dirty="0" err="1"/>
              <a:t>dan</a:t>
            </a:r>
            <a:r>
              <a:rPr lang="en-US" baseline="0" dirty="0"/>
              <a:t> </a:t>
            </a:r>
            <a:r>
              <a:rPr lang="en-US" baseline="0" dirty="0" err="1"/>
              <a:t>tidak</a:t>
            </a:r>
            <a:r>
              <a:rPr lang="en-US" baseline="0" dirty="0"/>
              <a:t> </a:t>
            </a:r>
            <a:r>
              <a:rPr lang="en-US" baseline="0" dirty="0" err="1"/>
              <a:t>menggunakannya</a:t>
            </a:r>
            <a:r>
              <a:rPr lang="en-US" baseline="0" dirty="0"/>
              <a:t>.</a:t>
            </a:r>
          </a:p>
          <a:p>
            <a:pPr marL="457054" lvl="1" indent="0">
              <a:buFont typeface="+mj-lt"/>
              <a:buNone/>
            </a:pPr>
            <a:endParaRPr lang="en-US" dirty="0"/>
          </a:p>
          <a:p>
            <a:pPr marL="228600" indent="-228600">
              <a:buFont typeface="+mj-lt"/>
              <a:buAutoNum type="arabicPeriod"/>
            </a:pPr>
            <a:r>
              <a:rPr lang="en-US" dirty="0"/>
              <a:t>Math Makes You Less Sensitive</a:t>
            </a:r>
          </a:p>
          <a:p>
            <a:pPr marL="457054" lvl="1" indent="0">
              <a:buFont typeface="+mj-lt"/>
              <a:buNone/>
            </a:pPr>
            <a:r>
              <a:rPr lang="en-US" dirty="0"/>
              <a:t>Hal </a:t>
            </a:r>
            <a:r>
              <a:rPr lang="en-US" dirty="0" err="1"/>
              <a:t>ini</a:t>
            </a:r>
            <a:r>
              <a:rPr lang="en-US" dirty="0"/>
              <a:t> </a:t>
            </a:r>
            <a:r>
              <a:rPr lang="en-US" dirty="0" err="1"/>
              <a:t>tidak</a:t>
            </a:r>
            <a:r>
              <a:rPr lang="en-US" dirty="0"/>
              <a:t> </a:t>
            </a:r>
            <a:r>
              <a:rPr lang="en-US" dirty="0" err="1"/>
              <a:t>benar</a:t>
            </a:r>
            <a:r>
              <a:rPr lang="en-US" dirty="0"/>
              <a:t>, </a:t>
            </a:r>
            <a:r>
              <a:rPr lang="en-US" dirty="0" err="1"/>
              <a:t>kenyataannya</a:t>
            </a:r>
            <a:r>
              <a:rPr lang="en-US" dirty="0"/>
              <a:t> </a:t>
            </a:r>
            <a:r>
              <a:rPr lang="en-US" dirty="0" err="1"/>
              <a:t>dengan</a:t>
            </a:r>
            <a:r>
              <a:rPr lang="en-US" dirty="0"/>
              <a:t> </a:t>
            </a:r>
            <a:r>
              <a:rPr lang="en-US" dirty="0" err="1"/>
              <a:t>memahami</a:t>
            </a:r>
            <a:r>
              <a:rPr lang="en-US" dirty="0"/>
              <a:t> </a:t>
            </a:r>
            <a:r>
              <a:rPr lang="en-US" dirty="0" err="1"/>
              <a:t>matematika</a:t>
            </a:r>
            <a:r>
              <a:rPr lang="en-US" dirty="0"/>
              <a:t> yang </a:t>
            </a:r>
            <a:r>
              <a:rPr lang="en-US" dirty="0" err="1"/>
              <a:t>menjelaskan</a:t>
            </a:r>
            <a:r>
              <a:rPr lang="en-US" dirty="0"/>
              <a:t> </a:t>
            </a:r>
            <a:r>
              <a:rPr lang="en-US" dirty="0" err="1"/>
              <a:t>tentang</a:t>
            </a:r>
            <a:r>
              <a:rPr lang="en-US" dirty="0"/>
              <a:t> </a:t>
            </a:r>
            <a:r>
              <a:rPr lang="en-US" dirty="0" err="1"/>
              <a:t>warna</a:t>
            </a:r>
            <a:r>
              <a:rPr lang="en-US" dirty="0"/>
              <a:t> </a:t>
            </a:r>
            <a:r>
              <a:rPr lang="en-US" dirty="0" err="1"/>
              <a:t>atau</a:t>
            </a:r>
            <a:r>
              <a:rPr lang="en-US" dirty="0"/>
              <a:t> </a:t>
            </a:r>
            <a:r>
              <a:rPr lang="en-US" dirty="0" err="1"/>
              <a:t>geometri</a:t>
            </a:r>
            <a:r>
              <a:rPr lang="en-US" dirty="0"/>
              <a:t> </a:t>
            </a:r>
            <a:r>
              <a:rPr lang="en-US" dirty="0" err="1"/>
              <a:t>dalam</a:t>
            </a:r>
            <a:r>
              <a:rPr lang="en-US" dirty="0"/>
              <a:t> </a:t>
            </a:r>
            <a:r>
              <a:rPr lang="en-US" dirty="0" err="1"/>
              <a:t>pekerjaan</a:t>
            </a:r>
            <a:r>
              <a:rPr lang="en-US" dirty="0"/>
              <a:t> </a:t>
            </a:r>
            <a:r>
              <a:rPr lang="en-US" dirty="0" err="1"/>
              <a:t>seni</a:t>
            </a:r>
            <a:r>
              <a:rPr lang="en-US" dirty="0"/>
              <a:t> </a:t>
            </a:r>
            <a:r>
              <a:rPr lang="en-US" dirty="0" err="1"/>
              <a:t>justru</a:t>
            </a:r>
            <a:r>
              <a:rPr lang="en-US" dirty="0"/>
              <a:t> </a:t>
            </a:r>
            <a:r>
              <a:rPr lang="en-US" dirty="0" err="1"/>
              <a:t>lebih</a:t>
            </a:r>
            <a:r>
              <a:rPr lang="en-US" dirty="0"/>
              <a:t> </a:t>
            </a:r>
            <a:r>
              <a:rPr lang="en-US" dirty="0" err="1"/>
              <a:t>dapat</a:t>
            </a:r>
            <a:r>
              <a:rPr lang="en-US" dirty="0"/>
              <a:t> </a:t>
            </a:r>
            <a:r>
              <a:rPr lang="en-US" dirty="0" err="1"/>
              <a:t>meningkatkan</a:t>
            </a:r>
            <a:r>
              <a:rPr lang="en-US" dirty="0"/>
              <a:t> </a:t>
            </a:r>
            <a:r>
              <a:rPr lang="en-US" dirty="0" err="1"/>
              <a:t>estetika</a:t>
            </a:r>
            <a:r>
              <a:rPr lang="en-US" dirty="0"/>
              <a:t> </a:t>
            </a:r>
            <a:r>
              <a:rPr lang="en-US" dirty="0" err="1"/>
              <a:t>dan</a:t>
            </a:r>
            <a:r>
              <a:rPr lang="en-US" dirty="0"/>
              <a:t> </a:t>
            </a:r>
            <a:r>
              <a:rPr lang="en-US" dirty="0" err="1"/>
              <a:t>sensitifitas</a:t>
            </a:r>
            <a:r>
              <a:rPr lang="en-US" dirty="0"/>
              <a:t> </a:t>
            </a:r>
            <a:r>
              <a:rPr lang="en-US" dirty="0" err="1"/>
              <a:t>tentang</a:t>
            </a:r>
            <a:r>
              <a:rPr lang="en-US" dirty="0"/>
              <a:t> </a:t>
            </a:r>
            <a:r>
              <a:rPr lang="en-US" dirty="0" err="1"/>
              <a:t>keindahan</a:t>
            </a:r>
            <a:r>
              <a:rPr lang="en-US" dirty="0"/>
              <a:t>.</a:t>
            </a:r>
          </a:p>
          <a:p>
            <a:pPr marL="457054" lvl="1" indent="0">
              <a:buFont typeface="+mj-lt"/>
              <a:buNone/>
            </a:pPr>
            <a:endParaRPr lang="en-US" dirty="0"/>
          </a:p>
          <a:p>
            <a:pPr marL="228600" indent="-228600">
              <a:buFont typeface="+mj-lt"/>
              <a:buAutoNum type="arabicPeriod"/>
            </a:pPr>
            <a:r>
              <a:rPr lang="en-US" dirty="0"/>
              <a:t>Math Makes No Allowance for Creativity</a:t>
            </a:r>
          </a:p>
          <a:p>
            <a:pPr marL="457054" lvl="1" indent="0">
              <a:buFont typeface="+mj-lt"/>
              <a:buNone/>
            </a:pPr>
            <a:r>
              <a:rPr lang="en-US" dirty="0"/>
              <a:t>Hal </a:t>
            </a:r>
            <a:r>
              <a:rPr lang="en-US" dirty="0" err="1"/>
              <a:t>ini</a:t>
            </a:r>
            <a:r>
              <a:rPr lang="en-US" dirty="0"/>
              <a:t> </a:t>
            </a:r>
            <a:r>
              <a:rPr lang="en-US" dirty="0" err="1"/>
              <a:t>tidak</a:t>
            </a:r>
            <a:r>
              <a:rPr lang="en-US" dirty="0"/>
              <a:t> </a:t>
            </a:r>
            <a:r>
              <a:rPr lang="en-US" dirty="0" err="1"/>
              <a:t>benar</a:t>
            </a:r>
            <a:r>
              <a:rPr lang="en-US" dirty="0"/>
              <a:t>, </a:t>
            </a:r>
            <a:r>
              <a:rPr lang="en-US" dirty="0" err="1"/>
              <a:t>justru</a:t>
            </a:r>
            <a:r>
              <a:rPr lang="en-US" dirty="0"/>
              <a:t> </a:t>
            </a:r>
            <a:r>
              <a:rPr lang="en-US" dirty="0" err="1"/>
              <a:t>dengan</a:t>
            </a:r>
            <a:r>
              <a:rPr lang="en-US" dirty="0"/>
              <a:t> </a:t>
            </a:r>
            <a:r>
              <a:rPr lang="en-US" dirty="0" err="1"/>
              <a:t>memanfaatkan</a:t>
            </a:r>
            <a:r>
              <a:rPr lang="en-US" dirty="0"/>
              <a:t> </a:t>
            </a:r>
            <a:r>
              <a:rPr lang="en-US" dirty="0" err="1"/>
              <a:t>pengetahuan</a:t>
            </a:r>
            <a:r>
              <a:rPr lang="en-US" dirty="0"/>
              <a:t> </a:t>
            </a:r>
            <a:r>
              <a:rPr lang="en-US" dirty="0" err="1"/>
              <a:t>matematika</a:t>
            </a:r>
            <a:r>
              <a:rPr lang="en-US" dirty="0"/>
              <a:t> </a:t>
            </a:r>
            <a:r>
              <a:rPr lang="en-US" dirty="0" err="1"/>
              <a:t>dan</a:t>
            </a:r>
            <a:r>
              <a:rPr lang="en-US" dirty="0"/>
              <a:t> </a:t>
            </a:r>
            <a:r>
              <a:rPr lang="en-US" dirty="0" err="1"/>
              <a:t>menggunakannya</a:t>
            </a:r>
            <a:r>
              <a:rPr lang="en-US" dirty="0"/>
              <a:t> </a:t>
            </a:r>
            <a:r>
              <a:rPr lang="en-US" dirty="0" err="1"/>
              <a:t>sebagai</a:t>
            </a:r>
            <a:r>
              <a:rPr lang="en-US" dirty="0"/>
              <a:t> tools </a:t>
            </a:r>
            <a:r>
              <a:rPr lang="en-US" dirty="0" err="1"/>
              <a:t>akan</a:t>
            </a:r>
            <a:r>
              <a:rPr lang="en-US" baseline="0" dirty="0"/>
              <a:t> </a:t>
            </a:r>
            <a:r>
              <a:rPr lang="en-US" baseline="0" dirty="0" err="1"/>
              <a:t>membantu</a:t>
            </a:r>
            <a:r>
              <a:rPr lang="en-US" baseline="0" dirty="0"/>
              <a:t> </a:t>
            </a:r>
            <a:r>
              <a:rPr lang="en-US" baseline="0" dirty="0" err="1"/>
              <a:t>kita</a:t>
            </a:r>
            <a:r>
              <a:rPr lang="en-US" baseline="0" dirty="0"/>
              <a:t> </a:t>
            </a:r>
            <a:r>
              <a:rPr lang="en-US" baseline="0" dirty="0" err="1"/>
              <a:t>untuk</a:t>
            </a:r>
            <a:r>
              <a:rPr lang="en-US" baseline="0" dirty="0"/>
              <a:t> </a:t>
            </a:r>
            <a:r>
              <a:rPr lang="en-US" baseline="0" dirty="0" err="1"/>
              <a:t>berkreasi</a:t>
            </a:r>
            <a:r>
              <a:rPr lang="en-US" baseline="0" dirty="0"/>
              <a:t> </a:t>
            </a:r>
            <a:r>
              <a:rPr lang="en-US" baseline="0" dirty="0" err="1"/>
              <a:t>berkreasi</a:t>
            </a:r>
            <a:r>
              <a:rPr lang="en-US" baseline="0" dirty="0"/>
              <a:t> </a:t>
            </a:r>
            <a:r>
              <a:rPr lang="en-US" baseline="0" dirty="0" err="1"/>
              <a:t>lebih</a:t>
            </a:r>
            <a:r>
              <a:rPr lang="en-US" baseline="0" dirty="0"/>
              <a:t> optimal, </a:t>
            </a:r>
            <a:r>
              <a:rPr lang="en-US" baseline="0" dirty="0" err="1"/>
              <a:t>Contohnya</a:t>
            </a:r>
            <a:r>
              <a:rPr lang="en-US" baseline="0" dirty="0"/>
              <a:t>; </a:t>
            </a:r>
            <a:r>
              <a:rPr lang="en-US" baseline="0" dirty="0" err="1"/>
              <a:t>creativitas</a:t>
            </a:r>
            <a:r>
              <a:rPr lang="en-US" baseline="0" dirty="0"/>
              <a:t> </a:t>
            </a:r>
            <a:r>
              <a:rPr lang="en-US" baseline="0" dirty="0" err="1"/>
              <a:t>dalam</a:t>
            </a:r>
            <a:r>
              <a:rPr lang="en-US" baseline="0" dirty="0"/>
              <a:t> </a:t>
            </a:r>
            <a:r>
              <a:rPr lang="en-US" baseline="0" dirty="0" err="1"/>
              <a:t>desain</a:t>
            </a:r>
            <a:r>
              <a:rPr lang="en-US" baseline="0" dirty="0"/>
              <a:t>, </a:t>
            </a:r>
            <a:r>
              <a:rPr lang="en-US" baseline="0" dirty="0" err="1"/>
              <a:t>pemasaran</a:t>
            </a:r>
            <a:r>
              <a:rPr lang="en-US" baseline="0" dirty="0"/>
              <a:t>, </a:t>
            </a:r>
            <a:r>
              <a:rPr lang="en-US" baseline="0" dirty="0" err="1"/>
              <a:t>manajemen</a:t>
            </a:r>
            <a:r>
              <a:rPr lang="en-US" baseline="0" dirty="0"/>
              <a:t>, </a:t>
            </a:r>
            <a:r>
              <a:rPr lang="en-US" baseline="0" dirty="0" err="1"/>
              <a:t>mempelajari</a:t>
            </a:r>
            <a:r>
              <a:rPr lang="en-US" baseline="0" dirty="0"/>
              <a:t> </a:t>
            </a:r>
            <a:r>
              <a:rPr lang="en-US" baseline="0" dirty="0" err="1"/>
              <a:t>perilaku</a:t>
            </a:r>
            <a:r>
              <a:rPr lang="en-US" baseline="0" dirty="0"/>
              <a:t> </a:t>
            </a:r>
            <a:r>
              <a:rPr lang="en-US" baseline="0" dirty="0" err="1"/>
              <a:t>manusia</a:t>
            </a:r>
            <a:r>
              <a:rPr lang="en-US" baseline="0" dirty="0"/>
              <a:t>, </a:t>
            </a:r>
            <a:r>
              <a:rPr lang="en-US" baseline="0" dirty="0" err="1"/>
              <a:t>dsb</a:t>
            </a:r>
            <a:r>
              <a:rPr lang="en-US" baseline="0" dirty="0"/>
              <a:t>.</a:t>
            </a:r>
          </a:p>
          <a:p>
            <a:pPr marL="457054" lvl="1" indent="0">
              <a:buFont typeface="+mj-lt"/>
              <a:buNone/>
            </a:pPr>
            <a:endParaRPr lang="en-US" dirty="0"/>
          </a:p>
          <a:p>
            <a:pPr marL="228600" indent="-228600">
              <a:buFont typeface="+mj-lt"/>
              <a:buAutoNum type="arabicPeriod"/>
            </a:pPr>
            <a:r>
              <a:rPr lang="en-US" dirty="0"/>
              <a:t>Math Provides Exact Answers</a:t>
            </a:r>
          </a:p>
          <a:p>
            <a:pPr marL="457054" lvl="1" indent="0">
              <a:buFont typeface="+mj-lt"/>
              <a:buNone/>
            </a:pPr>
            <a:r>
              <a:rPr lang="en-US" dirty="0"/>
              <a:t>Hal </a:t>
            </a:r>
            <a:r>
              <a:rPr lang="en-US" dirty="0" err="1"/>
              <a:t>ini</a:t>
            </a:r>
            <a:r>
              <a:rPr lang="en-US" dirty="0"/>
              <a:t> </a:t>
            </a:r>
            <a:r>
              <a:rPr lang="en-US" dirty="0" err="1"/>
              <a:t>mungkin</a:t>
            </a:r>
            <a:r>
              <a:rPr lang="en-US" dirty="0"/>
              <a:t> </a:t>
            </a:r>
            <a:r>
              <a:rPr lang="en-US" dirty="0" err="1"/>
              <a:t>jika</a:t>
            </a:r>
            <a:r>
              <a:rPr lang="en-US" dirty="0"/>
              <a:t> </a:t>
            </a:r>
            <a:r>
              <a:rPr lang="en-US" dirty="0" err="1"/>
              <a:t>matematika</a:t>
            </a:r>
            <a:r>
              <a:rPr lang="en-US" dirty="0"/>
              <a:t> </a:t>
            </a:r>
            <a:r>
              <a:rPr lang="en-US" dirty="0" err="1"/>
              <a:t>untuk</a:t>
            </a:r>
            <a:r>
              <a:rPr lang="en-US" dirty="0"/>
              <a:t> </a:t>
            </a:r>
            <a:r>
              <a:rPr lang="en-US" dirty="0" err="1"/>
              <a:t>tingkat</a:t>
            </a:r>
            <a:r>
              <a:rPr lang="en-US" dirty="0"/>
              <a:t> </a:t>
            </a:r>
            <a:r>
              <a:rPr lang="en-US" dirty="0" err="1"/>
              <a:t>sekolah</a:t>
            </a:r>
            <a:r>
              <a:rPr lang="en-US" dirty="0"/>
              <a:t> </a:t>
            </a:r>
            <a:r>
              <a:rPr lang="en-US" dirty="0" err="1"/>
              <a:t>menengah</a:t>
            </a:r>
            <a:r>
              <a:rPr lang="en-US" baseline="0" dirty="0"/>
              <a:t> </a:t>
            </a:r>
            <a:r>
              <a:rPr lang="en-US" baseline="0" dirty="0" err="1"/>
              <a:t>ke</a:t>
            </a:r>
            <a:r>
              <a:rPr lang="en-US" baseline="0" dirty="0"/>
              <a:t> </a:t>
            </a:r>
            <a:r>
              <a:rPr lang="en-US" baseline="0" dirty="0" err="1"/>
              <a:t>bawah</a:t>
            </a:r>
            <a:r>
              <a:rPr lang="en-US" baseline="0" dirty="0"/>
              <a:t>, </a:t>
            </a:r>
            <a:r>
              <a:rPr lang="en-US" baseline="0" dirty="0" err="1"/>
              <a:t>namun</a:t>
            </a:r>
            <a:r>
              <a:rPr lang="en-US" baseline="0" dirty="0"/>
              <a:t> </a:t>
            </a:r>
            <a:r>
              <a:rPr lang="en-US" baseline="0" dirty="0" err="1"/>
              <a:t>matematika</a:t>
            </a:r>
            <a:r>
              <a:rPr lang="en-US" baseline="0" dirty="0"/>
              <a:t> </a:t>
            </a:r>
            <a:r>
              <a:rPr lang="en-US" baseline="0" dirty="0" err="1"/>
              <a:t>dalam</a:t>
            </a:r>
            <a:r>
              <a:rPr lang="en-US" baseline="0" dirty="0"/>
              <a:t> </a:t>
            </a:r>
            <a:r>
              <a:rPr lang="en-US" baseline="0" dirty="0" err="1"/>
              <a:t>kehidupan</a:t>
            </a:r>
            <a:r>
              <a:rPr lang="en-US" baseline="0" dirty="0"/>
              <a:t> </a:t>
            </a:r>
            <a:r>
              <a:rPr lang="en-US" baseline="0" dirty="0" err="1"/>
              <a:t>sehari-hari</a:t>
            </a:r>
            <a:r>
              <a:rPr lang="en-US" baseline="0" dirty="0"/>
              <a:t> </a:t>
            </a:r>
            <a:r>
              <a:rPr lang="en-US" baseline="0" dirty="0" err="1"/>
              <a:t>memiliki</a:t>
            </a:r>
            <a:r>
              <a:rPr lang="en-US" baseline="0" dirty="0"/>
              <a:t> </a:t>
            </a:r>
            <a:r>
              <a:rPr lang="en-US" baseline="0" dirty="0" err="1"/>
              <a:t>suatu</a:t>
            </a:r>
            <a:r>
              <a:rPr lang="en-US" baseline="0" dirty="0"/>
              <a:t> </a:t>
            </a:r>
            <a:r>
              <a:rPr lang="en-US" baseline="0" dirty="0" err="1"/>
              <a:t>jawaban</a:t>
            </a:r>
            <a:r>
              <a:rPr lang="en-US" baseline="0" dirty="0"/>
              <a:t> yang </a:t>
            </a:r>
            <a:r>
              <a:rPr lang="en-US" baseline="0" dirty="0" err="1"/>
              <a:t>tidak</a:t>
            </a:r>
            <a:r>
              <a:rPr lang="en-US" baseline="0" dirty="0"/>
              <a:t> </a:t>
            </a:r>
            <a:r>
              <a:rPr lang="en-US" i="1" baseline="0" dirty="0"/>
              <a:t>fixed</a:t>
            </a:r>
            <a:r>
              <a:rPr lang="en-US" baseline="0" dirty="0"/>
              <a:t> </a:t>
            </a:r>
            <a:r>
              <a:rPr lang="en-US" baseline="0" dirty="0" err="1"/>
              <a:t>atau</a:t>
            </a:r>
            <a:r>
              <a:rPr lang="en-US" baseline="0" dirty="0"/>
              <a:t> </a:t>
            </a:r>
            <a:r>
              <a:rPr lang="en-US" i="1" baseline="0" dirty="0"/>
              <a:t>exact</a:t>
            </a:r>
            <a:r>
              <a:rPr lang="en-US" i="0" baseline="0" dirty="0"/>
              <a:t>. </a:t>
            </a:r>
            <a:r>
              <a:rPr lang="en-US" i="0" baseline="0" dirty="0" err="1"/>
              <a:t>Selain</a:t>
            </a:r>
            <a:r>
              <a:rPr lang="en-US" i="0" baseline="0" dirty="0"/>
              <a:t> </a:t>
            </a:r>
            <a:r>
              <a:rPr lang="en-US" i="0" baseline="0" dirty="0" err="1"/>
              <a:t>itu</a:t>
            </a:r>
            <a:r>
              <a:rPr lang="en-US" i="0" baseline="0" dirty="0"/>
              <a:t> </a:t>
            </a:r>
            <a:r>
              <a:rPr lang="en-US" i="0" baseline="0" dirty="0" err="1"/>
              <a:t>dalam</a:t>
            </a:r>
            <a:r>
              <a:rPr lang="en-US" i="0" baseline="0" dirty="0"/>
              <a:t> </a:t>
            </a:r>
            <a:r>
              <a:rPr lang="en-US" i="0" baseline="0" dirty="0" err="1"/>
              <a:t>matematika</a:t>
            </a:r>
            <a:r>
              <a:rPr lang="en-US" i="0" baseline="0" dirty="0"/>
              <a:t> juga </a:t>
            </a:r>
            <a:r>
              <a:rPr lang="en-US" i="0" baseline="0" dirty="0" err="1"/>
              <a:t>ada</a:t>
            </a:r>
            <a:r>
              <a:rPr lang="en-US" i="0" baseline="0" dirty="0"/>
              <a:t> yang </a:t>
            </a:r>
            <a:r>
              <a:rPr lang="en-US" i="0" baseline="0" dirty="0" err="1"/>
              <a:t>namanya</a:t>
            </a:r>
            <a:r>
              <a:rPr lang="en-US" i="0" baseline="0" dirty="0"/>
              <a:t> </a:t>
            </a:r>
            <a:r>
              <a:rPr lang="en-US" i="0" baseline="0" dirty="0" err="1"/>
              <a:t>probabilitas</a:t>
            </a:r>
            <a:r>
              <a:rPr lang="en-US" i="0" baseline="0" dirty="0"/>
              <a:t> yang </a:t>
            </a:r>
            <a:r>
              <a:rPr lang="en-US" i="0" baseline="0" dirty="0" err="1"/>
              <a:t>justru</a:t>
            </a:r>
            <a:r>
              <a:rPr lang="en-US" i="0" baseline="0" dirty="0"/>
              <a:t> </a:t>
            </a:r>
            <a:r>
              <a:rPr lang="en-US" i="0" baseline="0" dirty="0" err="1"/>
              <a:t>sering</a:t>
            </a:r>
            <a:r>
              <a:rPr lang="en-US" i="0" baseline="0" dirty="0"/>
              <a:t> </a:t>
            </a:r>
            <a:r>
              <a:rPr lang="en-US" i="0" baseline="0" dirty="0" err="1"/>
              <a:t>digunakan</a:t>
            </a:r>
            <a:r>
              <a:rPr lang="en-US" i="0" baseline="0" dirty="0"/>
              <a:t> </a:t>
            </a:r>
            <a:r>
              <a:rPr lang="en-US" i="0" baseline="0" dirty="0" err="1"/>
              <a:t>dalam</a:t>
            </a:r>
            <a:r>
              <a:rPr lang="en-US" i="0" baseline="0" dirty="0"/>
              <a:t> </a:t>
            </a:r>
            <a:r>
              <a:rPr lang="en-US" i="0" baseline="0" dirty="0" err="1"/>
              <a:t>melakukan</a:t>
            </a:r>
            <a:r>
              <a:rPr lang="en-US" i="0" baseline="0" dirty="0"/>
              <a:t> </a:t>
            </a:r>
            <a:r>
              <a:rPr lang="en-US" i="0" baseline="0" dirty="0" err="1"/>
              <a:t>analisis</a:t>
            </a:r>
            <a:r>
              <a:rPr lang="en-US" i="0" baseline="0" dirty="0"/>
              <a:t> (</a:t>
            </a:r>
            <a:r>
              <a:rPr lang="en-US" i="0" baseline="0" dirty="0" err="1"/>
              <a:t>contohnya</a:t>
            </a:r>
            <a:r>
              <a:rPr lang="en-US" i="0" baseline="0" dirty="0"/>
              <a:t> </a:t>
            </a:r>
            <a:r>
              <a:rPr lang="en-US" i="0" baseline="0" dirty="0" err="1"/>
              <a:t>analisis</a:t>
            </a:r>
            <a:r>
              <a:rPr lang="en-US" i="0" baseline="0" dirty="0"/>
              <a:t> </a:t>
            </a:r>
            <a:r>
              <a:rPr lang="en-US" i="0" baseline="0" dirty="0" err="1"/>
              <a:t>kuantitatif</a:t>
            </a:r>
            <a:r>
              <a:rPr lang="en-US" i="0" baseline="0" dirty="0"/>
              <a:t>).</a:t>
            </a:r>
          </a:p>
          <a:p>
            <a:pPr marL="457054" lvl="1" indent="0">
              <a:buFont typeface="+mj-lt"/>
              <a:buNone/>
            </a:pPr>
            <a:endParaRPr lang="en-US" i="1" dirty="0"/>
          </a:p>
          <a:p>
            <a:pPr marL="228600" indent="-228600">
              <a:buFont typeface="+mj-lt"/>
              <a:buAutoNum type="arabicPeriod"/>
            </a:pPr>
            <a:r>
              <a:rPr lang="en-US" dirty="0"/>
              <a:t>Math Is Irrelevant to My Life</a:t>
            </a:r>
          </a:p>
          <a:p>
            <a:pPr marL="457054" marR="0" lvl="1" indent="0" algn="l" defTabSz="914107" rtl="0" eaLnBrk="1" fontAlgn="auto" latinLnBrk="0" hangingPunct="1">
              <a:lnSpc>
                <a:spcPct val="100000"/>
              </a:lnSpc>
              <a:spcBef>
                <a:spcPts val="0"/>
              </a:spcBef>
              <a:spcAft>
                <a:spcPts val="0"/>
              </a:spcAft>
              <a:buClrTx/>
              <a:buSzTx/>
              <a:buFontTx/>
              <a:buNone/>
              <a:tabLst/>
              <a:defRPr/>
            </a:pPr>
            <a:r>
              <a:rPr lang="en-US" dirty="0" err="1"/>
              <a:t>Untuk</a:t>
            </a:r>
            <a:r>
              <a:rPr lang="en-US" dirty="0"/>
              <a:t> </a:t>
            </a:r>
            <a:r>
              <a:rPr lang="en-US" dirty="0" err="1"/>
              <a:t>membuktikan</a:t>
            </a:r>
            <a:r>
              <a:rPr lang="en-US" dirty="0"/>
              <a:t> </a:t>
            </a:r>
            <a:r>
              <a:rPr lang="en-US" dirty="0" err="1"/>
              <a:t>ini</a:t>
            </a:r>
            <a:r>
              <a:rPr lang="en-US" dirty="0"/>
              <a:t> </a:t>
            </a:r>
            <a:r>
              <a:rPr lang="en-US" dirty="0" err="1"/>
              <a:t>mari</a:t>
            </a:r>
            <a:r>
              <a:rPr lang="en-US" dirty="0"/>
              <a:t> </a:t>
            </a:r>
            <a:r>
              <a:rPr lang="en-US" dirty="0" err="1"/>
              <a:t>nonton</a:t>
            </a:r>
            <a:r>
              <a:rPr lang="en-US" dirty="0"/>
              <a:t> film: </a:t>
            </a:r>
            <a:r>
              <a:rPr lang="en-US" sz="1200" b="0" i="0" kern="1200" dirty="0">
                <a:solidFill>
                  <a:schemeClr val="tx1"/>
                </a:solidFill>
                <a:effectLst/>
                <a:latin typeface="+mn-lt"/>
                <a:ea typeface="+mn-ea"/>
                <a:cs typeface="+mn-cs"/>
              </a:rPr>
              <a:t>Integration of Math and Life ( http://youtu.be/ZXq993ZLmg8 )</a:t>
            </a:r>
          </a:p>
        </p:txBody>
      </p:sp>
      <p:sp>
        <p:nvSpPr>
          <p:cNvPr id="4" name="Slide Number Placeholder 3"/>
          <p:cNvSpPr>
            <a:spLocks noGrp="1"/>
          </p:cNvSpPr>
          <p:nvPr>
            <p:ph type="sldNum" sz="quarter" idx="10"/>
          </p:nvPr>
        </p:nvSpPr>
        <p:spPr/>
        <p:txBody>
          <a:bodyPr/>
          <a:lstStyle/>
          <a:p>
            <a:fld id="{6BE19FB5-3E22-4347-9D47-E764C09E46CC}" type="slidenum">
              <a:rPr lang="id-ID" smtClean="0"/>
              <a:t>14</a:t>
            </a:fld>
            <a:endParaRPr lang="id-ID"/>
          </a:p>
        </p:txBody>
      </p:sp>
    </p:spTree>
    <p:extLst>
      <p:ext uri="{BB962C8B-B14F-4D97-AF65-F5344CB8AC3E}">
        <p14:creationId xmlns:p14="http://schemas.microsoft.com/office/powerpoint/2010/main" val="127415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Char char="§"/>
            </a:pPr>
            <a:r>
              <a:rPr lang="id-ID">
                <a:solidFill>
                  <a:schemeClr val="tx2"/>
                </a:solidFill>
              </a:rPr>
              <a:t>Before:</a:t>
            </a:r>
          </a:p>
          <a:p>
            <a:pPr lvl="1" indent="-379413" algn="just" eaLnBrk="1" hangingPunct="1">
              <a:buFont typeface="Wingdings" panose="05000000000000000000" pitchFamily="2" charset="2"/>
              <a:buChar char="Ø"/>
            </a:pPr>
            <a:r>
              <a:rPr lang="id-ID">
                <a:solidFill>
                  <a:schemeClr val="tx2"/>
                </a:solidFill>
              </a:rPr>
              <a:t>T</a:t>
            </a:r>
            <a:r>
              <a:rPr lang="en-US">
                <a:solidFill>
                  <a:schemeClr val="tx2"/>
                </a:solidFill>
              </a:rPr>
              <a:t>he word mathematics is derived from the greek word mathematikos, which means </a:t>
            </a:r>
            <a:r>
              <a:rPr lang="en-US" b="1">
                <a:solidFill>
                  <a:schemeClr val="tx2"/>
                </a:solidFill>
              </a:rPr>
              <a:t>"inclined to learn“</a:t>
            </a:r>
            <a:r>
              <a:rPr lang="id-ID" b="1">
                <a:solidFill>
                  <a:schemeClr val="tx2"/>
                </a:solidFill>
              </a:rPr>
              <a:t> </a:t>
            </a:r>
            <a:r>
              <a:rPr lang="id-ID">
                <a:solidFill>
                  <a:schemeClr val="tx2"/>
                </a:solidFill>
              </a:rPr>
              <a:t>(cenderung untuk belajar)</a:t>
            </a:r>
            <a:r>
              <a:rPr lang="en-US">
                <a:solidFill>
                  <a:schemeClr val="tx2"/>
                </a:solidFill>
              </a:rPr>
              <a:t>. Literally speaking, to be mathematical is to be curious, open-minded and interested in always learning more. </a:t>
            </a:r>
            <a:endParaRPr lang="id-ID">
              <a:solidFill>
                <a:schemeClr val="tx2"/>
              </a:solidFill>
            </a:endParaRPr>
          </a:p>
          <a:p>
            <a:pPr algn="just" eaLnBrk="1" hangingPunct="1">
              <a:buFont typeface="Wingdings" panose="05000000000000000000" pitchFamily="2" charset="2"/>
              <a:buChar char="§"/>
            </a:pPr>
            <a:r>
              <a:rPr lang="id-ID">
                <a:solidFill>
                  <a:schemeClr val="tx2"/>
                </a:solidFill>
              </a:rPr>
              <a:t>After:</a:t>
            </a:r>
          </a:p>
          <a:p>
            <a:pPr lvl="1" indent="-379413" algn="just" eaLnBrk="1" hangingPunct="1">
              <a:buFont typeface="Wingdings" panose="05000000000000000000" pitchFamily="2" charset="2"/>
              <a:buChar char="Ø"/>
            </a:pPr>
            <a:r>
              <a:rPr lang="en-US">
                <a:solidFill>
                  <a:schemeClr val="tx2"/>
                </a:solidFill>
              </a:rPr>
              <a:t>Today, we tend to look at mathematics in three different ways : </a:t>
            </a:r>
            <a:r>
              <a:rPr lang="en-US" b="1">
                <a:solidFill>
                  <a:schemeClr val="tx2"/>
                </a:solidFill>
              </a:rPr>
              <a:t>as the sum of its branches</a:t>
            </a:r>
            <a:r>
              <a:rPr lang="en-US">
                <a:solidFill>
                  <a:schemeClr val="tx2"/>
                </a:solidFill>
              </a:rPr>
              <a:t>, </a:t>
            </a:r>
            <a:r>
              <a:rPr lang="en-US" b="1">
                <a:solidFill>
                  <a:schemeClr val="tx2"/>
                </a:solidFill>
              </a:rPr>
              <a:t>as a way to model the world</a:t>
            </a:r>
            <a:r>
              <a:rPr lang="en-US">
                <a:solidFill>
                  <a:schemeClr val="tx2"/>
                </a:solidFill>
              </a:rPr>
              <a:t> and </a:t>
            </a:r>
            <a:r>
              <a:rPr lang="en-US" b="1">
                <a:solidFill>
                  <a:schemeClr val="tx2"/>
                </a:solidFill>
              </a:rPr>
              <a:t>as a language. </a:t>
            </a:r>
            <a:endParaRPr lang="id-ID" b="1">
              <a:solidFill>
                <a:schemeClr val="tx2"/>
              </a:solidFill>
            </a:endParaRP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15</a:t>
            </a:fld>
            <a:endParaRPr lang="id-ID"/>
          </a:p>
        </p:txBody>
      </p:sp>
    </p:spTree>
    <p:extLst>
      <p:ext uri="{BB962C8B-B14F-4D97-AF65-F5344CB8AC3E}">
        <p14:creationId xmlns:p14="http://schemas.microsoft.com/office/powerpoint/2010/main" val="29426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Catatan arkeologi menunjukkan bahwa matematika mungkin berasal dengan menghitung dan mengukur hal-hal dan merekam kuantitas.</a:t>
            </a:r>
          </a:p>
          <a:p>
            <a:endParaRPr lang="en-US"/>
          </a:p>
          <a:p>
            <a:r>
              <a:rPr lang="en-US"/>
              <a:t>Namun tak lama kemudian, orang-orang mulai mengajukan dan menjawab pertanyaan tentang kuantitas dibutuhkan untuk suatu kepentingan; yaitu, mereka mulai menalar tentang kuantitas dan untuk memecahkan masalah terkait kuantitas.</a:t>
            </a:r>
          </a:p>
          <a:p>
            <a:endParaRPr lang="en-US"/>
          </a:p>
          <a:p>
            <a:r>
              <a:rPr lang="en-US"/>
              <a:t>Pada awal sekitar 4000 tahun yang lalu, matematika termasuk studi angka geometris: khususnya, hubungan antara bagian-bagiannya dan antara ukuran numerik dari bagian mereka.</a:t>
            </a:r>
          </a:p>
          <a:p>
            <a:endParaRPr lang="en-US"/>
          </a:p>
          <a:p>
            <a:r>
              <a:rPr lang="en-US"/>
              <a:t>Kemudian, matematikawan mengalihkan perhatian mereka ke hal-hal yang lebih abstrak dan konsep, termasuk yang belum tentu bersifat numerik atau geometris</a:t>
            </a:r>
          </a:p>
        </p:txBody>
      </p:sp>
      <p:sp>
        <p:nvSpPr>
          <p:cNvPr id="4" name="Slide Number Placeholder 3"/>
          <p:cNvSpPr>
            <a:spLocks noGrp="1"/>
          </p:cNvSpPr>
          <p:nvPr>
            <p:ph type="sldNum" sz="quarter" idx="10"/>
          </p:nvPr>
        </p:nvSpPr>
        <p:spPr/>
        <p:txBody>
          <a:bodyPr/>
          <a:lstStyle/>
          <a:p>
            <a:fld id="{6BE19FB5-3E22-4347-9D47-E764C09E46CC}" type="slidenum">
              <a:rPr lang="id-ID" smtClean="0">
                <a:solidFill>
                  <a:prstClr val="black"/>
                </a:solidFill>
              </a:rPr>
              <a:pPr/>
              <a:t>20</a:t>
            </a:fld>
            <a:endParaRPr lang="id-ID">
              <a:solidFill>
                <a:prstClr val="black"/>
              </a:solidFill>
            </a:endParaRPr>
          </a:p>
        </p:txBody>
      </p:sp>
    </p:spTree>
    <p:extLst>
      <p:ext uri="{BB962C8B-B14F-4D97-AF65-F5344CB8AC3E}">
        <p14:creationId xmlns:p14="http://schemas.microsoft.com/office/powerpoint/2010/main" val="6907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Literasi: Kemampuan</a:t>
            </a:r>
            <a:r>
              <a:rPr lang="en-US" baseline="0"/>
              <a:t> untuk membaca dan menulis, dan kemampuan tersebut memiliki berbagai tingkatan.</a:t>
            </a:r>
          </a:p>
          <a:p>
            <a:r>
              <a:rPr lang="en-US" baseline="0"/>
              <a:t>Beberapa orang hanya mampu mengenal beberapa kata dan menulis namanya sendiri, dan beberapa orang mampu membaca dan menulis dalam beberapa Bahasa.</a:t>
            </a:r>
          </a:p>
          <a:p>
            <a:r>
              <a:rPr lang="en-US" baseline="0"/>
              <a:t>Tujuan dari sistem pendidikan adalah untuk menjadikan penduduk/masyarakat memiliki tingkatan literasi tertentu, sehingga mampu membaca dan menulis masalah-masalah atau isu-isu seiring perjalanan waktunya.</a:t>
            </a: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25</a:t>
            </a:fld>
            <a:endParaRPr lang="id-ID"/>
          </a:p>
        </p:txBody>
      </p:sp>
    </p:spTree>
    <p:extLst>
      <p:ext uri="{BB962C8B-B14F-4D97-AF65-F5344CB8AC3E}">
        <p14:creationId xmlns:p14="http://schemas.microsoft.com/office/powerpoint/2010/main" val="221153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Contohnya:</a:t>
            </a:r>
          </a:p>
          <a:p>
            <a:pPr marL="171450" indent="-171450">
              <a:buFont typeface="Arial" panose="020B0604020202020204" pitchFamily="34" charset="0"/>
              <a:buChar char="•"/>
            </a:pPr>
            <a:r>
              <a:rPr lang="en-US"/>
              <a:t>Sebelum</a:t>
            </a:r>
            <a:r>
              <a:rPr lang="en-US" baseline="0"/>
              <a:t> bepergian akan lebih baik kalau kita mengetahui kira2 bagaimana kondisi cuaca.</a:t>
            </a:r>
          </a:p>
          <a:p>
            <a:pPr marL="171450" indent="-171450">
              <a:buFont typeface="Arial" panose="020B0604020202020204" pitchFamily="34" charset="0"/>
              <a:buChar char="•"/>
            </a:pPr>
            <a:r>
              <a:rPr lang="en-US" baseline="0"/>
              <a:t>Sebelum membeli sesuatu akan lebih baik kalau kita mengetahui situasi keuangan.</a:t>
            </a:r>
          </a:p>
          <a:p>
            <a:pPr marL="171450" indent="-171450">
              <a:buFont typeface="Arial" panose="020B0604020202020204" pitchFamily="34" charset="0"/>
              <a:buChar char="•"/>
            </a:pPr>
            <a:r>
              <a:rPr lang="en-US" baseline="0"/>
              <a:t>Sebelum kita membuat suatu event akan lebih tahu kalau kita mengetahui dan memprediksi kira2 event apa yang sedang trend</a:t>
            </a:r>
          </a:p>
          <a:p>
            <a:pPr marL="171450" indent="-171450">
              <a:buFont typeface="Arial" panose="020B0604020202020204" pitchFamily="34" charset="0"/>
              <a:buChar char="•"/>
            </a:pPr>
            <a:r>
              <a:rPr lang="en-US" baseline="0"/>
              <a:t>Untuk mengetahui perilaku suatu generasi atau suatu populasi manusia kita tentunya perlu memprediksi perilakunya yang dibobotkan dalam prosentase-prosentase. </a:t>
            </a:r>
          </a:p>
          <a:p>
            <a:pPr marL="171450" indent="-171450">
              <a:buFont typeface="Arial" panose="020B0604020202020204" pitchFamily="34" charset="0"/>
              <a:buChar char="•"/>
            </a:pPr>
            <a:r>
              <a:rPr lang="en-US" baseline="0"/>
              <a:t>Dsb.</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26</a:t>
            </a:fld>
            <a:endParaRPr lang="id-ID"/>
          </a:p>
        </p:txBody>
      </p:sp>
    </p:spTree>
    <p:extLst>
      <p:ext uri="{BB962C8B-B14F-4D97-AF65-F5344CB8AC3E}">
        <p14:creationId xmlns:p14="http://schemas.microsoft.com/office/powerpoint/2010/main" val="39669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Saat ini</a:t>
            </a:r>
            <a:r>
              <a:rPr lang="en-US" baseline="0"/>
              <a:t> sudah memasuki era digital dan informasi sehingga diperlukan kemampuan untuk menalar informasi secara kuantitatif.</a:t>
            </a:r>
          </a:p>
          <a:p>
            <a:r>
              <a:rPr lang="en-US" baseline="0"/>
              <a:t>Coba perhatikan dalam kehidupan sehari-hari, dimana-mana ada informasi, dimana-mana kita bisa mendapat informasi, namun kita perlu memastikan mana informasi yang benar dan mana informasi yang salah. </a:t>
            </a:r>
          </a:p>
          <a:p>
            <a:r>
              <a:rPr lang="en-US" baseline="0"/>
              <a:t>Untuk mengetahui informasi mana yang lebih valid, maka kita perlu mengolahnya dalam bentuk informasi kuantitatif. Hal ini bias dilakukan melalui polling, kuesioner, pengumpulan data dan lain sebagainya.</a:t>
            </a:r>
          </a:p>
          <a:p>
            <a:r>
              <a:rPr lang="en-US" baseline="0"/>
              <a:t>informasi kuantitatif merupakan informasi yang melibatkan matematika dan angka</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27</a:t>
            </a:fld>
            <a:endParaRPr lang="id-ID"/>
          </a:p>
        </p:txBody>
      </p:sp>
    </p:spTree>
    <p:extLst>
      <p:ext uri="{BB962C8B-B14F-4D97-AF65-F5344CB8AC3E}">
        <p14:creationId xmlns:p14="http://schemas.microsoft.com/office/powerpoint/2010/main" val="309581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Seperti yang sudah dibahas</a:t>
            </a:r>
            <a:r>
              <a:rPr lang="en-US" baseline="0"/>
              <a:t> sebelumnya bahwa </a:t>
            </a:r>
            <a:r>
              <a:rPr lang="en-US" b="1" baseline="0"/>
              <a:t>Literasi</a:t>
            </a:r>
            <a:r>
              <a:rPr lang="en-US" baseline="0"/>
              <a:t> adalah </a:t>
            </a:r>
            <a:r>
              <a:rPr lang="en-US" i="1" baseline="0"/>
              <a:t>suatu kemampuan untuk membaca dan menulis</a:t>
            </a:r>
            <a:r>
              <a:rPr lang="en-US" baseline="0"/>
              <a:t>. Saat ini di era digital dan informasi dimana informasi sangat banyak dan mudah didapat, diperlukan kemampuan untuk meng-intepretasi dan penalaran terhadap informasi secara kuantitatif.</a:t>
            </a:r>
          </a:p>
          <a:p>
            <a:r>
              <a:rPr lang="en-US" baseline="0"/>
              <a:t>Agar dapat melakukan interpretasi dan penalaran diperlukan kemampuan untuk membaca dan menulis, karena yang ingin diintepretasi dan ditalar adalah informasi secara kuantitatif maka kita harus mampu untuk membaca dan menulis secara kuantitatif. </a:t>
            </a:r>
          </a:p>
          <a:p>
            <a:r>
              <a:rPr lang="en-US" baseline="0"/>
              <a:t>Kemampuan membaca dan menulis secara kuantitatif disebut </a:t>
            </a:r>
            <a:r>
              <a:rPr lang="en-US" b="1" baseline="0"/>
              <a:t>Quantitatif literacy</a:t>
            </a:r>
            <a:r>
              <a:rPr lang="en-US" baseline="0"/>
              <a:t>. </a:t>
            </a:r>
          </a:p>
          <a:p>
            <a:r>
              <a:rPr lang="en-US" baseline="0"/>
              <a:t>Proses dalam intepretasi dan penalaran dengan informasi kuantitatif disebut </a:t>
            </a:r>
            <a:r>
              <a:rPr lang="en-US" b="1" baseline="0"/>
              <a:t>Quantitatif literacy</a:t>
            </a:r>
            <a:r>
              <a:rPr lang="en-US" baseline="0"/>
              <a:t>.</a:t>
            </a:r>
          </a:p>
          <a:p>
            <a:endParaRPr lang="en-US" baseline="0"/>
          </a:p>
        </p:txBody>
      </p:sp>
      <p:sp>
        <p:nvSpPr>
          <p:cNvPr id="4" name="Slide Number Placeholder 3"/>
          <p:cNvSpPr>
            <a:spLocks noGrp="1"/>
          </p:cNvSpPr>
          <p:nvPr>
            <p:ph type="sldNum" sz="quarter" idx="10"/>
          </p:nvPr>
        </p:nvSpPr>
        <p:spPr/>
        <p:txBody>
          <a:bodyPr/>
          <a:lstStyle/>
          <a:p>
            <a:fld id="{6BE19FB5-3E22-4347-9D47-E764C09E46CC}" type="slidenum">
              <a:rPr lang="id-ID" smtClean="0"/>
              <a:t>28</a:t>
            </a:fld>
            <a:endParaRPr lang="id-ID"/>
          </a:p>
        </p:txBody>
      </p:sp>
    </p:spTree>
    <p:extLst>
      <p:ext uri="{BB962C8B-B14F-4D97-AF65-F5344CB8AC3E}">
        <p14:creationId xmlns:p14="http://schemas.microsoft.com/office/powerpoint/2010/main" val="376441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13/07/2018</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13/07/2018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13/07/2018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13/07/2018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13/07/2018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13/07/2018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13/07/2018</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13/07/2018</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13/07/2018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13/07/2018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13/07/2018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13/07/2018</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ZXq993ZLmg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effectLst>
                  <a:outerShdw blurRad="38100" dist="38100" dir="2700000" algn="tl">
                    <a:srgbClr val="000000">
                      <a:alpha val="43137"/>
                    </a:srgbClr>
                  </a:outerShdw>
                </a:effectLst>
              </a:rPr>
              <a:t>Dasar Logika Matematika</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a:t>Kontrak Kelas &amp; Prolog</a:t>
            </a:r>
            <a:endParaRPr lang="id-ID" dirty="0"/>
          </a:p>
        </p:txBody>
      </p:sp>
      <p:sp>
        <p:nvSpPr>
          <p:cNvPr id="4" name="TextBox 3"/>
          <p:cNvSpPr txBox="1"/>
          <p:nvPr/>
        </p:nvSpPr>
        <p:spPr>
          <a:xfrm>
            <a:off x="457200" y="5085184"/>
            <a:ext cx="5341527" cy="369332"/>
          </a:xfrm>
          <a:prstGeom prst="rect">
            <a:avLst/>
          </a:prstGeom>
          <a:noFill/>
        </p:spPr>
        <p:txBody>
          <a:bodyPr wrap="none" rtlCol="0">
            <a:spAutoFit/>
          </a:bodyPr>
          <a:lstStyle/>
          <a:p>
            <a:r>
              <a:rPr lang="en-US" i="1" dirty="0" err="1">
                <a:solidFill>
                  <a:schemeClr val="tx2"/>
                </a:solidFill>
              </a:rPr>
              <a:t>Oleh</a:t>
            </a:r>
            <a:r>
              <a:rPr lang="en-US" i="1" dirty="0">
                <a:solidFill>
                  <a:schemeClr val="tx2"/>
                </a:solidFill>
              </a:rPr>
              <a:t>: Team </a:t>
            </a:r>
            <a:r>
              <a:rPr lang="en-US" i="1" dirty="0" err="1">
                <a:solidFill>
                  <a:schemeClr val="tx2"/>
                </a:solidFill>
              </a:rPr>
              <a:t>Dosen</a:t>
            </a:r>
            <a:r>
              <a:rPr lang="en-US" i="1" dirty="0">
                <a:solidFill>
                  <a:schemeClr val="tx2"/>
                </a:solidFill>
              </a:rPr>
              <a:t> </a:t>
            </a:r>
            <a:r>
              <a:rPr lang="en-US" i="1" dirty="0" err="1">
                <a:solidFill>
                  <a:schemeClr val="tx2"/>
                </a:solidFill>
              </a:rPr>
              <a:t>Dasar</a:t>
            </a:r>
            <a:r>
              <a:rPr lang="en-US" i="1" dirty="0">
                <a:solidFill>
                  <a:schemeClr val="tx2"/>
                </a:solidFill>
              </a:rPr>
              <a:t> </a:t>
            </a:r>
            <a:r>
              <a:rPr lang="en-US" i="1" dirty="0" err="1">
                <a:solidFill>
                  <a:schemeClr val="tx2"/>
                </a:solidFill>
              </a:rPr>
              <a:t>Logika</a:t>
            </a:r>
            <a:r>
              <a:rPr lang="en-US" i="1" dirty="0">
                <a:solidFill>
                  <a:schemeClr val="tx2"/>
                </a:solidFill>
              </a:rPr>
              <a:t> </a:t>
            </a:r>
            <a:r>
              <a:rPr lang="en-US" i="1" dirty="0" err="1">
                <a:solidFill>
                  <a:schemeClr val="tx2"/>
                </a:solidFill>
              </a:rPr>
              <a:t>dan</a:t>
            </a:r>
            <a:r>
              <a:rPr lang="en-US" i="1" dirty="0">
                <a:solidFill>
                  <a:schemeClr val="tx2"/>
                </a:solidFill>
              </a:rPr>
              <a:t> </a:t>
            </a:r>
            <a:r>
              <a:rPr lang="en-US" i="1" dirty="0" err="1">
                <a:solidFill>
                  <a:schemeClr val="tx2"/>
                </a:solidFill>
              </a:rPr>
              <a:t>Matematika</a:t>
            </a:r>
            <a:endParaRPr lang="id-ID" i="1" dirty="0">
              <a:solidFill>
                <a:schemeClr val="tx2"/>
              </a:solidFill>
            </a:endParaRP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0964"/>
            <a:ext cx="8229600" cy="812141"/>
          </a:xfrm>
        </p:spPr>
        <p:txBody>
          <a:bodyPr>
            <a:normAutofit/>
          </a:bodyPr>
          <a:lstStyle/>
          <a:p>
            <a:r>
              <a:rPr lang="en-US" sz="2800"/>
              <a:t>Top 20 Job Satisfaction</a:t>
            </a:r>
          </a:p>
        </p:txBody>
      </p:sp>
      <p:sp>
        <p:nvSpPr>
          <p:cNvPr id="5" name="Content Placeholder 2"/>
          <p:cNvSpPr>
            <a:spLocks noGrp="1"/>
          </p:cNvSpPr>
          <p:nvPr>
            <p:ph idx="1"/>
          </p:nvPr>
        </p:nvSpPr>
        <p:spPr>
          <a:xfrm>
            <a:off x="240432" y="2348879"/>
            <a:ext cx="3983360" cy="3816424"/>
          </a:xfrm>
        </p:spPr>
        <p:txBody>
          <a:bodyPr/>
          <a:lstStyle/>
          <a:p>
            <a:pPr marL="514350" indent="-514350">
              <a:buClr>
                <a:schemeClr val="accent1"/>
              </a:buClr>
              <a:buFont typeface="+mj-lt"/>
              <a:buAutoNum type="arabicPeriod"/>
            </a:pPr>
            <a:r>
              <a:rPr lang="id-ID" sz="2000" i="1" dirty="0">
                <a:solidFill>
                  <a:schemeClr val="tx2"/>
                </a:solidFill>
              </a:rPr>
              <a:t>Mathematician</a:t>
            </a:r>
          </a:p>
          <a:p>
            <a:pPr marL="514350" indent="-514350">
              <a:buClr>
                <a:schemeClr val="accent1"/>
              </a:buClr>
              <a:buFont typeface="+mj-lt"/>
              <a:buAutoNum type="arabicPeriod"/>
            </a:pPr>
            <a:r>
              <a:rPr lang="id-ID" sz="2000" dirty="0">
                <a:solidFill>
                  <a:schemeClr val="tx2"/>
                </a:solidFill>
              </a:rPr>
              <a:t>Actuary</a:t>
            </a:r>
          </a:p>
          <a:p>
            <a:pPr marL="514350" indent="-514350">
              <a:buClr>
                <a:schemeClr val="accent1"/>
              </a:buClr>
              <a:buFont typeface="+mj-lt"/>
              <a:buAutoNum type="arabicPeriod"/>
            </a:pPr>
            <a:r>
              <a:rPr lang="id-ID" sz="2000" dirty="0">
                <a:solidFill>
                  <a:schemeClr val="tx2"/>
                </a:solidFill>
              </a:rPr>
              <a:t>Statistician</a:t>
            </a:r>
          </a:p>
          <a:p>
            <a:pPr marL="514350" indent="-514350">
              <a:buClr>
                <a:schemeClr val="accent1"/>
              </a:buClr>
              <a:buFont typeface="+mj-lt"/>
              <a:buAutoNum type="arabicPeriod"/>
            </a:pPr>
            <a:r>
              <a:rPr lang="id-ID" sz="2000" dirty="0">
                <a:solidFill>
                  <a:schemeClr val="tx2"/>
                </a:solidFill>
              </a:rPr>
              <a:t>Biologist</a:t>
            </a:r>
          </a:p>
          <a:p>
            <a:pPr marL="514350" indent="-514350">
              <a:buClr>
                <a:schemeClr val="accent1"/>
              </a:buClr>
              <a:buFont typeface="+mj-lt"/>
              <a:buAutoNum type="arabicPeriod"/>
            </a:pPr>
            <a:r>
              <a:rPr lang="id-ID" sz="2000" dirty="0">
                <a:solidFill>
                  <a:schemeClr val="tx2"/>
                </a:solidFill>
              </a:rPr>
              <a:t>Software Engineer</a:t>
            </a:r>
          </a:p>
          <a:p>
            <a:pPr marL="514350" indent="-514350">
              <a:buClr>
                <a:schemeClr val="accent1"/>
              </a:buClr>
              <a:buFont typeface="+mj-lt"/>
              <a:buAutoNum type="arabicPeriod"/>
            </a:pPr>
            <a:r>
              <a:rPr lang="id-ID" sz="2000" dirty="0">
                <a:solidFill>
                  <a:schemeClr val="tx2"/>
                </a:solidFill>
              </a:rPr>
              <a:t>Computer Systems Analyst</a:t>
            </a:r>
          </a:p>
          <a:p>
            <a:pPr marL="514350" indent="-514350">
              <a:buClr>
                <a:schemeClr val="accent1"/>
              </a:buClr>
              <a:buFont typeface="+mj-lt"/>
              <a:buAutoNum type="arabicPeriod"/>
            </a:pPr>
            <a:r>
              <a:rPr lang="id-ID" sz="2000" dirty="0">
                <a:solidFill>
                  <a:schemeClr val="tx2"/>
                </a:solidFill>
              </a:rPr>
              <a:t>Historian</a:t>
            </a:r>
          </a:p>
          <a:p>
            <a:pPr marL="514350" indent="-514350">
              <a:buClr>
                <a:schemeClr val="accent1"/>
              </a:buClr>
              <a:buFont typeface="+mj-lt"/>
              <a:buAutoNum type="arabicPeriod"/>
            </a:pPr>
            <a:r>
              <a:rPr lang="id-ID" sz="2000" dirty="0">
                <a:solidFill>
                  <a:schemeClr val="tx2"/>
                </a:solidFill>
              </a:rPr>
              <a:t>Sociologist</a:t>
            </a:r>
          </a:p>
          <a:p>
            <a:pPr marL="514350" indent="-514350">
              <a:buClr>
                <a:schemeClr val="accent1"/>
              </a:buClr>
              <a:buFont typeface="+mj-lt"/>
              <a:buAutoNum type="arabicPeriod"/>
            </a:pPr>
            <a:r>
              <a:rPr lang="id-ID" sz="2000" dirty="0">
                <a:solidFill>
                  <a:schemeClr val="tx2"/>
                </a:solidFill>
              </a:rPr>
              <a:t>Industrial Designer</a:t>
            </a:r>
          </a:p>
          <a:p>
            <a:pPr marL="514350" indent="-514350">
              <a:buClr>
                <a:schemeClr val="accent1"/>
              </a:buClr>
              <a:buFont typeface="+mj-lt"/>
              <a:buAutoNum type="arabicPeriod"/>
            </a:pPr>
            <a:r>
              <a:rPr lang="id-ID" sz="2000" dirty="0">
                <a:solidFill>
                  <a:schemeClr val="tx2"/>
                </a:solidFill>
              </a:rPr>
              <a:t>Accountant</a:t>
            </a:r>
          </a:p>
          <a:p>
            <a:pPr marL="0" indent="0">
              <a:buNone/>
            </a:pPr>
            <a:endParaRPr lang="id-ID" dirty="0">
              <a:solidFill>
                <a:schemeClr val="tx2"/>
              </a:solidFill>
            </a:endParaRPr>
          </a:p>
        </p:txBody>
      </p:sp>
      <p:sp>
        <p:nvSpPr>
          <p:cNvPr id="6" name="Content Placeholder 2"/>
          <p:cNvSpPr txBox="1">
            <a:spLocks/>
          </p:cNvSpPr>
          <p:nvPr/>
        </p:nvSpPr>
        <p:spPr bwMode="auto">
          <a:xfrm>
            <a:off x="4644008" y="2348880"/>
            <a:ext cx="449999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514350" indent="-514350">
              <a:buClr>
                <a:schemeClr val="accent1"/>
              </a:buClr>
              <a:buFont typeface="+mj-lt"/>
              <a:buAutoNum type="arabicPeriod" startAt="11"/>
            </a:pPr>
            <a:r>
              <a:rPr lang="id-ID" sz="2000" b="0" kern="0" dirty="0">
                <a:solidFill>
                  <a:schemeClr val="tx2"/>
                </a:solidFill>
              </a:rPr>
              <a:t>Economist</a:t>
            </a:r>
          </a:p>
          <a:p>
            <a:pPr marL="514350" indent="-514350">
              <a:buClr>
                <a:schemeClr val="accent1"/>
              </a:buClr>
              <a:buFont typeface="+mj-lt"/>
              <a:buAutoNum type="arabicPeriod" startAt="11"/>
            </a:pPr>
            <a:r>
              <a:rPr lang="id-ID" sz="2000" b="0" kern="0" dirty="0">
                <a:solidFill>
                  <a:schemeClr val="tx2"/>
                </a:solidFill>
              </a:rPr>
              <a:t>Philosopher</a:t>
            </a:r>
          </a:p>
          <a:p>
            <a:pPr marL="514350" indent="-514350">
              <a:buClr>
                <a:schemeClr val="accent1"/>
              </a:buClr>
              <a:buFont typeface="+mj-lt"/>
              <a:buAutoNum type="arabicPeriod" startAt="11"/>
            </a:pPr>
            <a:r>
              <a:rPr lang="id-ID" sz="2000" b="0" kern="0" dirty="0">
                <a:solidFill>
                  <a:schemeClr val="tx2"/>
                </a:solidFill>
              </a:rPr>
              <a:t>Physicist</a:t>
            </a:r>
          </a:p>
          <a:p>
            <a:pPr marL="514350" indent="-514350">
              <a:buClr>
                <a:schemeClr val="accent1"/>
              </a:buClr>
              <a:buFont typeface="+mj-lt"/>
              <a:buAutoNum type="arabicPeriod" startAt="11"/>
            </a:pPr>
            <a:r>
              <a:rPr lang="id-ID" sz="2000" b="0" kern="0" dirty="0">
                <a:solidFill>
                  <a:schemeClr val="tx2"/>
                </a:solidFill>
              </a:rPr>
              <a:t>Parole Officer</a:t>
            </a:r>
          </a:p>
          <a:p>
            <a:pPr marL="514350" indent="-514350">
              <a:buClr>
                <a:schemeClr val="accent1"/>
              </a:buClr>
              <a:buFont typeface="+mj-lt"/>
              <a:buAutoNum type="arabicPeriod" startAt="11"/>
            </a:pPr>
            <a:r>
              <a:rPr lang="id-ID" sz="2000" b="0" kern="0" dirty="0">
                <a:solidFill>
                  <a:schemeClr val="tx2"/>
                </a:solidFill>
              </a:rPr>
              <a:t>Meteorologist</a:t>
            </a:r>
          </a:p>
          <a:p>
            <a:pPr marL="514350" indent="-514350">
              <a:buClr>
                <a:schemeClr val="accent1"/>
              </a:buClr>
              <a:buFont typeface="+mj-lt"/>
              <a:buAutoNum type="arabicPeriod" startAt="11"/>
            </a:pPr>
            <a:r>
              <a:rPr lang="id-ID" sz="2000" b="0" kern="0" dirty="0">
                <a:solidFill>
                  <a:schemeClr val="tx2"/>
                </a:solidFill>
              </a:rPr>
              <a:t>Medical Laboratory Technician</a:t>
            </a:r>
          </a:p>
          <a:p>
            <a:pPr marL="514350" indent="-514350">
              <a:buClr>
                <a:schemeClr val="accent1"/>
              </a:buClr>
              <a:buFont typeface="+mj-lt"/>
              <a:buAutoNum type="arabicPeriod" startAt="11"/>
            </a:pPr>
            <a:r>
              <a:rPr lang="id-ID" sz="2000" b="0" kern="0" dirty="0">
                <a:solidFill>
                  <a:schemeClr val="tx2"/>
                </a:solidFill>
              </a:rPr>
              <a:t>Paralegal Assistant</a:t>
            </a:r>
          </a:p>
          <a:p>
            <a:pPr marL="514350" indent="-514350">
              <a:buClr>
                <a:schemeClr val="accent1"/>
              </a:buClr>
              <a:buFont typeface="+mj-lt"/>
              <a:buAutoNum type="arabicPeriod" startAt="11"/>
            </a:pPr>
            <a:r>
              <a:rPr lang="id-ID" sz="2000" b="0" kern="0" dirty="0">
                <a:solidFill>
                  <a:schemeClr val="tx2"/>
                </a:solidFill>
              </a:rPr>
              <a:t>Computer Programmer</a:t>
            </a:r>
          </a:p>
          <a:p>
            <a:pPr marL="514350" indent="-514350">
              <a:buClr>
                <a:schemeClr val="accent1"/>
              </a:buClr>
              <a:buFont typeface="+mj-lt"/>
              <a:buAutoNum type="arabicPeriod" startAt="11"/>
            </a:pPr>
            <a:r>
              <a:rPr lang="id-ID" sz="2000" b="0" kern="0" dirty="0">
                <a:solidFill>
                  <a:schemeClr val="tx2"/>
                </a:solidFill>
              </a:rPr>
              <a:t>Motion Picture Editor</a:t>
            </a:r>
          </a:p>
          <a:p>
            <a:pPr marL="514350" indent="-514350">
              <a:buClr>
                <a:schemeClr val="accent1"/>
              </a:buClr>
              <a:buFont typeface="+mj-lt"/>
              <a:buAutoNum type="arabicPeriod" startAt="11"/>
            </a:pPr>
            <a:r>
              <a:rPr lang="id-ID" sz="2000" b="0" kern="0" dirty="0">
                <a:solidFill>
                  <a:schemeClr val="tx2"/>
                </a:solidFill>
              </a:rPr>
              <a:t>Astronomer</a:t>
            </a:r>
          </a:p>
          <a:p>
            <a:pPr marL="514350" indent="-514350">
              <a:buFont typeface="+mj-lt"/>
              <a:buAutoNum type="arabicPeriod" startAt="11"/>
            </a:pPr>
            <a:endParaRPr lang="id-ID" sz="2000" b="0" kern="0" dirty="0">
              <a:solidFill>
                <a:schemeClr val="tx2"/>
              </a:solidFill>
            </a:endParaRPr>
          </a:p>
        </p:txBody>
      </p:sp>
      <p:sp>
        <p:nvSpPr>
          <p:cNvPr id="7" name="TextBox 6"/>
          <p:cNvSpPr txBox="1"/>
          <p:nvPr/>
        </p:nvSpPr>
        <p:spPr>
          <a:xfrm>
            <a:off x="228600" y="6444044"/>
            <a:ext cx="4953000" cy="369332"/>
          </a:xfrm>
          <a:prstGeom prst="rect">
            <a:avLst/>
          </a:prstGeom>
          <a:noFill/>
        </p:spPr>
        <p:txBody>
          <a:bodyPr wrap="square" rtlCol="0">
            <a:spAutoFit/>
          </a:bodyPr>
          <a:lstStyle/>
          <a:p>
            <a:r>
              <a:rPr lang="id-ID" i="1" dirty="0"/>
              <a:t>Source : JobsRated.com, 2009 survey at US </a:t>
            </a:r>
          </a:p>
        </p:txBody>
      </p:sp>
      <p:sp>
        <p:nvSpPr>
          <p:cNvPr id="9" name="Title 1"/>
          <p:cNvSpPr txBox="1">
            <a:spLocks/>
          </p:cNvSpPr>
          <p:nvPr/>
        </p:nvSpPr>
        <p:spPr>
          <a:xfrm>
            <a:off x="457200" y="456619"/>
            <a:ext cx="8229600" cy="1066800"/>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rgbClr val="C00000"/>
                </a:solidFill>
                <a:latin typeface="+mj-lt"/>
                <a:ea typeface="+mj-ea"/>
                <a:cs typeface="+mj-cs"/>
              </a:defRPr>
            </a:lvl1pPr>
          </a:lstStyle>
          <a:p>
            <a:pPr defTabSz="914400"/>
            <a:r>
              <a:rPr lang="en-US"/>
              <a:t>Math, Jobs &amp; Life</a:t>
            </a:r>
          </a:p>
        </p:txBody>
      </p:sp>
    </p:spTree>
    <p:extLst>
      <p:ext uri="{BB962C8B-B14F-4D97-AF65-F5344CB8AC3E}">
        <p14:creationId xmlns:p14="http://schemas.microsoft.com/office/powerpoint/2010/main" val="209349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normAutofit/>
          </a:bodyPr>
          <a:lstStyle/>
          <a:p>
            <a:pPr algn="ctr"/>
            <a:r>
              <a:rPr lang="en-US" sz="3200"/>
              <a:t>Ilustrasi tentang Pekerjaan dan Math Skill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82" y="1340768"/>
            <a:ext cx="9196681" cy="4394428"/>
          </a:xfrm>
        </p:spPr>
      </p:pic>
      <p:sp>
        <p:nvSpPr>
          <p:cNvPr id="5" name="TextBox 4"/>
          <p:cNvSpPr txBox="1"/>
          <p:nvPr/>
        </p:nvSpPr>
        <p:spPr>
          <a:xfrm>
            <a:off x="611560" y="6021288"/>
            <a:ext cx="7351930" cy="646331"/>
          </a:xfrm>
          <a:prstGeom prst="rect">
            <a:avLst/>
          </a:prstGeom>
          <a:noFill/>
        </p:spPr>
        <p:txBody>
          <a:bodyPr wrap="square" rtlCol="0">
            <a:spAutoFit/>
          </a:bodyPr>
          <a:lstStyle/>
          <a:p>
            <a:pPr algn="ctr"/>
            <a:r>
              <a:rPr lang="en-US" b="1">
                <a:solidFill>
                  <a:schemeClr val="tx2"/>
                </a:solidFill>
              </a:rPr>
              <a:t>Mari kita lihat skill level yang dibutuhkan oleh beberapa pekerjaan pada slide selanjutnya</a:t>
            </a:r>
          </a:p>
        </p:txBody>
      </p:sp>
    </p:spTree>
    <p:extLst>
      <p:ext uri="{BB962C8B-B14F-4D97-AF65-F5344CB8AC3E}">
        <p14:creationId xmlns:p14="http://schemas.microsoft.com/office/powerpoint/2010/main" val="125655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5" y="345976"/>
            <a:ext cx="9018357" cy="1066800"/>
          </a:xfrm>
        </p:spPr>
        <p:txBody>
          <a:bodyPr>
            <a:normAutofit/>
          </a:bodyPr>
          <a:lstStyle/>
          <a:p>
            <a:pPr algn="ctr"/>
            <a:r>
              <a:rPr lang="en-US" sz="3600"/>
              <a:t>Skill Level Requirements on The Jobs</a:t>
            </a:r>
          </a:p>
        </p:txBody>
      </p:sp>
      <p:pic>
        <p:nvPicPr>
          <p:cNvPr id="4"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7" y="1196752"/>
            <a:ext cx="9091726" cy="5181600"/>
          </a:xfrm>
        </p:spPr>
      </p:pic>
      <p:sp>
        <p:nvSpPr>
          <p:cNvPr id="5" name="TextBox 4"/>
          <p:cNvSpPr txBox="1"/>
          <p:nvPr/>
        </p:nvSpPr>
        <p:spPr>
          <a:xfrm>
            <a:off x="611560" y="6444044"/>
            <a:ext cx="7351930" cy="369332"/>
          </a:xfrm>
          <a:prstGeom prst="rect">
            <a:avLst/>
          </a:prstGeom>
          <a:noFill/>
        </p:spPr>
        <p:txBody>
          <a:bodyPr wrap="square" rtlCol="0">
            <a:spAutoFit/>
          </a:bodyPr>
          <a:lstStyle/>
          <a:p>
            <a:pPr algn="ctr"/>
            <a:r>
              <a:rPr lang="en-US" b="1">
                <a:solidFill>
                  <a:schemeClr val="tx2"/>
                </a:solidFill>
              </a:rPr>
              <a:t>Penjelasan mengenai skill level ada pada slide selanjutnya</a:t>
            </a:r>
          </a:p>
        </p:txBody>
      </p:sp>
    </p:spTree>
    <p:extLst>
      <p:ext uri="{BB962C8B-B14F-4D97-AF65-F5344CB8AC3E}">
        <p14:creationId xmlns:p14="http://schemas.microsoft.com/office/powerpoint/2010/main" val="2773074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 y="188640"/>
            <a:ext cx="5368861" cy="1066800"/>
          </a:xfrm>
        </p:spPr>
        <p:txBody>
          <a:bodyPr/>
          <a:lstStyle/>
          <a:p>
            <a:pPr algn="ctr"/>
            <a:r>
              <a:rPr lang="en-US"/>
              <a:t>Skill Levels</a:t>
            </a:r>
          </a:p>
        </p:txBody>
      </p:sp>
      <p:pic>
        <p:nvPicPr>
          <p:cNvPr id="5"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35" y="1127720"/>
            <a:ext cx="9034585" cy="5181600"/>
          </a:xfrm>
        </p:spPr>
      </p:pic>
    </p:spTree>
    <p:extLst>
      <p:ext uri="{BB962C8B-B14F-4D97-AF65-F5344CB8AC3E}">
        <p14:creationId xmlns:p14="http://schemas.microsoft.com/office/powerpoint/2010/main" val="12640192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Enam Kesalahpahaman tentang Matematika</a:t>
            </a:r>
          </a:p>
        </p:txBody>
      </p:sp>
      <p:sp>
        <p:nvSpPr>
          <p:cNvPr id="4" name="Rounded Rectangular Callout 3"/>
          <p:cNvSpPr/>
          <p:nvPr/>
        </p:nvSpPr>
        <p:spPr>
          <a:xfrm>
            <a:off x="971600" y="3068960"/>
            <a:ext cx="5400600" cy="1729284"/>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a:t>Secara realitas semua orang bisa matematika</a:t>
            </a:r>
            <a:r>
              <a:rPr lang="en-US"/>
              <a:t>.</a:t>
            </a:r>
          </a:p>
          <a:p>
            <a:r>
              <a:rPr lang="en-US"/>
              <a:t>Demikian juga halnya dengan belajar membaca, belajar menguasai alat music, olah raga, ..dsb yang memerlukan percaya diri dan upaya untuk bisa.</a:t>
            </a:r>
          </a:p>
        </p:txBody>
      </p:sp>
      <p:sp>
        <p:nvSpPr>
          <p:cNvPr id="3" name="Content Placeholder 2"/>
          <p:cNvSpPr>
            <a:spLocks noGrp="1"/>
          </p:cNvSpPr>
          <p:nvPr>
            <p:ph idx="1"/>
          </p:nvPr>
        </p:nvSpPr>
        <p:spPr/>
        <p:txBody>
          <a:bodyPr/>
          <a:lstStyle/>
          <a:p>
            <a:pPr marL="624043" indent="-514350">
              <a:buFont typeface="+mj-lt"/>
              <a:buAutoNum type="arabicPeriod"/>
            </a:pPr>
            <a:r>
              <a:rPr lang="en-US"/>
              <a:t>Math Requires a Special Brain</a:t>
            </a:r>
          </a:p>
          <a:p>
            <a:pPr marL="624043" indent="-514350">
              <a:buFont typeface="+mj-lt"/>
              <a:buAutoNum type="arabicPeriod"/>
            </a:pPr>
            <a:r>
              <a:rPr lang="en-US"/>
              <a:t>The Math in Modern Issues Is Too Complex</a:t>
            </a:r>
          </a:p>
          <a:p>
            <a:pPr marL="624043" indent="-514350">
              <a:buFont typeface="+mj-lt"/>
              <a:buAutoNum type="arabicPeriod"/>
            </a:pPr>
            <a:r>
              <a:rPr lang="en-US"/>
              <a:t>Math Makes You Less Sensitive to the romantic and aesthetic aspect of life</a:t>
            </a:r>
          </a:p>
          <a:p>
            <a:pPr marL="624043" indent="-514350">
              <a:buFont typeface="+mj-lt"/>
              <a:buAutoNum type="arabicPeriod"/>
            </a:pPr>
            <a:r>
              <a:rPr lang="en-US"/>
              <a:t>Math Makes No Allowance for Creativity</a:t>
            </a:r>
          </a:p>
          <a:p>
            <a:pPr marL="624043" indent="-514350">
              <a:buFont typeface="+mj-lt"/>
              <a:buAutoNum type="arabicPeriod"/>
            </a:pPr>
            <a:r>
              <a:rPr lang="en-US"/>
              <a:t>Math Provides Exact Answers</a:t>
            </a:r>
          </a:p>
          <a:p>
            <a:pPr marL="624043" indent="-514350">
              <a:buFont typeface="+mj-lt"/>
              <a:buAutoNum type="arabicPeriod"/>
            </a:pPr>
            <a:r>
              <a:rPr lang="en-US"/>
              <a:t>Math Is Irrelevant to My Life</a:t>
            </a:r>
          </a:p>
          <a:p>
            <a:endParaRPr lang="en-US"/>
          </a:p>
        </p:txBody>
      </p:sp>
      <p:sp>
        <p:nvSpPr>
          <p:cNvPr id="6" name="Rounded Rectangular Callout 5"/>
          <p:cNvSpPr/>
          <p:nvPr/>
        </p:nvSpPr>
        <p:spPr>
          <a:xfrm>
            <a:off x="1679244" y="3519840"/>
            <a:ext cx="5400600" cy="1800200"/>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Hal ini benar bagi beberapa orang yang tidak melatih nalar matematikanya. </a:t>
            </a:r>
          </a:p>
          <a:p>
            <a:r>
              <a:rPr lang="en-US"/>
              <a:t>Hal tsb juga berlaku untuk  yang lainnya, seperti; gadget di era modern ini akan terasa kompleks jika orang tersebut tidak melatih dan tidak menggunakannya.</a:t>
            </a:r>
          </a:p>
        </p:txBody>
      </p:sp>
      <p:sp>
        <p:nvSpPr>
          <p:cNvPr id="7" name="Rounded Rectangular Callout 6"/>
          <p:cNvSpPr/>
          <p:nvPr/>
        </p:nvSpPr>
        <p:spPr>
          <a:xfrm>
            <a:off x="2425592" y="4041636"/>
            <a:ext cx="5400600" cy="1800200"/>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Kenyataannya dengan memahami matematika yang menjelaskan tentang warna atau geometri dalam pekerjaan seni justru lebih dapat meningkatkan estetika dan sensitifitas tentang keindahan.</a:t>
            </a:r>
          </a:p>
        </p:txBody>
      </p:sp>
      <p:sp>
        <p:nvSpPr>
          <p:cNvPr id="8" name="Rounded Rectangular Callout 7"/>
          <p:cNvSpPr/>
          <p:nvPr/>
        </p:nvSpPr>
        <p:spPr>
          <a:xfrm>
            <a:off x="3135428" y="4507672"/>
            <a:ext cx="5400600" cy="1800200"/>
          </a:xfrm>
          <a:prstGeom prst="wedgeRoundRectCallout">
            <a:avLst>
              <a:gd name="adj1" fmla="val -39881"/>
              <a:gd name="adj2" fmla="val -76176"/>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Justru dengan memanfaatkan pengetahuan matematika dan menggunakannya sebagai tools akan membantu kita untuk berkreasi lebih optimal, </a:t>
            </a:r>
          </a:p>
          <a:p>
            <a:r>
              <a:rPr lang="en-US"/>
              <a:t>Contohnya; kreativitas dalam desain, pemasaran, manajemen, mempelajari perilaku manusia, dsb.</a:t>
            </a:r>
          </a:p>
        </p:txBody>
      </p:sp>
      <p:sp>
        <p:nvSpPr>
          <p:cNvPr id="9" name="Rounded Rectangular Callout 8"/>
          <p:cNvSpPr/>
          <p:nvPr/>
        </p:nvSpPr>
        <p:spPr>
          <a:xfrm>
            <a:off x="3641118" y="1340768"/>
            <a:ext cx="5400600" cy="2442966"/>
          </a:xfrm>
          <a:prstGeom prst="wedgeRoundRectCallout">
            <a:avLst>
              <a:gd name="adj1" fmla="val -56812"/>
              <a:gd name="adj2" fmla="val 7413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Hal ini mungkin jika matematika untuk tingkat sekolah menengah ke bawah, namun matematika dalam kehidupan sehari-hari memiliki suatu jawaban yang tidak fixed atau exact. Selain itu dalam matematika juga ada yang namanya probabilitas yang justru sering digunakan dalam melakukan analisis (contohnya analisis kuantitatif).</a:t>
            </a:r>
          </a:p>
        </p:txBody>
      </p:sp>
      <p:sp>
        <p:nvSpPr>
          <p:cNvPr id="10" name="Rounded Rectangular Callout 9"/>
          <p:cNvSpPr/>
          <p:nvPr/>
        </p:nvSpPr>
        <p:spPr>
          <a:xfrm>
            <a:off x="3171940" y="3093428"/>
            <a:ext cx="5400600" cy="1215556"/>
          </a:xfrm>
          <a:prstGeom prst="wedgeRoundRectCallout">
            <a:avLst>
              <a:gd name="adj1" fmla="val -48346"/>
              <a:gd name="adj2" fmla="val 94821"/>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Mari nonton film: Integration of Math and Life</a:t>
            </a:r>
          </a:p>
          <a:p>
            <a:r>
              <a:rPr lang="en-US"/>
              <a:t> ( </a:t>
            </a:r>
            <a:r>
              <a:rPr lang="en-US">
                <a:ln>
                  <a:solidFill>
                    <a:schemeClr val="bg1"/>
                  </a:solidFill>
                </a:ln>
                <a:noFill/>
                <a:hlinkClick r:id="rId3"/>
              </a:rPr>
              <a:t>http://youtu.be/ZXq993ZLmg8</a:t>
            </a:r>
            <a:r>
              <a:rPr lang="en-US">
                <a:solidFill>
                  <a:schemeClr val="accent1">
                    <a:lumMod val="20000"/>
                    <a:lumOff val="80000"/>
                  </a:schemeClr>
                </a:solidFill>
              </a:rPr>
              <a:t>  </a:t>
            </a:r>
            <a:r>
              <a:rPr lang="en-US"/>
              <a:t>)</a:t>
            </a:r>
          </a:p>
        </p:txBody>
      </p:sp>
    </p:spTree>
    <p:extLst>
      <p:ext uri="{BB962C8B-B14F-4D97-AF65-F5344CB8AC3E}">
        <p14:creationId xmlns:p14="http://schemas.microsoft.com/office/powerpoint/2010/main" val="80478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500"/>
                            </p:stCondLst>
                            <p:childTnLst>
                              <p:par>
                                <p:cTn id="19" presetID="10" presetClass="exit" presetSubtype="0" fill="hold" grpId="2" nodeType="after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par>
                          <p:cTn id="36" fill="hold">
                            <p:stCondLst>
                              <p:cond delay="500"/>
                            </p:stCondLst>
                            <p:childTnLst>
                              <p:par>
                                <p:cTn id="37" presetID="10" presetClass="exit" presetSubtype="0" fill="hold" grpId="2" nodeType="after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500"/>
                            </p:stCondLst>
                            <p:childTnLst>
                              <p:par>
                                <p:cTn id="55" presetID="10" presetClass="exit" presetSubtype="0" fill="hold" grpId="2" nodeType="after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5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grpId="1" nodeType="clickEffect">
                                  <p:stCondLst>
                                    <p:cond delay="0"/>
                                  </p:stCondLst>
                                  <p:childTnLst>
                                    <p:animEffect transition="out" filter="fade">
                                      <p:cBhvr>
                                        <p:cTn id="70" dur="500" tmFilter="0, 0; .2, .5; .8, .5; 1, 0"/>
                                        <p:tgtEl>
                                          <p:spTgt spid="8"/>
                                        </p:tgtEl>
                                      </p:cBhvr>
                                    </p:animEffect>
                                    <p:animScale>
                                      <p:cBhvr>
                                        <p:cTn id="71" dur="250" autoRev="1" fill="hold"/>
                                        <p:tgtEl>
                                          <p:spTgt spid="8"/>
                                        </p:tgtEl>
                                      </p:cBhvr>
                                      <p:by x="105000" y="105000"/>
                                    </p:animScale>
                                  </p:childTnLst>
                                </p:cTn>
                              </p:par>
                            </p:childTnLst>
                          </p:cTn>
                        </p:par>
                        <p:par>
                          <p:cTn id="72" fill="hold">
                            <p:stCondLst>
                              <p:cond delay="500"/>
                            </p:stCondLst>
                            <p:childTnLst>
                              <p:par>
                                <p:cTn id="73" presetID="10" presetClass="exit" presetSubtype="0" fill="hold" grpId="2" nodeType="after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fade">
                                      <p:cBhvr>
                                        <p:cTn id="79" dur="500"/>
                                        <p:tgtEl>
                                          <p:spTgt spid="3">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down)">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childTnLst>
                                    <p:animEffect transition="out" filter="fade">
                                      <p:cBhvr>
                                        <p:cTn id="88" dur="500" tmFilter="0, 0; .2, .5; .8, .5; 1, 0"/>
                                        <p:tgtEl>
                                          <p:spTgt spid="9"/>
                                        </p:tgtEl>
                                      </p:cBhvr>
                                    </p:animEffect>
                                    <p:animScale>
                                      <p:cBhvr>
                                        <p:cTn id="89" dur="250" autoRev="1" fill="hold"/>
                                        <p:tgtEl>
                                          <p:spTgt spid="9"/>
                                        </p:tgtEl>
                                      </p:cBhvr>
                                      <p:by x="105000" y="105000"/>
                                    </p:animScale>
                                  </p:childTnLst>
                                </p:cTn>
                              </p:par>
                            </p:childTnLst>
                          </p:cTn>
                        </p:par>
                        <p:par>
                          <p:cTn id="90" fill="hold">
                            <p:stCondLst>
                              <p:cond delay="500"/>
                            </p:stCondLst>
                            <p:childTnLst>
                              <p:par>
                                <p:cTn id="91" presetID="10" presetClass="exit" presetSubtype="0" fill="hold" grpId="2" nodeType="after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fade">
                                      <p:cBhvr>
                                        <p:cTn id="97" dur="500"/>
                                        <p:tgtEl>
                                          <p:spTgt spid="3">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down)">
                                      <p:cBhvr>
                                        <p:cTn id="102" dur="500"/>
                                        <p:tgtEl>
                                          <p:spTgt spid="10"/>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1" nodeType="clickEffect">
                                  <p:stCondLst>
                                    <p:cond delay="0"/>
                                  </p:stCondLst>
                                  <p:childTnLst>
                                    <p:animEffect transition="out" filter="fade">
                                      <p:cBhvr>
                                        <p:cTn id="106" dur="500" tmFilter="0, 0; .2, .5; .8, .5; 1, 0"/>
                                        <p:tgtEl>
                                          <p:spTgt spid="10"/>
                                        </p:tgtEl>
                                      </p:cBhvr>
                                    </p:animEffect>
                                    <p:animScale>
                                      <p:cBhvr>
                                        <p:cTn id="107" dur="250" autoRev="1" fill="hold"/>
                                        <p:tgtEl>
                                          <p:spTgt spid="10"/>
                                        </p:tgtEl>
                                      </p:cBhvr>
                                      <p:by x="105000" y="105000"/>
                                    </p:animScale>
                                  </p:childTnLst>
                                </p:cTn>
                              </p:par>
                            </p:childTnLst>
                          </p:cTn>
                        </p:par>
                        <p:par>
                          <p:cTn id="108" fill="hold">
                            <p:stCondLst>
                              <p:cond delay="500"/>
                            </p:stCondLst>
                            <p:childTnLst>
                              <p:par>
                                <p:cTn id="109" presetID="10" presetClass="exit" presetSubtype="0" fill="hold" grpId="2" nodeType="afterEffect">
                                  <p:stCondLst>
                                    <p:cond delay="0"/>
                                  </p:stCondLst>
                                  <p:childTnLst>
                                    <p:animEffect transition="out" filter="fade">
                                      <p:cBhvr>
                                        <p:cTn id="110" dur="500"/>
                                        <p:tgtEl>
                                          <p:spTgt spid="10"/>
                                        </p:tgtEl>
                                      </p:cBhvr>
                                    </p:animEffect>
                                    <p:set>
                                      <p:cBhvr>
                                        <p:cTn id="11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r>
              <a:rPr lang="en-US"/>
              <a:t>Apa itu Matematika…?</a:t>
            </a:r>
          </a:p>
        </p:txBody>
      </p:sp>
      <p:sp>
        <p:nvSpPr>
          <p:cNvPr id="3" name="Content Placeholder 2"/>
          <p:cNvSpPr>
            <a:spLocks noGrp="1"/>
          </p:cNvSpPr>
          <p:nvPr>
            <p:ph idx="1"/>
          </p:nvPr>
        </p:nvSpPr>
        <p:spPr>
          <a:xfrm>
            <a:off x="457200" y="1511088"/>
            <a:ext cx="8229600" cy="5086264"/>
          </a:xfrm>
        </p:spPr>
        <p:txBody>
          <a:bodyPr>
            <a:normAutofit fontScale="92500" lnSpcReduction="10000"/>
          </a:bodyPr>
          <a:lstStyle/>
          <a:p>
            <a:r>
              <a:rPr lang="en-US" i="1"/>
              <a:t>Before:</a:t>
            </a:r>
          </a:p>
          <a:p>
            <a:pPr marL="402207" lvl="1" indent="0">
              <a:buNone/>
            </a:pPr>
            <a:r>
              <a:rPr lang="en-US" sz="2400" i="1">
                <a:solidFill>
                  <a:schemeClr val="accent1"/>
                </a:solidFill>
              </a:rPr>
              <a:t>Kata mathematics berasal dari kata mathematikos (in greek).</a:t>
            </a:r>
          </a:p>
          <a:p>
            <a:pPr marL="402207" lvl="1" indent="0">
              <a:buNone/>
            </a:pPr>
            <a:r>
              <a:rPr lang="en-US" sz="2400" i="1">
                <a:solidFill>
                  <a:schemeClr val="accent1"/>
                </a:solidFill>
              </a:rPr>
              <a:t>Artinya: “inclined to learn” (cenderung untuk belajar)</a:t>
            </a:r>
          </a:p>
          <a:p>
            <a:pPr marL="402207" lvl="1" indent="0">
              <a:buNone/>
            </a:pPr>
            <a:r>
              <a:rPr lang="en-US" sz="2400" i="1">
                <a:solidFill>
                  <a:schemeClr val="accent1"/>
                </a:solidFill>
              </a:rPr>
              <a:t>Jadi dapat dikatakan: </a:t>
            </a:r>
            <a:r>
              <a:rPr lang="en-US" sz="2400" b="1" i="1">
                <a:solidFill>
                  <a:schemeClr val="accent1"/>
                </a:solidFill>
              </a:rPr>
              <a:t>matematika adalah menjadi penasaran, berpikiran terbuka dan tertarik untuk selalu belajar lebih banyak</a:t>
            </a:r>
            <a:r>
              <a:rPr lang="en-US" sz="2400" i="1">
                <a:solidFill>
                  <a:schemeClr val="accent1"/>
                </a:solidFill>
              </a:rPr>
              <a:t>.</a:t>
            </a:r>
          </a:p>
          <a:p>
            <a:pPr marL="402207" lvl="1" indent="0">
              <a:buNone/>
            </a:pPr>
            <a:endParaRPr lang="en-US" sz="2400" i="1">
              <a:solidFill>
                <a:schemeClr val="accent1"/>
              </a:solidFill>
            </a:endParaRPr>
          </a:p>
          <a:p>
            <a:r>
              <a:rPr lang="en-US" i="1"/>
              <a:t>After:</a:t>
            </a:r>
          </a:p>
          <a:p>
            <a:pPr marL="402207" lvl="1" indent="0">
              <a:buNone/>
            </a:pPr>
            <a:r>
              <a:rPr lang="en-US" sz="2400" i="1">
                <a:solidFill>
                  <a:schemeClr val="accent1"/>
                </a:solidFill>
              </a:rPr>
              <a:t>Sekarang ini, kita cenderung melihat matematika dalam tiga cara yang berbeda; </a:t>
            </a:r>
          </a:p>
          <a:p>
            <a:pPr marL="745107" lvl="1" indent="-342900"/>
            <a:r>
              <a:rPr lang="en-US" sz="2400" i="1">
                <a:solidFill>
                  <a:schemeClr val="accent1"/>
                </a:solidFill>
              </a:rPr>
              <a:t>sebagai </a:t>
            </a:r>
            <a:r>
              <a:rPr lang="en-US" sz="2400" b="1" i="1">
                <a:solidFill>
                  <a:schemeClr val="accent1"/>
                </a:solidFill>
              </a:rPr>
              <a:t>gabungan/kumpulan </a:t>
            </a:r>
            <a:r>
              <a:rPr lang="en-US" sz="2400" i="1">
                <a:solidFill>
                  <a:schemeClr val="accent1"/>
                </a:solidFill>
              </a:rPr>
              <a:t>dari percabangannya, </a:t>
            </a:r>
          </a:p>
          <a:p>
            <a:pPr marL="745107" lvl="1" indent="-342900"/>
            <a:r>
              <a:rPr lang="en-US" sz="2400" i="1">
                <a:solidFill>
                  <a:schemeClr val="accent1"/>
                </a:solidFill>
              </a:rPr>
              <a:t>sebagai suatu cara untuk membuat </a:t>
            </a:r>
            <a:r>
              <a:rPr lang="en-US" sz="2400" b="1" i="1">
                <a:solidFill>
                  <a:schemeClr val="accent1"/>
                </a:solidFill>
              </a:rPr>
              <a:t>model</a:t>
            </a:r>
            <a:r>
              <a:rPr lang="en-US" sz="2400" i="1">
                <a:solidFill>
                  <a:schemeClr val="accent1"/>
                </a:solidFill>
              </a:rPr>
              <a:t> dunia,</a:t>
            </a:r>
          </a:p>
          <a:p>
            <a:pPr marL="745107" lvl="1" indent="-342900"/>
            <a:r>
              <a:rPr lang="en-US" sz="2400" i="1">
                <a:solidFill>
                  <a:schemeClr val="accent1"/>
                </a:solidFill>
              </a:rPr>
              <a:t>sebagai </a:t>
            </a:r>
            <a:r>
              <a:rPr lang="en-US" sz="2400" b="1" i="1">
                <a:solidFill>
                  <a:schemeClr val="accent1"/>
                </a:solidFill>
              </a:rPr>
              <a:t>bahasa</a:t>
            </a:r>
            <a:r>
              <a:rPr lang="en-US" sz="2400" i="1">
                <a:solidFill>
                  <a:schemeClr val="accent1"/>
                </a:solidFill>
              </a:rPr>
              <a:t>.</a:t>
            </a:r>
          </a:p>
        </p:txBody>
      </p:sp>
    </p:spTree>
    <p:extLst>
      <p:ext uri="{BB962C8B-B14F-4D97-AF65-F5344CB8AC3E}">
        <p14:creationId xmlns:p14="http://schemas.microsoft.com/office/powerpoint/2010/main" val="7745944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Matematika sebagai Gabungan/kumpulan dari percabangannya</a:t>
            </a:r>
          </a:p>
        </p:txBody>
      </p:sp>
      <p:sp>
        <p:nvSpPr>
          <p:cNvPr id="3" name="Content Placeholder 2"/>
          <p:cNvSpPr>
            <a:spLocks noGrp="1"/>
          </p:cNvSpPr>
          <p:nvPr>
            <p:ph idx="1"/>
          </p:nvPr>
        </p:nvSpPr>
        <p:spPr/>
        <p:txBody>
          <a:bodyPr>
            <a:normAutofit fontScale="92500"/>
          </a:bodyPr>
          <a:lstStyle/>
          <a:p>
            <a:r>
              <a:rPr lang="en-US" b="1" dirty="0">
                <a:solidFill>
                  <a:schemeClr val="accent1"/>
                </a:solidFill>
              </a:rPr>
              <a:t>Logic</a:t>
            </a:r>
            <a:r>
              <a:rPr lang="en-US" dirty="0">
                <a:solidFill>
                  <a:schemeClr val="accent1"/>
                </a:solidFill>
              </a:rPr>
              <a:t> </a:t>
            </a:r>
            <a:r>
              <a:rPr lang="en-US" b="1" dirty="0"/>
              <a:t>– the study of principles of reasoning</a:t>
            </a:r>
          </a:p>
          <a:p>
            <a:r>
              <a:rPr lang="en-US" dirty="0">
                <a:solidFill>
                  <a:schemeClr val="accent1"/>
                </a:solidFill>
              </a:rPr>
              <a:t>Arithmetic</a:t>
            </a:r>
            <a:r>
              <a:rPr lang="en-US" dirty="0"/>
              <a:t> – methods for operating on numbers </a:t>
            </a:r>
          </a:p>
          <a:p>
            <a:r>
              <a:rPr lang="en-US" dirty="0">
                <a:solidFill>
                  <a:schemeClr val="accent1"/>
                </a:solidFill>
              </a:rPr>
              <a:t>Algebra</a:t>
            </a:r>
            <a:r>
              <a:rPr lang="en-US" dirty="0"/>
              <a:t> – methods for working with unknown quantities </a:t>
            </a:r>
          </a:p>
          <a:p>
            <a:r>
              <a:rPr lang="en-US" dirty="0">
                <a:solidFill>
                  <a:schemeClr val="accent1"/>
                </a:solidFill>
              </a:rPr>
              <a:t>Geometry</a:t>
            </a:r>
            <a:r>
              <a:rPr lang="en-US" dirty="0"/>
              <a:t> – the study of size and shape</a:t>
            </a:r>
          </a:p>
          <a:p>
            <a:r>
              <a:rPr lang="en-US" dirty="0">
                <a:solidFill>
                  <a:schemeClr val="accent1"/>
                </a:solidFill>
              </a:rPr>
              <a:t>Trigonometry</a:t>
            </a:r>
            <a:r>
              <a:rPr lang="en-US" dirty="0"/>
              <a:t> – the study of triangles and their uses</a:t>
            </a:r>
          </a:p>
          <a:p>
            <a:r>
              <a:rPr lang="en-US" dirty="0">
                <a:solidFill>
                  <a:schemeClr val="accent1"/>
                </a:solidFill>
              </a:rPr>
              <a:t>Probability</a:t>
            </a:r>
            <a:r>
              <a:rPr lang="en-US" dirty="0"/>
              <a:t> – the study of chance</a:t>
            </a:r>
          </a:p>
          <a:p>
            <a:r>
              <a:rPr lang="en-US" dirty="0">
                <a:solidFill>
                  <a:schemeClr val="accent1"/>
                </a:solidFill>
              </a:rPr>
              <a:t>Statistics</a:t>
            </a:r>
            <a:r>
              <a:rPr lang="en-US" dirty="0"/>
              <a:t> – methods for analyzing data</a:t>
            </a:r>
          </a:p>
          <a:p>
            <a:r>
              <a:rPr lang="en-US" dirty="0">
                <a:solidFill>
                  <a:schemeClr val="accent1"/>
                </a:solidFill>
              </a:rPr>
              <a:t>Calculus</a:t>
            </a:r>
            <a:r>
              <a:rPr lang="en-US" dirty="0"/>
              <a:t> – the study of quantities that change</a:t>
            </a:r>
          </a:p>
        </p:txBody>
      </p:sp>
    </p:spTree>
    <p:extLst>
      <p:ext uri="{BB962C8B-B14F-4D97-AF65-F5344CB8AC3E}">
        <p14:creationId xmlns:p14="http://schemas.microsoft.com/office/powerpoint/2010/main" val="2675966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66800"/>
          </a:xfrm>
        </p:spPr>
        <p:txBody>
          <a:bodyPr>
            <a:normAutofit fontScale="90000"/>
          </a:bodyPr>
          <a:lstStyle/>
          <a:p>
            <a:r>
              <a:rPr lang="en-US"/>
              <a:t>Matematika sebagai Suatu Cara untuk Membuat Model Dunia</a:t>
            </a:r>
          </a:p>
        </p:txBody>
      </p:sp>
      <p:grpSp>
        <p:nvGrpSpPr>
          <p:cNvPr id="39" name="Group 38"/>
          <p:cNvGrpSpPr/>
          <p:nvPr/>
        </p:nvGrpSpPr>
        <p:grpSpPr>
          <a:xfrm>
            <a:off x="33536" y="1916832"/>
            <a:ext cx="8153400" cy="4795836"/>
            <a:chOff x="457200" y="1945532"/>
            <a:chExt cx="8153400" cy="4795836"/>
          </a:xfrm>
        </p:grpSpPr>
        <p:sp>
          <p:nvSpPr>
            <p:cNvPr id="21" name="Rounded Rectangle 20"/>
            <p:cNvSpPr/>
            <p:nvPr/>
          </p:nvSpPr>
          <p:spPr>
            <a:xfrm>
              <a:off x="3314700" y="3848150"/>
              <a:ext cx="2438400" cy="990600"/>
            </a:xfrm>
            <a:prstGeom prst="roundRect">
              <a:avLst/>
            </a:prstGeom>
            <a:solidFill>
              <a:srgbClr val="92D050"/>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Mathematical Modeling</a:t>
              </a:r>
            </a:p>
          </p:txBody>
        </p:sp>
        <p:sp>
          <p:nvSpPr>
            <p:cNvPr id="22" name="Rounded Rectangle 21"/>
            <p:cNvSpPr/>
            <p:nvPr/>
          </p:nvSpPr>
          <p:spPr>
            <a:xfrm>
              <a:off x="3595407" y="19455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Business Management</a:t>
              </a:r>
            </a:p>
          </p:txBody>
        </p:sp>
        <p:sp>
          <p:nvSpPr>
            <p:cNvPr id="23" name="Rounded Rectangle 22"/>
            <p:cNvSpPr/>
            <p:nvPr/>
          </p:nvSpPr>
          <p:spPr>
            <a:xfrm>
              <a:off x="6238314" y="24027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Economics</a:t>
              </a:r>
            </a:p>
          </p:txBody>
        </p:sp>
        <p:sp>
          <p:nvSpPr>
            <p:cNvPr id="24" name="Rounded Rectangle 23"/>
            <p:cNvSpPr/>
            <p:nvPr/>
          </p:nvSpPr>
          <p:spPr>
            <a:xfrm>
              <a:off x="6705600" y="3924350"/>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Engineering</a:t>
              </a:r>
            </a:p>
          </p:txBody>
        </p:sp>
        <p:sp>
          <p:nvSpPr>
            <p:cNvPr id="25" name="Rounded Rectangle 24"/>
            <p:cNvSpPr/>
            <p:nvPr/>
          </p:nvSpPr>
          <p:spPr>
            <a:xfrm>
              <a:off x="6266832" y="54459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Biology Ecology</a:t>
              </a:r>
            </a:p>
          </p:txBody>
        </p:sp>
        <p:sp>
          <p:nvSpPr>
            <p:cNvPr id="26" name="Rounded Rectangle 25"/>
            <p:cNvSpPr/>
            <p:nvPr/>
          </p:nvSpPr>
          <p:spPr>
            <a:xfrm>
              <a:off x="3610535" y="59031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400" b="0" i="0" u="none" strike="noStrike" kern="0" cap="none" spc="0" normalizeH="0" baseline="0" noProof="0" dirty="0">
                  <a:ln>
                    <a:noFill/>
                  </a:ln>
                  <a:solidFill>
                    <a:srgbClr val="000066"/>
                  </a:solidFill>
                  <a:effectLst/>
                  <a:uLnTx/>
                  <a:uFillTx/>
                  <a:latin typeface="Verdana"/>
                  <a:ea typeface="+mn-ea"/>
                  <a:cs typeface="+mn-cs"/>
                </a:rPr>
                <a:t>Computer Science Atificial Intelligence</a:t>
              </a:r>
            </a:p>
          </p:txBody>
        </p:sp>
        <p:sp>
          <p:nvSpPr>
            <p:cNvPr id="27" name="Rounded Rectangle 26"/>
            <p:cNvSpPr/>
            <p:nvPr/>
          </p:nvSpPr>
          <p:spPr>
            <a:xfrm>
              <a:off x="943477" y="54459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Physics Chemistry</a:t>
              </a:r>
            </a:p>
          </p:txBody>
        </p:sp>
        <p:sp>
          <p:nvSpPr>
            <p:cNvPr id="28" name="Rounded Rectangle 27"/>
            <p:cNvSpPr/>
            <p:nvPr/>
          </p:nvSpPr>
          <p:spPr>
            <a:xfrm>
              <a:off x="457200" y="3924350"/>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Medicine Physiology</a:t>
              </a:r>
            </a:p>
          </p:txBody>
        </p:sp>
        <p:sp>
          <p:nvSpPr>
            <p:cNvPr id="29" name="Rounded Rectangle 28"/>
            <p:cNvSpPr/>
            <p:nvPr/>
          </p:nvSpPr>
          <p:spPr>
            <a:xfrm>
              <a:off x="937894" y="24027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Psychology Sociology</a:t>
              </a:r>
            </a:p>
          </p:txBody>
        </p:sp>
        <p:cxnSp>
          <p:nvCxnSpPr>
            <p:cNvPr id="30" name="Straight Connector 29"/>
            <p:cNvCxnSpPr>
              <a:stCxn id="22" idx="2"/>
              <a:endCxn id="21" idx="0"/>
            </p:cNvCxnSpPr>
            <p:nvPr/>
          </p:nvCxnSpPr>
          <p:spPr>
            <a:xfrm flipH="1">
              <a:off x="4533900" y="2783732"/>
              <a:ext cx="14007" cy="1064418"/>
            </a:xfrm>
            <a:prstGeom prst="line">
              <a:avLst/>
            </a:prstGeom>
            <a:noFill/>
            <a:ln w="28575" cap="flat" cmpd="sng" algn="ctr">
              <a:solidFill>
                <a:srgbClr val="49CACD">
                  <a:shade val="95000"/>
                  <a:satMod val="105000"/>
                </a:srgbClr>
              </a:solidFill>
              <a:prstDash val="solid"/>
            </a:ln>
            <a:effectLst/>
          </p:spPr>
        </p:cxnSp>
        <p:cxnSp>
          <p:nvCxnSpPr>
            <p:cNvPr id="31" name="Straight Connector 30"/>
            <p:cNvCxnSpPr/>
            <p:nvPr/>
          </p:nvCxnSpPr>
          <p:spPr>
            <a:xfrm flipH="1">
              <a:off x="5715502" y="3202832"/>
              <a:ext cx="551330" cy="684749"/>
            </a:xfrm>
            <a:prstGeom prst="line">
              <a:avLst/>
            </a:prstGeom>
            <a:noFill/>
            <a:ln w="28575" cap="flat" cmpd="sng" algn="ctr">
              <a:solidFill>
                <a:srgbClr val="49CACD">
                  <a:shade val="95000"/>
                  <a:satMod val="105000"/>
                </a:srgbClr>
              </a:solidFill>
              <a:prstDash val="solid"/>
            </a:ln>
            <a:effectLst/>
          </p:spPr>
        </p:cxnSp>
        <p:cxnSp>
          <p:nvCxnSpPr>
            <p:cNvPr id="32" name="Straight Connector 31"/>
            <p:cNvCxnSpPr/>
            <p:nvPr/>
          </p:nvCxnSpPr>
          <p:spPr>
            <a:xfrm flipH="1">
              <a:off x="4488796" y="4838750"/>
              <a:ext cx="14007" cy="1064418"/>
            </a:xfrm>
            <a:prstGeom prst="line">
              <a:avLst/>
            </a:prstGeom>
            <a:noFill/>
            <a:ln w="28575" cap="flat" cmpd="sng" algn="ctr">
              <a:solidFill>
                <a:srgbClr val="49CACD">
                  <a:shade val="95000"/>
                  <a:satMod val="105000"/>
                </a:srgbClr>
              </a:solidFill>
              <a:prstDash val="solid"/>
            </a:ln>
            <a:effectLst/>
          </p:spPr>
        </p:cxnSp>
        <p:cxnSp>
          <p:nvCxnSpPr>
            <p:cNvPr id="33" name="Straight Connector 32"/>
            <p:cNvCxnSpPr>
              <a:stCxn id="21" idx="1"/>
              <a:endCxn id="28" idx="3"/>
            </p:cNvCxnSpPr>
            <p:nvPr/>
          </p:nvCxnSpPr>
          <p:spPr>
            <a:xfrm flipH="1">
              <a:off x="2362200" y="4343450"/>
              <a:ext cx="952500" cy="0"/>
            </a:xfrm>
            <a:prstGeom prst="line">
              <a:avLst/>
            </a:prstGeom>
            <a:noFill/>
            <a:ln w="28575" cap="flat" cmpd="sng" algn="ctr">
              <a:solidFill>
                <a:srgbClr val="49CACD">
                  <a:shade val="95000"/>
                  <a:satMod val="105000"/>
                </a:srgbClr>
              </a:solidFill>
              <a:prstDash val="solid"/>
            </a:ln>
            <a:effectLst/>
          </p:spPr>
        </p:cxnSp>
        <p:cxnSp>
          <p:nvCxnSpPr>
            <p:cNvPr id="34" name="Straight Connector 33"/>
            <p:cNvCxnSpPr>
              <a:stCxn id="24" idx="1"/>
            </p:cNvCxnSpPr>
            <p:nvPr/>
          </p:nvCxnSpPr>
          <p:spPr>
            <a:xfrm flipH="1">
              <a:off x="5753100" y="4343450"/>
              <a:ext cx="952500" cy="0"/>
            </a:xfrm>
            <a:prstGeom prst="line">
              <a:avLst/>
            </a:prstGeom>
            <a:noFill/>
            <a:ln w="28575" cap="flat" cmpd="sng" algn="ctr">
              <a:solidFill>
                <a:srgbClr val="49CACD">
                  <a:shade val="95000"/>
                  <a:satMod val="105000"/>
                </a:srgbClr>
              </a:solidFill>
              <a:prstDash val="solid"/>
            </a:ln>
            <a:effectLst/>
          </p:spPr>
        </p:cxnSp>
        <p:cxnSp>
          <p:nvCxnSpPr>
            <p:cNvPr id="35" name="Straight Connector 34"/>
            <p:cNvCxnSpPr/>
            <p:nvPr/>
          </p:nvCxnSpPr>
          <p:spPr>
            <a:xfrm flipH="1">
              <a:off x="2823814" y="4804826"/>
              <a:ext cx="551330" cy="684749"/>
            </a:xfrm>
            <a:prstGeom prst="line">
              <a:avLst/>
            </a:prstGeom>
            <a:noFill/>
            <a:ln w="28575" cap="flat" cmpd="sng" algn="ctr">
              <a:solidFill>
                <a:srgbClr val="49CACD">
                  <a:shade val="95000"/>
                  <a:satMod val="105000"/>
                </a:srgbClr>
              </a:solidFill>
              <a:prstDash val="solid"/>
            </a:ln>
            <a:effectLst/>
          </p:spPr>
        </p:cxnSp>
        <p:cxnSp>
          <p:nvCxnSpPr>
            <p:cNvPr id="36" name="Straight Connector 35"/>
            <p:cNvCxnSpPr/>
            <p:nvPr/>
          </p:nvCxnSpPr>
          <p:spPr>
            <a:xfrm flipH="1" flipV="1">
              <a:off x="2800968" y="3221216"/>
              <a:ext cx="565222" cy="733819"/>
            </a:xfrm>
            <a:prstGeom prst="line">
              <a:avLst/>
            </a:prstGeom>
            <a:noFill/>
            <a:ln w="28575" cap="flat" cmpd="sng" algn="ctr">
              <a:solidFill>
                <a:srgbClr val="49CACD">
                  <a:shade val="95000"/>
                  <a:satMod val="105000"/>
                </a:srgbClr>
              </a:solidFill>
              <a:prstDash val="solid"/>
            </a:ln>
            <a:effectLst/>
          </p:spPr>
        </p:cxnSp>
        <p:cxnSp>
          <p:nvCxnSpPr>
            <p:cNvPr id="37" name="Straight Connector 36"/>
            <p:cNvCxnSpPr/>
            <p:nvPr/>
          </p:nvCxnSpPr>
          <p:spPr>
            <a:xfrm flipH="1" flipV="1">
              <a:off x="5740509" y="4780292"/>
              <a:ext cx="565222" cy="733819"/>
            </a:xfrm>
            <a:prstGeom prst="line">
              <a:avLst/>
            </a:prstGeom>
            <a:noFill/>
            <a:ln w="28575" cap="flat" cmpd="sng" algn="ctr">
              <a:solidFill>
                <a:srgbClr val="49CACD">
                  <a:shade val="95000"/>
                  <a:satMod val="105000"/>
                </a:srgbClr>
              </a:solidFill>
              <a:prstDash val="solid"/>
            </a:ln>
            <a:effectLst/>
          </p:spPr>
        </p:cxnSp>
      </p:grpSp>
    </p:spTree>
    <p:extLst>
      <p:ext uri="{BB962C8B-B14F-4D97-AF65-F5344CB8AC3E}">
        <p14:creationId xmlns:p14="http://schemas.microsoft.com/office/powerpoint/2010/main" val="9988584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anim calcmode="lin" valueType="num">
                                      <p:cBhvr>
                                        <p:cTn id="8" dur="2000" fill="hold"/>
                                        <p:tgtEl>
                                          <p:spTgt spid="39"/>
                                        </p:tgtEl>
                                        <p:attrNameLst>
                                          <p:attrName>ppt_w</p:attrName>
                                        </p:attrNameLst>
                                      </p:cBhvr>
                                      <p:tavLst>
                                        <p:tav tm="0" fmla="#ppt_w*sin(2.5*pi*$)">
                                          <p:val>
                                            <p:fltVal val="0"/>
                                          </p:val>
                                        </p:tav>
                                        <p:tav tm="100000">
                                          <p:val>
                                            <p:fltVal val="1"/>
                                          </p:val>
                                        </p:tav>
                                      </p:tavLst>
                                    </p:anim>
                                    <p:anim calcmode="lin" valueType="num">
                                      <p:cBhvr>
                                        <p:cTn id="9"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476672"/>
            <a:ext cx="8229600" cy="1066800"/>
          </a:xfrm>
        </p:spPr>
        <p:txBody>
          <a:bodyPr/>
          <a:lstStyle/>
          <a:p>
            <a:r>
              <a:rPr lang="en-US"/>
              <a:t>Matematika sebagai Bahasa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40768"/>
            <a:ext cx="9130232" cy="5400600"/>
          </a:xfrm>
        </p:spPr>
      </p:pic>
    </p:spTree>
    <p:extLst>
      <p:ext uri="{BB962C8B-B14F-4D97-AF65-F5344CB8AC3E}">
        <p14:creationId xmlns:p14="http://schemas.microsoft.com/office/powerpoint/2010/main" val="40246354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normAutofit fontScale="92500" lnSpcReduction="10000"/>
          </a:bodyPr>
          <a:lstStyle/>
          <a:p>
            <a:pPr marL="109693" indent="0">
              <a:buNone/>
            </a:pPr>
            <a:r>
              <a:rPr lang="en-US" b="1"/>
              <a:t>Bahasa</a:t>
            </a:r>
            <a:r>
              <a:rPr lang="en-US"/>
              <a:t> adalah suatu media untuk:</a:t>
            </a:r>
          </a:p>
          <a:p>
            <a:r>
              <a:rPr lang="en-US"/>
              <a:t>Mengekpresikan atau Mengkomunikasikan;</a:t>
            </a:r>
          </a:p>
          <a:p>
            <a:pPr lvl="1"/>
            <a:r>
              <a:rPr lang="en-US">
                <a:solidFill>
                  <a:schemeClr val="tx1"/>
                </a:solidFill>
              </a:rPr>
              <a:t>Secara Verbal atau Visual (contoh: bentuk tulisan)</a:t>
            </a:r>
          </a:p>
          <a:p>
            <a:pPr lvl="1"/>
            <a:r>
              <a:rPr lang="en-US">
                <a:solidFill>
                  <a:schemeClr val="tx1"/>
                </a:solidFill>
              </a:rPr>
              <a:t>Fakta, opini, pemikiran, ide, perasaan, keinginan, perintah.</a:t>
            </a:r>
          </a:p>
          <a:p>
            <a:pPr lvl="1"/>
            <a:r>
              <a:rPr lang="en-US">
                <a:solidFill>
                  <a:schemeClr val="tx1"/>
                </a:solidFill>
              </a:rPr>
              <a:t>Pada suatu waktu atau dari satu waktu ke waktu lain </a:t>
            </a:r>
          </a:p>
          <a:p>
            <a:pPr lvl="1"/>
            <a:r>
              <a:rPr lang="en-US">
                <a:solidFill>
                  <a:schemeClr val="tx1"/>
                </a:solidFill>
              </a:rPr>
              <a:t>Antara orang yang berbeda atau dari satu orang ke orang lainnya / dirinya sendiri pada waktu yang berbeda.</a:t>
            </a:r>
          </a:p>
          <a:p>
            <a:r>
              <a:rPr lang="en-US"/>
              <a:t>Berpikir</a:t>
            </a:r>
          </a:p>
          <a:p>
            <a:r>
              <a:rPr lang="en-US"/>
              <a:t>Melakukan analisa atau penalaran.</a:t>
            </a:r>
          </a:p>
        </p:txBody>
      </p:sp>
    </p:spTree>
    <p:extLst>
      <p:ext uri="{BB962C8B-B14F-4D97-AF65-F5344CB8AC3E}">
        <p14:creationId xmlns:p14="http://schemas.microsoft.com/office/powerpoint/2010/main" val="813443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54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a:xfrm>
            <a:off x="457200" y="1624168"/>
            <a:ext cx="8229600" cy="4325112"/>
          </a:xfrm>
        </p:spPr>
        <p:txBody>
          <a:bodyPr/>
          <a:lstStyle/>
          <a:p>
            <a:r>
              <a:rPr lang="en-US"/>
              <a:t>Sejarah</a:t>
            </a:r>
          </a:p>
        </p:txBody>
      </p:sp>
      <p:pic>
        <p:nvPicPr>
          <p:cNvPr id="4" name="Picture 3"/>
          <p:cNvPicPr>
            <a:picLocks noChangeAspect="1"/>
          </p:cNvPicPr>
          <p:nvPr/>
        </p:nvPicPr>
        <p:blipFill>
          <a:blip r:embed="rId3"/>
          <a:stretch>
            <a:fillRect/>
          </a:stretch>
        </p:blipFill>
        <p:spPr>
          <a:xfrm>
            <a:off x="611560" y="2252729"/>
            <a:ext cx="1810544" cy="1698262"/>
          </a:xfrm>
          <a:prstGeom prst="rect">
            <a:avLst/>
          </a:prstGeom>
        </p:spPr>
      </p:pic>
      <p:pic>
        <p:nvPicPr>
          <p:cNvPr id="7" name="Picture 6"/>
          <p:cNvPicPr>
            <a:picLocks noChangeAspect="1"/>
          </p:cNvPicPr>
          <p:nvPr/>
        </p:nvPicPr>
        <p:blipFill>
          <a:blip r:embed="rId4"/>
          <a:stretch>
            <a:fillRect/>
          </a:stretch>
        </p:blipFill>
        <p:spPr>
          <a:xfrm>
            <a:off x="3354177" y="1988841"/>
            <a:ext cx="1466850" cy="1962150"/>
          </a:xfrm>
          <a:prstGeom prst="rect">
            <a:avLst/>
          </a:prstGeom>
        </p:spPr>
      </p:pic>
      <p:sp>
        <p:nvSpPr>
          <p:cNvPr id="8" name="Rectangle 7"/>
          <p:cNvSpPr/>
          <p:nvPr/>
        </p:nvSpPr>
        <p:spPr>
          <a:xfrm>
            <a:off x="457200" y="3990615"/>
            <a:ext cx="1964904" cy="584775"/>
          </a:xfrm>
          <a:prstGeom prst="rect">
            <a:avLst/>
          </a:prstGeom>
        </p:spPr>
        <p:txBody>
          <a:bodyPr wrap="square">
            <a:spAutoFit/>
          </a:bodyPr>
          <a:lstStyle/>
          <a:p>
            <a:r>
              <a:rPr lang="en-US" sz="1600">
                <a:solidFill>
                  <a:prstClr val="black"/>
                </a:solidFill>
              </a:rPr>
              <a:t>Menghitung dan </a:t>
            </a:r>
          </a:p>
          <a:p>
            <a:r>
              <a:rPr lang="en-US" sz="1600">
                <a:solidFill>
                  <a:prstClr val="black"/>
                </a:solidFill>
              </a:rPr>
              <a:t>merekam kuantitas</a:t>
            </a:r>
          </a:p>
        </p:txBody>
      </p:sp>
      <p:sp>
        <p:nvSpPr>
          <p:cNvPr id="9" name="Rectangle 8"/>
          <p:cNvSpPr/>
          <p:nvPr/>
        </p:nvSpPr>
        <p:spPr>
          <a:xfrm>
            <a:off x="3354177" y="3941645"/>
            <a:ext cx="1964904" cy="830997"/>
          </a:xfrm>
          <a:prstGeom prst="rect">
            <a:avLst/>
          </a:prstGeom>
        </p:spPr>
        <p:txBody>
          <a:bodyPr wrap="square">
            <a:spAutoFit/>
          </a:bodyPr>
          <a:lstStyle/>
          <a:p>
            <a:r>
              <a:rPr lang="en-US" sz="1600">
                <a:solidFill>
                  <a:prstClr val="black"/>
                </a:solidFill>
              </a:rPr>
              <a:t>Menalar kuantitas utk pemecahan masalah</a:t>
            </a:r>
          </a:p>
        </p:txBody>
      </p:sp>
      <p:pic>
        <p:nvPicPr>
          <p:cNvPr id="10" name="Picture 9"/>
          <p:cNvPicPr>
            <a:picLocks noChangeAspect="1"/>
          </p:cNvPicPr>
          <p:nvPr/>
        </p:nvPicPr>
        <p:blipFill>
          <a:blip r:embed="rId5"/>
          <a:stretch>
            <a:fillRect/>
          </a:stretch>
        </p:blipFill>
        <p:spPr>
          <a:xfrm>
            <a:off x="5580112" y="1995809"/>
            <a:ext cx="2952750" cy="1552575"/>
          </a:xfrm>
          <a:prstGeom prst="rect">
            <a:avLst/>
          </a:prstGeom>
          <a:effectLst>
            <a:outerShdw blurRad="50800" dist="38100" dir="2700000" algn="tl" rotWithShape="0">
              <a:prstClr val="black">
                <a:alpha val="40000"/>
              </a:prstClr>
            </a:outerShdw>
          </a:effectLst>
        </p:spPr>
      </p:pic>
      <p:sp>
        <p:nvSpPr>
          <p:cNvPr id="11" name="Rectangle 10"/>
          <p:cNvSpPr/>
          <p:nvPr/>
        </p:nvSpPr>
        <p:spPr>
          <a:xfrm>
            <a:off x="5580112" y="3605808"/>
            <a:ext cx="1964904" cy="584775"/>
          </a:xfrm>
          <a:prstGeom prst="rect">
            <a:avLst/>
          </a:prstGeom>
        </p:spPr>
        <p:txBody>
          <a:bodyPr wrap="square">
            <a:spAutoFit/>
          </a:bodyPr>
          <a:lstStyle/>
          <a:p>
            <a:r>
              <a:rPr lang="en-US" sz="1600">
                <a:solidFill>
                  <a:prstClr val="black"/>
                </a:solidFill>
              </a:rPr>
              <a:t>Ukuran, bentuk dan geometry</a:t>
            </a:r>
          </a:p>
        </p:txBody>
      </p:sp>
      <p:sp>
        <p:nvSpPr>
          <p:cNvPr id="12" name="Rectangle 11"/>
          <p:cNvSpPr/>
          <p:nvPr/>
        </p:nvSpPr>
        <p:spPr>
          <a:xfrm>
            <a:off x="5940152" y="5229200"/>
            <a:ext cx="1679528" cy="584775"/>
          </a:xfrm>
          <a:prstGeom prst="rect">
            <a:avLst/>
          </a:prstGeom>
        </p:spPr>
        <p:txBody>
          <a:bodyPr wrap="square">
            <a:spAutoFit/>
          </a:bodyPr>
          <a:lstStyle/>
          <a:p>
            <a:pPr algn="r"/>
            <a:r>
              <a:rPr lang="en-US" sz="1600">
                <a:solidFill>
                  <a:prstClr val="black"/>
                </a:solidFill>
              </a:rPr>
              <a:t>Abstrak dan konsep</a:t>
            </a:r>
          </a:p>
        </p:txBody>
      </p:sp>
      <p:pic>
        <p:nvPicPr>
          <p:cNvPr id="15" name="Picture 14"/>
          <p:cNvPicPr>
            <a:picLocks noChangeAspect="1"/>
          </p:cNvPicPr>
          <p:nvPr/>
        </p:nvPicPr>
        <p:blipFill>
          <a:blip r:embed="rId6"/>
          <a:stretch>
            <a:fillRect/>
          </a:stretch>
        </p:blipFill>
        <p:spPr>
          <a:xfrm>
            <a:off x="4427984" y="5650185"/>
            <a:ext cx="2324100" cy="1019175"/>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a:stretch>
            <a:fillRect/>
          </a:stretch>
        </p:blipFill>
        <p:spPr>
          <a:xfrm>
            <a:off x="557692" y="4811550"/>
            <a:ext cx="2667000" cy="1714500"/>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8"/>
          <a:stretch>
            <a:fillRect/>
          </a:stretch>
        </p:blipFill>
        <p:spPr>
          <a:xfrm>
            <a:off x="2869655" y="5303129"/>
            <a:ext cx="1918369" cy="1333587"/>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9"/>
          <a:stretch>
            <a:fillRect/>
          </a:stretch>
        </p:blipFill>
        <p:spPr>
          <a:xfrm>
            <a:off x="4183330" y="4797152"/>
            <a:ext cx="1900838" cy="1111990"/>
          </a:xfrm>
          <a:prstGeom prst="rect">
            <a:avLst/>
          </a:prstGeom>
          <a:effectLst>
            <a:outerShdw blurRad="50800" dist="38100" dir="2700000" algn="tl" rotWithShape="0">
              <a:prstClr val="black">
                <a:alpha val="40000"/>
              </a:prstClr>
            </a:outerShdw>
          </a:effectLst>
        </p:spPr>
      </p:pic>
      <p:sp>
        <p:nvSpPr>
          <p:cNvPr id="18" name="Right Arrow 17"/>
          <p:cNvSpPr/>
          <p:nvPr/>
        </p:nvSpPr>
        <p:spPr>
          <a:xfrm>
            <a:off x="2676711" y="2772096"/>
            <a:ext cx="455129" cy="58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rPr>
              <a:t>+</a:t>
            </a:r>
          </a:p>
        </p:txBody>
      </p:sp>
      <p:sp>
        <p:nvSpPr>
          <p:cNvPr id="19" name="Right Arrow 18"/>
          <p:cNvSpPr/>
          <p:nvPr/>
        </p:nvSpPr>
        <p:spPr>
          <a:xfrm>
            <a:off x="4971045" y="2772096"/>
            <a:ext cx="455129" cy="58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rPr>
              <a:t>+</a:t>
            </a:r>
          </a:p>
        </p:txBody>
      </p:sp>
      <p:sp>
        <p:nvSpPr>
          <p:cNvPr id="20" name="Curved Left Arrow 19"/>
          <p:cNvSpPr/>
          <p:nvPr/>
        </p:nvSpPr>
        <p:spPr>
          <a:xfrm>
            <a:off x="7745291" y="3717032"/>
            <a:ext cx="1043905" cy="19881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67816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Effect transition="in" filter="fade">
                                      <p:cBhvr>
                                        <p:cTn id="63" dur="1000"/>
                                        <p:tgtEl>
                                          <p:spTgt spid="17"/>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normAutofit/>
          </a:bodyPr>
          <a:lstStyle/>
          <a:p>
            <a:r>
              <a:rPr lang="en-US"/>
              <a:t>Semua karakteristik Bahasa terdapat dalam Bahasa matematika, kecuali;</a:t>
            </a:r>
          </a:p>
          <a:p>
            <a:pPr lvl="1"/>
            <a:r>
              <a:rPr lang="en-US"/>
              <a:t>Perasaan dan Emosi</a:t>
            </a:r>
          </a:p>
          <a:p>
            <a:pPr lvl="1"/>
            <a:r>
              <a:rPr lang="en-US"/>
              <a:t>Kesamaran (dalam bentuk ungkapan)</a:t>
            </a:r>
          </a:p>
          <a:p>
            <a:endParaRPr lang="en-US"/>
          </a:p>
        </p:txBody>
      </p:sp>
    </p:spTree>
    <p:extLst>
      <p:ext uri="{BB962C8B-B14F-4D97-AF65-F5344CB8AC3E}">
        <p14:creationId xmlns:p14="http://schemas.microsoft.com/office/powerpoint/2010/main" val="37462348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lstStyle/>
          <a:p>
            <a:r>
              <a:rPr lang="en-US"/>
              <a:t>Bahasa matematika adalah Bahasa sederhana, yang hanya memiliki sedikit  tata bahasa (</a:t>
            </a:r>
            <a:r>
              <a:rPr lang="en-US" i="1"/>
              <a:t>grammar</a:t>
            </a:r>
            <a:r>
              <a:rPr lang="en-US"/>
              <a:t>) dan kosa kata (</a:t>
            </a:r>
            <a:r>
              <a:rPr lang="en-US" i="1"/>
              <a:t>vocabulary</a:t>
            </a:r>
            <a:r>
              <a:rPr lang="en-US"/>
              <a:t>) yang terbatas.</a:t>
            </a:r>
            <a:endParaRPr lang="en-US" i="1"/>
          </a:p>
          <a:p>
            <a:r>
              <a:rPr lang="en-US"/>
              <a:t>Bahasa Matematika memungkinkan seseorang untuk membuat pernyataan yang tepat dan jelas tentang hal-hal samar-samar.</a:t>
            </a:r>
          </a:p>
        </p:txBody>
      </p:sp>
    </p:spTree>
    <p:extLst>
      <p:ext uri="{BB962C8B-B14F-4D97-AF65-F5344CB8AC3E}">
        <p14:creationId xmlns:p14="http://schemas.microsoft.com/office/powerpoint/2010/main" val="35064115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a:xfrm>
            <a:off x="457200" y="1903512"/>
            <a:ext cx="8229600" cy="4749814"/>
          </a:xfrm>
        </p:spPr>
        <p:txBody>
          <a:bodyPr/>
          <a:lstStyle/>
          <a:p>
            <a:endParaRPr lang="en-US"/>
          </a:p>
          <a:p>
            <a:endParaRPr lang="en-US"/>
          </a:p>
        </p:txBody>
      </p:sp>
      <p:pic>
        <p:nvPicPr>
          <p:cNvPr id="4" name="Picture 3"/>
          <p:cNvPicPr>
            <a:picLocks noChangeAspect="1"/>
          </p:cNvPicPr>
          <p:nvPr/>
        </p:nvPicPr>
        <p:blipFill>
          <a:blip r:embed="rId2"/>
          <a:stretch>
            <a:fillRect/>
          </a:stretch>
        </p:blipFill>
        <p:spPr>
          <a:xfrm>
            <a:off x="611560" y="2636912"/>
            <a:ext cx="2481076" cy="266151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6138251" y="2636912"/>
            <a:ext cx="2473726" cy="2009048"/>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3293550" y="2636912"/>
            <a:ext cx="2608168" cy="13781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913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2786175"/>
            <a:ext cx="2608168" cy="263903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6085201" y="2723956"/>
            <a:ext cx="2608168" cy="28480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3269146" y="5119519"/>
            <a:ext cx="2608168" cy="90487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3269146" y="2723957"/>
            <a:ext cx="2612277" cy="19219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4160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ppt_w</p:attrName>
                                        </p:attrNameLst>
                                      </p:cBhvr>
                                      <p:tavLst>
                                        <p:tav tm="0" fmla="#ppt_w*sin(2.5*pi*$)">
                                          <p:val>
                                            <p:fltVal val="0"/>
                                          </p:val>
                                        </p:tav>
                                        <p:tav tm="100000">
                                          <p:val>
                                            <p:fltVal val="1"/>
                                          </p:val>
                                        </p:tav>
                                      </p:tavLst>
                                    </p:anim>
                                    <p:anim calcmode="lin" valueType="num">
                                      <p:cBhvr>
                                        <p:cTn id="9"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lstStyle/>
          <a:p>
            <a:r>
              <a:rPr lang="en-US"/>
              <a:t>Literasi (Literacy) …?</a:t>
            </a:r>
          </a:p>
          <a:p>
            <a:pPr marL="109693" indent="0">
              <a:buNone/>
            </a:pPr>
            <a:r>
              <a:rPr lang="en-US"/>
              <a:t>	“</a:t>
            </a:r>
            <a:r>
              <a:rPr lang="en-US" i="1">
                <a:effectLst>
                  <a:outerShdw blurRad="38100" dist="38100" dir="2700000" algn="tl">
                    <a:srgbClr val="000000">
                      <a:alpha val="43137"/>
                    </a:srgbClr>
                  </a:outerShdw>
                </a:effectLst>
              </a:rPr>
              <a:t>Kemampuan untuk membaca dan menulis</a:t>
            </a:r>
            <a:r>
              <a:rPr lang="en-US"/>
              <a:t>”</a:t>
            </a:r>
          </a:p>
          <a:p>
            <a:endParaRPr lang="en-US"/>
          </a:p>
        </p:txBody>
      </p:sp>
      <p:pic>
        <p:nvPicPr>
          <p:cNvPr id="5" name="Picture 4"/>
          <p:cNvPicPr>
            <a:picLocks noChangeAspect="1"/>
          </p:cNvPicPr>
          <p:nvPr/>
        </p:nvPicPr>
        <p:blipFill>
          <a:blip r:embed="rId3"/>
          <a:stretch>
            <a:fillRect/>
          </a:stretch>
        </p:blipFill>
        <p:spPr>
          <a:xfrm>
            <a:off x="1619673" y="2996952"/>
            <a:ext cx="2808312" cy="210623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5106265" y="2996952"/>
            <a:ext cx="3048497" cy="2106234"/>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0" y="5606193"/>
            <a:ext cx="2627784" cy="1251806"/>
          </a:xfrm>
          <a:prstGeom prst="rect">
            <a:avLst/>
          </a:prstGeom>
        </p:spPr>
      </p:pic>
      <p:pic>
        <p:nvPicPr>
          <p:cNvPr id="7" name="Picture 6"/>
          <p:cNvPicPr>
            <a:picLocks noChangeAspect="1"/>
          </p:cNvPicPr>
          <p:nvPr/>
        </p:nvPicPr>
        <p:blipFill>
          <a:blip r:embed="rId6"/>
          <a:stretch>
            <a:fillRect/>
          </a:stretch>
        </p:blipFill>
        <p:spPr>
          <a:xfrm>
            <a:off x="1835696" y="4290323"/>
            <a:ext cx="1933575" cy="23622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stretch>
            <a:fillRect/>
          </a:stretch>
        </p:blipFill>
        <p:spPr>
          <a:xfrm>
            <a:off x="6602044" y="4663776"/>
            <a:ext cx="2100750" cy="157353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8"/>
          <a:stretch>
            <a:fillRect/>
          </a:stretch>
        </p:blipFill>
        <p:spPr>
          <a:xfrm>
            <a:off x="3233034" y="5279173"/>
            <a:ext cx="1986873" cy="1501706"/>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9"/>
          <a:stretch>
            <a:fillRect/>
          </a:stretch>
        </p:blipFill>
        <p:spPr>
          <a:xfrm>
            <a:off x="5442368" y="5723604"/>
            <a:ext cx="2266950" cy="1057275"/>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0"/>
          <a:stretch>
            <a:fillRect/>
          </a:stretch>
        </p:blipFill>
        <p:spPr>
          <a:xfrm>
            <a:off x="3991732" y="4663777"/>
            <a:ext cx="2271949" cy="1573535"/>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11"/>
          <a:stretch>
            <a:fillRect/>
          </a:stretch>
        </p:blipFill>
        <p:spPr>
          <a:xfrm>
            <a:off x="89220" y="3641132"/>
            <a:ext cx="2428875" cy="1885950"/>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12"/>
          <a:stretch>
            <a:fillRect/>
          </a:stretch>
        </p:blipFill>
        <p:spPr>
          <a:xfrm>
            <a:off x="1635656" y="4592137"/>
            <a:ext cx="2209800" cy="20669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8862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5606193"/>
            <a:ext cx="2627784" cy="1251806"/>
          </a:xfrm>
          <a:prstGeom prst="rect">
            <a:avLst/>
          </a:prstGeom>
        </p:spPr>
      </p:pic>
      <p:pic>
        <p:nvPicPr>
          <p:cNvPr id="7" name="Picture 6"/>
          <p:cNvPicPr>
            <a:picLocks noChangeAspect="1"/>
          </p:cNvPicPr>
          <p:nvPr/>
        </p:nvPicPr>
        <p:blipFill>
          <a:blip r:embed="rId4"/>
          <a:stretch>
            <a:fillRect/>
          </a:stretch>
        </p:blipFill>
        <p:spPr>
          <a:xfrm>
            <a:off x="5095293" y="4254226"/>
            <a:ext cx="3810000" cy="222885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lstStyle/>
          <a:p>
            <a:r>
              <a:rPr lang="en-US"/>
              <a:t>Literasi (Kemampuan Membaca dan Menulis) sangat diperlukan oleh Manusia, kemampuan tersebut bukan hanya terkait huruf, kata dan kalimat, melainkan juga kemampuan untuk membaca dan menuliskan kondisi, situasi, dan prediksi.</a:t>
            </a:r>
          </a:p>
        </p:txBody>
      </p:sp>
      <p:pic>
        <p:nvPicPr>
          <p:cNvPr id="4" name="Picture 3"/>
          <p:cNvPicPr>
            <a:picLocks noChangeAspect="1"/>
          </p:cNvPicPr>
          <p:nvPr/>
        </p:nvPicPr>
        <p:blipFill>
          <a:blip r:embed="rId5"/>
          <a:stretch>
            <a:fillRect/>
          </a:stretch>
        </p:blipFill>
        <p:spPr>
          <a:xfrm>
            <a:off x="107504" y="4635227"/>
            <a:ext cx="2324100" cy="101917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stretch>
            <a:fillRect/>
          </a:stretch>
        </p:blipFill>
        <p:spPr>
          <a:xfrm>
            <a:off x="2265040" y="4797152"/>
            <a:ext cx="2667000" cy="17145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7"/>
          <a:stretch>
            <a:fillRect/>
          </a:stretch>
        </p:blipFill>
        <p:spPr>
          <a:xfrm>
            <a:off x="4333293" y="4254226"/>
            <a:ext cx="2562225" cy="17811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4081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606193"/>
            <a:ext cx="2627784" cy="1251806"/>
          </a:xfrm>
          <a:prstGeom prst="rect">
            <a:avLst/>
          </a:prstGeom>
        </p:spPr>
      </p:pic>
      <p:sp>
        <p:nvSpPr>
          <p:cNvPr id="2" name="Title 1"/>
          <p:cNvSpPr>
            <a:spLocks noGrp="1"/>
          </p:cNvSpPr>
          <p:nvPr>
            <p:ph type="title"/>
          </p:nvPr>
        </p:nvSpPr>
        <p:spPr>
          <a:xfrm>
            <a:off x="457200" y="476672"/>
            <a:ext cx="8229600" cy="1066800"/>
          </a:xfrm>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a:xfrm>
            <a:off x="457200" y="1583096"/>
            <a:ext cx="8229600" cy="4325112"/>
          </a:xfrm>
        </p:spPr>
        <p:txBody>
          <a:bodyPr>
            <a:normAutofit/>
          </a:bodyPr>
          <a:lstStyle/>
          <a:p>
            <a:r>
              <a:rPr lang="en-US" sz="2400"/>
              <a:t>Saat ini (era </a:t>
            </a:r>
            <a:r>
              <a:rPr lang="en-US" sz="2400">
                <a:solidFill>
                  <a:schemeClr val="tx2"/>
                </a:solidFill>
              </a:rPr>
              <a:t>digital</a:t>
            </a:r>
            <a:r>
              <a:rPr lang="en-US" sz="2400"/>
              <a:t> dan </a:t>
            </a:r>
            <a:r>
              <a:rPr lang="en-US" sz="2400">
                <a:solidFill>
                  <a:schemeClr val="tx2"/>
                </a:solidFill>
              </a:rPr>
              <a:t>informasi</a:t>
            </a:r>
            <a:r>
              <a:rPr lang="en-US" sz="2400"/>
              <a:t>) kemampuan untuk menginterpretasi dan melakukan penalaran terhadap informasi kuantitatif merupakan aspek penting dalam literasi. </a:t>
            </a:r>
          </a:p>
          <a:p>
            <a:r>
              <a:rPr lang="en-US" sz="2400">
                <a:solidFill>
                  <a:schemeClr val="tx2"/>
                </a:solidFill>
              </a:rPr>
              <a:t>Informasi kuantitatif </a:t>
            </a:r>
            <a:r>
              <a:rPr lang="en-US" sz="2400">
                <a:sym typeface="Wingdings" panose="05000000000000000000" pitchFamily="2" charset="2"/>
              </a:rPr>
              <a:t> informasi yang melibatkan matematika dan angka</a:t>
            </a:r>
            <a:endParaRPr lang="en-US" sz="2400"/>
          </a:p>
        </p:txBody>
      </p:sp>
      <p:pic>
        <p:nvPicPr>
          <p:cNvPr id="4" name="Picture 3"/>
          <p:cNvPicPr>
            <a:picLocks noChangeAspect="1"/>
          </p:cNvPicPr>
          <p:nvPr/>
        </p:nvPicPr>
        <p:blipFill>
          <a:blip r:embed="rId4"/>
          <a:stretch>
            <a:fillRect/>
          </a:stretch>
        </p:blipFill>
        <p:spPr>
          <a:xfrm>
            <a:off x="5095293" y="3936454"/>
            <a:ext cx="3810000" cy="222885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107504" y="4170041"/>
            <a:ext cx="2324100" cy="101917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stretch>
            <a:fillRect/>
          </a:stretch>
        </p:blipFill>
        <p:spPr>
          <a:xfrm>
            <a:off x="2244910" y="3946748"/>
            <a:ext cx="2667000" cy="17145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stretch>
            <a:fillRect/>
          </a:stretch>
        </p:blipFill>
        <p:spPr>
          <a:xfrm>
            <a:off x="3089895" y="5076825"/>
            <a:ext cx="2562225" cy="1781175"/>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8"/>
          <a:stretch>
            <a:fillRect/>
          </a:stretch>
        </p:blipFill>
        <p:spPr>
          <a:xfrm>
            <a:off x="0" y="5314394"/>
            <a:ext cx="3000375" cy="1524000"/>
          </a:xfrm>
          <a:prstGeom prst="rect">
            <a:avLst/>
          </a:prstGeom>
        </p:spPr>
      </p:pic>
    </p:spTree>
    <p:extLst>
      <p:ext uri="{BB962C8B-B14F-4D97-AF65-F5344CB8AC3E}">
        <p14:creationId xmlns:p14="http://schemas.microsoft.com/office/powerpoint/2010/main" val="34390536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normAutofit fontScale="77500" lnSpcReduction="20000"/>
          </a:bodyPr>
          <a:lstStyle/>
          <a:p>
            <a:r>
              <a:rPr lang="en-US" b="1"/>
              <a:t>Literasi</a:t>
            </a:r>
            <a:r>
              <a:rPr lang="en-US"/>
              <a:t> </a:t>
            </a:r>
            <a:r>
              <a:rPr lang="en-US">
                <a:sym typeface="Wingdings" panose="05000000000000000000" pitchFamily="2" charset="2"/>
              </a:rPr>
              <a:t> </a:t>
            </a:r>
            <a:r>
              <a:rPr lang="en-US" i="1">
                <a:solidFill>
                  <a:schemeClr val="tx2"/>
                </a:solidFill>
                <a:sym typeface="Wingdings" panose="05000000000000000000" pitchFamily="2" charset="2"/>
              </a:rPr>
              <a:t>Kemampuan untuk membaca dan menulis</a:t>
            </a:r>
          </a:p>
          <a:p>
            <a:r>
              <a:rPr lang="en-US"/>
              <a:t>Pada Era digital dan informasi diperlukan kemampuan untuk mengintepretasi dan melakukan penalaran terhadap informasi kuantitatif (informasi yang melibatkan matematika dan angka)</a:t>
            </a:r>
          </a:p>
          <a:p>
            <a:pPr marL="109693" indent="0">
              <a:buNone/>
            </a:pPr>
            <a:r>
              <a:rPr lang="en-US"/>
              <a:t>Dengan demikian maka sangat diperlukan suatu </a:t>
            </a:r>
            <a:r>
              <a:rPr lang="en-US">
                <a:solidFill>
                  <a:schemeClr val="tx2"/>
                </a:solidFill>
              </a:rPr>
              <a:t>kemampuan untuk membaca dan menulis secara kuantitatif </a:t>
            </a:r>
            <a:r>
              <a:rPr lang="en-US"/>
              <a:t>untuk dapat memahami masalah-masalah atau isu-isu yang berkembang setiap hari.</a:t>
            </a:r>
          </a:p>
          <a:p>
            <a:pPr marL="109693" indent="0">
              <a:buNone/>
            </a:pPr>
            <a:endParaRPr lang="en-US"/>
          </a:p>
          <a:p>
            <a:r>
              <a:rPr lang="en-US" i="1">
                <a:solidFill>
                  <a:schemeClr val="tx2"/>
                </a:solidFill>
              </a:rPr>
              <a:t>Kemampuan untuk membaca dan menulis secara kuantitatif</a:t>
            </a:r>
            <a:r>
              <a:rPr lang="en-US"/>
              <a:t> disebut: </a:t>
            </a:r>
            <a:r>
              <a:rPr lang="en-US" b="1"/>
              <a:t>Quantitative Literacy</a:t>
            </a:r>
            <a:r>
              <a:rPr lang="en-US"/>
              <a:t> (Literasi Kuantitatif)</a:t>
            </a:r>
            <a:endParaRPr lang="en-US" b="1"/>
          </a:p>
          <a:p>
            <a:r>
              <a:rPr lang="en-US" i="1">
                <a:solidFill>
                  <a:schemeClr val="tx2"/>
                </a:solidFill>
              </a:rPr>
              <a:t>Proses dalam intepretasi dan penalaran dengan informasi kuantitatif </a:t>
            </a:r>
            <a:r>
              <a:rPr lang="en-US"/>
              <a:t>disebut: </a:t>
            </a:r>
            <a:r>
              <a:rPr lang="en-US" b="1"/>
              <a:t>Quantitative Reasoning</a:t>
            </a:r>
            <a:r>
              <a:rPr lang="en-US"/>
              <a:t> (Penalaran Kuantitatif)</a:t>
            </a:r>
          </a:p>
        </p:txBody>
      </p:sp>
    </p:spTree>
    <p:extLst>
      <p:ext uri="{BB962C8B-B14F-4D97-AF65-F5344CB8AC3E}">
        <p14:creationId xmlns:p14="http://schemas.microsoft.com/office/powerpoint/2010/main" val="36345476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2500"/>
                                        <p:tgtEl>
                                          <p:spTgt spid="3">
                                            <p:txEl>
                                              <p:pRg st="4" end="4"/>
                                            </p:txEl>
                                          </p:spTgt>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effectLst>
                  <a:outerShdw blurRad="38100" dist="38100" dir="2700000" algn="tl">
                    <a:srgbClr val="000000">
                      <a:alpha val="43137"/>
                    </a:srgbClr>
                  </a:outerShdw>
                </a:effectLst>
                <a:latin typeface="Baskerville Old Face" panose="02020602080505020303" pitchFamily="18" charset="0"/>
              </a:rPr>
              <a:t>Terima Kasih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p14="http://schemas.microsoft.com/office/powerpoint/2010/main" val="549117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 Books</a:t>
            </a:r>
          </a:p>
        </p:txBody>
      </p:sp>
      <p:sp>
        <p:nvSpPr>
          <p:cNvPr id="3" name="Content Placeholder 2"/>
          <p:cNvSpPr>
            <a:spLocks noGrp="1"/>
          </p:cNvSpPr>
          <p:nvPr>
            <p:ph idx="1"/>
          </p:nvPr>
        </p:nvSpPr>
        <p:spPr/>
        <p:txBody>
          <a:bodyPr>
            <a:normAutofit fontScale="92500" lnSpcReduction="10000"/>
          </a:bodyPr>
          <a:lstStyle/>
          <a:p>
            <a:r>
              <a:rPr lang="en-US"/>
              <a:t>Main : </a:t>
            </a:r>
          </a:p>
          <a:p>
            <a:pPr lvl="1"/>
            <a:r>
              <a:rPr lang="en-US">
                <a:solidFill>
                  <a:schemeClr val="tx2"/>
                </a:solidFill>
              </a:rPr>
              <a:t>Using and Understanding Mathematics : A Quantitative Reasoning Approach, Jeffrey O. Bennett &amp; William L. Briggs, Fifth Edition, Pearson, 2011</a:t>
            </a:r>
          </a:p>
          <a:p>
            <a:endParaRPr lang="en-US"/>
          </a:p>
          <a:p>
            <a:r>
              <a:rPr lang="en-US"/>
              <a:t>Supplementary :</a:t>
            </a:r>
          </a:p>
          <a:p>
            <a:pPr lvl="1"/>
            <a:r>
              <a:rPr lang="en-US">
                <a:solidFill>
                  <a:schemeClr val="tx2"/>
                </a:solidFill>
              </a:rPr>
              <a:t>Mathematical Idea, Charles D. Miller, Vern E. Heeren, John Hornsby, 12th Edition, Pearson, 2012</a:t>
            </a:r>
          </a:p>
          <a:p>
            <a:pPr lvl="1"/>
            <a:r>
              <a:rPr lang="en-US">
                <a:solidFill>
                  <a:schemeClr val="tx2"/>
                </a:solidFill>
              </a:rPr>
              <a:t>Mathematics For Liberal Arts Majors, Christopher Thomas, Schaum's Outlines Series, McGraw-Hill, 2008</a:t>
            </a:r>
          </a:p>
        </p:txBody>
      </p:sp>
    </p:spTree>
    <p:extLst>
      <p:ext uri="{BB962C8B-B14F-4D97-AF65-F5344CB8AC3E}">
        <p14:creationId xmlns:p14="http://schemas.microsoft.com/office/powerpoint/2010/main" val="23299486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188640"/>
            <a:ext cx="8229600" cy="1066800"/>
          </a:xfrm>
        </p:spPr>
        <p:txBody>
          <a:bodyPr/>
          <a:lstStyle/>
          <a:p>
            <a:r>
              <a:rPr lang="en-US"/>
              <a:t>Session &amp; Sylabus</a:t>
            </a:r>
          </a:p>
        </p:txBody>
      </p:sp>
      <p:sp>
        <p:nvSpPr>
          <p:cNvPr id="3" name="Content Placeholder 2"/>
          <p:cNvSpPr>
            <a:spLocks noGrp="1"/>
          </p:cNvSpPr>
          <p:nvPr>
            <p:ph idx="1"/>
          </p:nvPr>
        </p:nvSpPr>
        <p:spPr/>
        <p:txBody>
          <a:bodyPr/>
          <a:lstStyle/>
          <a:p>
            <a:endParaRPr lang="en-US"/>
          </a:p>
        </p:txBody>
      </p:sp>
      <p:graphicFrame>
        <p:nvGraphicFramePr>
          <p:cNvPr id="8" name="Content Placeholder 1"/>
          <p:cNvGraphicFramePr>
            <a:graphicFrameLocks/>
          </p:cNvGraphicFramePr>
          <p:nvPr>
            <p:extLst>
              <p:ext uri="{D42A27DB-BD31-4B8C-83A1-F6EECF244321}">
                <p14:modId xmlns:p14="http://schemas.microsoft.com/office/powerpoint/2010/main" val="3299234062"/>
              </p:ext>
            </p:extLst>
          </p:nvPr>
        </p:nvGraphicFramePr>
        <p:xfrm>
          <a:off x="242046" y="1039416"/>
          <a:ext cx="8002361" cy="5387865"/>
        </p:xfrm>
        <a:graphic>
          <a:graphicData uri="http://schemas.openxmlformats.org/drawingml/2006/table">
            <a:tbl>
              <a:tblPr firstRow="1" bandRow="1">
                <a:gradFill rotWithShape="1">
                  <a:gsLst>
                    <a:gs pos="0">
                      <a:srgbClr val="3F70D2">
                        <a:shade val="51000"/>
                        <a:satMod val="130000"/>
                      </a:srgbClr>
                    </a:gs>
                    <a:gs pos="80000">
                      <a:srgbClr val="3F70D2">
                        <a:shade val="93000"/>
                        <a:satMod val="130000"/>
                      </a:srgbClr>
                    </a:gs>
                    <a:gs pos="100000">
                      <a:srgbClr val="3F70D2">
                        <a:shade val="94000"/>
                        <a:satMod val="135000"/>
                      </a:srgbClr>
                    </a:gs>
                  </a:gsLst>
                  <a:lin ang="16200000" scaled="0"/>
                </a:gradFill>
                <a:effectLst>
                  <a:outerShdw blurRad="40000" dist="23000" dir="5400000" rotWithShape="0">
                    <a:srgbClr val="000000">
                      <a:alpha val="35000"/>
                    </a:srgbClr>
                  </a:outerShdw>
                </a:effectLst>
              </a:tblPr>
              <a:tblGrid>
                <a:gridCol w="1593148">
                  <a:extLst>
                    <a:ext uri="{9D8B030D-6E8A-4147-A177-3AD203B41FA5}">
                      <a16:colId xmlns:a16="http://schemas.microsoft.com/office/drawing/2014/main" xmlns="" val="20000"/>
                    </a:ext>
                  </a:extLst>
                </a:gridCol>
                <a:gridCol w="3254823">
                  <a:extLst>
                    <a:ext uri="{9D8B030D-6E8A-4147-A177-3AD203B41FA5}">
                      <a16:colId xmlns:a16="http://schemas.microsoft.com/office/drawing/2014/main" xmlns="" val="20001"/>
                    </a:ext>
                  </a:extLst>
                </a:gridCol>
                <a:gridCol w="3154390">
                  <a:extLst>
                    <a:ext uri="{9D8B030D-6E8A-4147-A177-3AD203B41FA5}">
                      <a16:colId xmlns:a16="http://schemas.microsoft.com/office/drawing/2014/main" xmlns="" val="20002"/>
                    </a:ext>
                  </a:extLst>
                </a:gridCol>
              </a:tblGrid>
              <a:tr h="248488">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t>Session</a:t>
                      </a:r>
                    </a:p>
                  </a:txBody>
                  <a:tcPr>
                    <a:lnL w="9525" cap="flat" cmpd="sng" algn="ctr">
                      <a:solidFill>
                        <a:srgbClr val="3F70D2">
                          <a:tint val="50000"/>
                          <a:shade val="95000"/>
                          <a:satMod val="105000"/>
                        </a:srgbClr>
                      </a:solidFill>
                      <a:prstDash val="solid"/>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t>Topics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t>Descriptions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6646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rPr>
                        <a:t>1</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a:solidFill>
                            <a:srgbClr val="FFFF00"/>
                          </a:solidFill>
                        </a:rPr>
                        <a:t>Introduction</a:t>
                      </a:r>
                      <a:r>
                        <a:rPr lang="id-ID" sz="1400" baseline="0" dirty="0">
                          <a:solidFill>
                            <a:srgbClr val="FFFF00"/>
                          </a:solidFill>
                        </a:rPr>
                        <a:t> &amp; Prologue</a:t>
                      </a:r>
                      <a:endParaRPr lang="id-ID" sz="1400" b="0" dirty="0">
                        <a:solidFill>
                          <a:srgbClr val="FFFF00"/>
                        </a:solidFill>
                      </a:endParaRPr>
                    </a:p>
                  </a:txBody>
                  <a:tcPr>
                    <a:lnL>
                      <a:noFill/>
                    </a:lnL>
                    <a:lnR>
                      <a:noFill/>
                    </a:lnR>
                    <a:lnT w="381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b="0" dirty="0">
                        <a:solidFill>
                          <a:srgbClr val="FFFF00"/>
                        </a:solidFill>
                      </a:endParaRPr>
                    </a:p>
                  </a:txBody>
                  <a:tcPr>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1"/>
                  </a:ext>
                </a:extLst>
              </a:tr>
              <a:tr h="4224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2</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kern="1200" dirty="0">
                          <a:effectLst/>
                        </a:rPr>
                        <a:t>Recognizing Fallacies</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Looking at deceptive arguments, or fallacies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40806">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3</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 </a:t>
                      </a:r>
                    </a:p>
                    <a:p>
                      <a:pPr>
                        <a:lnSpc>
                          <a:spcPct val="107000"/>
                        </a:lnSpc>
                        <a:spcAft>
                          <a:spcPts val="0"/>
                        </a:spcAft>
                      </a:pPr>
                      <a:r>
                        <a:rPr lang="id-ID" sz="1400" dirty="0">
                          <a:effectLst/>
                        </a:rPr>
                        <a:t>Negation, </a:t>
                      </a:r>
                    </a:p>
                    <a:p>
                      <a:pPr>
                        <a:lnSpc>
                          <a:spcPct val="107000"/>
                        </a:lnSpc>
                        <a:spcAft>
                          <a:spcPts val="0"/>
                        </a:spcAft>
                      </a:pPr>
                      <a:r>
                        <a:rPr lang="id-ID" sz="1400" dirty="0">
                          <a:effectLst/>
                        </a:rPr>
                        <a:t>Logical Connector (And, Or, If … then)</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3"/>
                  </a:ext>
                </a:extLst>
              </a:tr>
              <a:tr h="859055">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4</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Alternative Phrasing of Conditional, </a:t>
                      </a:r>
                    </a:p>
                    <a:p>
                      <a:pPr>
                        <a:lnSpc>
                          <a:spcPct val="107000"/>
                        </a:lnSpc>
                        <a:spcAft>
                          <a:spcPts val="0"/>
                        </a:spcAft>
                      </a:pPr>
                      <a:r>
                        <a:rPr lang="id-ID" sz="1400" dirty="0">
                          <a:effectLst/>
                        </a:rPr>
                        <a:t>Converse, </a:t>
                      </a:r>
                    </a:p>
                    <a:p>
                      <a:pPr>
                        <a:lnSpc>
                          <a:spcPct val="107000"/>
                        </a:lnSpc>
                        <a:spcAft>
                          <a:spcPts val="0"/>
                        </a:spcAft>
                      </a:pPr>
                      <a:r>
                        <a:rPr lang="id-ID" sz="1400" dirty="0">
                          <a:effectLst/>
                        </a:rPr>
                        <a:t>Inverse, </a:t>
                      </a:r>
                    </a:p>
                    <a:p>
                      <a:pPr>
                        <a:lnSpc>
                          <a:spcPct val="107000"/>
                        </a:lnSpc>
                        <a:spcAft>
                          <a:spcPts val="0"/>
                        </a:spcAft>
                      </a:pPr>
                      <a:r>
                        <a:rPr lang="id-ID" sz="1400" dirty="0">
                          <a:effectLst/>
                        </a:rPr>
                        <a:t>Contra Positive</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44427">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5</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Sets and Venn Diagrams </a:t>
                      </a:r>
                    </a:p>
                    <a:p>
                      <a:pPr>
                        <a:lnSpc>
                          <a:spcPct val="107000"/>
                        </a:lnSpc>
                        <a:spcAft>
                          <a:spcPts val="0"/>
                        </a:spcAft>
                      </a:pPr>
                      <a:r>
                        <a:rPr lang="id-ID" sz="1400" dirty="0">
                          <a:effectLst/>
                        </a:rPr>
                        <a:t>A Brief Review: Sets of Numbers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Relationship Among Sets, Categorical Propositions, Diagram Venn</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5"/>
                  </a:ext>
                </a:extLst>
              </a:tr>
              <a:tr h="606318">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6</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Analyzing Arguments</a:t>
                      </a:r>
                    </a:p>
                    <a:p>
                      <a:pPr>
                        <a:lnSpc>
                          <a:spcPct val="107000"/>
                        </a:lnSpc>
                        <a:spcAft>
                          <a:spcPts val="0"/>
                        </a:spcAft>
                      </a:pPr>
                      <a:r>
                        <a:rPr lang="id-ID" sz="1400" dirty="0">
                          <a:effectLst/>
                        </a:rPr>
                        <a:t> </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2 Types of Arguments (Inductive and Deductive), Test of Validity, Intro: Induction and Deduction in Mathematics.</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48488">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rPr>
                        <a:t>7</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rPr>
                        <a:t>Case Study</a:t>
                      </a:r>
                      <a:endParaRPr lang="id-ID" sz="1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rPr>
                        <a:t>Critical Thinking in Everyday Life</a:t>
                      </a:r>
                      <a:endParaRPr lang="id-ID" sz="1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extLst>
                  <a:ext uri="{0D108BD9-81ED-4DB2-BD59-A6C34878D82A}">
                    <a16:rowId xmlns:a16="http://schemas.microsoft.com/office/drawing/2014/main" xmlns="" val="10007"/>
                  </a:ext>
                </a:extLst>
              </a:tr>
              <a:tr h="304800">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rPr>
                        <a:t>8</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a:solidFill>
                            <a:srgbClr val="FFFF00"/>
                          </a:solidFill>
                        </a:rPr>
                        <a:t>Ujian Tengah Semester</a:t>
                      </a:r>
                      <a:endParaRPr lang="id-ID" sz="1400" b="0" dirty="0">
                        <a:solidFill>
                          <a:srgbClr val="FFFF00"/>
                        </a:solidFill>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b="0" dirty="0">
                        <a:solidFill>
                          <a:srgbClr val="FFFF00"/>
                        </a:solidFill>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76683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188640"/>
            <a:ext cx="8229600" cy="1066800"/>
          </a:xfrm>
        </p:spPr>
        <p:txBody>
          <a:bodyPr/>
          <a:lstStyle/>
          <a:p>
            <a:r>
              <a:rPr lang="en-US"/>
              <a:t>Session &amp; Sylabus</a:t>
            </a:r>
          </a:p>
        </p:txBody>
      </p:sp>
      <p:graphicFrame>
        <p:nvGraphicFramePr>
          <p:cNvPr id="6" name="Content Placeholder 1"/>
          <p:cNvGraphicFramePr>
            <a:graphicFrameLocks/>
          </p:cNvGraphicFramePr>
          <p:nvPr>
            <p:extLst>
              <p:ext uri="{D42A27DB-BD31-4B8C-83A1-F6EECF244321}">
                <p14:modId xmlns:p14="http://schemas.microsoft.com/office/powerpoint/2010/main" val="2194774184"/>
              </p:ext>
            </p:extLst>
          </p:nvPr>
        </p:nvGraphicFramePr>
        <p:xfrm>
          <a:off x="228600" y="1084040"/>
          <a:ext cx="8087816" cy="4188602"/>
        </p:xfrm>
        <a:graphic>
          <a:graphicData uri="http://schemas.openxmlformats.org/drawingml/2006/table">
            <a:tbl>
              <a:tblPr firstRow="1" bandRow="1">
                <a:gradFill rotWithShape="1">
                  <a:gsLst>
                    <a:gs pos="0">
                      <a:srgbClr val="3F70D2">
                        <a:shade val="51000"/>
                        <a:satMod val="130000"/>
                      </a:srgbClr>
                    </a:gs>
                    <a:gs pos="80000">
                      <a:srgbClr val="3F70D2">
                        <a:shade val="93000"/>
                        <a:satMod val="130000"/>
                      </a:srgbClr>
                    </a:gs>
                    <a:gs pos="100000">
                      <a:srgbClr val="3F70D2">
                        <a:shade val="94000"/>
                        <a:satMod val="135000"/>
                      </a:srgbClr>
                    </a:gs>
                  </a:gsLst>
                  <a:lin ang="16200000" scaled="0"/>
                </a:gradFill>
                <a:effectLst>
                  <a:outerShdw blurRad="40000" dist="23000" dir="5400000" rotWithShape="0">
                    <a:srgbClr val="000000">
                      <a:alpha val="35000"/>
                    </a:srgbClr>
                  </a:outerShdw>
                </a:effectLst>
              </a:tblPr>
              <a:tblGrid>
                <a:gridCol w="1434456">
                  <a:extLst>
                    <a:ext uri="{9D8B030D-6E8A-4147-A177-3AD203B41FA5}">
                      <a16:colId xmlns:a16="http://schemas.microsoft.com/office/drawing/2014/main" xmlns="" val="20000"/>
                    </a:ext>
                  </a:extLst>
                </a:gridCol>
                <a:gridCol w="2332880">
                  <a:extLst>
                    <a:ext uri="{9D8B030D-6E8A-4147-A177-3AD203B41FA5}">
                      <a16:colId xmlns:a16="http://schemas.microsoft.com/office/drawing/2014/main" xmlns="" val="20001"/>
                    </a:ext>
                  </a:extLst>
                </a:gridCol>
                <a:gridCol w="4320480">
                  <a:extLst>
                    <a:ext uri="{9D8B030D-6E8A-4147-A177-3AD203B41FA5}">
                      <a16:colId xmlns:a16="http://schemas.microsoft.com/office/drawing/2014/main" xmlns="" val="20002"/>
                    </a:ext>
                  </a:extLst>
                </a:gridCol>
              </a:tblGrid>
              <a:tr h="328736">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latin typeface="+mn-lt"/>
                        </a:rPr>
                        <a:t>Session</a:t>
                      </a:r>
                    </a:p>
                  </a:txBody>
                  <a:tcPr>
                    <a:lnL w="9525" cap="flat" cmpd="sng" algn="ctr">
                      <a:solidFill>
                        <a:srgbClr val="3F70D2">
                          <a:tint val="50000"/>
                          <a:shade val="95000"/>
                          <a:satMod val="105000"/>
                        </a:srgbClr>
                      </a:solidFill>
                      <a:prstDash val="solid"/>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latin typeface="+mn-lt"/>
                        </a:rPr>
                        <a:t>Topics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latin typeface="+mn-lt"/>
                        </a:rPr>
                        <a:t>Descriptions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9</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The Problem-Solving Power of Units</a:t>
                      </a:r>
                    </a:p>
                  </a:txBody>
                  <a:tcPr marL="68580" marR="68580" marT="0" marB="0">
                    <a:lnL>
                      <a:noFill/>
                    </a:lnL>
                    <a:lnR>
                      <a:noFill/>
                    </a:lnR>
                    <a:lnT w="381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Working with Fractions</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Currency Exchange Rate</a:t>
                      </a:r>
                    </a:p>
                  </a:txBody>
                  <a:tcPr marL="68580" marR="68580" marT="0" marB="0">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1"/>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10</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Standardized Units: More Problem Solving Power</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Powers of 10</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Metric Conversions</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3113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latin typeface="+mn-lt"/>
                        </a:rPr>
                        <a:t>11</a:t>
                      </a:r>
                    </a:p>
                  </a:txBody>
                  <a:tcPr anchor="ct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b="0" dirty="0">
                          <a:solidFill>
                            <a:srgbClr val="FFFF00"/>
                          </a:solidFill>
                          <a:effectLst/>
                          <a:latin typeface="+mn-lt"/>
                          <a:ea typeface="Calibri" panose="020F0502020204030204" pitchFamily="34" charset="0"/>
                          <a:cs typeface="Times New Roman" panose="02020603050405020304" pitchFamily="18" charset="0"/>
                        </a:rPr>
                        <a:t>Case Study</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latin typeface="+mn-lt"/>
                          <a:ea typeface="Calibri" panose="020F0502020204030204" pitchFamily="34" charset="0"/>
                          <a:cs typeface="Times New Roman" panose="02020603050405020304" pitchFamily="18" charset="0"/>
                        </a:rPr>
                        <a:t>Problem-Solving Guidelines and Hints</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3"/>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12</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Uses and Abuses of Percentages</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Percentages</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What Is a Ratio</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88141">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13</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Putting Numbers in Perspective</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Working with Scientific Notation</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Scientific Notation</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5"/>
                  </a:ext>
                </a:extLst>
              </a:tr>
              <a:tr h="688141">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14</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Dealing with Uncertainty</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Index Numbers: The CPI and Beyond</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Rounding</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Rounding in Excel</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The Inflation Calculator</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latin typeface="+mn-lt"/>
                        </a:rPr>
                        <a:t>15</a:t>
                      </a: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dirty="0">
                          <a:solidFill>
                            <a:srgbClr val="FFFF00"/>
                          </a:solidFill>
                          <a:effectLst/>
                          <a:latin typeface="+mn-lt"/>
                          <a:ea typeface="Calibri" panose="020F0502020204030204" pitchFamily="34" charset="0"/>
                          <a:cs typeface="Times New Roman" panose="02020603050405020304" pitchFamily="18" charset="0"/>
                        </a:rPr>
                        <a:t>Case Study</a:t>
                      </a:r>
                    </a:p>
                  </a:txBody>
                  <a:tcP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latin typeface="+mn-lt"/>
                          <a:ea typeface="Calibri" panose="020F0502020204030204" pitchFamily="34" charset="0"/>
                          <a:cs typeface="Times New Roman" panose="02020603050405020304" pitchFamily="18" charset="0"/>
                        </a:rPr>
                        <a:t>How Numbers Deceive: Polugraph, Mammograms, and More</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7"/>
                  </a:ext>
                </a:extLst>
              </a:tr>
              <a:tr h="33113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latin typeface="+mn-lt"/>
                        </a:rPr>
                        <a:t>16</a:t>
                      </a:r>
                    </a:p>
                  </a:txBody>
                  <a:tcPr>
                    <a:lnL w="9525" cap="flat" cmpd="sng" algn="ctr">
                      <a:solidFill>
                        <a:srgbClr val="3F70D2">
                          <a:tint val="50000"/>
                          <a:shade val="95000"/>
                          <a:satMod val="105000"/>
                        </a:srgbClr>
                      </a:solidFill>
                      <a:prstDash val="solid"/>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a:solidFill>
                            <a:srgbClr val="FFFF00"/>
                          </a:solidFill>
                          <a:latin typeface="+mn-lt"/>
                        </a:rPr>
                        <a:t>Ujian Akhir Semester</a:t>
                      </a: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dirty="0">
                        <a:solidFill>
                          <a:srgbClr val="FFFF00"/>
                        </a:solidFill>
                        <a:latin typeface="+mn-lt"/>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4033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Rules</a:t>
            </a:r>
          </a:p>
        </p:txBody>
      </p:sp>
      <p:sp>
        <p:nvSpPr>
          <p:cNvPr id="3" name="Content Placeholder 2"/>
          <p:cNvSpPr>
            <a:spLocks noGrp="1"/>
          </p:cNvSpPr>
          <p:nvPr>
            <p:ph idx="1"/>
          </p:nvPr>
        </p:nvSpPr>
        <p:spPr>
          <a:xfrm>
            <a:off x="457200" y="1943136"/>
            <a:ext cx="8229600" cy="4654216"/>
          </a:xfrm>
        </p:spPr>
        <p:txBody>
          <a:bodyPr>
            <a:normAutofit fontScale="92500" lnSpcReduction="20000"/>
          </a:bodyPr>
          <a:lstStyle/>
          <a:p>
            <a:r>
              <a:rPr lang="en-US"/>
              <a:t>No laptop turn on</a:t>
            </a:r>
          </a:p>
          <a:p>
            <a:r>
              <a:rPr lang="en-US"/>
              <a:t>Silent all gadget</a:t>
            </a:r>
          </a:p>
          <a:p>
            <a:r>
              <a:rPr lang="en-US"/>
              <a:t>No Cheating </a:t>
            </a:r>
            <a:r>
              <a:rPr lang="en-US">
                <a:sym typeface="Wingdings" panose="05000000000000000000" pitchFamily="2" charset="2"/>
              </a:rPr>
              <a:t></a:t>
            </a:r>
            <a:r>
              <a:rPr lang="en-US"/>
              <a:t> Final Mark = E</a:t>
            </a:r>
          </a:p>
          <a:p>
            <a:r>
              <a:rPr lang="en-US"/>
              <a:t>Grading (Tentative)</a:t>
            </a:r>
          </a:p>
          <a:p>
            <a:pPr lvl="1"/>
            <a:r>
              <a:rPr lang="en-US">
                <a:solidFill>
                  <a:schemeClr val="tx2"/>
                </a:solidFill>
              </a:rPr>
              <a:t>Attendance		: 10 %	    </a:t>
            </a:r>
          </a:p>
          <a:p>
            <a:pPr lvl="1"/>
            <a:r>
              <a:rPr lang="en-US">
                <a:solidFill>
                  <a:schemeClr val="tx2"/>
                </a:solidFill>
              </a:rPr>
              <a:t>Assignment 1st		: 15 %</a:t>
            </a:r>
          </a:p>
          <a:p>
            <a:pPr lvl="1"/>
            <a:r>
              <a:rPr lang="en-US">
                <a:solidFill>
                  <a:schemeClr val="tx2"/>
                </a:solidFill>
              </a:rPr>
              <a:t>Assignment 2nd	: 15 %</a:t>
            </a:r>
          </a:p>
          <a:p>
            <a:pPr lvl="1"/>
            <a:r>
              <a:rPr lang="en-US">
                <a:solidFill>
                  <a:schemeClr val="tx2"/>
                </a:solidFill>
              </a:rPr>
              <a:t>Assignment 3rd	: 15 %  </a:t>
            </a:r>
          </a:p>
          <a:p>
            <a:pPr lvl="1"/>
            <a:r>
              <a:rPr lang="en-US">
                <a:solidFill>
                  <a:schemeClr val="tx2"/>
                </a:solidFill>
              </a:rPr>
              <a:t>MidTerm Test		: 20 %       </a:t>
            </a:r>
          </a:p>
          <a:p>
            <a:pPr lvl="1"/>
            <a:r>
              <a:rPr lang="en-US">
                <a:solidFill>
                  <a:schemeClr val="tx2"/>
                </a:solidFill>
              </a:rPr>
              <a:t>Final Test		: 25 %            </a:t>
            </a:r>
          </a:p>
          <a:p>
            <a:r>
              <a:rPr lang="en-US"/>
              <a:t>Class assignment for recovery your course result</a:t>
            </a:r>
          </a:p>
          <a:p>
            <a:r>
              <a:rPr lang="en-US"/>
              <a:t>Dispensation delay class 15 minutes</a:t>
            </a:r>
          </a:p>
          <a:p>
            <a:r>
              <a:rPr lang="en-US"/>
              <a:t>Class relocate is not allowed.</a:t>
            </a:r>
          </a:p>
          <a:p>
            <a:endParaRPr lang="en-US"/>
          </a:p>
        </p:txBody>
      </p:sp>
      <p:sp>
        <p:nvSpPr>
          <p:cNvPr id="4" name="Right Brace 3"/>
          <p:cNvSpPr/>
          <p:nvPr/>
        </p:nvSpPr>
        <p:spPr>
          <a:xfrm>
            <a:off x="5148064" y="3429000"/>
            <a:ext cx="936104"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084168" y="4149080"/>
            <a:ext cx="1999265" cy="461665"/>
          </a:xfrm>
          <a:prstGeom prst="rect">
            <a:avLst/>
          </a:prstGeom>
          <a:noFill/>
        </p:spPr>
        <p:txBody>
          <a:bodyPr wrap="none" rtlCol="0">
            <a:spAutoFit/>
          </a:bodyPr>
          <a:lstStyle/>
          <a:p>
            <a:r>
              <a:rPr lang="en-US" sz="2400">
                <a:solidFill>
                  <a:schemeClr val="tx2"/>
                </a:solidFill>
              </a:rPr>
              <a:t>Total = 100%</a:t>
            </a:r>
          </a:p>
        </p:txBody>
      </p:sp>
    </p:spTree>
    <p:extLst>
      <p:ext uri="{BB962C8B-B14F-4D97-AF65-F5344CB8AC3E}">
        <p14:creationId xmlns:p14="http://schemas.microsoft.com/office/powerpoint/2010/main" val="2963341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 &amp; Prologue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8167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Daftar Isi</a:t>
            </a:r>
          </a:p>
        </p:txBody>
      </p:sp>
      <p:sp>
        <p:nvSpPr>
          <p:cNvPr id="3" name="Content Placeholder 2"/>
          <p:cNvSpPr>
            <a:spLocks noGrp="1"/>
          </p:cNvSpPr>
          <p:nvPr>
            <p:ph idx="1"/>
          </p:nvPr>
        </p:nvSpPr>
        <p:spPr/>
        <p:txBody>
          <a:bodyPr/>
          <a:lstStyle/>
          <a:p>
            <a:r>
              <a:rPr lang="en-US" i="1"/>
              <a:t>Math, Jobs &amp; Life</a:t>
            </a:r>
          </a:p>
          <a:p>
            <a:r>
              <a:rPr lang="en-US"/>
              <a:t>Enam Kesalahpahaman tentang Matematika</a:t>
            </a:r>
          </a:p>
          <a:p>
            <a:r>
              <a:rPr lang="en-US"/>
              <a:t>Apa itu Matematika …?</a:t>
            </a:r>
          </a:p>
          <a:p>
            <a:r>
              <a:rPr lang="en-US"/>
              <a:t>Bahasa Matematika</a:t>
            </a:r>
          </a:p>
          <a:p>
            <a:r>
              <a:rPr lang="en-US"/>
              <a:t>Apa itu Literasi Kuantitatif (</a:t>
            </a:r>
            <a:r>
              <a:rPr lang="en-US" i="1"/>
              <a:t>Quantitative Literacy</a:t>
            </a:r>
            <a:r>
              <a:rPr lang="en-US"/>
              <a:t>) …?</a:t>
            </a:r>
          </a:p>
          <a:p>
            <a:endParaRPr lang="en-US"/>
          </a:p>
          <a:p>
            <a:endParaRPr lang="en-US"/>
          </a:p>
          <a:p>
            <a:endParaRPr lang="en-US"/>
          </a:p>
        </p:txBody>
      </p:sp>
    </p:spTree>
    <p:extLst>
      <p:ext uri="{BB962C8B-B14F-4D97-AF65-F5344CB8AC3E}">
        <p14:creationId xmlns:p14="http://schemas.microsoft.com/office/powerpoint/2010/main" val="1842228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normAutofit/>
          </a:bodyPr>
          <a:lstStyle/>
          <a:p>
            <a:r>
              <a:rPr lang="en-US"/>
              <a:t>Math, Jobs &amp; Life</a:t>
            </a:r>
          </a:p>
        </p:txBody>
      </p:sp>
      <p:sp>
        <p:nvSpPr>
          <p:cNvPr id="3" name="Content Placeholder 2"/>
          <p:cNvSpPr>
            <a:spLocks noGrp="1"/>
          </p:cNvSpPr>
          <p:nvPr>
            <p:ph idx="1"/>
          </p:nvPr>
        </p:nvSpPr>
        <p:spPr>
          <a:xfrm>
            <a:off x="457200" y="1556792"/>
            <a:ext cx="8229600" cy="4711456"/>
          </a:xfrm>
        </p:spPr>
        <p:txBody>
          <a:bodyPr>
            <a:normAutofit fontScale="92500" lnSpcReduction="10000"/>
          </a:bodyPr>
          <a:lstStyle/>
          <a:p>
            <a:pPr marL="109693" indent="0">
              <a:buNone/>
            </a:pPr>
            <a:r>
              <a:rPr lang="en-US" sz="3000">
                <a:solidFill>
                  <a:srgbClr val="C00000"/>
                </a:solidFill>
              </a:rPr>
              <a:t>Job Satisfaction</a:t>
            </a:r>
          </a:p>
          <a:p>
            <a:pPr marL="109693" indent="0">
              <a:buNone/>
            </a:pPr>
            <a:endParaRPr lang="en-US" sz="3000">
              <a:solidFill>
                <a:srgbClr val="C00000"/>
              </a:solidFill>
            </a:endParaRPr>
          </a:p>
          <a:p>
            <a:r>
              <a:rPr lang="en-US"/>
              <a:t>JobsRated.com melakukan survey terhadap 200 pekerjaan berbeda dengan mengacu pada 5 kriteria:</a:t>
            </a:r>
          </a:p>
          <a:p>
            <a:pPr lvl="1"/>
            <a:r>
              <a:rPr lang="en-US"/>
              <a:t>Salary / Gaji</a:t>
            </a:r>
          </a:p>
          <a:p>
            <a:pPr lvl="1"/>
            <a:r>
              <a:rPr lang="en-US"/>
              <a:t>Long-term Employment Out-look / Masa depan jangka panjang</a:t>
            </a:r>
          </a:p>
          <a:p>
            <a:pPr lvl="1"/>
            <a:r>
              <a:rPr lang="en-US"/>
              <a:t>Work Environment / Lingkungan kerja</a:t>
            </a:r>
          </a:p>
          <a:p>
            <a:pPr lvl="1"/>
            <a:r>
              <a:rPr lang="en-US"/>
              <a:t>Physical Demands / Tuntutan fisik</a:t>
            </a:r>
          </a:p>
          <a:p>
            <a:pPr lvl="1"/>
            <a:r>
              <a:rPr lang="en-US"/>
              <a:t>Stress / Stres</a:t>
            </a:r>
          </a:p>
          <a:p>
            <a:pPr marL="336550" indent="0">
              <a:buNone/>
            </a:pPr>
            <a:r>
              <a:rPr lang="en-US"/>
              <a:t>Untuk mendapatkan top 20 job satisfaction seperti dapat dilihat pada slide selanjutnya.</a:t>
            </a:r>
          </a:p>
        </p:txBody>
      </p:sp>
    </p:spTree>
    <p:extLst>
      <p:ext uri="{BB962C8B-B14F-4D97-AF65-F5344CB8AC3E}">
        <p14:creationId xmlns:p14="http://schemas.microsoft.com/office/powerpoint/2010/main" val="1510773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6755</TotalTime>
  <Words>2066</Words>
  <Application>Microsoft Office PowerPoint</Application>
  <PresentationFormat>On-screen Show (4:3)</PresentationFormat>
  <Paragraphs>283</Paragraphs>
  <Slides>29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Baskerville Old Face</vt:lpstr>
      <vt:lpstr>Calibri</vt:lpstr>
      <vt:lpstr>Georgia</vt:lpstr>
      <vt:lpstr>Times New Roman</vt:lpstr>
      <vt:lpstr>Trebuchet MS</vt:lpstr>
      <vt:lpstr>Verdana</vt:lpstr>
      <vt:lpstr>Wingdings</vt:lpstr>
      <vt:lpstr>Wingdings 2</vt:lpstr>
      <vt:lpstr>Urban</vt:lpstr>
      <vt:lpstr>Dasar Logika Matematika</vt:lpstr>
      <vt:lpstr>PowerPoint Presentation</vt:lpstr>
      <vt:lpstr>Text Books</vt:lpstr>
      <vt:lpstr>Session &amp; Sylabus</vt:lpstr>
      <vt:lpstr>Session &amp; Sylabus</vt:lpstr>
      <vt:lpstr>Main Rules</vt:lpstr>
      <vt:lpstr>Intro &amp; Prologue</vt:lpstr>
      <vt:lpstr>Daftar Isi</vt:lpstr>
      <vt:lpstr>Math, Jobs &amp; Life</vt:lpstr>
      <vt:lpstr>Top 20 Job Satisfaction</vt:lpstr>
      <vt:lpstr>Ilustrasi tentang Pekerjaan dan Math Skill</vt:lpstr>
      <vt:lpstr>Skill Level Requirements on The Jobs</vt:lpstr>
      <vt:lpstr>Skill Levels</vt:lpstr>
      <vt:lpstr>Enam Kesalahpahaman tentang Matematika</vt:lpstr>
      <vt:lpstr>Apa itu Matematika…?</vt:lpstr>
      <vt:lpstr>Matematika sebagai Gabungan/kumpulan dari percabangannya</vt:lpstr>
      <vt:lpstr>Matematika sebagai Suatu Cara untuk Membuat Model Dunia</vt:lpstr>
      <vt:lpstr>Matematika sebagai Bahasa</vt:lpstr>
      <vt:lpstr>Bahasa Matematika</vt:lpstr>
      <vt:lpstr>Bahasa Matematika</vt:lpstr>
      <vt:lpstr>Bahasa Matematika</vt:lpstr>
      <vt:lpstr>Bahasa Matematika</vt:lpstr>
      <vt:lpstr>Bahasa Matematika</vt:lpstr>
      <vt:lpstr>Bahasa Matematika</vt:lpstr>
      <vt:lpstr>Apa itu Literasi Kuantitatif (Quantitative Literacy) ..?</vt:lpstr>
      <vt:lpstr>Apa itu Literasi Kuantitatif (Quantitative Literacy) ..?</vt:lpstr>
      <vt:lpstr>Apa itu Literasi Kuantitatif (Quantitative Literacy) ..?</vt:lpstr>
      <vt:lpstr>Apa itu Literasi Kuantitatif (Quantitative Literacy) ..?</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Priyanto</cp:lastModifiedBy>
  <cp:revision>480</cp:revision>
  <dcterms:created xsi:type="dcterms:W3CDTF">2011-09-16T02:11:44Z</dcterms:created>
  <dcterms:modified xsi:type="dcterms:W3CDTF">2018-07-13T01:26:47Z</dcterms:modified>
</cp:coreProperties>
</file>