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7"/>
  </p:notesMasterIdLst>
  <p:sldIdLst>
    <p:sldId id="256" r:id="rId2"/>
    <p:sldId id="274" r:id="rId3"/>
    <p:sldId id="315" r:id="rId4"/>
    <p:sldId id="270" r:id="rId5"/>
    <p:sldId id="271" r:id="rId6"/>
    <p:sldId id="275" r:id="rId7"/>
    <p:sldId id="276"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6" r:id="rId35"/>
    <p:sldId id="307" r:id="rId36"/>
    <p:sldId id="308" r:id="rId37"/>
    <p:sldId id="305" r:id="rId38"/>
    <p:sldId id="309" r:id="rId39"/>
    <p:sldId id="310" r:id="rId40"/>
    <p:sldId id="311" r:id="rId41"/>
    <p:sldId id="312" r:id="rId42"/>
    <p:sldId id="313" r:id="rId43"/>
    <p:sldId id="314" r:id="rId44"/>
    <p:sldId id="316" r:id="rId45"/>
    <p:sldId id="269" r:id="rId46"/>
  </p:sldIdLst>
  <p:sldSz cx="9144000" cy="6858000" type="screen4x3"/>
  <p:notesSz cx="6858000" cy="9144000"/>
  <p:defaultTextStyle>
    <a:defPPr>
      <a:defRPr lang="id-ID"/>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1"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8" algn="l" defTabSz="914107" rtl="0" eaLnBrk="1" latinLnBrk="0" hangingPunct="1">
      <a:defRPr sz="1800" kern="1200">
        <a:solidFill>
          <a:schemeClr val="tx1"/>
        </a:solidFill>
        <a:latin typeface="+mn-lt"/>
        <a:ea typeface="+mn-ea"/>
        <a:cs typeface="+mn-cs"/>
      </a:defRPr>
    </a:lvl6pPr>
    <a:lvl7pPr marL="2742322" algn="l" defTabSz="914107" rtl="0" eaLnBrk="1" latinLnBrk="0" hangingPunct="1">
      <a:defRPr sz="1800" kern="1200">
        <a:solidFill>
          <a:schemeClr val="tx1"/>
        </a:solidFill>
        <a:latin typeface="+mn-lt"/>
        <a:ea typeface="+mn-ea"/>
        <a:cs typeface="+mn-cs"/>
      </a:defRPr>
    </a:lvl7pPr>
    <a:lvl8pPr marL="3199376" algn="l" defTabSz="914107" rtl="0" eaLnBrk="1" latinLnBrk="0" hangingPunct="1">
      <a:defRPr sz="1800" kern="1200">
        <a:solidFill>
          <a:schemeClr val="tx1"/>
        </a:solidFill>
        <a:latin typeface="+mn-lt"/>
        <a:ea typeface="+mn-ea"/>
        <a:cs typeface="+mn-cs"/>
      </a:defRPr>
    </a:lvl8pPr>
    <a:lvl9pPr marL="3656430" algn="l" defTabSz="91410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3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72310" autoAdjust="0"/>
  </p:normalViewPr>
  <p:slideViewPr>
    <p:cSldViewPr>
      <p:cViewPr varScale="1">
        <p:scale>
          <a:sx n="51" d="100"/>
          <a:sy n="51" d="100"/>
        </p:scale>
        <p:origin x="195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12972-45E0-4A02-9098-D0EBB0199C4B}" type="datetimeFigureOut">
              <a:rPr lang="id-ID" smtClean="0"/>
              <a:t>10/10/2014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19FB5-3E22-4347-9D47-E764C09E46CC}" type="slidenum">
              <a:rPr lang="id-ID" smtClean="0"/>
              <a:t>‹#›</a:t>
            </a:fld>
            <a:endParaRPr lang="id-ID"/>
          </a:p>
        </p:txBody>
      </p:sp>
    </p:spTree>
    <p:extLst>
      <p:ext uri="{BB962C8B-B14F-4D97-AF65-F5344CB8AC3E}">
        <p14:creationId xmlns:p14="http://schemas.microsoft.com/office/powerpoint/2010/main" val="2308625026"/>
      </p:ext>
    </p:extLst>
  </p:cSld>
  <p:clrMap bg1="lt1" tx1="dk1" bg2="lt2" tx2="dk2" accent1="accent1" accent2="accent2" accent3="accent3" accent4="accent4" accent5="accent5" accent6="accent6" hlink="hlink" folHlink="folHlink"/>
  <p:notesStyle>
    <a:lvl1pPr marL="0" algn="l" defTabSz="914107" rtl="0" eaLnBrk="1" latinLnBrk="0" hangingPunct="1">
      <a:defRPr sz="1200" kern="1200">
        <a:solidFill>
          <a:schemeClr val="tx1"/>
        </a:solidFill>
        <a:latin typeface="+mn-lt"/>
        <a:ea typeface="+mn-ea"/>
        <a:cs typeface="+mn-cs"/>
      </a:defRPr>
    </a:lvl1pPr>
    <a:lvl2pPr marL="457054" algn="l" defTabSz="914107" rtl="0" eaLnBrk="1" latinLnBrk="0" hangingPunct="1">
      <a:defRPr sz="1200" kern="1200">
        <a:solidFill>
          <a:schemeClr val="tx1"/>
        </a:solidFill>
        <a:latin typeface="+mn-lt"/>
        <a:ea typeface="+mn-ea"/>
        <a:cs typeface="+mn-cs"/>
      </a:defRPr>
    </a:lvl2pPr>
    <a:lvl3pPr marL="914107" algn="l" defTabSz="914107" rtl="0" eaLnBrk="1" latinLnBrk="0" hangingPunct="1">
      <a:defRPr sz="1200" kern="1200">
        <a:solidFill>
          <a:schemeClr val="tx1"/>
        </a:solidFill>
        <a:latin typeface="+mn-lt"/>
        <a:ea typeface="+mn-ea"/>
        <a:cs typeface="+mn-cs"/>
      </a:defRPr>
    </a:lvl3pPr>
    <a:lvl4pPr marL="1371161" algn="l" defTabSz="914107" rtl="0" eaLnBrk="1" latinLnBrk="0" hangingPunct="1">
      <a:defRPr sz="1200" kern="1200">
        <a:solidFill>
          <a:schemeClr val="tx1"/>
        </a:solidFill>
        <a:latin typeface="+mn-lt"/>
        <a:ea typeface="+mn-ea"/>
        <a:cs typeface="+mn-cs"/>
      </a:defRPr>
    </a:lvl4pPr>
    <a:lvl5pPr marL="1828215" algn="l" defTabSz="914107" rtl="0" eaLnBrk="1" latinLnBrk="0" hangingPunct="1">
      <a:defRPr sz="1200" kern="1200">
        <a:solidFill>
          <a:schemeClr val="tx1"/>
        </a:solidFill>
        <a:latin typeface="+mn-lt"/>
        <a:ea typeface="+mn-ea"/>
        <a:cs typeface="+mn-cs"/>
      </a:defRPr>
    </a:lvl5pPr>
    <a:lvl6pPr marL="2285268" algn="l" defTabSz="914107" rtl="0" eaLnBrk="1" latinLnBrk="0" hangingPunct="1">
      <a:defRPr sz="1200" kern="1200">
        <a:solidFill>
          <a:schemeClr val="tx1"/>
        </a:solidFill>
        <a:latin typeface="+mn-lt"/>
        <a:ea typeface="+mn-ea"/>
        <a:cs typeface="+mn-cs"/>
      </a:defRPr>
    </a:lvl6pPr>
    <a:lvl7pPr marL="2742322" algn="l" defTabSz="914107" rtl="0" eaLnBrk="1" latinLnBrk="0" hangingPunct="1">
      <a:defRPr sz="1200" kern="1200">
        <a:solidFill>
          <a:schemeClr val="tx1"/>
        </a:solidFill>
        <a:latin typeface="+mn-lt"/>
        <a:ea typeface="+mn-ea"/>
        <a:cs typeface="+mn-cs"/>
      </a:defRPr>
    </a:lvl7pPr>
    <a:lvl8pPr marL="3199376" algn="l" defTabSz="914107" rtl="0" eaLnBrk="1" latinLnBrk="0" hangingPunct="1">
      <a:defRPr sz="1200" kern="1200">
        <a:solidFill>
          <a:schemeClr val="tx1"/>
        </a:solidFill>
        <a:latin typeface="+mn-lt"/>
        <a:ea typeface="+mn-ea"/>
        <a:cs typeface="+mn-cs"/>
      </a:defRPr>
    </a:lvl8pPr>
    <a:lvl9pPr marL="3656430" algn="l" defTabSz="9141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BE19FB5-3E22-4347-9D47-E764C09E46CC}" type="slidenum">
              <a:rPr lang="id-ID" smtClean="0"/>
              <a:t>15</a:t>
            </a:fld>
            <a:endParaRPr lang="id-ID"/>
          </a:p>
        </p:txBody>
      </p:sp>
    </p:spTree>
    <p:extLst>
      <p:ext uri="{BB962C8B-B14F-4D97-AF65-F5344CB8AC3E}">
        <p14:creationId xmlns:p14="http://schemas.microsoft.com/office/powerpoint/2010/main" val="1316320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b="1" dirty="0" smtClean="0"/>
              <a:t>Invalid</a:t>
            </a:r>
            <a:endParaRPr lang="id-ID" b="1" baseline="0" dirty="0" smtClean="0"/>
          </a:p>
          <a:p>
            <a:r>
              <a:rPr lang="id-ID" dirty="0" smtClean="0"/>
              <a:t>p</a:t>
            </a:r>
            <a:r>
              <a:rPr lang="id-ID" baseline="0" dirty="0" smtClean="0"/>
              <a:t> = Anda hadir, q = saya berikan nilai baik, r = Anda berperan aktif</a:t>
            </a:r>
          </a:p>
          <a:p>
            <a:endParaRPr lang="id-ID" baseline="0" dirty="0" smtClean="0"/>
          </a:p>
          <a:p>
            <a:r>
              <a:rPr lang="id-ID" baseline="0" dirty="0" smtClean="0"/>
              <a:t>Premise	: if p, then q</a:t>
            </a:r>
          </a:p>
          <a:p>
            <a:r>
              <a:rPr lang="id-ID" baseline="0" dirty="0" smtClean="0"/>
              <a:t>Premise	: if r, then q</a:t>
            </a:r>
          </a:p>
          <a:p>
            <a:r>
              <a:rPr lang="id-ID" baseline="0" dirty="0" smtClean="0"/>
              <a:t>Conclusion 	: if p, then r</a:t>
            </a:r>
            <a:endParaRPr lang="id-ID" dirty="0"/>
          </a:p>
        </p:txBody>
      </p:sp>
      <p:sp>
        <p:nvSpPr>
          <p:cNvPr id="4" name="Slide Number Placeholder 3"/>
          <p:cNvSpPr>
            <a:spLocks noGrp="1"/>
          </p:cNvSpPr>
          <p:nvPr>
            <p:ph type="sldNum" sz="quarter" idx="10"/>
          </p:nvPr>
        </p:nvSpPr>
        <p:spPr/>
        <p:txBody>
          <a:bodyPr/>
          <a:lstStyle/>
          <a:p>
            <a:fld id="{6BE19FB5-3E22-4347-9D47-E764C09E46CC}" type="slidenum">
              <a:rPr lang="id-ID" smtClean="0"/>
              <a:t>33</a:t>
            </a:fld>
            <a:endParaRPr lang="id-ID"/>
          </a:p>
        </p:txBody>
      </p:sp>
    </p:spTree>
    <p:extLst>
      <p:ext uri="{BB962C8B-B14F-4D97-AF65-F5344CB8AC3E}">
        <p14:creationId xmlns:p14="http://schemas.microsoft.com/office/powerpoint/2010/main" val="688859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BE19FB5-3E22-4347-9D47-E764C09E46CC}" type="slidenum">
              <a:rPr lang="id-ID" smtClean="0"/>
              <a:t>41</a:t>
            </a:fld>
            <a:endParaRPr lang="id-ID"/>
          </a:p>
        </p:txBody>
      </p:sp>
    </p:spTree>
    <p:extLst>
      <p:ext uri="{BB962C8B-B14F-4D97-AF65-F5344CB8AC3E}">
        <p14:creationId xmlns:p14="http://schemas.microsoft.com/office/powerpoint/2010/main" val="3594213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1"/>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4" name="Rectangle 23"/>
          <p:cNvSpPr/>
          <p:nvPr/>
        </p:nvSpPr>
        <p:spPr>
          <a:xfrm flipV="1">
            <a:off x="5410201" y="3897010"/>
            <a:ext cx="3733801" cy="192024"/>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rgbClr val="0070C0">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0" name="Rectangle 9"/>
          <p:cNvSpPr/>
          <p:nvPr/>
        </p:nvSpPr>
        <p:spPr>
          <a:xfrm>
            <a:off x="1" y="3675528"/>
            <a:ext cx="9144001" cy="14067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8" name="Title 7"/>
          <p:cNvSpPr>
            <a:spLocks noGrp="1"/>
          </p:cNvSpPr>
          <p:nvPr>
            <p:ph type="ctrTitle"/>
          </p:nvPr>
        </p:nvSpPr>
        <p:spPr>
          <a:xfrm>
            <a:off x="457200" y="2401888"/>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901087"/>
            <a:ext cx="4953000" cy="1752600"/>
          </a:xfrm>
        </p:spPr>
        <p:txBody>
          <a:bodyPr/>
          <a:lstStyle>
            <a:lvl1pPr marL="63987" indent="0" algn="l">
              <a:buNone/>
              <a:defRPr sz="2400">
                <a:solidFill>
                  <a:schemeClr val="tx2"/>
                </a:solidFill>
              </a:defRPr>
            </a:lvl1pPr>
            <a:lvl2pPr marL="457054" indent="0" algn="ctr">
              <a:buNone/>
            </a:lvl2pPr>
            <a:lvl3pPr marL="914107" indent="0" algn="ctr">
              <a:buNone/>
            </a:lvl3pPr>
            <a:lvl4pPr marL="1371161" indent="0" algn="ctr">
              <a:buNone/>
            </a:lvl4pPr>
            <a:lvl5pPr marL="1828215" indent="0" algn="ctr">
              <a:buNone/>
            </a:lvl5pPr>
            <a:lvl6pPr marL="2285268" indent="0" algn="ctr">
              <a:buNone/>
            </a:lvl6pPr>
            <a:lvl7pPr marL="2742322" indent="0" algn="ctr">
              <a:buNone/>
            </a:lvl7pPr>
            <a:lvl8pPr marL="3199376" indent="0" algn="ctr">
              <a:buNone/>
            </a:lvl8pPr>
            <a:lvl9pPr marL="365643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6705600" y="4206240"/>
            <a:ext cx="960120" cy="457200"/>
          </a:xfrm>
        </p:spPr>
        <p:txBody>
          <a:bodyPr/>
          <a:lstStyle/>
          <a:p>
            <a:fld id="{C815B4FD-92E0-4978-907F-923BCA868FE5}" type="datetimeFigureOut">
              <a:rPr lang="id-ID" smtClean="0"/>
              <a:t>10/10/2014</a:t>
            </a:fld>
            <a:endParaRPr lang="id-ID"/>
          </a:p>
        </p:txBody>
      </p:sp>
      <p:sp>
        <p:nvSpPr>
          <p:cNvPr id="17" name="Footer Placeholder 16"/>
          <p:cNvSpPr>
            <a:spLocks noGrp="1"/>
          </p:cNvSpPr>
          <p:nvPr>
            <p:ph type="ftr" sz="quarter" idx="11"/>
          </p:nvPr>
        </p:nvSpPr>
        <p:spPr>
          <a:xfrm>
            <a:off x="5410200" y="4205288"/>
            <a:ext cx="1295400" cy="457200"/>
          </a:xfrm>
        </p:spPr>
        <p:txBody>
          <a:bodyPr/>
          <a:lstStyle/>
          <a:p>
            <a:endParaRPr lang="id-ID"/>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D71EAF9-DB67-464C-8987-984D7DE842F6}" type="slidenum">
              <a:rPr lang="id-ID" smtClean="0"/>
              <a:t>‹#›</a:t>
            </a:fld>
            <a:endParaRPr lang="id-ID"/>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2207" y="5038229"/>
            <a:ext cx="1828800" cy="18379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10/10/2014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10/10/2014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39692"/>
            <a:ext cx="8229600" cy="10668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13527"/>
            <a:ext cx="8229600" cy="4654721"/>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10/10/2014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
        <p:nvSpPr>
          <p:cNvPr id="7" name="Title 1"/>
          <p:cNvSpPr txBox="1">
            <a:spLocks/>
          </p:cNvSpPr>
          <p:nvPr userDrawn="1"/>
        </p:nvSpPr>
        <p:spPr>
          <a:xfrm>
            <a:off x="0" y="-23408"/>
            <a:ext cx="8121080" cy="356065"/>
          </a:xfrm>
          <a:prstGeom prst="rect">
            <a:avLst/>
          </a:prstGeom>
        </p:spPr>
        <p:txBody>
          <a:bodyPr vert="horz" lIns="91411" tIns="45705" rIns="91411" bIns="45705"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1200"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05"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15B4FD-92E0-4978-907F-923BCA868FE5}" type="datetimeFigureOut">
              <a:rPr lang="id-ID" smtClean="0"/>
              <a:t>10/10/2014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10/10/2014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815B4FD-92E0-4978-907F-923BCA868FE5}" type="datetimeFigureOut">
              <a:rPr lang="id-ID" smtClean="0"/>
              <a:t>10/10/2014</a:t>
            </a:fld>
            <a:endParaRPr lang="id-ID"/>
          </a:p>
        </p:txBody>
      </p:sp>
      <p:sp>
        <p:nvSpPr>
          <p:cNvPr id="27" name="Slide Number Placeholder 26"/>
          <p:cNvSpPr>
            <a:spLocks noGrp="1"/>
          </p:cNvSpPr>
          <p:nvPr>
            <p:ph type="sldNum" sz="quarter" idx="11"/>
          </p:nvPr>
        </p:nvSpPr>
        <p:spPr/>
        <p:txBody>
          <a:bodyPr rtlCol="0"/>
          <a:lstStyle/>
          <a:p>
            <a:fld id="{0D71EAF9-DB67-464C-8987-984D7DE842F6}" type="slidenum">
              <a:rPr lang="id-ID" smtClean="0"/>
              <a:t>‹#›</a:t>
            </a:fld>
            <a:endParaRPr lang="id-ID"/>
          </a:p>
        </p:txBody>
      </p:sp>
      <p:sp>
        <p:nvSpPr>
          <p:cNvPr id="28" name="Footer Placeholder 27"/>
          <p:cNvSpPr>
            <a:spLocks noGrp="1"/>
          </p:cNvSpPr>
          <p:nvPr>
            <p:ph type="ftr" sz="quarter" idx="12"/>
          </p:nvPr>
        </p:nvSpPr>
        <p:spPr/>
        <p:txBody>
          <a:bodyPr rtlCol="0"/>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815B4FD-92E0-4978-907F-923BCA868FE5}" type="datetimeFigureOut">
              <a:rPr lang="id-ID" smtClean="0"/>
              <a:t>10/10/2014</a:t>
            </a:fld>
            <a:endParaRPr lang="id-ID"/>
          </a:p>
        </p:txBody>
      </p:sp>
      <p:sp>
        <p:nvSpPr>
          <p:cNvPr id="4" name="Footer Placeholder 3"/>
          <p:cNvSpPr>
            <a:spLocks noGrp="1"/>
          </p:cNvSpPr>
          <p:nvPr>
            <p:ph type="ftr" sz="quarter" idx="11"/>
          </p:nvPr>
        </p:nvSpPr>
        <p:spPr>
          <a:xfrm>
            <a:off x="5257800" y="612648"/>
            <a:ext cx="1325880" cy="457200"/>
          </a:xfrm>
        </p:spPr>
        <p:txBody>
          <a:bodyPr/>
          <a:lstStyle/>
          <a:p>
            <a:endParaRPr lang="id-ID"/>
          </a:p>
        </p:txBody>
      </p:sp>
      <p:sp>
        <p:nvSpPr>
          <p:cNvPr id="5" name="Slide Number Placeholder 4"/>
          <p:cNvSpPr>
            <a:spLocks noGrp="1"/>
          </p:cNvSpPr>
          <p:nvPr>
            <p:ph type="sldNum" sz="quarter" idx="12"/>
          </p:nvPr>
        </p:nvSpPr>
        <p:spPr>
          <a:xfrm>
            <a:off x="8174736" y="2272"/>
            <a:ext cx="762000" cy="365760"/>
          </a:xfrm>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5B4FD-92E0-4978-907F-923BCA868FE5}" type="datetimeFigureOut">
              <a:rPr lang="id-ID" smtClean="0"/>
              <a:t>10/10/2014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1"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10/10/2014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1"/>
            <a:ext cx="586803" cy="4681637"/>
          </a:xfrm>
        </p:spPr>
        <p:txBody>
          <a:bodyPr vert="vert270" lIns="45705" tIns="0" rIns="45705"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9"/>
            <a:ext cx="2590800" cy="2516489"/>
          </a:xfrm>
        </p:spPr>
        <p:txBody>
          <a:bodyPr lIns="0" tIns="0" rIns="45705"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15B4FD-92E0-4978-907F-923BCA868FE5}" type="datetimeFigureOut">
              <a:rPr lang="id-ID" smtClean="0"/>
              <a:t>10/10/2014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9144000" cy="8440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9" name="Rectangle 28"/>
          <p:cNvSpPr/>
          <p:nvPr/>
        </p:nvSpPr>
        <p:spPr>
          <a:xfrm>
            <a:off x="0" y="0"/>
            <a:ext cx="9144000" cy="310663"/>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l" eaLnBrk="1" latinLnBrk="0" hangingPunct="1"/>
            <a:r>
              <a:rPr lang="en-US" sz="1100" b="0" i="1" strike="noStrike" dirty="0" err="1" smtClean="0">
                <a:effectLst/>
              </a:rPr>
              <a:t>Dasar</a:t>
            </a:r>
            <a:r>
              <a:rPr lang="en-US" sz="1100" b="0" i="1" strike="noStrike" dirty="0" smtClean="0">
                <a:effectLst/>
              </a:rPr>
              <a:t> </a:t>
            </a:r>
            <a:r>
              <a:rPr lang="en-US" sz="1100" b="0" i="1" strike="noStrike" dirty="0" err="1" smtClean="0">
                <a:effectLst/>
              </a:rPr>
              <a:t>Logika</a:t>
            </a:r>
            <a:r>
              <a:rPr lang="en-US" sz="1100" b="0" i="1" strike="noStrike" dirty="0" smtClean="0">
                <a:effectLst/>
              </a:rPr>
              <a:t> </a:t>
            </a:r>
            <a:r>
              <a:rPr lang="en-US" sz="1100" b="0" i="1" strike="noStrike" dirty="0" err="1" smtClean="0">
                <a:effectLst/>
              </a:rPr>
              <a:t>Matematika</a:t>
            </a:r>
            <a:r>
              <a:rPr lang="id-ID" sz="1100" b="0" i="1" strike="noStrike" dirty="0" smtClean="0">
                <a:effectLst/>
              </a:rPr>
              <a:t> - </a:t>
            </a:r>
            <a:r>
              <a:rPr lang="id-ID" sz="1100" b="1" dirty="0" smtClean="0">
                <a:effectLst/>
              </a:rPr>
              <a:t>Analyzing Arguments </a:t>
            </a:r>
            <a:endParaRPr kumimoji="0" lang="en-US" sz="1100" b="1" i="1" strike="noStrike" dirty="0">
              <a:effectLst/>
            </a:endParaRPr>
          </a:p>
        </p:txBody>
      </p:sp>
      <p:sp>
        <p:nvSpPr>
          <p:cNvPr id="30" name="Rectangle 29"/>
          <p:cNvSpPr/>
          <p:nvPr/>
        </p:nvSpPr>
        <p:spPr>
          <a:xfrm>
            <a:off x="1" y="308277"/>
            <a:ext cx="9144001" cy="91441"/>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1" name="Rectangle 30"/>
          <p:cNvSpPr/>
          <p:nvPr/>
        </p:nvSpPr>
        <p:spPr>
          <a:xfrm flipV="1">
            <a:off x="5410182" y="360247"/>
            <a:ext cx="3733819" cy="910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2" name="Rectangle 31"/>
          <p:cNvSpPr/>
          <p:nvPr/>
        </p:nvSpPr>
        <p:spPr>
          <a:xfrm flipV="1">
            <a:off x="5410201" y="440113"/>
            <a:ext cx="3733801" cy="18003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22" name="Title Placeholder 21"/>
          <p:cNvSpPr>
            <a:spLocks noGrp="1"/>
          </p:cNvSpPr>
          <p:nvPr>
            <p:ph type="title"/>
          </p:nvPr>
        </p:nvSpPr>
        <p:spPr>
          <a:xfrm>
            <a:off x="457200" y="836712"/>
            <a:ext cx="8229600" cy="1066800"/>
          </a:xfrm>
          <a:prstGeom prst="rect">
            <a:avLst/>
          </a:prstGeom>
        </p:spPr>
        <p:txBody>
          <a:bodyPr vert="horz" lIns="91411" tIns="45705" rIns="91411" bIns="45705"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943136"/>
            <a:ext cx="8229600" cy="4325112"/>
          </a:xfrm>
          <a:prstGeom prst="rect">
            <a:avLst/>
          </a:prstGeom>
        </p:spPr>
        <p:txBody>
          <a:bodyPr vert="horz" lIns="91411" tIns="45705" rIns="91411" bIns="45705">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lIns="91411" tIns="45705" rIns="91411" bIns="45705"/>
          <a:lstStyle>
            <a:lvl1pPr algn="l" eaLnBrk="1" latinLnBrk="0" hangingPunct="1">
              <a:defRPr kumimoji="0" sz="800">
                <a:solidFill>
                  <a:schemeClr val="accent2"/>
                </a:solidFill>
              </a:defRPr>
            </a:lvl1pPr>
          </a:lstStyle>
          <a:p>
            <a:fld id="{C815B4FD-92E0-4978-907F-923BCA868FE5}" type="datetimeFigureOut">
              <a:rPr lang="id-ID" smtClean="0"/>
              <a:t>10/10/2014</a:t>
            </a:fld>
            <a:endParaRPr lang="id-ID"/>
          </a:p>
        </p:txBody>
      </p:sp>
      <p:sp>
        <p:nvSpPr>
          <p:cNvPr id="3" name="Footer Placeholder 2"/>
          <p:cNvSpPr>
            <a:spLocks noGrp="1"/>
          </p:cNvSpPr>
          <p:nvPr>
            <p:ph type="ftr" sz="quarter" idx="3"/>
          </p:nvPr>
        </p:nvSpPr>
        <p:spPr>
          <a:xfrm>
            <a:off x="5257800" y="612648"/>
            <a:ext cx="1325880" cy="457200"/>
          </a:xfrm>
          <a:prstGeom prst="rect">
            <a:avLst/>
          </a:prstGeom>
        </p:spPr>
        <p:txBody>
          <a:bodyPr vert="horz" lIns="91411" tIns="45705" rIns="91411" bIns="45705"/>
          <a:lstStyle>
            <a:lvl1pPr algn="r" eaLnBrk="1" latinLnBrk="0" hangingPunct="1">
              <a:defRPr kumimoji="0" sz="800">
                <a:solidFill>
                  <a:schemeClr val="accent2"/>
                </a:solidFill>
              </a:defRPr>
            </a:lvl1pPr>
          </a:lstStyle>
          <a:p>
            <a:endParaRPr lang="id-ID"/>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lIns="91411" tIns="45705" rIns="91411" bIns="45705" anchor="b"/>
          <a:lstStyle>
            <a:lvl1pPr algn="r" eaLnBrk="1" latinLnBrk="0" hangingPunct="1">
              <a:defRPr kumimoji="0" sz="1800">
                <a:solidFill>
                  <a:srgbClr val="FFFFFF"/>
                </a:solidFill>
              </a:defRPr>
            </a:lvl1pPr>
          </a:lstStyle>
          <a:p>
            <a:fld id="{0D71EAF9-DB67-464C-8987-984D7DE842F6}" type="slidenum">
              <a:rPr lang="id-ID" smtClean="0"/>
              <a:t>‹#›</a:t>
            </a:fld>
            <a:endParaRPr lang="id-ID"/>
          </a:p>
        </p:txBody>
      </p:sp>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44408" y="5949280"/>
            <a:ext cx="914400" cy="918972"/>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latinLnBrk="0" hangingPunct="1">
        <a:spcBef>
          <a:spcPct val="0"/>
        </a:spcBef>
        <a:buNone/>
        <a:defRPr kumimoji="0" sz="4000" b="1" kern="1200">
          <a:solidFill>
            <a:srgbClr val="C00000"/>
          </a:solidFill>
          <a:effectLst>
            <a:outerShdw blurRad="38100" dist="38100" dir="2700000" algn="tl">
              <a:srgbClr val="000000">
                <a:alpha val="43137"/>
              </a:srgbClr>
            </a:outerShdw>
          </a:effectLst>
          <a:latin typeface="+mj-lt"/>
          <a:ea typeface="+mj-ea"/>
          <a:cs typeface="+mj-cs"/>
        </a:defRPr>
      </a:lvl1pPr>
    </p:titleStyle>
    <p:bodyStyle>
      <a:lvl1pPr marL="365643" indent="-255950"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157" indent="-246809"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249" indent="-21938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198" indent="-201104"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443" indent="-182821"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8829" indent="-182821"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215" indent="-182821"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318" indent="-182821"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563" indent="-182821"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54" algn="l" rtl="0" eaLnBrk="1" latinLnBrk="0" hangingPunct="1">
        <a:defRPr kumimoji="0" kern="1200">
          <a:solidFill>
            <a:schemeClr val="tx1"/>
          </a:solidFill>
          <a:latin typeface="+mn-lt"/>
          <a:ea typeface="+mn-ea"/>
          <a:cs typeface="+mn-cs"/>
        </a:defRPr>
      </a:lvl2pPr>
      <a:lvl3pPr marL="914107" algn="l" rtl="0" eaLnBrk="1" latinLnBrk="0" hangingPunct="1">
        <a:defRPr kumimoji="0" kern="1200">
          <a:solidFill>
            <a:schemeClr val="tx1"/>
          </a:solidFill>
          <a:latin typeface="+mn-lt"/>
          <a:ea typeface="+mn-ea"/>
          <a:cs typeface="+mn-cs"/>
        </a:defRPr>
      </a:lvl3pPr>
      <a:lvl4pPr marL="1371161" algn="l" rtl="0" eaLnBrk="1" latinLnBrk="0" hangingPunct="1">
        <a:defRPr kumimoji="0" kern="1200">
          <a:solidFill>
            <a:schemeClr val="tx1"/>
          </a:solidFill>
          <a:latin typeface="+mn-lt"/>
          <a:ea typeface="+mn-ea"/>
          <a:cs typeface="+mn-cs"/>
        </a:defRPr>
      </a:lvl4pPr>
      <a:lvl5pPr marL="1828215" algn="l" rtl="0" eaLnBrk="1" latinLnBrk="0" hangingPunct="1">
        <a:defRPr kumimoji="0" kern="1200">
          <a:solidFill>
            <a:schemeClr val="tx1"/>
          </a:solidFill>
          <a:latin typeface="+mn-lt"/>
          <a:ea typeface="+mn-ea"/>
          <a:cs typeface="+mn-cs"/>
        </a:defRPr>
      </a:lvl5pPr>
      <a:lvl6pPr marL="2285268" algn="l" rtl="0" eaLnBrk="1" latinLnBrk="0" hangingPunct="1">
        <a:defRPr kumimoji="0" kern="1200">
          <a:solidFill>
            <a:schemeClr val="tx1"/>
          </a:solidFill>
          <a:latin typeface="+mn-lt"/>
          <a:ea typeface="+mn-ea"/>
          <a:cs typeface="+mn-cs"/>
        </a:defRPr>
      </a:lvl6pPr>
      <a:lvl7pPr marL="2742322" algn="l" rtl="0" eaLnBrk="1" latinLnBrk="0" hangingPunct="1">
        <a:defRPr kumimoji="0" kern="1200">
          <a:solidFill>
            <a:schemeClr val="tx1"/>
          </a:solidFill>
          <a:latin typeface="+mn-lt"/>
          <a:ea typeface="+mn-ea"/>
          <a:cs typeface="+mn-cs"/>
        </a:defRPr>
      </a:lvl7pPr>
      <a:lvl8pPr marL="3199376" algn="l" rtl="0" eaLnBrk="1" latinLnBrk="0" hangingPunct="1">
        <a:defRPr kumimoji="0" kern="1200">
          <a:solidFill>
            <a:schemeClr val="tx1"/>
          </a:solidFill>
          <a:latin typeface="+mn-lt"/>
          <a:ea typeface="+mn-ea"/>
          <a:cs typeface="+mn-cs"/>
        </a:defRPr>
      </a:lvl8pPr>
      <a:lvl9pPr marL="365643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4800" b="1" dirty="0" smtClean="0">
                <a:effectLst>
                  <a:outerShdw blurRad="38100" dist="38100" dir="2700000" algn="tl">
                    <a:srgbClr val="000000">
                      <a:alpha val="43137"/>
                    </a:srgbClr>
                  </a:outerShdw>
                </a:effectLst>
              </a:rPr>
              <a:t>Analyzing Arguments</a:t>
            </a:r>
            <a:endParaRPr lang="id-ID" sz="48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57200" y="3901086"/>
            <a:ext cx="4953000" cy="2768273"/>
          </a:xfrm>
        </p:spPr>
        <p:txBody>
          <a:bodyPr>
            <a:normAutofit/>
          </a:bodyPr>
          <a:lstStyle/>
          <a:p>
            <a:r>
              <a:rPr lang="en-US" dirty="0" err="1"/>
              <a:t>Dasar</a:t>
            </a:r>
            <a:r>
              <a:rPr lang="en-US" dirty="0"/>
              <a:t> </a:t>
            </a:r>
            <a:r>
              <a:rPr lang="en-US" dirty="0" err="1"/>
              <a:t>Logika</a:t>
            </a:r>
            <a:r>
              <a:rPr lang="en-US" dirty="0"/>
              <a:t> </a:t>
            </a:r>
            <a:r>
              <a:rPr lang="en-US" dirty="0" err="1" smtClean="0"/>
              <a:t>Matematika</a:t>
            </a:r>
            <a:endParaRPr lang="id-ID" dirty="0" smtClean="0"/>
          </a:p>
          <a:p>
            <a:endParaRPr lang="id-ID" i="1" dirty="0"/>
          </a:p>
          <a:p>
            <a:endParaRPr lang="id-ID" i="1" dirty="0" smtClean="0"/>
          </a:p>
          <a:p>
            <a:endParaRPr lang="id-ID" sz="1600" i="1" dirty="0" smtClean="0"/>
          </a:p>
          <a:p>
            <a:endParaRPr lang="id-ID" sz="1600" i="1" dirty="0" smtClean="0"/>
          </a:p>
          <a:p>
            <a:endParaRPr lang="id-ID" sz="1600" i="1" dirty="0"/>
          </a:p>
          <a:p>
            <a:endParaRPr lang="id-ID" sz="1600" i="1" dirty="0"/>
          </a:p>
          <a:p>
            <a:r>
              <a:rPr lang="id-ID" sz="1600" i="1" dirty="0" smtClean="0"/>
              <a:t>Marcello Singadji, S.Kom., M.T.</a:t>
            </a:r>
            <a:endParaRPr lang="id-ID" sz="1600" i="1" dirty="0"/>
          </a:p>
        </p:txBody>
      </p:sp>
    </p:spTree>
    <p:extLst>
      <p:ext uri="{BB962C8B-B14F-4D97-AF65-F5344CB8AC3E}">
        <p14:creationId xmlns:p14="http://schemas.microsoft.com/office/powerpoint/2010/main" val="327457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a:t>
            </a:r>
            <a:endParaRPr lang="id-ID" dirty="0"/>
          </a:p>
        </p:txBody>
      </p:sp>
      <p:sp>
        <p:nvSpPr>
          <p:cNvPr id="3" name="Content Placeholder 2"/>
          <p:cNvSpPr>
            <a:spLocks noGrp="1"/>
          </p:cNvSpPr>
          <p:nvPr>
            <p:ph idx="1"/>
          </p:nvPr>
        </p:nvSpPr>
        <p:spPr/>
        <p:txBody>
          <a:bodyPr>
            <a:normAutofit lnSpcReduction="10000"/>
          </a:bodyPr>
          <a:lstStyle/>
          <a:p>
            <a:pPr marL="109693" indent="0">
              <a:buNone/>
            </a:pPr>
            <a:r>
              <a:rPr lang="id-ID" dirty="0" smtClean="0"/>
              <a:t>Pada </a:t>
            </a:r>
            <a:r>
              <a:rPr lang="id-ID" dirty="0"/>
              <a:t>Lebaran tahun kemarin harga sembako seperti gula, minyak, telur dan lain-lain mengalami kenaikan secara signifikan, padahal lebaran pada saat itu masih seminggu lagi. Bukan hanya makanan, pakaian muslim pun juga tak ketinggalan mengalami kenaikan harga yang cukup tinggi. Seperti halnya baju muslim untuk wanita, baju koko, kerudung, sajadah, mukena, kopiah dan lain-lain. Kenaikan harga pada barang-barang ini selalu terjadi menjelang Lebaran pada setiap tahunnya. </a:t>
            </a:r>
          </a:p>
        </p:txBody>
      </p:sp>
    </p:spTree>
    <p:extLst>
      <p:ext uri="{BB962C8B-B14F-4D97-AF65-F5344CB8AC3E}">
        <p14:creationId xmlns:p14="http://schemas.microsoft.com/office/powerpoint/2010/main" val="327161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Evaluating </a:t>
            </a:r>
            <a:r>
              <a:rPr lang="id-ID" dirty="0" smtClean="0"/>
              <a:t>Deductive Arguments</a:t>
            </a:r>
            <a:endParaRPr lang="id-ID" dirty="0"/>
          </a:p>
        </p:txBody>
      </p:sp>
      <p:sp>
        <p:nvSpPr>
          <p:cNvPr id="3" name="Content Placeholder 2"/>
          <p:cNvSpPr>
            <a:spLocks noGrp="1"/>
          </p:cNvSpPr>
          <p:nvPr>
            <p:ph idx="1"/>
          </p:nvPr>
        </p:nvSpPr>
        <p:spPr/>
        <p:txBody>
          <a:bodyPr>
            <a:normAutofit fontScale="92500"/>
          </a:bodyPr>
          <a:lstStyle/>
          <a:p>
            <a:r>
              <a:rPr lang="id-ID" b="1" dirty="0" smtClean="0"/>
              <a:t>Argumen 2</a:t>
            </a:r>
          </a:p>
          <a:p>
            <a:pPr lvl="1"/>
            <a:r>
              <a:rPr lang="id-ID" dirty="0" smtClean="0"/>
              <a:t>Sekilas argumen dan kesimpulan sangat meyakinkan, jika Anda sepakat bahwa semua politisi sudah menikah dan Senator Harris adalah politisi</a:t>
            </a:r>
            <a:r>
              <a:rPr lang="id-ID" dirty="0" smtClean="0">
                <a:sym typeface="Wingdings" panose="05000000000000000000" pitchFamily="2" charset="2"/>
              </a:rPr>
              <a:t> sudah pasti Senator Harris sudah menikah</a:t>
            </a:r>
          </a:p>
          <a:p>
            <a:pPr lvl="1"/>
            <a:r>
              <a:rPr lang="id-ID" dirty="0" smtClean="0">
                <a:sym typeface="Wingdings" panose="05000000000000000000" pitchFamily="2" charset="2"/>
              </a:rPr>
              <a:t>Anda boleh tidak sepakat dengan pernyataan tersebut, dan mungkin menolak kesimpulan yang ada</a:t>
            </a:r>
          </a:p>
          <a:p>
            <a:pPr lvl="2"/>
            <a:r>
              <a:rPr lang="id-ID" dirty="0" smtClean="0"/>
              <a:t>Bisa saja pernyataan 1 </a:t>
            </a:r>
            <a:r>
              <a:rPr lang="id-ID" b="1" dirty="0" smtClean="0">
                <a:solidFill>
                  <a:schemeClr val="accent2"/>
                </a:solidFill>
              </a:rPr>
              <a:t>salah</a:t>
            </a:r>
            <a:r>
              <a:rPr lang="id-ID" dirty="0" smtClean="0"/>
              <a:t>, tidak semua politisi sudah menikah</a:t>
            </a:r>
          </a:p>
          <a:p>
            <a:pPr lvl="2"/>
            <a:r>
              <a:rPr lang="id-ID" dirty="0" smtClean="0"/>
              <a:t>Sehingga kesimpulan Senator Harris sudah menikah belum tentu benar</a:t>
            </a:r>
          </a:p>
        </p:txBody>
      </p:sp>
    </p:spTree>
    <p:extLst>
      <p:ext uri="{BB962C8B-B14F-4D97-AF65-F5344CB8AC3E}">
        <p14:creationId xmlns:p14="http://schemas.microsoft.com/office/powerpoint/2010/main" val="404965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Evaluating Deductive Arguments</a:t>
            </a:r>
          </a:p>
        </p:txBody>
      </p:sp>
      <p:sp>
        <p:nvSpPr>
          <p:cNvPr id="3" name="Content Placeholder 2"/>
          <p:cNvSpPr>
            <a:spLocks noGrp="1"/>
          </p:cNvSpPr>
          <p:nvPr>
            <p:ph idx="1"/>
          </p:nvPr>
        </p:nvSpPr>
        <p:spPr/>
        <p:txBody>
          <a:bodyPr/>
          <a:lstStyle/>
          <a:p>
            <a:pPr lvl="1"/>
            <a:r>
              <a:rPr lang="id-ID" dirty="0"/>
              <a:t>Sehingga menganalisa argumen deduktif membutuhkan minimal 2 pernyataan kunci</a:t>
            </a:r>
          </a:p>
          <a:p>
            <a:pPr lvl="2"/>
            <a:r>
              <a:rPr lang="id-ID" dirty="0" smtClean="0"/>
              <a:t>Apakah kesimpulan yang diambil harus berdasarkan pernyataan yang ada?</a:t>
            </a:r>
          </a:p>
          <a:p>
            <a:pPr lvl="2"/>
            <a:r>
              <a:rPr lang="id-ID" dirty="0" smtClean="0"/>
              <a:t>Apakah pernyataan itu </a:t>
            </a:r>
            <a:r>
              <a:rPr lang="id-ID" b="1" dirty="0" smtClean="0"/>
              <a:t>benar</a:t>
            </a:r>
            <a:r>
              <a:rPr lang="id-ID" dirty="0" smtClean="0"/>
              <a:t>?</a:t>
            </a:r>
          </a:p>
          <a:p>
            <a:pPr lvl="1"/>
            <a:r>
              <a:rPr lang="id-ID" dirty="0"/>
              <a:t>Kita </a:t>
            </a:r>
            <a:r>
              <a:rPr lang="id-ID" dirty="0" smtClean="0"/>
              <a:t>yakin </a:t>
            </a:r>
            <a:r>
              <a:rPr lang="id-ID" dirty="0"/>
              <a:t>bahwa kesimpulan ini benar hanya jika jawaban untuk kedua pertanyaan adalah </a:t>
            </a:r>
            <a:r>
              <a:rPr lang="id-ID" b="1" dirty="0" smtClean="0"/>
              <a:t>ya</a:t>
            </a:r>
          </a:p>
          <a:p>
            <a:r>
              <a:rPr lang="id-ID" dirty="0" smtClean="0"/>
              <a:t>Argumen 2 adalah </a:t>
            </a:r>
            <a:r>
              <a:rPr lang="id-ID" b="1" dirty="0" smtClean="0"/>
              <a:t>valid</a:t>
            </a:r>
            <a:r>
              <a:rPr lang="id-ID" dirty="0" smtClean="0"/>
              <a:t> karena kesimpulannya Senator Harris sudah menikah, tetapi tidak kuat karena pernyataan 1 adalah </a:t>
            </a:r>
            <a:r>
              <a:rPr lang="id-ID" b="1" dirty="0" smtClean="0"/>
              <a:t>salah </a:t>
            </a:r>
            <a:r>
              <a:rPr lang="id-ID" dirty="0" smtClean="0"/>
              <a:t>semua politisi sudah menikah)</a:t>
            </a:r>
            <a:endParaRPr lang="id-ID" b="1" dirty="0"/>
          </a:p>
        </p:txBody>
      </p:sp>
    </p:spTree>
    <p:extLst>
      <p:ext uri="{BB962C8B-B14F-4D97-AF65-F5344CB8AC3E}">
        <p14:creationId xmlns:p14="http://schemas.microsoft.com/office/powerpoint/2010/main" val="50404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66800"/>
          </a:xfrm>
        </p:spPr>
        <p:txBody>
          <a:bodyPr/>
          <a:lstStyle/>
          <a:p>
            <a:r>
              <a:rPr lang="id-ID" dirty="0" smtClean="0"/>
              <a:t>Perbedaan Induktif &amp; Deduktif</a:t>
            </a:r>
            <a:endParaRPr lang="id-ID" dirty="0"/>
          </a:p>
        </p:txBody>
      </p:sp>
      <p:sp>
        <p:nvSpPr>
          <p:cNvPr id="4" name="Content Placeholder 3"/>
          <p:cNvSpPr>
            <a:spLocks noGrp="1"/>
          </p:cNvSpPr>
          <p:nvPr>
            <p:ph sz="half" idx="1"/>
          </p:nvPr>
        </p:nvSpPr>
        <p:spPr>
          <a:xfrm>
            <a:off x="457200" y="1628800"/>
            <a:ext cx="4038600" cy="5146589"/>
          </a:xfrm>
        </p:spPr>
        <p:txBody>
          <a:bodyPr/>
          <a:lstStyle/>
          <a:p>
            <a:pPr marL="109693" indent="0">
              <a:buNone/>
            </a:pPr>
            <a:r>
              <a:rPr lang="id-ID" b="1" dirty="0" smtClean="0">
                <a:solidFill>
                  <a:schemeClr val="accent1"/>
                </a:solidFill>
              </a:rPr>
              <a:t>Argumen Induktif</a:t>
            </a:r>
          </a:p>
          <a:p>
            <a:r>
              <a:rPr lang="id-ID" dirty="0" smtClean="0"/>
              <a:t>Kesimpulan dibentuk secara general dari pernyataan yang spesifik</a:t>
            </a:r>
          </a:p>
          <a:p>
            <a:r>
              <a:rPr lang="id-ID" dirty="0"/>
              <a:t>Argumen induktif dapat dianalisis hanya dari segi </a:t>
            </a:r>
            <a:r>
              <a:rPr lang="id-ID" dirty="0" smtClean="0"/>
              <a:t>kekuatan, tergantung pada penilaian pribadi seberapa kuat pernyataan mendukung kesimpulan</a:t>
            </a:r>
          </a:p>
          <a:p>
            <a:r>
              <a:rPr lang="id-ID" dirty="0"/>
              <a:t>Sebuah argumen induktif tidak dapat membuktikan kesimpulan </a:t>
            </a:r>
            <a:r>
              <a:rPr lang="id-ID" dirty="0" smtClean="0"/>
              <a:t>benar, hanya dapat membuktikan </a:t>
            </a:r>
            <a:r>
              <a:rPr lang="id-ID" b="1" dirty="0" smtClean="0"/>
              <a:t>“mungkin” benar</a:t>
            </a:r>
            <a:endParaRPr lang="id-ID" b="1" dirty="0"/>
          </a:p>
        </p:txBody>
      </p:sp>
      <p:sp>
        <p:nvSpPr>
          <p:cNvPr id="5" name="Content Placeholder 4"/>
          <p:cNvSpPr>
            <a:spLocks noGrp="1"/>
          </p:cNvSpPr>
          <p:nvPr>
            <p:ph sz="half" idx="2"/>
          </p:nvPr>
        </p:nvSpPr>
        <p:spPr>
          <a:xfrm>
            <a:off x="4648200" y="1628801"/>
            <a:ext cx="4038600" cy="5146588"/>
          </a:xfrm>
        </p:spPr>
        <p:txBody>
          <a:bodyPr/>
          <a:lstStyle/>
          <a:p>
            <a:pPr marL="109693" indent="0">
              <a:buNone/>
            </a:pPr>
            <a:r>
              <a:rPr lang="id-ID" b="1" dirty="0" smtClean="0">
                <a:solidFill>
                  <a:schemeClr val="accent1"/>
                </a:solidFill>
              </a:rPr>
              <a:t>Argumen Deduktif</a:t>
            </a:r>
          </a:p>
          <a:p>
            <a:r>
              <a:rPr lang="id-ID" dirty="0" smtClean="0"/>
              <a:t>Kesimpulan yang lebih spesifik dari pernyataan yang umum</a:t>
            </a:r>
          </a:p>
          <a:p>
            <a:endParaRPr lang="id-ID" dirty="0" smtClean="0"/>
          </a:p>
          <a:p>
            <a:r>
              <a:rPr lang="id-ID" dirty="0" smtClean="0"/>
              <a:t>Argumen </a:t>
            </a:r>
            <a:r>
              <a:rPr lang="id-ID" dirty="0"/>
              <a:t>deduktif dapat dianalisis dalam hal </a:t>
            </a:r>
            <a:r>
              <a:rPr lang="id-ID" b="1" dirty="0" smtClean="0"/>
              <a:t>validitas</a:t>
            </a:r>
            <a:r>
              <a:rPr lang="id-ID" dirty="0" smtClean="0"/>
              <a:t>, </a:t>
            </a:r>
            <a:r>
              <a:rPr lang="id-ID" b="1" dirty="0" smtClean="0"/>
              <a:t>valid</a:t>
            </a:r>
            <a:r>
              <a:rPr lang="id-ID" dirty="0" smtClean="0"/>
              <a:t> jika kesimpulan berasal dari </a:t>
            </a:r>
            <a:r>
              <a:rPr lang="id-ID" b="1" dirty="0" smtClean="0"/>
              <a:t>pernyataan</a:t>
            </a:r>
            <a:r>
              <a:rPr lang="id-ID" dirty="0" smtClean="0"/>
              <a:t> yang </a:t>
            </a:r>
            <a:r>
              <a:rPr lang="id-ID" b="1" dirty="0" smtClean="0"/>
              <a:t>benar</a:t>
            </a:r>
            <a:endParaRPr lang="id-ID" dirty="0" smtClean="0"/>
          </a:p>
          <a:p>
            <a:endParaRPr lang="id-ID" b="1" dirty="0"/>
          </a:p>
          <a:p>
            <a:r>
              <a:rPr lang="id-ID" b="1" dirty="0" smtClean="0"/>
              <a:t>Valid</a:t>
            </a:r>
            <a:r>
              <a:rPr lang="id-ID" dirty="0" smtClean="0"/>
              <a:t> jika logis, argumen deduktif dapat </a:t>
            </a:r>
            <a:r>
              <a:rPr lang="id-ID" b="1" dirty="0" smtClean="0"/>
              <a:t>valid</a:t>
            </a:r>
            <a:r>
              <a:rPr lang="id-ID" dirty="0" smtClean="0"/>
              <a:t> sekalipun kesimpulannya </a:t>
            </a:r>
            <a:r>
              <a:rPr lang="id-ID" b="1" dirty="0" smtClean="0"/>
              <a:t>salah</a:t>
            </a:r>
          </a:p>
        </p:txBody>
      </p:sp>
    </p:spTree>
    <p:extLst>
      <p:ext uri="{BB962C8B-B14F-4D97-AF65-F5344CB8AC3E}">
        <p14:creationId xmlns:p14="http://schemas.microsoft.com/office/powerpoint/2010/main" val="64110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Tes Validitas</a:t>
            </a:r>
            <a:endParaRPr lang="id-ID" dirty="0"/>
          </a:p>
        </p:txBody>
      </p:sp>
      <p:sp>
        <p:nvSpPr>
          <p:cNvPr id="6" name="Content Placeholder 5"/>
          <p:cNvSpPr>
            <a:spLocks noGrp="1"/>
          </p:cNvSpPr>
          <p:nvPr>
            <p:ph idx="1"/>
          </p:nvPr>
        </p:nvSpPr>
        <p:spPr/>
        <p:txBody>
          <a:bodyPr/>
          <a:lstStyle/>
          <a:p>
            <a:r>
              <a:rPr lang="id-ID" dirty="0" smtClean="0"/>
              <a:t>Menentukan validitas argumen tentang Senator Harris menggunakan </a:t>
            </a:r>
            <a:r>
              <a:rPr lang="id-ID" b="1" dirty="0" smtClean="0"/>
              <a:t>intuisi</a:t>
            </a:r>
            <a:r>
              <a:rPr lang="id-ID" dirty="0" smtClean="0"/>
              <a:t>, namun bisa juga tidak</a:t>
            </a:r>
          </a:p>
          <a:p>
            <a:r>
              <a:rPr lang="id-ID" dirty="0" smtClean="0"/>
              <a:t>Menggunakan </a:t>
            </a:r>
            <a:r>
              <a:rPr lang="id-ID" b="1" dirty="0" smtClean="0"/>
              <a:t>diagram ven </a:t>
            </a:r>
            <a:r>
              <a:rPr lang="id-ID" dirty="0" smtClean="0"/>
              <a:t>(1C) untuk pembuktian</a:t>
            </a:r>
          </a:p>
          <a:p>
            <a:endParaRPr lang="id-ID" b="1" dirty="0" smtClean="0"/>
          </a:p>
          <a:p>
            <a:endParaRPr lang="id-ID" dirty="0"/>
          </a:p>
        </p:txBody>
      </p:sp>
    </p:spTree>
    <p:extLst>
      <p:ext uri="{BB962C8B-B14F-4D97-AF65-F5344CB8AC3E}">
        <p14:creationId xmlns:p14="http://schemas.microsoft.com/office/powerpoint/2010/main" val="376221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Tes </a:t>
            </a:r>
            <a:r>
              <a:rPr lang="id-ID" dirty="0" smtClean="0"/>
              <a:t>Validitas – Diagram Ven</a:t>
            </a:r>
            <a:endParaRPr lang="id-ID" dirty="0"/>
          </a:p>
        </p:txBody>
      </p:sp>
      <p:grpSp>
        <p:nvGrpSpPr>
          <p:cNvPr id="7" name="Group 6"/>
          <p:cNvGrpSpPr/>
          <p:nvPr/>
        </p:nvGrpSpPr>
        <p:grpSpPr>
          <a:xfrm>
            <a:off x="179512" y="1700808"/>
            <a:ext cx="4896544" cy="4739366"/>
            <a:chOff x="3131840" y="1988840"/>
            <a:chExt cx="3096344" cy="2996952"/>
          </a:xfrm>
        </p:grpSpPr>
        <p:sp>
          <p:nvSpPr>
            <p:cNvPr id="4" name="Oval 3"/>
            <p:cNvSpPr/>
            <p:nvPr/>
          </p:nvSpPr>
          <p:spPr>
            <a:xfrm>
              <a:off x="3131840" y="1988840"/>
              <a:ext cx="3096344" cy="2996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Orang </a:t>
              </a:r>
              <a:r>
                <a:rPr lang="id-ID" dirty="0" smtClean="0">
                  <a:solidFill>
                    <a:schemeClr val="tx1"/>
                  </a:solidFill>
                </a:rPr>
                <a:t>menikah</a:t>
              </a:r>
            </a:p>
            <a:p>
              <a:pPr algn="ctr"/>
              <a:endParaRPr lang="id-ID" dirty="0" smtClean="0">
                <a:solidFill>
                  <a:schemeClr val="tx1"/>
                </a:solidFill>
              </a:endParaRPr>
            </a:p>
            <a:p>
              <a:pPr algn="ctr"/>
              <a:endParaRPr lang="id-ID" dirty="0">
                <a:solidFill>
                  <a:schemeClr val="tx1"/>
                </a:solidFill>
              </a:endParaRPr>
            </a:p>
            <a:p>
              <a:pPr algn="ctr"/>
              <a:endParaRPr lang="id-ID" dirty="0" smtClean="0">
                <a:solidFill>
                  <a:schemeClr val="tx1"/>
                </a:solidFill>
              </a:endParaRPr>
            </a:p>
            <a:p>
              <a:pPr algn="ctr"/>
              <a:endParaRPr lang="id-ID" dirty="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a:solidFill>
                  <a:schemeClr val="tx1"/>
                </a:solidFill>
              </a:endParaRPr>
            </a:p>
            <a:p>
              <a:pPr algn="ctr"/>
              <a:endParaRPr lang="id-ID" dirty="0" smtClean="0">
                <a:solidFill>
                  <a:schemeClr val="tx1"/>
                </a:solidFill>
              </a:endParaRPr>
            </a:p>
            <a:p>
              <a:pPr algn="ctr"/>
              <a:endParaRPr lang="id-ID" dirty="0">
                <a:solidFill>
                  <a:schemeClr val="tx1"/>
                </a:solidFill>
              </a:endParaRPr>
            </a:p>
            <a:p>
              <a:pPr algn="ctr"/>
              <a:endParaRPr lang="id-ID" dirty="0" smtClean="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p:txBody>
        </p:sp>
        <p:sp>
          <p:nvSpPr>
            <p:cNvPr id="6" name="Oval 5"/>
            <p:cNvSpPr/>
            <p:nvPr/>
          </p:nvSpPr>
          <p:spPr>
            <a:xfrm>
              <a:off x="3869521" y="3328804"/>
              <a:ext cx="1620981" cy="15689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Politisi</a:t>
              </a:r>
            </a:p>
            <a:p>
              <a:pPr algn="ctr"/>
              <a:endParaRPr lang="id-ID" dirty="0">
                <a:solidFill>
                  <a:schemeClr val="tx1"/>
                </a:solidFill>
              </a:endParaRPr>
            </a:p>
            <a:p>
              <a:pPr algn="ctr"/>
              <a:r>
                <a:rPr lang="id-ID" sz="2800" dirty="0" smtClean="0">
                  <a:solidFill>
                    <a:schemeClr val="tx1"/>
                  </a:solidFill>
                  <a:latin typeface="+mj-lt"/>
                </a:rPr>
                <a:t>X</a:t>
              </a:r>
              <a:endParaRPr lang="id-ID" sz="2800" dirty="0">
                <a:solidFill>
                  <a:schemeClr val="tx1"/>
                </a:solidFill>
                <a:latin typeface="+mj-lt"/>
              </a:endParaRPr>
            </a:p>
          </p:txBody>
        </p:sp>
      </p:grpSp>
      <p:grpSp>
        <p:nvGrpSpPr>
          <p:cNvPr id="30" name="Group 29"/>
          <p:cNvGrpSpPr/>
          <p:nvPr/>
        </p:nvGrpSpPr>
        <p:grpSpPr>
          <a:xfrm>
            <a:off x="3491880" y="1376772"/>
            <a:ext cx="5041200" cy="2693721"/>
            <a:chOff x="3491880" y="1376772"/>
            <a:chExt cx="5041200" cy="2693721"/>
          </a:xfrm>
        </p:grpSpPr>
        <p:cxnSp>
          <p:nvCxnSpPr>
            <p:cNvPr id="9" name="Straight Arrow Connector 8"/>
            <p:cNvCxnSpPr>
              <a:endCxn id="12" idx="1"/>
            </p:cNvCxnSpPr>
            <p:nvPr/>
          </p:nvCxnSpPr>
          <p:spPr>
            <a:xfrm flipV="1">
              <a:off x="3491880" y="1699938"/>
              <a:ext cx="1872848" cy="2370555"/>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64728" y="1376772"/>
              <a:ext cx="3168352" cy="646331"/>
            </a:xfrm>
            <a:prstGeom prst="rect">
              <a:avLst/>
            </a:prstGeom>
            <a:noFill/>
          </p:spPr>
          <p:txBody>
            <a:bodyPr wrap="square" rtlCol="0">
              <a:spAutoFit/>
            </a:bodyPr>
            <a:lstStyle/>
            <a:p>
              <a:r>
                <a:rPr lang="id-ID" i="1" dirty="0" smtClean="0"/>
                <a:t>Semua politisi sudah menikah</a:t>
              </a:r>
              <a:endParaRPr lang="id-ID" i="1" dirty="0"/>
            </a:p>
          </p:txBody>
        </p:sp>
      </p:grpSp>
      <p:grpSp>
        <p:nvGrpSpPr>
          <p:cNvPr id="18" name="Group 17"/>
          <p:cNvGrpSpPr/>
          <p:nvPr/>
        </p:nvGrpSpPr>
        <p:grpSpPr>
          <a:xfrm>
            <a:off x="2586663" y="2396167"/>
            <a:ext cx="6322204" cy="2790112"/>
            <a:chOff x="2298631" y="3424160"/>
            <a:chExt cx="6322204" cy="2790112"/>
          </a:xfrm>
        </p:grpSpPr>
        <p:sp>
          <p:nvSpPr>
            <p:cNvPr id="14" name="TextBox 13"/>
            <p:cNvSpPr txBox="1"/>
            <p:nvPr/>
          </p:nvSpPr>
          <p:spPr>
            <a:xfrm>
              <a:off x="5452483" y="3424160"/>
              <a:ext cx="3168352" cy="646331"/>
            </a:xfrm>
            <a:prstGeom prst="rect">
              <a:avLst/>
            </a:prstGeom>
            <a:noFill/>
          </p:spPr>
          <p:txBody>
            <a:bodyPr wrap="square" rtlCol="0">
              <a:spAutoFit/>
            </a:bodyPr>
            <a:lstStyle/>
            <a:p>
              <a:r>
                <a:rPr lang="id-ID" i="1" dirty="0" smtClean="0"/>
                <a:t>Senator Harris adalah politisi</a:t>
              </a:r>
              <a:endParaRPr lang="id-ID" i="1" dirty="0"/>
            </a:p>
          </p:txBody>
        </p:sp>
        <p:cxnSp>
          <p:nvCxnSpPr>
            <p:cNvPr id="15" name="Straight Arrow Connector 14"/>
            <p:cNvCxnSpPr>
              <a:endCxn id="14" idx="1"/>
            </p:cNvCxnSpPr>
            <p:nvPr/>
          </p:nvCxnSpPr>
          <p:spPr>
            <a:xfrm flipV="1">
              <a:off x="2298631" y="3747326"/>
              <a:ext cx="3153852" cy="2466946"/>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2720383" y="3521423"/>
            <a:ext cx="6188484" cy="1822352"/>
            <a:chOff x="2504359" y="2704600"/>
            <a:chExt cx="6188484" cy="1822352"/>
          </a:xfrm>
        </p:grpSpPr>
        <p:sp>
          <p:nvSpPr>
            <p:cNvPr id="20" name="TextBox 19"/>
            <p:cNvSpPr txBox="1"/>
            <p:nvPr/>
          </p:nvSpPr>
          <p:spPr>
            <a:xfrm>
              <a:off x="5524491" y="2704600"/>
              <a:ext cx="3168352" cy="646331"/>
            </a:xfrm>
            <a:prstGeom prst="rect">
              <a:avLst/>
            </a:prstGeom>
            <a:noFill/>
          </p:spPr>
          <p:txBody>
            <a:bodyPr wrap="square" rtlCol="0">
              <a:spAutoFit/>
            </a:bodyPr>
            <a:lstStyle/>
            <a:p>
              <a:r>
                <a:rPr lang="id-ID" i="1" dirty="0" smtClean="0"/>
                <a:t>Senator Harris sudah menikah</a:t>
              </a:r>
              <a:endParaRPr lang="id-ID" i="1" dirty="0"/>
            </a:p>
          </p:txBody>
        </p:sp>
        <p:cxnSp>
          <p:nvCxnSpPr>
            <p:cNvPr id="21" name="Straight Arrow Connector 20"/>
            <p:cNvCxnSpPr>
              <a:endCxn id="20" idx="1"/>
            </p:cNvCxnSpPr>
            <p:nvPr/>
          </p:nvCxnSpPr>
          <p:spPr>
            <a:xfrm flipV="1">
              <a:off x="2504359" y="3027766"/>
              <a:ext cx="3020132" cy="1499186"/>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5067598" y="4810756"/>
            <a:ext cx="3565178" cy="1354217"/>
          </a:xfrm>
          <a:prstGeom prst="rect">
            <a:avLst/>
          </a:prstGeom>
        </p:spPr>
        <p:txBody>
          <a:bodyPr wrap="square">
            <a:spAutoFit/>
          </a:bodyPr>
          <a:lstStyle/>
          <a:p>
            <a:r>
              <a:rPr lang="id-ID" sz="2800" b="1" dirty="0" smtClean="0">
                <a:solidFill>
                  <a:schemeClr val="accent2"/>
                </a:solidFill>
              </a:rPr>
              <a:t>Argumen valid</a:t>
            </a:r>
          </a:p>
          <a:p>
            <a:pPr marL="285750" indent="-285750">
              <a:buFont typeface="Arial" panose="020B0604020202020204" pitchFamily="34" charset="0"/>
              <a:buChar char="•"/>
            </a:pPr>
            <a:r>
              <a:rPr lang="id-ID" dirty="0" smtClean="0">
                <a:solidFill>
                  <a:schemeClr val="accent1"/>
                </a:solidFill>
              </a:rPr>
              <a:t>Menunjukan 2 pernyataan</a:t>
            </a:r>
          </a:p>
          <a:p>
            <a:pPr marL="285750" indent="-285750">
              <a:buFont typeface="Arial" panose="020B0604020202020204" pitchFamily="34" charset="0"/>
              <a:buChar char="•"/>
            </a:pPr>
            <a:r>
              <a:rPr lang="id-ID" dirty="0" smtClean="0">
                <a:solidFill>
                  <a:schemeClr val="accent1"/>
                </a:solidFill>
              </a:rPr>
              <a:t>Menunjukan informasi tentang kesimpulan</a:t>
            </a:r>
          </a:p>
        </p:txBody>
      </p:sp>
    </p:spTree>
    <p:extLst>
      <p:ext uri="{BB962C8B-B14F-4D97-AF65-F5344CB8AC3E}">
        <p14:creationId xmlns:p14="http://schemas.microsoft.com/office/powerpoint/2010/main" val="158247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Tes Validitas – Diagram Ven</a:t>
            </a:r>
          </a:p>
        </p:txBody>
      </p:sp>
      <p:sp>
        <p:nvSpPr>
          <p:cNvPr id="3" name="Content Placeholder 2"/>
          <p:cNvSpPr>
            <a:spLocks noGrp="1"/>
          </p:cNvSpPr>
          <p:nvPr>
            <p:ph idx="1"/>
          </p:nvPr>
        </p:nvSpPr>
        <p:spPr/>
        <p:txBody>
          <a:bodyPr/>
          <a:lstStyle/>
          <a:p>
            <a:r>
              <a:rPr lang="id-ID" dirty="0" smtClean="0"/>
              <a:t>Menggambarkan yang mewakili </a:t>
            </a:r>
            <a:r>
              <a:rPr lang="id-ID" dirty="0"/>
              <a:t>semua informasi </a:t>
            </a:r>
            <a:r>
              <a:rPr lang="id-ID" dirty="0" smtClean="0"/>
              <a:t>dalam pernyataan</a:t>
            </a:r>
          </a:p>
          <a:p>
            <a:r>
              <a:rPr lang="id-ID" dirty="0" smtClean="0"/>
              <a:t>Berisi kesimpulan</a:t>
            </a:r>
          </a:p>
          <a:p>
            <a:pPr lvl="1"/>
            <a:r>
              <a:rPr lang="id-ID" dirty="0" smtClean="0"/>
              <a:t>Jika ya, maka argumen tersebut </a:t>
            </a:r>
            <a:r>
              <a:rPr lang="id-ID" b="1" dirty="0" smtClean="0"/>
              <a:t>valid</a:t>
            </a:r>
          </a:p>
          <a:p>
            <a:pPr lvl="1"/>
            <a:r>
              <a:rPr lang="id-ID" dirty="0" smtClean="0"/>
              <a:t>Jika tidak, maka argumen </a:t>
            </a:r>
            <a:r>
              <a:rPr lang="id-ID" b="1" dirty="0" smtClean="0"/>
              <a:t>invalid</a:t>
            </a:r>
          </a:p>
          <a:p>
            <a:pPr lvl="1"/>
            <a:endParaRPr lang="id-ID" dirty="0"/>
          </a:p>
        </p:txBody>
      </p:sp>
    </p:spTree>
    <p:extLst>
      <p:ext uri="{BB962C8B-B14F-4D97-AF65-F5344CB8AC3E}">
        <p14:creationId xmlns:p14="http://schemas.microsoft.com/office/powerpoint/2010/main" val="338183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Argumen Invalid</a:t>
            </a:r>
            <a:endParaRPr lang="id-ID" dirty="0"/>
          </a:p>
        </p:txBody>
      </p:sp>
      <p:sp>
        <p:nvSpPr>
          <p:cNvPr id="3" name="Content Placeholder 2"/>
          <p:cNvSpPr>
            <a:spLocks noGrp="1"/>
          </p:cNvSpPr>
          <p:nvPr>
            <p:ph idx="1"/>
          </p:nvPr>
        </p:nvSpPr>
        <p:spPr/>
        <p:txBody>
          <a:bodyPr/>
          <a:lstStyle/>
          <a:p>
            <a:r>
              <a:rPr lang="id-ID" dirty="0" smtClean="0"/>
              <a:t>Semua ikan hidup di air</a:t>
            </a:r>
          </a:p>
          <a:p>
            <a:r>
              <a:rPr lang="id-ID" dirty="0" smtClean="0"/>
              <a:t>Paus bukan ikan</a:t>
            </a:r>
          </a:p>
          <a:p>
            <a:pPr>
              <a:buFont typeface="Symbol" panose="05050102010706020507" pitchFamily="18" charset="2"/>
              <a:buChar char="\"/>
            </a:pPr>
            <a:r>
              <a:rPr lang="id-ID" b="1" dirty="0" smtClean="0">
                <a:solidFill>
                  <a:schemeClr val="accent2"/>
                </a:solidFill>
                <a:sym typeface="Symbol" panose="05050102010706020507" pitchFamily="18" charset="2"/>
              </a:rPr>
              <a:t>Paus tidak hidup di air</a:t>
            </a:r>
            <a:endParaRPr lang="id-ID" b="1" dirty="0">
              <a:solidFill>
                <a:schemeClr val="accent2"/>
              </a:solidFill>
            </a:endParaRPr>
          </a:p>
        </p:txBody>
      </p:sp>
    </p:spTree>
    <p:extLst>
      <p:ext uri="{BB962C8B-B14F-4D97-AF65-F5344CB8AC3E}">
        <p14:creationId xmlns:p14="http://schemas.microsoft.com/office/powerpoint/2010/main" val="344653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Argumen Invalid</a:t>
            </a:r>
          </a:p>
        </p:txBody>
      </p:sp>
      <p:grpSp>
        <p:nvGrpSpPr>
          <p:cNvPr id="31" name="Group 30"/>
          <p:cNvGrpSpPr/>
          <p:nvPr/>
        </p:nvGrpSpPr>
        <p:grpSpPr>
          <a:xfrm>
            <a:off x="179512" y="1506492"/>
            <a:ext cx="7030106" cy="3816424"/>
            <a:chOff x="179512" y="1700808"/>
            <a:chExt cx="8730226" cy="4739366"/>
          </a:xfrm>
        </p:grpSpPr>
        <p:grpSp>
          <p:nvGrpSpPr>
            <p:cNvPr id="30" name="Group 29"/>
            <p:cNvGrpSpPr/>
            <p:nvPr/>
          </p:nvGrpSpPr>
          <p:grpSpPr>
            <a:xfrm>
              <a:off x="179512" y="1700808"/>
              <a:ext cx="8730226" cy="4739366"/>
              <a:chOff x="179512" y="1700808"/>
              <a:chExt cx="8730226" cy="4739366"/>
            </a:xfrm>
          </p:grpSpPr>
          <p:grpSp>
            <p:nvGrpSpPr>
              <p:cNvPr id="4" name="Group 3"/>
              <p:cNvGrpSpPr/>
              <p:nvPr/>
            </p:nvGrpSpPr>
            <p:grpSpPr>
              <a:xfrm>
                <a:off x="179512" y="1700808"/>
                <a:ext cx="4896544" cy="4739366"/>
                <a:chOff x="3131840" y="1988840"/>
                <a:chExt cx="3096344" cy="2996952"/>
              </a:xfrm>
            </p:grpSpPr>
            <p:sp>
              <p:nvSpPr>
                <p:cNvPr id="5" name="Oval 4"/>
                <p:cNvSpPr/>
                <p:nvPr/>
              </p:nvSpPr>
              <p:spPr>
                <a:xfrm>
                  <a:off x="3131840" y="1988840"/>
                  <a:ext cx="3096344" cy="2996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smtClean="0">
                    <a:solidFill>
                      <a:schemeClr val="tx1"/>
                    </a:solidFill>
                  </a:endParaRPr>
                </a:p>
                <a:p>
                  <a:pPr algn="ctr"/>
                  <a:r>
                    <a:rPr lang="id-ID" dirty="0" smtClean="0">
                      <a:solidFill>
                        <a:schemeClr val="tx1"/>
                      </a:solidFill>
                    </a:rPr>
                    <a:t>Semua yang</a:t>
                  </a:r>
                </a:p>
                <a:p>
                  <a:pPr algn="ctr"/>
                  <a:r>
                    <a:rPr lang="id-ID" dirty="0" smtClean="0">
                      <a:solidFill>
                        <a:schemeClr val="tx1"/>
                      </a:solidFill>
                    </a:rPr>
                    <a:t>hidup di air</a:t>
                  </a:r>
                </a:p>
                <a:p>
                  <a:pPr algn="ctr"/>
                  <a:endParaRPr lang="id-ID" dirty="0" smtClean="0">
                    <a:solidFill>
                      <a:schemeClr val="tx1"/>
                    </a:solidFill>
                  </a:endParaRPr>
                </a:p>
                <a:p>
                  <a:pPr algn="ctr"/>
                  <a:endParaRPr lang="id-ID" dirty="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a:solidFill>
                      <a:schemeClr val="tx1"/>
                    </a:solidFill>
                  </a:endParaRPr>
                </a:p>
                <a:p>
                  <a:pPr algn="ctr"/>
                  <a:endParaRPr lang="id-ID" dirty="0" smtClean="0">
                    <a:solidFill>
                      <a:schemeClr val="tx1"/>
                    </a:solidFill>
                  </a:endParaRPr>
                </a:p>
                <a:p>
                  <a:pPr algn="ctr"/>
                  <a:endParaRPr lang="id-ID" dirty="0">
                    <a:solidFill>
                      <a:schemeClr val="tx1"/>
                    </a:solidFill>
                  </a:endParaRPr>
                </a:p>
                <a:p>
                  <a:pPr algn="ctr"/>
                  <a:endParaRPr lang="id-ID" dirty="0" smtClean="0">
                    <a:solidFill>
                      <a:schemeClr val="tx1"/>
                    </a:solidFill>
                  </a:endParaRPr>
                </a:p>
                <a:p>
                  <a:pPr algn="ctr"/>
                  <a:endParaRPr lang="id-ID" dirty="0">
                    <a:solidFill>
                      <a:schemeClr val="tx1"/>
                    </a:solidFill>
                  </a:endParaRPr>
                </a:p>
                <a:p>
                  <a:pPr algn="ctr"/>
                  <a:endParaRPr lang="id-ID" dirty="0">
                    <a:solidFill>
                      <a:schemeClr val="tx1"/>
                    </a:solidFill>
                  </a:endParaRPr>
                </a:p>
                <a:p>
                  <a:pPr algn="ctr"/>
                  <a:endParaRPr lang="id-ID" dirty="0">
                    <a:solidFill>
                      <a:schemeClr val="tx1"/>
                    </a:solidFill>
                  </a:endParaRPr>
                </a:p>
              </p:txBody>
            </p:sp>
            <p:sp>
              <p:nvSpPr>
                <p:cNvPr id="6" name="Oval 5"/>
                <p:cNvSpPr/>
                <p:nvPr/>
              </p:nvSpPr>
              <p:spPr>
                <a:xfrm>
                  <a:off x="3869521" y="3328804"/>
                  <a:ext cx="1620981" cy="15689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Ikan</a:t>
                  </a:r>
                </a:p>
                <a:p>
                  <a:pPr algn="ctr"/>
                  <a:endParaRPr lang="id-ID" dirty="0" smtClean="0">
                    <a:solidFill>
                      <a:schemeClr val="tx1"/>
                    </a:solidFill>
                  </a:endParaRPr>
                </a:p>
                <a:p>
                  <a:pPr algn="ctr"/>
                  <a:endParaRPr lang="id-ID" dirty="0">
                    <a:solidFill>
                      <a:schemeClr val="tx1"/>
                    </a:solidFill>
                  </a:endParaRPr>
                </a:p>
                <a:p>
                  <a:pPr algn="ctr"/>
                  <a:endParaRPr lang="id-ID" dirty="0">
                    <a:solidFill>
                      <a:schemeClr val="tx1"/>
                    </a:solidFill>
                  </a:endParaRPr>
                </a:p>
              </p:txBody>
            </p:sp>
          </p:grpSp>
          <p:grpSp>
            <p:nvGrpSpPr>
              <p:cNvPr id="7" name="Group 6"/>
              <p:cNvGrpSpPr/>
              <p:nvPr/>
            </p:nvGrpSpPr>
            <p:grpSpPr>
              <a:xfrm>
                <a:off x="3534086" y="1797909"/>
                <a:ext cx="4710320" cy="2385264"/>
                <a:chOff x="3534086" y="1797909"/>
                <a:chExt cx="4710320" cy="2385264"/>
              </a:xfrm>
            </p:grpSpPr>
            <p:cxnSp>
              <p:nvCxnSpPr>
                <p:cNvPr id="8" name="Straight Arrow Connector 7"/>
                <p:cNvCxnSpPr>
                  <a:stCxn id="6" idx="7"/>
                </p:cNvCxnSpPr>
                <p:nvPr/>
              </p:nvCxnSpPr>
              <p:spPr>
                <a:xfrm flipV="1">
                  <a:off x="3534086" y="2282890"/>
                  <a:ext cx="1541968" cy="1900283"/>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76054" y="1797909"/>
                  <a:ext cx="3168352" cy="369332"/>
                </a:xfrm>
                <a:prstGeom prst="rect">
                  <a:avLst/>
                </a:prstGeom>
                <a:noFill/>
              </p:spPr>
              <p:txBody>
                <a:bodyPr wrap="square" rtlCol="0">
                  <a:spAutoFit/>
                </a:bodyPr>
                <a:lstStyle/>
                <a:p>
                  <a:r>
                    <a:rPr lang="id-ID" i="1" dirty="0" smtClean="0"/>
                    <a:t>Semua ikan hidup di air</a:t>
                  </a:r>
                  <a:endParaRPr lang="id-ID" i="1" dirty="0"/>
                </a:p>
              </p:txBody>
            </p:sp>
          </p:grpSp>
          <p:grpSp>
            <p:nvGrpSpPr>
              <p:cNvPr id="10" name="Group 9"/>
              <p:cNvGrpSpPr/>
              <p:nvPr/>
            </p:nvGrpSpPr>
            <p:grpSpPr>
              <a:xfrm>
                <a:off x="4727637" y="3477936"/>
                <a:ext cx="4182101" cy="1797843"/>
                <a:chOff x="4439605" y="4505929"/>
                <a:chExt cx="4182101" cy="1797843"/>
              </a:xfrm>
            </p:grpSpPr>
            <p:sp>
              <p:nvSpPr>
                <p:cNvPr id="11" name="TextBox 10"/>
                <p:cNvSpPr txBox="1"/>
                <p:nvPr/>
              </p:nvSpPr>
              <p:spPr>
                <a:xfrm>
                  <a:off x="5453354" y="4505929"/>
                  <a:ext cx="3168352" cy="369332"/>
                </a:xfrm>
                <a:prstGeom prst="rect">
                  <a:avLst/>
                </a:prstGeom>
                <a:noFill/>
              </p:spPr>
              <p:txBody>
                <a:bodyPr wrap="square" rtlCol="0">
                  <a:spAutoFit/>
                </a:bodyPr>
                <a:lstStyle/>
                <a:p>
                  <a:r>
                    <a:rPr lang="id-ID" i="1" dirty="0" smtClean="0"/>
                    <a:t>Paus bukan ikan</a:t>
                  </a:r>
                  <a:endParaRPr lang="id-ID" i="1" dirty="0"/>
                </a:p>
              </p:txBody>
            </p:sp>
            <p:cxnSp>
              <p:nvCxnSpPr>
                <p:cNvPr id="12" name="Straight Arrow Connector 11"/>
                <p:cNvCxnSpPr/>
                <p:nvPr/>
              </p:nvCxnSpPr>
              <p:spPr>
                <a:xfrm flipV="1">
                  <a:off x="4439605" y="4875260"/>
                  <a:ext cx="1013749" cy="1428512"/>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4655649" y="5216871"/>
                <a:ext cx="3997563" cy="369332"/>
                <a:chOff x="4473213" y="4272195"/>
                <a:chExt cx="3997563" cy="369332"/>
              </a:xfrm>
            </p:grpSpPr>
            <p:sp>
              <p:nvSpPr>
                <p:cNvPr id="14" name="TextBox 13"/>
                <p:cNvSpPr txBox="1"/>
                <p:nvPr/>
              </p:nvSpPr>
              <p:spPr>
                <a:xfrm>
                  <a:off x="5302424" y="4272195"/>
                  <a:ext cx="3168352" cy="369332"/>
                </a:xfrm>
                <a:prstGeom prst="rect">
                  <a:avLst/>
                </a:prstGeom>
                <a:noFill/>
              </p:spPr>
              <p:txBody>
                <a:bodyPr wrap="square" rtlCol="0">
                  <a:spAutoFit/>
                </a:bodyPr>
                <a:lstStyle/>
                <a:p>
                  <a:r>
                    <a:rPr lang="id-ID" i="1" dirty="0" smtClean="0"/>
                    <a:t>Paus tidak hidup di air</a:t>
                  </a:r>
                  <a:endParaRPr lang="id-ID" i="1" dirty="0"/>
                </a:p>
              </p:txBody>
            </p:sp>
            <p:cxnSp>
              <p:nvCxnSpPr>
                <p:cNvPr id="15" name="Straight Arrow Connector 14"/>
                <p:cNvCxnSpPr>
                  <a:endCxn id="14" idx="1"/>
                </p:cNvCxnSpPr>
                <p:nvPr/>
              </p:nvCxnSpPr>
              <p:spPr>
                <a:xfrm flipV="1">
                  <a:off x="4473213" y="4456861"/>
                  <a:ext cx="829211" cy="138499"/>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17" name="Rectangle 16"/>
            <p:cNvSpPr/>
            <p:nvPr/>
          </p:nvSpPr>
          <p:spPr>
            <a:xfrm rot="2360702">
              <a:off x="4414950" y="5141150"/>
              <a:ext cx="455286" cy="584775"/>
            </a:xfrm>
            <a:prstGeom prst="rect">
              <a:avLst/>
            </a:prstGeom>
          </p:spPr>
          <p:txBody>
            <a:bodyPr wrap="none">
              <a:spAutoFit/>
            </a:bodyPr>
            <a:lstStyle/>
            <a:p>
              <a:pPr algn="ctr"/>
              <a:r>
                <a:rPr lang="id-ID" sz="3200" dirty="0">
                  <a:latin typeface="+mj-lt"/>
                </a:rPr>
                <a:t>X</a:t>
              </a:r>
            </a:p>
          </p:txBody>
        </p:sp>
      </p:grpSp>
      <p:sp>
        <p:nvSpPr>
          <p:cNvPr id="32" name="Rectangle 31"/>
          <p:cNvSpPr/>
          <p:nvPr/>
        </p:nvSpPr>
        <p:spPr>
          <a:xfrm>
            <a:off x="3279304" y="5006086"/>
            <a:ext cx="4461047" cy="1077218"/>
          </a:xfrm>
          <a:prstGeom prst="rect">
            <a:avLst/>
          </a:prstGeom>
        </p:spPr>
        <p:txBody>
          <a:bodyPr wrap="square">
            <a:spAutoFit/>
          </a:bodyPr>
          <a:lstStyle/>
          <a:p>
            <a:r>
              <a:rPr lang="id-ID" sz="2800" b="1" dirty="0" smtClean="0">
                <a:solidFill>
                  <a:schemeClr val="accent2"/>
                </a:solidFill>
              </a:rPr>
              <a:t>Argumen invalid</a:t>
            </a:r>
          </a:p>
          <a:p>
            <a:pPr marL="285750" indent="-285750">
              <a:buFont typeface="Arial" panose="020B0604020202020204" pitchFamily="34" charset="0"/>
              <a:buChar char="•"/>
            </a:pPr>
            <a:r>
              <a:rPr lang="id-ID" dirty="0" smtClean="0">
                <a:solidFill>
                  <a:schemeClr val="accent1"/>
                </a:solidFill>
              </a:rPr>
              <a:t>Pernyataan tidak secara otomatis mendukung kesimpulan yang ada</a:t>
            </a:r>
          </a:p>
        </p:txBody>
      </p:sp>
      <p:sp>
        <p:nvSpPr>
          <p:cNvPr id="33" name="TextBox 32"/>
          <p:cNvSpPr txBox="1"/>
          <p:nvPr/>
        </p:nvSpPr>
        <p:spPr>
          <a:xfrm>
            <a:off x="6673853" y="1605888"/>
            <a:ext cx="907621" cy="369332"/>
          </a:xfrm>
          <a:prstGeom prst="rect">
            <a:avLst/>
          </a:prstGeom>
          <a:noFill/>
        </p:spPr>
        <p:txBody>
          <a:bodyPr wrap="none" rtlCol="0">
            <a:spAutoFit/>
          </a:bodyPr>
          <a:lstStyle/>
          <a:p>
            <a:r>
              <a:rPr lang="id-ID" b="1" dirty="0" smtClean="0">
                <a:solidFill>
                  <a:schemeClr val="accent2"/>
                </a:solidFill>
              </a:rPr>
              <a:t>Benar</a:t>
            </a:r>
            <a:endParaRPr lang="id-ID" b="1" dirty="0">
              <a:solidFill>
                <a:schemeClr val="accent2"/>
              </a:solidFill>
            </a:endParaRPr>
          </a:p>
        </p:txBody>
      </p:sp>
      <p:sp>
        <p:nvSpPr>
          <p:cNvPr id="34" name="TextBox 33"/>
          <p:cNvSpPr txBox="1"/>
          <p:nvPr/>
        </p:nvSpPr>
        <p:spPr>
          <a:xfrm>
            <a:off x="7286540" y="4301876"/>
            <a:ext cx="846707" cy="369332"/>
          </a:xfrm>
          <a:prstGeom prst="rect">
            <a:avLst/>
          </a:prstGeom>
          <a:noFill/>
        </p:spPr>
        <p:txBody>
          <a:bodyPr wrap="none" rtlCol="0">
            <a:spAutoFit/>
          </a:bodyPr>
          <a:lstStyle/>
          <a:p>
            <a:r>
              <a:rPr lang="id-ID" b="1" dirty="0" smtClean="0">
                <a:solidFill>
                  <a:schemeClr val="accent2"/>
                </a:solidFill>
              </a:rPr>
              <a:t>Salah</a:t>
            </a:r>
            <a:endParaRPr lang="id-ID" b="1" dirty="0">
              <a:solidFill>
                <a:schemeClr val="accent2"/>
              </a:solidFill>
            </a:endParaRPr>
          </a:p>
        </p:txBody>
      </p:sp>
    </p:spTree>
    <p:extLst>
      <p:ext uri="{BB962C8B-B14F-4D97-AF65-F5344CB8AC3E}">
        <p14:creationId xmlns:p14="http://schemas.microsoft.com/office/powerpoint/2010/main" val="317385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Invalid, Kesimpulan Benar</a:t>
            </a:r>
            <a:endParaRPr lang="id-ID" dirty="0"/>
          </a:p>
        </p:txBody>
      </p:sp>
      <p:sp>
        <p:nvSpPr>
          <p:cNvPr id="3" name="Content Placeholder 2"/>
          <p:cNvSpPr>
            <a:spLocks noGrp="1"/>
          </p:cNvSpPr>
          <p:nvPr>
            <p:ph idx="1"/>
          </p:nvPr>
        </p:nvSpPr>
        <p:spPr/>
        <p:txBody>
          <a:bodyPr>
            <a:normAutofit lnSpcReduction="10000"/>
          </a:bodyPr>
          <a:lstStyle/>
          <a:p>
            <a:r>
              <a:rPr lang="id-ID" dirty="0" smtClean="0"/>
              <a:t>Semua Presiden A.S pada abad 20 adalah laki – laki</a:t>
            </a:r>
          </a:p>
          <a:p>
            <a:r>
              <a:rPr lang="id-ID" dirty="0" smtClean="0"/>
              <a:t>John Kennedy adalah laki-laki</a:t>
            </a:r>
          </a:p>
          <a:p>
            <a:pPr lvl="0">
              <a:buClr>
                <a:srgbClr val="9BBB59"/>
              </a:buClr>
              <a:buFont typeface="Symbol" panose="05050102010706020507" pitchFamily="18" charset="2"/>
              <a:buChar char="\"/>
            </a:pPr>
            <a:r>
              <a:rPr lang="id-ID" b="1" dirty="0" smtClean="0">
                <a:solidFill>
                  <a:srgbClr val="C0504D"/>
                </a:solidFill>
                <a:sym typeface="Symbol" panose="05050102010706020507" pitchFamily="18" charset="2"/>
              </a:rPr>
              <a:t>John Kennedy adalah Presiden A.S abad  20</a:t>
            </a:r>
          </a:p>
          <a:p>
            <a:pPr lvl="0">
              <a:buClr>
                <a:srgbClr val="9BBB59"/>
              </a:buClr>
              <a:buFont typeface="Symbol" panose="05050102010706020507" pitchFamily="18" charset="2"/>
              <a:buChar char="\"/>
            </a:pPr>
            <a:endParaRPr lang="id-ID" b="1" dirty="0">
              <a:solidFill>
                <a:srgbClr val="C0504D"/>
              </a:solidFill>
              <a:sym typeface="Symbol" panose="05050102010706020507" pitchFamily="18" charset="2"/>
            </a:endParaRPr>
          </a:p>
          <a:p>
            <a:r>
              <a:rPr lang="id-ID" dirty="0"/>
              <a:t>Semua Presiden A.S pada abad 20 adalah laki – laki</a:t>
            </a:r>
          </a:p>
          <a:p>
            <a:r>
              <a:rPr lang="id-ID" dirty="0" smtClean="0"/>
              <a:t>Albert Einstein </a:t>
            </a:r>
            <a:r>
              <a:rPr lang="id-ID" dirty="0"/>
              <a:t>adalah laki-laki</a:t>
            </a:r>
          </a:p>
          <a:p>
            <a:pPr lvl="0">
              <a:buClr>
                <a:srgbClr val="9BBB59"/>
              </a:buClr>
              <a:buFont typeface="Symbol" panose="05050102010706020507" pitchFamily="18" charset="2"/>
              <a:buChar char="\"/>
            </a:pPr>
            <a:r>
              <a:rPr lang="id-ID" b="1" dirty="0">
                <a:solidFill>
                  <a:schemeClr val="accent2"/>
                </a:solidFill>
              </a:rPr>
              <a:t>Albert Einstein </a:t>
            </a:r>
            <a:r>
              <a:rPr lang="id-ID" b="1" dirty="0" smtClean="0">
                <a:solidFill>
                  <a:srgbClr val="C0504D"/>
                </a:solidFill>
                <a:sym typeface="Symbol" panose="05050102010706020507" pitchFamily="18" charset="2"/>
              </a:rPr>
              <a:t>adalah </a:t>
            </a:r>
            <a:r>
              <a:rPr lang="id-ID" b="1" dirty="0">
                <a:solidFill>
                  <a:srgbClr val="C0504D"/>
                </a:solidFill>
                <a:sym typeface="Symbol" panose="05050102010706020507" pitchFamily="18" charset="2"/>
              </a:rPr>
              <a:t>Presiden A.S abad  20</a:t>
            </a:r>
            <a:endParaRPr lang="id-ID" b="1" dirty="0">
              <a:solidFill>
                <a:srgbClr val="C0504D"/>
              </a:solidFill>
            </a:endParaRPr>
          </a:p>
          <a:p>
            <a:pPr lvl="0">
              <a:buClr>
                <a:srgbClr val="9BBB59"/>
              </a:buClr>
              <a:buFont typeface="Symbol" panose="05050102010706020507" pitchFamily="18" charset="2"/>
              <a:buChar char="\"/>
            </a:pPr>
            <a:endParaRPr lang="id-ID" b="1" dirty="0">
              <a:solidFill>
                <a:srgbClr val="C0504D"/>
              </a:solidFill>
            </a:endParaRPr>
          </a:p>
        </p:txBody>
      </p:sp>
    </p:spTree>
    <p:extLst>
      <p:ext uri="{BB962C8B-B14F-4D97-AF65-F5344CB8AC3E}">
        <p14:creationId xmlns:p14="http://schemas.microsoft.com/office/powerpoint/2010/main" val="146011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592061"/>
            <a:ext cx="5400600" cy="628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692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Argumen Deduktif Bersyarat </a:t>
            </a:r>
            <a:r>
              <a:rPr lang="id-ID" sz="3100" dirty="0" smtClean="0"/>
              <a:t>(if...then)</a:t>
            </a:r>
            <a:endParaRPr lang="id-ID" sz="3100" dirty="0"/>
          </a:p>
        </p:txBody>
      </p:sp>
      <p:sp>
        <p:nvSpPr>
          <p:cNvPr id="3" name="Content Placeholder 2"/>
          <p:cNvSpPr>
            <a:spLocks noGrp="1"/>
          </p:cNvSpPr>
          <p:nvPr>
            <p:ph idx="1"/>
          </p:nvPr>
        </p:nvSpPr>
        <p:spPr/>
        <p:txBody>
          <a:bodyPr/>
          <a:lstStyle/>
          <a:p>
            <a:r>
              <a:rPr lang="id-ID" b="1" dirty="0" smtClean="0"/>
              <a:t>Jika</a:t>
            </a:r>
            <a:r>
              <a:rPr lang="id-ID" dirty="0" smtClean="0"/>
              <a:t> orang berkunjung ke Bali, </a:t>
            </a:r>
            <a:r>
              <a:rPr lang="id-ID" b="1" dirty="0" smtClean="0"/>
              <a:t>maka</a:t>
            </a:r>
            <a:r>
              <a:rPr lang="id-ID" dirty="0" smtClean="0"/>
              <a:t> orang tersebut suka pantai</a:t>
            </a:r>
            <a:endParaRPr lang="id-ID" b="1" dirty="0"/>
          </a:p>
          <a:p>
            <a:r>
              <a:rPr lang="id-ID" dirty="0" smtClean="0"/>
              <a:t>Budi berkunjung ke Bali</a:t>
            </a:r>
          </a:p>
          <a:p>
            <a:pPr lvl="0">
              <a:buClr>
                <a:srgbClr val="9BBB59"/>
              </a:buClr>
              <a:buFont typeface="Symbol" panose="05050102010706020507" pitchFamily="18" charset="2"/>
              <a:buChar char="\"/>
            </a:pPr>
            <a:r>
              <a:rPr lang="id-ID" b="1" dirty="0" smtClean="0">
                <a:solidFill>
                  <a:schemeClr val="accent2"/>
                </a:solidFill>
              </a:rPr>
              <a:t>Budi suka pantai</a:t>
            </a:r>
            <a:endParaRPr lang="id-ID" b="1" dirty="0" smtClean="0">
              <a:solidFill>
                <a:srgbClr val="C0504D"/>
              </a:solidFill>
            </a:endParaRPr>
          </a:p>
        </p:txBody>
      </p:sp>
      <p:pic>
        <p:nvPicPr>
          <p:cNvPr id="5" name="Picture 4"/>
          <p:cNvPicPr>
            <a:picLocks noChangeAspect="1"/>
          </p:cNvPicPr>
          <p:nvPr/>
        </p:nvPicPr>
        <p:blipFill>
          <a:blip r:embed="rId2"/>
          <a:stretch>
            <a:fillRect/>
          </a:stretch>
        </p:blipFill>
        <p:spPr>
          <a:xfrm>
            <a:off x="1686593" y="3717032"/>
            <a:ext cx="5770814" cy="28945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4292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Argumen Deduktif Bersyarat </a:t>
            </a:r>
            <a:r>
              <a:rPr lang="id-ID" sz="3100" dirty="0"/>
              <a:t>(if...then)</a:t>
            </a:r>
          </a:p>
        </p:txBody>
      </p:sp>
      <p:sp>
        <p:nvSpPr>
          <p:cNvPr id="3" name="Content Placeholder 2"/>
          <p:cNvSpPr>
            <a:spLocks noGrp="1"/>
          </p:cNvSpPr>
          <p:nvPr>
            <p:ph idx="1"/>
          </p:nvPr>
        </p:nvSpPr>
        <p:spPr/>
        <p:txBody>
          <a:bodyPr>
            <a:normAutofit fontScale="92500" lnSpcReduction="10000"/>
          </a:bodyPr>
          <a:lstStyle/>
          <a:p>
            <a:r>
              <a:rPr lang="id-ID" b="1" dirty="0"/>
              <a:t>Pernyataan 1</a:t>
            </a:r>
            <a:r>
              <a:rPr lang="id-ID" dirty="0"/>
              <a:t> merupakan sebuah </a:t>
            </a:r>
            <a:r>
              <a:rPr lang="id-ID" b="1" dirty="0"/>
              <a:t>kondisi</a:t>
            </a:r>
            <a:r>
              <a:rPr lang="id-ID" dirty="0"/>
              <a:t> </a:t>
            </a:r>
            <a:r>
              <a:rPr lang="id-ID" dirty="0" smtClean="0">
                <a:solidFill>
                  <a:schemeClr val="accent2"/>
                </a:solidFill>
              </a:rPr>
              <a:t>(</a:t>
            </a:r>
            <a:r>
              <a:rPr lang="id-ID" b="1" dirty="0" smtClean="0">
                <a:solidFill>
                  <a:schemeClr val="accent2"/>
                </a:solidFill>
              </a:rPr>
              <a:t>if</a:t>
            </a:r>
            <a:r>
              <a:rPr lang="id-ID" dirty="0" smtClean="0">
                <a:solidFill>
                  <a:schemeClr val="accent2"/>
                </a:solidFill>
              </a:rPr>
              <a:t> </a:t>
            </a:r>
            <a:r>
              <a:rPr lang="id-ID" dirty="0"/>
              <a:t>p</a:t>
            </a:r>
            <a:r>
              <a:rPr lang="id-ID" dirty="0">
                <a:solidFill>
                  <a:schemeClr val="accent2"/>
                </a:solidFill>
              </a:rPr>
              <a:t>, </a:t>
            </a:r>
            <a:r>
              <a:rPr lang="id-ID" b="1" dirty="0" smtClean="0">
                <a:solidFill>
                  <a:schemeClr val="accent2"/>
                </a:solidFill>
              </a:rPr>
              <a:t>then </a:t>
            </a:r>
            <a:r>
              <a:rPr lang="id-ID" dirty="0" smtClean="0"/>
              <a:t>q</a:t>
            </a:r>
            <a:r>
              <a:rPr lang="id-ID" dirty="0">
                <a:solidFill>
                  <a:schemeClr val="accent2"/>
                </a:solidFill>
              </a:rPr>
              <a:t>)</a:t>
            </a:r>
          </a:p>
          <a:p>
            <a:pPr lvl="1"/>
            <a:r>
              <a:rPr lang="id-ID" dirty="0">
                <a:solidFill>
                  <a:schemeClr val="tx1"/>
                </a:solidFill>
              </a:rPr>
              <a:t>p</a:t>
            </a:r>
            <a:r>
              <a:rPr lang="id-ID" dirty="0"/>
              <a:t> = orang berkunjung ke Bali</a:t>
            </a:r>
          </a:p>
          <a:p>
            <a:pPr lvl="1"/>
            <a:r>
              <a:rPr lang="id-ID" dirty="0">
                <a:solidFill>
                  <a:schemeClr val="tx1"/>
                </a:solidFill>
              </a:rPr>
              <a:t>q</a:t>
            </a:r>
            <a:r>
              <a:rPr lang="id-ID" dirty="0"/>
              <a:t> = orang tersebut suka pantai</a:t>
            </a:r>
          </a:p>
          <a:p>
            <a:r>
              <a:rPr lang="id-ID" b="1" dirty="0"/>
              <a:t>Pernyataan 2</a:t>
            </a:r>
            <a:r>
              <a:rPr lang="id-ID" dirty="0"/>
              <a:t> menegaskan orang tersebut adalah </a:t>
            </a:r>
            <a:r>
              <a:rPr lang="id-ID" b="1" dirty="0"/>
              <a:t>Budi</a:t>
            </a:r>
          </a:p>
          <a:p>
            <a:pPr lvl="1"/>
            <a:r>
              <a:rPr lang="id-ID" dirty="0">
                <a:solidFill>
                  <a:schemeClr val="tx1"/>
                </a:solidFill>
              </a:rPr>
              <a:t>p</a:t>
            </a:r>
            <a:r>
              <a:rPr lang="id-ID" dirty="0"/>
              <a:t> adalah </a:t>
            </a:r>
            <a:r>
              <a:rPr lang="id-ID" b="1" dirty="0" smtClean="0">
                <a:solidFill>
                  <a:schemeClr val="accent2"/>
                </a:solidFill>
              </a:rPr>
              <a:t>true</a:t>
            </a:r>
          </a:p>
          <a:p>
            <a:r>
              <a:rPr lang="id-ID" b="1" dirty="0" smtClean="0"/>
              <a:t>Kesimpulan </a:t>
            </a:r>
            <a:r>
              <a:rPr lang="id-ID" dirty="0" smtClean="0"/>
              <a:t>menegaskan q adalah benar untuk Budi</a:t>
            </a:r>
          </a:p>
          <a:p>
            <a:r>
              <a:rPr lang="id-ID" dirty="0" smtClean="0"/>
              <a:t>Dengan demikian argumen adalah </a:t>
            </a:r>
            <a:r>
              <a:rPr lang="id-ID" b="1" dirty="0" smtClean="0">
                <a:solidFill>
                  <a:schemeClr val="accent2"/>
                </a:solidFill>
              </a:rPr>
              <a:t>valid</a:t>
            </a:r>
            <a:r>
              <a:rPr lang="id-ID" dirty="0" smtClean="0"/>
              <a:t>, jika </a:t>
            </a:r>
            <a:r>
              <a:rPr lang="id-ID" b="1" dirty="0" smtClean="0">
                <a:solidFill>
                  <a:schemeClr val="accent2"/>
                </a:solidFill>
              </a:rPr>
              <a:t>true </a:t>
            </a:r>
            <a:r>
              <a:rPr lang="id-ID" dirty="0" smtClean="0"/>
              <a:t>orang yang berkunjung ke Bali suka pantai dan Budi berkunjung ke Bali, Budi suka pantai </a:t>
            </a:r>
            <a:endParaRPr lang="id-ID" b="1" dirty="0"/>
          </a:p>
          <a:p>
            <a:endParaRPr lang="id-ID" dirty="0"/>
          </a:p>
        </p:txBody>
      </p:sp>
    </p:spTree>
    <p:extLst>
      <p:ext uri="{BB962C8B-B14F-4D97-AF65-F5344CB8AC3E}">
        <p14:creationId xmlns:p14="http://schemas.microsoft.com/office/powerpoint/2010/main" val="234939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4 Bentuk Dasar Argumen Bersyarat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4604199"/>
              </p:ext>
            </p:extLst>
          </p:nvPr>
        </p:nvGraphicFramePr>
        <p:xfrm>
          <a:off x="469168" y="2693179"/>
          <a:ext cx="8229600" cy="239776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id-ID" dirty="0"/>
                    </a:p>
                  </a:txBody>
                  <a:tcPr/>
                </a:tc>
                <a:tc>
                  <a:txBody>
                    <a:bodyPr/>
                    <a:lstStyle/>
                    <a:p>
                      <a:r>
                        <a:rPr lang="id-ID" dirty="0" smtClean="0"/>
                        <a:t>Affirming the Hypothesis</a:t>
                      </a:r>
                      <a:endParaRPr lang="id-ID"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Affirming the Conclucion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Denying the Hypothesis</a:t>
                      </a:r>
                    </a:p>
                    <a:p>
                      <a:endParaRPr lang="id-ID"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Denying the Conclucion</a:t>
                      </a:r>
                    </a:p>
                    <a:p>
                      <a:endParaRPr lang="id-ID" dirty="0"/>
                    </a:p>
                  </a:txBody>
                  <a:tcPr/>
                </a:tc>
              </a:tr>
              <a:tr h="370840">
                <a:tc rowSpan="3">
                  <a:txBody>
                    <a:bodyPr/>
                    <a:lstStyle/>
                    <a:p>
                      <a:r>
                        <a:rPr lang="id-ID" b="1" dirty="0" smtClean="0"/>
                        <a:t>Bentuk</a:t>
                      </a:r>
                      <a:endParaRPr lang="id-ID" b="1" dirty="0"/>
                    </a:p>
                  </a:txBody>
                  <a:tcPr/>
                </a:tc>
                <a:tc>
                  <a:txBody>
                    <a:bodyPr/>
                    <a:lstStyle/>
                    <a:p>
                      <a:r>
                        <a:rPr lang="id-ID" dirty="0" smtClean="0"/>
                        <a:t>if p, then q</a:t>
                      </a:r>
                    </a:p>
                  </a:txBody>
                  <a:tcPr/>
                </a:tc>
                <a:tc>
                  <a:txBody>
                    <a:bodyPr/>
                    <a:lstStyle/>
                    <a:p>
                      <a:r>
                        <a:rPr lang="id-ID" dirty="0" smtClean="0"/>
                        <a:t>if p, then q</a:t>
                      </a:r>
                    </a:p>
                  </a:txBody>
                  <a:tcPr/>
                </a:tc>
                <a:tc>
                  <a:txBody>
                    <a:bodyPr/>
                    <a:lstStyle/>
                    <a:p>
                      <a:r>
                        <a:rPr lang="id-ID" dirty="0" smtClean="0"/>
                        <a:t>if p, then q</a:t>
                      </a:r>
                    </a:p>
                  </a:txBody>
                  <a:tcPr/>
                </a:tc>
                <a:tc>
                  <a:txBody>
                    <a:bodyPr/>
                    <a:lstStyle/>
                    <a:p>
                      <a:r>
                        <a:rPr lang="id-ID" dirty="0" smtClean="0"/>
                        <a:t>if p, then q</a:t>
                      </a:r>
                    </a:p>
                  </a:txBody>
                  <a:tcPr/>
                </a:tc>
              </a:tr>
              <a:tr h="370840">
                <a:tc vMerge="1">
                  <a:txBody>
                    <a:bodyPr/>
                    <a:lstStyle/>
                    <a:p>
                      <a:endParaRPr lang="id-ID" b="1" dirty="0"/>
                    </a:p>
                  </a:txBody>
                  <a:tcPr/>
                </a:tc>
                <a:tc>
                  <a:txBody>
                    <a:bodyPr/>
                    <a:lstStyle/>
                    <a:p>
                      <a:r>
                        <a:rPr lang="id-ID" dirty="0" smtClean="0"/>
                        <a:t>p =</a:t>
                      </a:r>
                      <a:r>
                        <a:rPr lang="id-ID" baseline="0" dirty="0" smtClean="0"/>
                        <a:t> T</a:t>
                      </a:r>
                      <a:endParaRPr lang="id-ID" dirty="0"/>
                    </a:p>
                  </a:txBody>
                  <a:tcPr/>
                </a:tc>
                <a:tc>
                  <a:txBody>
                    <a:bodyPr/>
                    <a:lstStyle/>
                    <a:p>
                      <a:r>
                        <a:rPr lang="id-ID" dirty="0" smtClean="0"/>
                        <a:t>q =</a:t>
                      </a:r>
                      <a:r>
                        <a:rPr lang="id-ID" baseline="0" dirty="0" smtClean="0"/>
                        <a:t> T</a:t>
                      </a:r>
                      <a:endParaRPr lang="id-ID" dirty="0"/>
                    </a:p>
                  </a:txBody>
                  <a:tcPr/>
                </a:tc>
                <a:tc>
                  <a:txBody>
                    <a:bodyPr/>
                    <a:lstStyle/>
                    <a:p>
                      <a:r>
                        <a:rPr lang="id-ID" dirty="0" smtClean="0"/>
                        <a:t>p =</a:t>
                      </a:r>
                      <a:r>
                        <a:rPr lang="id-ID" baseline="0" dirty="0" smtClean="0"/>
                        <a:t> F</a:t>
                      </a:r>
                      <a:endParaRPr lang="id-ID" dirty="0"/>
                    </a:p>
                  </a:txBody>
                  <a:tcPr/>
                </a:tc>
                <a:tc>
                  <a:txBody>
                    <a:bodyPr/>
                    <a:lstStyle/>
                    <a:p>
                      <a:r>
                        <a:rPr lang="id-ID" dirty="0" smtClean="0"/>
                        <a:t>q =</a:t>
                      </a:r>
                      <a:r>
                        <a:rPr lang="id-ID" baseline="0" dirty="0" smtClean="0"/>
                        <a:t> F</a:t>
                      </a:r>
                      <a:endParaRPr lang="id-ID" dirty="0"/>
                    </a:p>
                  </a:txBody>
                  <a:tcPr/>
                </a:tc>
              </a:tr>
              <a:tr h="370840">
                <a:tc vMerge="1">
                  <a:txBody>
                    <a:bodyPr/>
                    <a:lstStyle/>
                    <a:p>
                      <a:endParaRPr lang="id-ID" b="1" dirty="0"/>
                    </a:p>
                  </a:txBody>
                  <a:tcPr/>
                </a:tc>
                <a:tc>
                  <a:txBody>
                    <a:bodyPr/>
                    <a:lstStyle/>
                    <a:p>
                      <a:r>
                        <a:rPr lang="id-ID" dirty="0" smtClean="0"/>
                        <a:t>q = T</a:t>
                      </a:r>
                      <a:endParaRPr lang="id-ID" dirty="0"/>
                    </a:p>
                  </a:txBody>
                  <a:tcPr/>
                </a:tc>
                <a:tc>
                  <a:txBody>
                    <a:bodyPr/>
                    <a:lstStyle/>
                    <a:p>
                      <a:r>
                        <a:rPr lang="id-ID" dirty="0" smtClean="0"/>
                        <a:t>p = T</a:t>
                      </a:r>
                      <a:endParaRPr lang="id-ID" dirty="0"/>
                    </a:p>
                  </a:txBody>
                  <a:tcPr/>
                </a:tc>
                <a:tc>
                  <a:txBody>
                    <a:bodyPr/>
                    <a:lstStyle/>
                    <a:p>
                      <a:r>
                        <a:rPr lang="id-ID" dirty="0" smtClean="0"/>
                        <a:t>q = F</a:t>
                      </a:r>
                      <a:endParaRPr lang="id-ID" dirty="0"/>
                    </a:p>
                  </a:txBody>
                  <a:tcPr/>
                </a:tc>
                <a:tc>
                  <a:txBody>
                    <a:bodyPr/>
                    <a:lstStyle/>
                    <a:p>
                      <a:r>
                        <a:rPr lang="id-ID" dirty="0" smtClean="0"/>
                        <a:t>p = F</a:t>
                      </a:r>
                      <a:endParaRPr lang="id-ID" dirty="0"/>
                    </a:p>
                  </a:txBody>
                  <a:tcPr/>
                </a:tc>
              </a:tr>
              <a:tr h="370840">
                <a:tc>
                  <a:txBody>
                    <a:bodyPr/>
                    <a:lstStyle/>
                    <a:p>
                      <a:r>
                        <a:rPr lang="id-ID" b="1" dirty="0" smtClean="0"/>
                        <a:t>Validitas</a:t>
                      </a:r>
                      <a:endParaRPr lang="id-ID" b="1" dirty="0"/>
                    </a:p>
                  </a:txBody>
                  <a:tcPr/>
                </a:tc>
                <a:tc>
                  <a:txBody>
                    <a:bodyPr/>
                    <a:lstStyle/>
                    <a:p>
                      <a:r>
                        <a:rPr lang="id-ID" dirty="0" smtClean="0"/>
                        <a:t>Valid</a:t>
                      </a:r>
                      <a:endParaRPr lang="id-ID" dirty="0"/>
                    </a:p>
                  </a:txBody>
                  <a:tcPr/>
                </a:tc>
                <a:tc>
                  <a:txBody>
                    <a:bodyPr/>
                    <a:lstStyle/>
                    <a:p>
                      <a:r>
                        <a:rPr lang="id-ID" dirty="0" smtClean="0"/>
                        <a:t>Invalid</a:t>
                      </a:r>
                      <a:endParaRPr lang="id-ID" dirty="0"/>
                    </a:p>
                  </a:txBody>
                  <a:tcPr/>
                </a:tc>
                <a:tc>
                  <a:txBody>
                    <a:bodyPr/>
                    <a:lstStyle/>
                    <a:p>
                      <a:r>
                        <a:rPr lang="id-ID" dirty="0" smtClean="0"/>
                        <a:t>Invalid</a:t>
                      </a:r>
                      <a:endParaRPr lang="id-ID" dirty="0"/>
                    </a:p>
                  </a:txBody>
                  <a:tcPr/>
                </a:tc>
                <a:tc>
                  <a:txBody>
                    <a:bodyPr/>
                    <a:lstStyle/>
                    <a:p>
                      <a:r>
                        <a:rPr lang="id-ID" dirty="0" smtClean="0"/>
                        <a:t>Valid</a:t>
                      </a:r>
                      <a:endParaRPr lang="id-ID" dirty="0"/>
                    </a:p>
                  </a:txBody>
                  <a:tcPr/>
                </a:tc>
              </a:tr>
            </a:tbl>
          </a:graphicData>
        </a:graphic>
      </p:graphicFrame>
      <p:sp>
        <p:nvSpPr>
          <p:cNvPr id="6" name="TextBox 5"/>
          <p:cNvSpPr txBox="1"/>
          <p:nvPr/>
        </p:nvSpPr>
        <p:spPr>
          <a:xfrm>
            <a:off x="457200" y="1772816"/>
            <a:ext cx="7213834" cy="646331"/>
          </a:xfrm>
          <a:prstGeom prst="rect">
            <a:avLst/>
          </a:prstGeom>
          <a:noFill/>
        </p:spPr>
        <p:txBody>
          <a:bodyPr wrap="none" rtlCol="0">
            <a:spAutoFit/>
          </a:bodyPr>
          <a:lstStyle/>
          <a:p>
            <a:pPr marL="1027113" lvl="2" indent="-360363">
              <a:buNone/>
              <a:tabLst>
                <a:tab pos="1027113" algn="l"/>
              </a:tabLst>
            </a:pPr>
            <a:r>
              <a:rPr lang="id-ID" dirty="0" smtClean="0">
                <a:sym typeface="Wingdings" panose="05000000000000000000" pitchFamily="2" charset="2"/>
              </a:rPr>
              <a:t>p</a:t>
            </a:r>
            <a:r>
              <a:rPr lang="en-US" dirty="0" smtClean="0">
                <a:sym typeface="Wingdings" panose="05000000000000000000" pitchFamily="2" charset="2"/>
              </a:rPr>
              <a:t>: </a:t>
            </a:r>
            <a:r>
              <a:rPr lang="en-US" dirty="0">
                <a:sym typeface="Wingdings" panose="05000000000000000000" pitchFamily="2" charset="2"/>
              </a:rPr>
              <a:t>	hypothesis (</a:t>
            </a:r>
            <a:r>
              <a:rPr lang="en-US" dirty="0" err="1">
                <a:sym typeface="Wingdings" panose="05000000000000000000" pitchFamily="2" charset="2"/>
              </a:rPr>
              <a:t>atau</a:t>
            </a:r>
            <a:r>
              <a:rPr lang="en-US" dirty="0">
                <a:sym typeface="Wingdings" panose="05000000000000000000" pitchFamily="2" charset="2"/>
              </a:rPr>
              <a:t> antecedent: logically precedes another)</a:t>
            </a:r>
          </a:p>
          <a:p>
            <a:pPr marL="1082675" lvl="2" indent="-415925">
              <a:buNone/>
            </a:pPr>
            <a:r>
              <a:rPr lang="id-ID" dirty="0" smtClean="0">
                <a:sym typeface="Wingdings" panose="05000000000000000000" pitchFamily="2" charset="2"/>
              </a:rPr>
              <a:t>q</a:t>
            </a:r>
            <a:r>
              <a:rPr lang="en-US" dirty="0" smtClean="0">
                <a:sym typeface="Wingdings" panose="05000000000000000000" pitchFamily="2" charset="2"/>
              </a:rPr>
              <a:t>: </a:t>
            </a:r>
            <a:r>
              <a:rPr lang="en-US" i="1" dirty="0">
                <a:sym typeface="Wingdings" panose="05000000000000000000" pitchFamily="2" charset="2"/>
              </a:rPr>
              <a:t>Conclusion</a:t>
            </a:r>
            <a:r>
              <a:rPr lang="en-US" dirty="0">
                <a:sym typeface="Wingdings" panose="05000000000000000000" pitchFamily="2" charset="2"/>
              </a:rPr>
              <a:t> (</a:t>
            </a:r>
            <a:r>
              <a:rPr lang="en-US" dirty="0" err="1">
                <a:sym typeface="Wingdings" panose="05000000000000000000" pitchFamily="2" charset="2"/>
              </a:rPr>
              <a:t>atau</a:t>
            </a:r>
            <a:r>
              <a:rPr lang="en-US" dirty="0">
                <a:sym typeface="Wingdings" panose="05000000000000000000" pitchFamily="2" charset="2"/>
              </a:rPr>
              <a:t> </a:t>
            </a:r>
            <a:r>
              <a:rPr lang="en-US" i="1" dirty="0">
                <a:sym typeface="Wingdings" panose="05000000000000000000" pitchFamily="2" charset="2"/>
              </a:rPr>
              <a:t>consequent: a thing that follows another</a:t>
            </a:r>
            <a:r>
              <a:rPr lang="en-US" dirty="0">
                <a:sym typeface="Wingdings" panose="05000000000000000000" pitchFamily="2" charset="2"/>
              </a:rPr>
              <a:t>)</a:t>
            </a:r>
          </a:p>
        </p:txBody>
      </p:sp>
      <p:cxnSp>
        <p:nvCxnSpPr>
          <p:cNvPr id="8" name="Straight Connector 7"/>
          <p:cNvCxnSpPr/>
          <p:nvPr/>
        </p:nvCxnSpPr>
        <p:spPr>
          <a:xfrm>
            <a:off x="2148802" y="4365104"/>
            <a:ext cx="1368152"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3779912" y="4365104"/>
            <a:ext cx="1368152"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5436096" y="4365104"/>
            <a:ext cx="1368152"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7092280" y="4365104"/>
            <a:ext cx="136815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2353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Jika p = T, q harus = T</a:t>
            </a:r>
            <a:endParaRPr lang="id-ID" dirty="0"/>
          </a:p>
        </p:txBody>
      </p:sp>
      <p:grpSp>
        <p:nvGrpSpPr>
          <p:cNvPr id="4" name="Group 3"/>
          <p:cNvGrpSpPr/>
          <p:nvPr/>
        </p:nvGrpSpPr>
        <p:grpSpPr>
          <a:xfrm>
            <a:off x="827584" y="1988840"/>
            <a:ext cx="3744416" cy="3624221"/>
            <a:chOff x="3131840" y="1988840"/>
            <a:chExt cx="3096344" cy="2996952"/>
          </a:xfrm>
        </p:grpSpPr>
        <p:sp>
          <p:nvSpPr>
            <p:cNvPr id="5" name="Oval 4"/>
            <p:cNvSpPr/>
            <p:nvPr/>
          </p:nvSpPr>
          <p:spPr>
            <a:xfrm>
              <a:off x="3131840" y="1988840"/>
              <a:ext cx="3096344" cy="2996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q</a:t>
              </a: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a:solidFill>
                  <a:schemeClr val="tx1"/>
                </a:solidFill>
              </a:endParaRPr>
            </a:p>
          </p:txBody>
        </p:sp>
        <p:sp>
          <p:nvSpPr>
            <p:cNvPr id="6" name="Oval 5"/>
            <p:cNvSpPr/>
            <p:nvPr/>
          </p:nvSpPr>
          <p:spPr>
            <a:xfrm>
              <a:off x="3869521" y="3328804"/>
              <a:ext cx="1620981" cy="15689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p</a:t>
              </a:r>
            </a:p>
            <a:p>
              <a:pPr algn="ctr"/>
              <a:endParaRPr lang="id-ID" dirty="0">
                <a:solidFill>
                  <a:schemeClr val="tx1"/>
                </a:solidFill>
              </a:endParaRPr>
            </a:p>
            <a:p>
              <a:pPr algn="ctr"/>
              <a:endParaRPr lang="id-ID" sz="2800" dirty="0">
                <a:solidFill>
                  <a:schemeClr val="tx1"/>
                </a:solidFill>
                <a:latin typeface="+mj-lt"/>
              </a:endParaRPr>
            </a:p>
            <a:p>
              <a:pPr algn="ctr"/>
              <a:endParaRPr lang="id-ID" sz="2800" dirty="0" smtClean="0">
                <a:solidFill>
                  <a:schemeClr val="tx1"/>
                </a:solidFill>
                <a:latin typeface="+mj-lt"/>
              </a:endParaRPr>
            </a:p>
          </p:txBody>
        </p:sp>
      </p:grpSp>
      <p:sp>
        <p:nvSpPr>
          <p:cNvPr id="7" name="TextBox 6"/>
          <p:cNvSpPr txBox="1"/>
          <p:nvPr/>
        </p:nvSpPr>
        <p:spPr>
          <a:xfrm>
            <a:off x="4571998" y="4860263"/>
            <a:ext cx="3589444" cy="646331"/>
          </a:xfrm>
          <a:prstGeom prst="rect">
            <a:avLst/>
          </a:prstGeom>
          <a:noFill/>
        </p:spPr>
        <p:txBody>
          <a:bodyPr wrap="none" rtlCol="0">
            <a:spAutoFit/>
          </a:bodyPr>
          <a:lstStyle/>
          <a:p>
            <a:r>
              <a:rPr lang="id-ID" i="1" dirty="0" smtClean="0"/>
              <a:t>p</a:t>
            </a:r>
            <a:r>
              <a:rPr lang="id-ID" i="1" dirty="0" smtClean="0">
                <a:solidFill>
                  <a:schemeClr val="accent2"/>
                </a:solidFill>
              </a:rPr>
              <a:t> berada di dalam </a:t>
            </a:r>
            <a:r>
              <a:rPr lang="id-ID" i="1" dirty="0" smtClean="0"/>
              <a:t>q</a:t>
            </a:r>
            <a:r>
              <a:rPr lang="id-ID" i="1" dirty="0" smtClean="0">
                <a:solidFill>
                  <a:schemeClr val="accent2"/>
                </a:solidFill>
              </a:rPr>
              <a:t>, dimana </a:t>
            </a:r>
          </a:p>
          <a:p>
            <a:r>
              <a:rPr lang="id-ID" i="1" dirty="0" smtClean="0"/>
              <a:t>p</a:t>
            </a:r>
            <a:r>
              <a:rPr lang="id-ID" i="1" dirty="0" smtClean="0">
                <a:solidFill>
                  <a:schemeClr val="accent2"/>
                </a:solidFill>
              </a:rPr>
              <a:t> bernilai </a:t>
            </a:r>
            <a:r>
              <a:rPr lang="id-ID" b="1" i="1" dirty="0" smtClean="0">
                <a:solidFill>
                  <a:schemeClr val="accent2"/>
                </a:solidFill>
              </a:rPr>
              <a:t>T</a:t>
            </a:r>
            <a:r>
              <a:rPr lang="id-ID" i="1" dirty="0" smtClean="0">
                <a:solidFill>
                  <a:schemeClr val="accent2"/>
                </a:solidFill>
              </a:rPr>
              <a:t> maka </a:t>
            </a:r>
            <a:r>
              <a:rPr lang="id-ID" i="1" dirty="0" smtClean="0"/>
              <a:t>q</a:t>
            </a:r>
            <a:r>
              <a:rPr lang="id-ID" i="1" dirty="0" smtClean="0">
                <a:solidFill>
                  <a:schemeClr val="accent2"/>
                </a:solidFill>
              </a:rPr>
              <a:t> juga harus </a:t>
            </a:r>
            <a:r>
              <a:rPr lang="id-ID" b="1" i="1" dirty="0" smtClean="0">
                <a:solidFill>
                  <a:schemeClr val="accent2"/>
                </a:solidFill>
              </a:rPr>
              <a:t>T</a:t>
            </a:r>
            <a:endParaRPr lang="id-ID" b="1" i="1" dirty="0">
              <a:solidFill>
                <a:schemeClr val="accent2"/>
              </a:solidFill>
            </a:endParaRPr>
          </a:p>
        </p:txBody>
      </p:sp>
    </p:spTree>
    <p:extLst>
      <p:ext uri="{BB962C8B-B14F-4D97-AF65-F5344CB8AC3E}">
        <p14:creationId xmlns:p14="http://schemas.microsoft.com/office/powerpoint/2010/main" val="27348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Affirming the </a:t>
            </a:r>
            <a:r>
              <a:rPr lang="id-ID" dirty="0" smtClean="0"/>
              <a:t>Hypothesis (Valid)</a:t>
            </a:r>
            <a:endParaRPr lang="id-ID" dirty="0"/>
          </a:p>
        </p:txBody>
      </p:sp>
      <p:grpSp>
        <p:nvGrpSpPr>
          <p:cNvPr id="12" name="Group 11"/>
          <p:cNvGrpSpPr/>
          <p:nvPr/>
        </p:nvGrpSpPr>
        <p:grpSpPr>
          <a:xfrm>
            <a:off x="395536" y="1988840"/>
            <a:ext cx="8249079" cy="3624221"/>
            <a:chOff x="827584" y="1988840"/>
            <a:chExt cx="8249079" cy="3624221"/>
          </a:xfrm>
        </p:grpSpPr>
        <p:grpSp>
          <p:nvGrpSpPr>
            <p:cNvPr id="4" name="Group 3"/>
            <p:cNvGrpSpPr/>
            <p:nvPr/>
          </p:nvGrpSpPr>
          <p:grpSpPr>
            <a:xfrm>
              <a:off x="827584" y="1988840"/>
              <a:ext cx="3744416" cy="3624221"/>
              <a:chOff x="3131840" y="1988840"/>
              <a:chExt cx="3096344" cy="2996952"/>
            </a:xfrm>
          </p:grpSpPr>
          <p:sp>
            <p:nvSpPr>
              <p:cNvPr id="5" name="Oval 4"/>
              <p:cNvSpPr/>
              <p:nvPr/>
            </p:nvSpPr>
            <p:spPr>
              <a:xfrm>
                <a:off x="3131840" y="1988840"/>
                <a:ext cx="3096344" cy="2996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q = </a:t>
                </a:r>
              </a:p>
              <a:p>
                <a:pPr algn="ctr"/>
                <a:r>
                  <a:rPr lang="id-ID" dirty="0" smtClean="0">
                    <a:solidFill>
                      <a:schemeClr val="tx1"/>
                    </a:solidFill>
                  </a:rPr>
                  <a:t>suka pantai</a:t>
                </a: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a:solidFill>
                    <a:schemeClr val="tx1"/>
                  </a:solidFill>
                </a:endParaRPr>
              </a:p>
            </p:txBody>
          </p:sp>
          <p:sp>
            <p:nvSpPr>
              <p:cNvPr id="6" name="Oval 5"/>
              <p:cNvSpPr/>
              <p:nvPr/>
            </p:nvSpPr>
            <p:spPr>
              <a:xfrm>
                <a:off x="3869521" y="3328804"/>
                <a:ext cx="1620981" cy="15689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p =</a:t>
                </a:r>
              </a:p>
              <a:p>
                <a:pPr algn="ctr"/>
                <a:r>
                  <a:rPr lang="id-ID" dirty="0">
                    <a:solidFill>
                      <a:schemeClr val="tx1"/>
                    </a:solidFill>
                  </a:rPr>
                  <a:t>b</a:t>
                </a:r>
                <a:r>
                  <a:rPr lang="id-ID" dirty="0" smtClean="0">
                    <a:solidFill>
                      <a:schemeClr val="tx1"/>
                    </a:solidFill>
                  </a:rPr>
                  <a:t>erkunjung ke Bali</a:t>
                </a:r>
                <a:endParaRPr lang="id-ID" dirty="0">
                  <a:solidFill>
                    <a:schemeClr val="tx1"/>
                  </a:solidFill>
                </a:endParaRPr>
              </a:p>
              <a:p>
                <a:pPr algn="ctr"/>
                <a:endParaRPr lang="id-ID" sz="2800" dirty="0">
                  <a:solidFill>
                    <a:schemeClr val="tx1"/>
                  </a:solidFill>
                  <a:latin typeface="+mj-lt"/>
                </a:endParaRPr>
              </a:p>
              <a:p>
                <a:pPr algn="ctr"/>
                <a:endParaRPr lang="id-ID" sz="2800" dirty="0" smtClean="0">
                  <a:solidFill>
                    <a:schemeClr val="tx1"/>
                  </a:solidFill>
                  <a:latin typeface="+mj-lt"/>
                </a:endParaRPr>
              </a:p>
            </p:txBody>
          </p:sp>
        </p:grpSp>
        <p:sp>
          <p:nvSpPr>
            <p:cNvPr id="7" name="TextBox 6"/>
            <p:cNvSpPr txBox="1"/>
            <p:nvPr/>
          </p:nvSpPr>
          <p:spPr>
            <a:xfrm>
              <a:off x="4769074" y="3355401"/>
              <a:ext cx="4307589" cy="1231106"/>
            </a:xfrm>
            <a:prstGeom prst="rect">
              <a:avLst/>
            </a:prstGeom>
            <a:noFill/>
          </p:spPr>
          <p:txBody>
            <a:bodyPr wrap="none" rtlCol="0">
              <a:spAutoFit/>
            </a:bodyPr>
            <a:lstStyle/>
            <a:p>
              <a:r>
                <a:rPr lang="id-ID" sz="2800" dirty="0" smtClean="0">
                  <a:latin typeface="+mj-lt"/>
                </a:rPr>
                <a:t>X</a:t>
              </a:r>
              <a:r>
                <a:rPr lang="id-ID" sz="2800" dirty="0" smtClean="0"/>
                <a:t> </a:t>
              </a:r>
              <a:r>
                <a:rPr lang="id-ID" i="1" dirty="0" smtClean="0">
                  <a:solidFill>
                    <a:schemeClr val="accent2"/>
                  </a:solidFill>
                </a:rPr>
                <a:t>pada bagian </a:t>
              </a:r>
              <a:r>
                <a:rPr lang="id-ID" i="1" dirty="0" smtClean="0"/>
                <a:t>p</a:t>
              </a:r>
              <a:r>
                <a:rPr lang="id-ID" i="1" dirty="0" smtClean="0">
                  <a:solidFill>
                    <a:schemeClr val="accent2"/>
                  </a:solidFill>
                </a:rPr>
                <a:t> bernilai </a:t>
              </a:r>
              <a:r>
                <a:rPr lang="id-ID" b="1" i="1" dirty="0" smtClean="0">
                  <a:solidFill>
                    <a:schemeClr val="accent2"/>
                  </a:solidFill>
                </a:rPr>
                <a:t>T</a:t>
              </a:r>
              <a:r>
                <a:rPr lang="id-ID" i="1" dirty="0" smtClean="0">
                  <a:solidFill>
                    <a:schemeClr val="accent2"/>
                  </a:solidFill>
                </a:rPr>
                <a:t> untuk Budi,</a:t>
              </a:r>
            </a:p>
            <a:p>
              <a:r>
                <a:rPr lang="id-ID" i="1" dirty="0" smtClean="0">
                  <a:solidFill>
                    <a:schemeClr val="accent2"/>
                  </a:solidFill>
                </a:rPr>
                <a:t>Karena </a:t>
              </a:r>
              <a:r>
                <a:rPr lang="id-ID" sz="2800" dirty="0" smtClean="0">
                  <a:latin typeface="+mj-lt"/>
                </a:rPr>
                <a:t>X</a:t>
              </a:r>
              <a:r>
                <a:rPr lang="id-ID" i="1" dirty="0" smtClean="0">
                  <a:solidFill>
                    <a:schemeClr val="accent2"/>
                  </a:solidFill>
                </a:rPr>
                <a:t> juga berada pada </a:t>
              </a:r>
              <a:r>
                <a:rPr lang="id-ID" i="1" dirty="0" smtClean="0"/>
                <a:t>q</a:t>
              </a:r>
              <a:r>
                <a:rPr lang="id-ID" i="1" dirty="0" smtClean="0">
                  <a:solidFill>
                    <a:schemeClr val="accent2"/>
                  </a:solidFill>
                </a:rPr>
                <a:t>, </a:t>
              </a:r>
            </a:p>
            <a:p>
              <a:r>
                <a:rPr lang="id-ID" i="1" dirty="0" smtClean="0"/>
                <a:t>q</a:t>
              </a:r>
              <a:r>
                <a:rPr lang="id-ID" i="1" dirty="0" smtClean="0">
                  <a:solidFill>
                    <a:schemeClr val="accent2"/>
                  </a:solidFill>
                </a:rPr>
                <a:t> harus bernilai </a:t>
              </a:r>
              <a:r>
                <a:rPr lang="id-ID" b="1" i="1" dirty="0" smtClean="0">
                  <a:solidFill>
                    <a:schemeClr val="accent2"/>
                  </a:solidFill>
                </a:rPr>
                <a:t>T</a:t>
              </a:r>
              <a:r>
                <a:rPr lang="id-ID" i="1" dirty="0" smtClean="0">
                  <a:solidFill>
                    <a:schemeClr val="accent2"/>
                  </a:solidFill>
                </a:rPr>
                <a:t> untuk Budi </a:t>
              </a:r>
              <a:endParaRPr lang="id-ID" i="1" dirty="0">
                <a:solidFill>
                  <a:schemeClr val="accent2"/>
                </a:solidFill>
              </a:endParaRPr>
            </a:p>
          </p:txBody>
        </p:sp>
        <p:sp>
          <p:nvSpPr>
            <p:cNvPr id="8" name="Rectangle 7"/>
            <p:cNvSpPr/>
            <p:nvPr/>
          </p:nvSpPr>
          <p:spPr>
            <a:xfrm>
              <a:off x="2507270" y="4712532"/>
              <a:ext cx="385042" cy="523220"/>
            </a:xfrm>
            <a:prstGeom prst="rect">
              <a:avLst/>
            </a:prstGeom>
          </p:spPr>
          <p:txBody>
            <a:bodyPr wrap="none">
              <a:spAutoFit/>
            </a:bodyPr>
            <a:lstStyle/>
            <a:p>
              <a:pPr algn="ctr"/>
              <a:r>
                <a:rPr lang="id-ID" sz="2800" dirty="0">
                  <a:latin typeface="+mj-lt"/>
                </a:rPr>
                <a:t>X</a:t>
              </a:r>
            </a:p>
          </p:txBody>
        </p:sp>
        <p:cxnSp>
          <p:nvCxnSpPr>
            <p:cNvPr id="9" name="Straight Arrow Connector 8"/>
            <p:cNvCxnSpPr/>
            <p:nvPr/>
          </p:nvCxnSpPr>
          <p:spPr>
            <a:xfrm flipV="1">
              <a:off x="2824504" y="3800950"/>
              <a:ext cx="2029293" cy="1173192"/>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277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Affirming the </a:t>
            </a:r>
            <a:r>
              <a:rPr lang="id-ID" dirty="0" smtClean="0"/>
              <a:t>Conclusion (Invalid)</a:t>
            </a:r>
            <a:endParaRPr lang="id-ID" dirty="0"/>
          </a:p>
        </p:txBody>
      </p:sp>
      <p:sp>
        <p:nvSpPr>
          <p:cNvPr id="12" name="Content Placeholder 11"/>
          <p:cNvSpPr>
            <a:spLocks noGrp="1"/>
          </p:cNvSpPr>
          <p:nvPr>
            <p:ph idx="1"/>
          </p:nvPr>
        </p:nvSpPr>
        <p:spPr/>
        <p:txBody>
          <a:bodyPr/>
          <a:lstStyle/>
          <a:p>
            <a:r>
              <a:rPr lang="id-ID" b="1" dirty="0" smtClean="0"/>
              <a:t>Jika</a:t>
            </a:r>
            <a:r>
              <a:rPr lang="id-ID" dirty="0" smtClean="0"/>
              <a:t> seorang mahasiswa sering absen, </a:t>
            </a:r>
            <a:r>
              <a:rPr lang="id-ID" b="1" dirty="0" smtClean="0"/>
              <a:t>maka</a:t>
            </a:r>
            <a:r>
              <a:rPr lang="id-ID" dirty="0" smtClean="0"/>
              <a:t> mahasiswa mendapat sanksi akademik</a:t>
            </a:r>
          </a:p>
          <a:p>
            <a:r>
              <a:rPr lang="id-ID" dirty="0" smtClean="0"/>
              <a:t>Budi mendapat sanksi akademik</a:t>
            </a:r>
          </a:p>
          <a:p>
            <a:pPr>
              <a:buFont typeface="Symbol" panose="05050102010706020507" pitchFamily="18" charset="2"/>
              <a:buChar char="\"/>
            </a:pPr>
            <a:r>
              <a:rPr lang="id-ID" b="1" dirty="0" smtClean="0">
                <a:solidFill>
                  <a:schemeClr val="accent2"/>
                </a:solidFill>
                <a:sym typeface="Symbol" panose="05050102010706020507" pitchFamily="18" charset="2"/>
              </a:rPr>
              <a:t>Budi sering absen</a:t>
            </a:r>
            <a:endParaRPr lang="id-ID" b="1" dirty="0">
              <a:solidFill>
                <a:schemeClr val="accent2"/>
              </a:solidFill>
            </a:endParaRPr>
          </a:p>
          <a:p>
            <a:pPr marL="109693" indent="0">
              <a:buNone/>
            </a:pPr>
            <a:endParaRPr lang="id-ID" dirty="0"/>
          </a:p>
        </p:txBody>
      </p:sp>
      <p:grpSp>
        <p:nvGrpSpPr>
          <p:cNvPr id="15" name="Group 14"/>
          <p:cNvGrpSpPr/>
          <p:nvPr/>
        </p:nvGrpSpPr>
        <p:grpSpPr>
          <a:xfrm>
            <a:off x="4932040" y="3068960"/>
            <a:ext cx="3744416" cy="3624221"/>
            <a:chOff x="3131840" y="1988840"/>
            <a:chExt cx="3096344" cy="2996952"/>
          </a:xfrm>
        </p:grpSpPr>
        <p:sp>
          <p:nvSpPr>
            <p:cNvPr id="19" name="Oval 18"/>
            <p:cNvSpPr/>
            <p:nvPr/>
          </p:nvSpPr>
          <p:spPr>
            <a:xfrm>
              <a:off x="3131840" y="1988840"/>
              <a:ext cx="3096344" cy="2996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q = </a:t>
              </a:r>
            </a:p>
            <a:p>
              <a:pPr algn="ctr"/>
              <a:r>
                <a:rPr lang="id-ID" dirty="0" smtClean="0">
                  <a:solidFill>
                    <a:schemeClr val="tx1"/>
                  </a:solidFill>
                </a:rPr>
                <a:t>sanksi akademik </a:t>
              </a: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a:solidFill>
                  <a:schemeClr val="tx1"/>
                </a:solidFill>
              </a:endParaRPr>
            </a:p>
          </p:txBody>
        </p:sp>
        <p:sp>
          <p:nvSpPr>
            <p:cNvPr id="20" name="Oval 19"/>
            <p:cNvSpPr/>
            <p:nvPr/>
          </p:nvSpPr>
          <p:spPr>
            <a:xfrm>
              <a:off x="3869521" y="3328804"/>
              <a:ext cx="1620981" cy="15689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p =</a:t>
              </a:r>
            </a:p>
            <a:p>
              <a:pPr algn="ctr"/>
              <a:r>
                <a:rPr lang="id-ID" dirty="0" smtClean="0">
                  <a:solidFill>
                    <a:schemeClr val="tx1"/>
                  </a:solidFill>
                </a:rPr>
                <a:t>sering absen</a:t>
              </a:r>
              <a:endParaRPr lang="id-ID" dirty="0">
                <a:solidFill>
                  <a:schemeClr val="tx1"/>
                </a:solidFill>
              </a:endParaRPr>
            </a:p>
            <a:p>
              <a:pPr algn="ctr"/>
              <a:endParaRPr lang="id-ID" sz="2800" dirty="0" smtClean="0">
                <a:solidFill>
                  <a:schemeClr val="tx1"/>
                </a:solidFill>
                <a:latin typeface="+mj-lt"/>
              </a:endParaRPr>
            </a:p>
            <a:p>
              <a:pPr algn="ctr"/>
              <a:endParaRPr lang="id-ID" sz="2800" dirty="0" smtClean="0">
                <a:solidFill>
                  <a:schemeClr val="tx1"/>
                </a:solidFill>
                <a:latin typeface="+mj-lt"/>
              </a:endParaRPr>
            </a:p>
          </p:txBody>
        </p:sp>
      </p:grpSp>
      <p:grpSp>
        <p:nvGrpSpPr>
          <p:cNvPr id="25" name="Group 24"/>
          <p:cNvGrpSpPr/>
          <p:nvPr/>
        </p:nvGrpSpPr>
        <p:grpSpPr>
          <a:xfrm>
            <a:off x="323528" y="4048370"/>
            <a:ext cx="5723079" cy="1723549"/>
            <a:chOff x="323528" y="4048370"/>
            <a:chExt cx="5723079" cy="1723549"/>
          </a:xfrm>
        </p:grpSpPr>
        <p:sp>
          <p:nvSpPr>
            <p:cNvPr id="16" name="TextBox 15"/>
            <p:cNvSpPr txBox="1"/>
            <p:nvPr/>
          </p:nvSpPr>
          <p:spPr>
            <a:xfrm>
              <a:off x="323528" y="4048370"/>
              <a:ext cx="4543231" cy="1723549"/>
            </a:xfrm>
            <a:prstGeom prst="rect">
              <a:avLst/>
            </a:prstGeom>
            <a:noFill/>
          </p:spPr>
          <p:txBody>
            <a:bodyPr wrap="none" rtlCol="0">
              <a:spAutoFit/>
            </a:bodyPr>
            <a:lstStyle/>
            <a:p>
              <a:r>
                <a:rPr lang="id-ID" sz="2800" dirty="0" smtClean="0">
                  <a:latin typeface="+mj-lt"/>
                </a:rPr>
                <a:t>X</a:t>
              </a:r>
              <a:r>
                <a:rPr lang="id-ID" sz="2800" dirty="0" smtClean="0"/>
                <a:t> </a:t>
              </a:r>
              <a:r>
                <a:rPr lang="id-ID" i="1" dirty="0" smtClean="0">
                  <a:solidFill>
                    <a:schemeClr val="accent2"/>
                  </a:solidFill>
                </a:rPr>
                <a:t>harus berada pada </a:t>
              </a:r>
              <a:r>
                <a:rPr lang="id-ID" i="1" dirty="0" smtClean="0"/>
                <a:t>q</a:t>
              </a:r>
              <a:r>
                <a:rPr lang="id-ID" i="1" dirty="0" smtClean="0">
                  <a:solidFill>
                    <a:schemeClr val="accent2"/>
                  </a:solidFill>
                </a:rPr>
                <a:t> yang bernilai </a:t>
              </a:r>
              <a:r>
                <a:rPr lang="id-ID" b="1" i="1" dirty="0" smtClean="0">
                  <a:solidFill>
                    <a:schemeClr val="accent2"/>
                  </a:solidFill>
                </a:rPr>
                <a:t>T</a:t>
              </a:r>
            </a:p>
            <a:p>
              <a:r>
                <a:rPr lang="id-ID" i="1" dirty="0" smtClean="0">
                  <a:solidFill>
                    <a:schemeClr val="accent2"/>
                  </a:solidFill>
                </a:rPr>
                <a:t>bagi Budi. Tapi peryataan yang ada </a:t>
              </a:r>
            </a:p>
            <a:p>
              <a:r>
                <a:rPr lang="id-ID" i="1" dirty="0">
                  <a:solidFill>
                    <a:schemeClr val="accent2"/>
                  </a:solidFill>
                </a:rPr>
                <a:t>t</a:t>
              </a:r>
              <a:r>
                <a:rPr lang="id-ID" i="1" dirty="0" smtClean="0">
                  <a:solidFill>
                    <a:schemeClr val="accent2"/>
                  </a:solidFill>
                </a:rPr>
                <a:t>idak menerangkan apakah </a:t>
              </a:r>
              <a:r>
                <a:rPr lang="id-ID" i="1" dirty="0" smtClean="0"/>
                <a:t>p </a:t>
              </a:r>
              <a:r>
                <a:rPr lang="id-ID" i="1" dirty="0" smtClean="0">
                  <a:solidFill>
                    <a:schemeClr val="accent2"/>
                  </a:solidFill>
                </a:rPr>
                <a:t>juga </a:t>
              </a:r>
              <a:r>
                <a:rPr lang="id-ID" b="1" i="1" dirty="0" smtClean="0">
                  <a:solidFill>
                    <a:schemeClr val="accent2"/>
                  </a:solidFill>
                </a:rPr>
                <a:t>T</a:t>
              </a:r>
              <a:r>
                <a:rPr lang="id-ID" i="1" dirty="0" smtClean="0">
                  <a:solidFill>
                    <a:schemeClr val="accent2"/>
                  </a:solidFill>
                </a:rPr>
                <a:t> </a:t>
              </a:r>
            </a:p>
            <a:p>
              <a:r>
                <a:rPr lang="id-ID" i="1" dirty="0">
                  <a:solidFill>
                    <a:schemeClr val="accent2"/>
                  </a:solidFill>
                </a:rPr>
                <a:t>b</a:t>
              </a:r>
              <a:r>
                <a:rPr lang="id-ID" i="1" dirty="0" smtClean="0">
                  <a:solidFill>
                    <a:schemeClr val="accent2"/>
                  </a:solidFill>
                </a:rPr>
                <a:t>agi Budi, maka </a:t>
              </a:r>
              <a:r>
                <a:rPr lang="id-ID" sz="2400" dirty="0">
                  <a:latin typeface="+mj-lt"/>
                </a:rPr>
                <a:t>X</a:t>
              </a:r>
              <a:r>
                <a:rPr lang="id-ID" i="1" dirty="0" smtClean="0">
                  <a:solidFill>
                    <a:schemeClr val="accent2"/>
                  </a:solidFill>
                </a:rPr>
                <a:t> diletatakan di batas </a:t>
              </a:r>
              <a:r>
                <a:rPr lang="id-ID" i="1" dirty="0" smtClean="0"/>
                <a:t>p</a:t>
              </a:r>
              <a:r>
                <a:rPr lang="id-ID" i="1" dirty="0" smtClean="0">
                  <a:solidFill>
                    <a:schemeClr val="accent2"/>
                  </a:solidFill>
                </a:rPr>
                <a:t> </a:t>
              </a:r>
            </a:p>
            <a:p>
              <a:endParaRPr lang="id-ID" i="1" dirty="0">
                <a:solidFill>
                  <a:schemeClr val="accent2"/>
                </a:solidFill>
              </a:endParaRPr>
            </a:p>
          </p:txBody>
        </p:sp>
        <p:sp>
          <p:nvSpPr>
            <p:cNvPr id="17" name="Rectangle 16"/>
            <p:cNvSpPr/>
            <p:nvPr/>
          </p:nvSpPr>
          <p:spPr>
            <a:xfrm rot="1254630">
              <a:off x="5757320" y="5050129"/>
              <a:ext cx="289287" cy="475655"/>
            </a:xfrm>
            <a:prstGeom prst="rect">
              <a:avLst/>
            </a:prstGeom>
          </p:spPr>
          <p:txBody>
            <a:bodyPr wrap="none">
              <a:spAutoFit/>
            </a:bodyPr>
            <a:lstStyle/>
            <a:p>
              <a:pPr algn="ctr"/>
              <a:r>
                <a:rPr lang="id-ID" sz="2800" dirty="0">
                  <a:latin typeface="+mj-lt"/>
                </a:rPr>
                <a:t>X</a:t>
              </a:r>
            </a:p>
          </p:txBody>
        </p:sp>
        <p:cxnSp>
          <p:nvCxnSpPr>
            <p:cNvPr id="18" name="Straight Arrow Connector 17"/>
            <p:cNvCxnSpPr/>
            <p:nvPr/>
          </p:nvCxnSpPr>
          <p:spPr>
            <a:xfrm flipH="1" flipV="1">
              <a:off x="4393840" y="4881070"/>
              <a:ext cx="1430280" cy="420139"/>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958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Denying the </a:t>
            </a:r>
            <a:r>
              <a:rPr lang="id-ID" dirty="0"/>
              <a:t>Hypothesis</a:t>
            </a:r>
            <a:r>
              <a:rPr lang="id-ID" dirty="0" smtClean="0"/>
              <a:t> (Invalid)</a:t>
            </a:r>
            <a:endParaRPr lang="id-ID" dirty="0"/>
          </a:p>
        </p:txBody>
      </p:sp>
      <p:sp>
        <p:nvSpPr>
          <p:cNvPr id="12" name="Content Placeholder 11"/>
          <p:cNvSpPr>
            <a:spLocks noGrp="1"/>
          </p:cNvSpPr>
          <p:nvPr>
            <p:ph idx="1"/>
          </p:nvPr>
        </p:nvSpPr>
        <p:spPr/>
        <p:txBody>
          <a:bodyPr/>
          <a:lstStyle/>
          <a:p>
            <a:r>
              <a:rPr lang="id-ID" b="1" dirty="0" smtClean="0"/>
              <a:t>Jika</a:t>
            </a:r>
            <a:r>
              <a:rPr lang="id-ID" dirty="0" smtClean="0"/>
              <a:t> anda menyukai buku, </a:t>
            </a:r>
            <a:r>
              <a:rPr lang="id-ID" b="1" dirty="0" smtClean="0"/>
              <a:t>maka</a:t>
            </a:r>
            <a:r>
              <a:rPr lang="id-ID" dirty="0" smtClean="0"/>
              <a:t> anda akan menyukai film</a:t>
            </a:r>
          </a:p>
          <a:p>
            <a:r>
              <a:rPr lang="id-ID" dirty="0" smtClean="0"/>
              <a:t>Anda tidak menyukai buku</a:t>
            </a:r>
          </a:p>
          <a:p>
            <a:pPr>
              <a:buFont typeface="Symbol" panose="05050102010706020507" pitchFamily="18" charset="2"/>
              <a:buChar char="\"/>
            </a:pPr>
            <a:r>
              <a:rPr lang="id-ID" b="1" dirty="0" smtClean="0">
                <a:solidFill>
                  <a:schemeClr val="accent2"/>
                </a:solidFill>
                <a:sym typeface="Symbol" panose="05050102010706020507" pitchFamily="18" charset="2"/>
              </a:rPr>
              <a:t>Anda tidak akan suka film</a:t>
            </a:r>
            <a:endParaRPr lang="id-ID" b="1" dirty="0">
              <a:solidFill>
                <a:schemeClr val="accent2"/>
              </a:solidFill>
            </a:endParaRPr>
          </a:p>
          <a:p>
            <a:pPr marL="109693" indent="0">
              <a:buNone/>
            </a:pPr>
            <a:endParaRPr lang="id-ID" dirty="0"/>
          </a:p>
        </p:txBody>
      </p:sp>
      <p:grpSp>
        <p:nvGrpSpPr>
          <p:cNvPr id="15" name="Group 14"/>
          <p:cNvGrpSpPr/>
          <p:nvPr/>
        </p:nvGrpSpPr>
        <p:grpSpPr>
          <a:xfrm>
            <a:off x="4860032" y="3189155"/>
            <a:ext cx="3744416" cy="3624221"/>
            <a:chOff x="3131840" y="1988840"/>
            <a:chExt cx="3096344" cy="2996952"/>
          </a:xfrm>
        </p:grpSpPr>
        <p:sp>
          <p:nvSpPr>
            <p:cNvPr id="19" name="Oval 18"/>
            <p:cNvSpPr/>
            <p:nvPr/>
          </p:nvSpPr>
          <p:spPr>
            <a:xfrm>
              <a:off x="3131840" y="1988840"/>
              <a:ext cx="3096344" cy="2996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q = </a:t>
              </a:r>
            </a:p>
            <a:p>
              <a:pPr algn="ctr"/>
              <a:r>
                <a:rPr lang="id-ID" dirty="0">
                  <a:solidFill>
                    <a:schemeClr val="tx1"/>
                  </a:solidFill>
                </a:rPr>
                <a:t>s</a:t>
              </a:r>
              <a:r>
                <a:rPr lang="id-ID" dirty="0" smtClean="0">
                  <a:solidFill>
                    <a:schemeClr val="tx1"/>
                  </a:solidFill>
                </a:rPr>
                <a:t>uka film </a:t>
              </a: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a:solidFill>
                  <a:schemeClr val="tx1"/>
                </a:solidFill>
              </a:endParaRPr>
            </a:p>
          </p:txBody>
        </p:sp>
        <p:sp>
          <p:nvSpPr>
            <p:cNvPr id="20" name="Oval 19"/>
            <p:cNvSpPr/>
            <p:nvPr/>
          </p:nvSpPr>
          <p:spPr>
            <a:xfrm>
              <a:off x="3869521" y="3328804"/>
              <a:ext cx="1620981" cy="15689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p =</a:t>
              </a:r>
            </a:p>
            <a:p>
              <a:pPr algn="ctr"/>
              <a:r>
                <a:rPr lang="id-ID" dirty="0">
                  <a:solidFill>
                    <a:schemeClr val="tx1"/>
                  </a:solidFill>
                </a:rPr>
                <a:t>s</a:t>
              </a:r>
              <a:r>
                <a:rPr lang="id-ID" dirty="0" smtClean="0">
                  <a:solidFill>
                    <a:schemeClr val="tx1"/>
                  </a:solidFill>
                </a:rPr>
                <a:t>uka buku</a:t>
              </a:r>
              <a:endParaRPr lang="id-ID" dirty="0">
                <a:solidFill>
                  <a:schemeClr val="tx1"/>
                </a:solidFill>
              </a:endParaRPr>
            </a:p>
            <a:p>
              <a:pPr algn="ctr"/>
              <a:endParaRPr lang="id-ID" sz="2800" dirty="0" smtClean="0">
                <a:solidFill>
                  <a:schemeClr val="tx1"/>
                </a:solidFill>
                <a:latin typeface="+mj-lt"/>
              </a:endParaRPr>
            </a:p>
            <a:p>
              <a:pPr algn="ctr"/>
              <a:endParaRPr lang="id-ID" sz="2800" dirty="0" smtClean="0">
                <a:solidFill>
                  <a:schemeClr val="tx1"/>
                </a:solidFill>
                <a:latin typeface="+mj-lt"/>
              </a:endParaRPr>
            </a:p>
          </p:txBody>
        </p:sp>
      </p:grpSp>
    </p:spTree>
    <p:extLst>
      <p:ext uri="{BB962C8B-B14F-4D97-AF65-F5344CB8AC3E}">
        <p14:creationId xmlns:p14="http://schemas.microsoft.com/office/powerpoint/2010/main" val="74293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Denying the </a:t>
            </a:r>
            <a:r>
              <a:rPr lang="id-ID" dirty="0"/>
              <a:t>Conclusion (</a:t>
            </a:r>
            <a:r>
              <a:rPr lang="id-ID" dirty="0" smtClean="0"/>
              <a:t>Valid)</a:t>
            </a:r>
            <a:endParaRPr lang="id-ID" dirty="0"/>
          </a:p>
        </p:txBody>
      </p:sp>
      <p:sp>
        <p:nvSpPr>
          <p:cNvPr id="12" name="Content Placeholder 11"/>
          <p:cNvSpPr>
            <a:spLocks noGrp="1"/>
          </p:cNvSpPr>
          <p:nvPr>
            <p:ph idx="1"/>
          </p:nvPr>
        </p:nvSpPr>
        <p:spPr/>
        <p:txBody>
          <a:bodyPr/>
          <a:lstStyle/>
          <a:p>
            <a:r>
              <a:rPr lang="id-ID" dirty="0" smtClean="0"/>
              <a:t>Narkotika membentuk kebiasaan buruk</a:t>
            </a:r>
          </a:p>
          <a:p>
            <a:r>
              <a:rPr lang="id-ID" dirty="0" smtClean="0"/>
              <a:t>Heroin tidak </a:t>
            </a:r>
            <a:r>
              <a:rPr lang="id-ID" dirty="0"/>
              <a:t>membentuk kebiasaan buruk</a:t>
            </a:r>
            <a:endParaRPr lang="id-ID" dirty="0" smtClean="0"/>
          </a:p>
          <a:p>
            <a:pPr>
              <a:buFont typeface="Symbol" panose="05050102010706020507" pitchFamily="18" charset="2"/>
              <a:buChar char="\"/>
            </a:pPr>
            <a:r>
              <a:rPr lang="id-ID" b="1" dirty="0" smtClean="0">
                <a:solidFill>
                  <a:schemeClr val="accent2"/>
                </a:solidFill>
                <a:sym typeface="Symbol" panose="05050102010706020507" pitchFamily="18" charset="2"/>
              </a:rPr>
              <a:t>Heroin bukan narkotika</a:t>
            </a:r>
            <a:endParaRPr lang="id-ID" b="1" dirty="0">
              <a:solidFill>
                <a:schemeClr val="accent2"/>
              </a:solidFill>
            </a:endParaRPr>
          </a:p>
          <a:p>
            <a:pPr marL="109693" indent="0">
              <a:buNone/>
            </a:pPr>
            <a:endParaRPr lang="id-ID" dirty="0"/>
          </a:p>
        </p:txBody>
      </p:sp>
      <p:grpSp>
        <p:nvGrpSpPr>
          <p:cNvPr id="15" name="Group 14"/>
          <p:cNvGrpSpPr/>
          <p:nvPr/>
        </p:nvGrpSpPr>
        <p:grpSpPr>
          <a:xfrm>
            <a:off x="4860032" y="3189155"/>
            <a:ext cx="3744416" cy="3624221"/>
            <a:chOff x="3131840" y="1988840"/>
            <a:chExt cx="3096344" cy="2996952"/>
          </a:xfrm>
        </p:grpSpPr>
        <p:sp>
          <p:nvSpPr>
            <p:cNvPr id="19" name="Oval 18"/>
            <p:cNvSpPr/>
            <p:nvPr/>
          </p:nvSpPr>
          <p:spPr>
            <a:xfrm>
              <a:off x="3131840" y="1988840"/>
              <a:ext cx="3096344" cy="2996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q =</a:t>
              </a:r>
            </a:p>
            <a:p>
              <a:pPr algn="ctr"/>
              <a:r>
                <a:rPr lang="id-ID" dirty="0">
                  <a:solidFill>
                    <a:schemeClr val="tx1"/>
                  </a:solidFill>
                </a:rPr>
                <a:t>k</a:t>
              </a:r>
              <a:r>
                <a:rPr lang="id-ID" dirty="0" smtClean="0">
                  <a:solidFill>
                    <a:schemeClr val="tx1"/>
                  </a:solidFill>
                </a:rPr>
                <a:t>ebiaan buruk</a:t>
              </a: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smtClean="0">
                <a:solidFill>
                  <a:schemeClr val="tx1"/>
                </a:solidFill>
              </a:endParaRPr>
            </a:p>
            <a:p>
              <a:pPr algn="ctr"/>
              <a:endParaRPr lang="id-ID" dirty="0">
                <a:solidFill>
                  <a:schemeClr val="tx1"/>
                </a:solidFill>
              </a:endParaRPr>
            </a:p>
          </p:txBody>
        </p:sp>
        <p:sp>
          <p:nvSpPr>
            <p:cNvPr id="20" name="Oval 19"/>
            <p:cNvSpPr/>
            <p:nvPr/>
          </p:nvSpPr>
          <p:spPr>
            <a:xfrm>
              <a:off x="3869521" y="3328804"/>
              <a:ext cx="1620981" cy="15689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p =</a:t>
              </a:r>
            </a:p>
            <a:p>
              <a:pPr algn="ctr"/>
              <a:r>
                <a:rPr lang="id-ID" dirty="0" smtClean="0">
                  <a:solidFill>
                    <a:schemeClr val="tx1"/>
                  </a:solidFill>
                </a:rPr>
                <a:t>narkotika</a:t>
              </a:r>
              <a:endParaRPr lang="id-ID" dirty="0">
                <a:solidFill>
                  <a:schemeClr val="tx1"/>
                </a:solidFill>
              </a:endParaRPr>
            </a:p>
            <a:p>
              <a:pPr algn="ctr"/>
              <a:endParaRPr lang="id-ID" sz="2800" dirty="0" smtClean="0">
                <a:solidFill>
                  <a:schemeClr val="tx1"/>
                </a:solidFill>
                <a:latin typeface="+mj-lt"/>
              </a:endParaRPr>
            </a:p>
            <a:p>
              <a:pPr algn="ctr"/>
              <a:endParaRPr lang="id-ID" sz="2800" dirty="0" smtClean="0">
                <a:solidFill>
                  <a:schemeClr val="tx1"/>
                </a:solidFill>
                <a:latin typeface="+mj-lt"/>
              </a:endParaRPr>
            </a:p>
          </p:txBody>
        </p:sp>
      </p:grpSp>
    </p:spTree>
    <p:extLst>
      <p:ext uri="{BB962C8B-B14F-4D97-AF65-F5344CB8AC3E}">
        <p14:creationId xmlns:p14="http://schemas.microsoft.com/office/powerpoint/2010/main" val="263860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Denying the Hypothesis (Valid)</a:t>
            </a:r>
          </a:p>
        </p:txBody>
      </p:sp>
      <p:sp>
        <p:nvSpPr>
          <p:cNvPr id="3" name="Content Placeholder 2"/>
          <p:cNvSpPr>
            <a:spLocks noGrp="1"/>
          </p:cNvSpPr>
          <p:nvPr>
            <p:ph idx="1"/>
          </p:nvPr>
        </p:nvSpPr>
        <p:spPr/>
        <p:txBody>
          <a:bodyPr/>
          <a:lstStyle/>
          <a:p>
            <a:r>
              <a:rPr lang="id-ID" dirty="0"/>
              <a:t>Narkotika membentuk kebiasaan buruk</a:t>
            </a:r>
          </a:p>
          <a:p>
            <a:r>
              <a:rPr lang="id-ID" dirty="0"/>
              <a:t>Heroin tidak membentuk kebiasaan buruk</a:t>
            </a:r>
          </a:p>
          <a:p>
            <a:pPr>
              <a:buFont typeface="Symbol" panose="05050102010706020507" pitchFamily="18" charset="2"/>
              <a:buChar char="\"/>
            </a:pPr>
            <a:r>
              <a:rPr lang="id-ID" b="1" dirty="0">
                <a:solidFill>
                  <a:schemeClr val="accent2"/>
                </a:solidFill>
                <a:sym typeface="Symbol" panose="05050102010706020507" pitchFamily="18" charset="2"/>
              </a:rPr>
              <a:t>Heroin bukan narkotika</a:t>
            </a:r>
            <a:endParaRPr lang="id-ID" b="1" dirty="0">
              <a:solidFill>
                <a:schemeClr val="accent2"/>
              </a:solidFill>
            </a:endParaRPr>
          </a:p>
          <a:p>
            <a:endParaRPr lang="id-ID" dirty="0" smtClean="0"/>
          </a:p>
          <a:p>
            <a:r>
              <a:rPr lang="id-ID" dirty="0" smtClean="0">
                <a:solidFill>
                  <a:schemeClr val="accent1"/>
                </a:solidFill>
              </a:rPr>
              <a:t>Menguji </a:t>
            </a:r>
            <a:r>
              <a:rPr lang="id-ID" b="1" dirty="0" smtClean="0">
                <a:solidFill>
                  <a:schemeClr val="accent1"/>
                </a:solidFill>
              </a:rPr>
              <a:t>kebenaran</a:t>
            </a:r>
            <a:r>
              <a:rPr lang="id-ID" dirty="0" smtClean="0">
                <a:solidFill>
                  <a:schemeClr val="accent1"/>
                </a:solidFill>
              </a:rPr>
              <a:t>, pernyataan 1 secara general adalah </a:t>
            </a:r>
            <a:r>
              <a:rPr lang="id-ID" b="1" dirty="0" smtClean="0">
                <a:solidFill>
                  <a:schemeClr val="accent1"/>
                </a:solidFill>
              </a:rPr>
              <a:t>true</a:t>
            </a:r>
            <a:r>
              <a:rPr lang="id-ID" dirty="0" smtClean="0">
                <a:solidFill>
                  <a:schemeClr val="accent1"/>
                </a:solidFill>
              </a:rPr>
              <a:t>, tapi pernyataan 2 adalah salah.</a:t>
            </a:r>
          </a:p>
          <a:p>
            <a:pPr lvl="1"/>
            <a:r>
              <a:rPr lang="id-ID" dirty="0" smtClean="0">
                <a:solidFill>
                  <a:schemeClr val="accent1"/>
                </a:solidFill>
              </a:rPr>
              <a:t>Heroin juga membentuk kebiasaan buruk</a:t>
            </a:r>
          </a:p>
          <a:p>
            <a:pPr lvl="1"/>
            <a:r>
              <a:rPr lang="id-ID" dirty="0" smtClean="0">
                <a:solidFill>
                  <a:schemeClr val="accent1"/>
                </a:solidFill>
              </a:rPr>
              <a:t>Karena pernyataan </a:t>
            </a:r>
            <a:r>
              <a:rPr lang="id-ID" b="1" dirty="0" smtClean="0">
                <a:solidFill>
                  <a:schemeClr val="accent1"/>
                </a:solidFill>
              </a:rPr>
              <a:t>false</a:t>
            </a:r>
            <a:r>
              <a:rPr lang="id-ID" dirty="0" smtClean="0">
                <a:solidFill>
                  <a:schemeClr val="accent1"/>
                </a:solidFill>
              </a:rPr>
              <a:t>, maka argumen tidak memiliki nilai kebenaran</a:t>
            </a:r>
            <a:endParaRPr lang="id-ID" b="1" dirty="0">
              <a:solidFill>
                <a:schemeClr val="accent1"/>
              </a:solidFill>
            </a:endParaRPr>
          </a:p>
        </p:txBody>
      </p:sp>
    </p:spTree>
    <p:extLst>
      <p:ext uri="{BB962C8B-B14F-4D97-AF65-F5344CB8AC3E}">
        <p14:creationId xmlns:p14="http://schemas.microsoft.com/office/powerpoint/2010/main" val="382347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Deductive Arguments </a:t>
            </a:r>
            <a:br>
              <a:rPr lang="id-ID" dirty="0" smtClean="0"/>
            </a:br>
            <a:r>
              <a:rPr lang="id-ID" dirty="0" smtClean="0"/>
              <a:t>dengan Kondisi Bersyarat</a:t>
            </a:r>
            <a:endParaRPr lang="id-ID" dirty="0"/>
          </a:p>
        </p:txBody>
      </p:sp>
      <p:sp>
        <p:nvSpPr>
          <p:cNvPr id="3" name="Content Placeholder 2"/>
          <p:cNvSpPr>
            <a:spLocks noGrp="1"/>
          </p:cNvSpPr>
          <p:nvPr>
            <p:ph idx="1"/>
          </p:nvPr>
        </p:nvSpPr>
        <p:spPr/>
        <p:txBody>
          <a:bodyPr/>
          <a:lstStyle/>
          <a:p>
            <a:r>
              <a:rPr lang="id-ID" b="1" dirty="0" smtClean="0"/>
              <a:t>if </a:t>
            </a:r>
            <a:r>
              <a:rPr lang="id-ID" dirty="0" smtClean="0"/>
              <a:t>p, </a:t>
            </a:r>
            <a:r>
              <a:rPr lang="id-ID" b="1" dirty="0" smtClean="0"/>
              <a:t>then</a:t>
            </a:r>
            <a:r>
              <a:rPr lang="id-ID" dirty="0" smtClean="0"/>
              <a:t> q</a:t>
            </a:r>
          </a:p>
          <a:p>
            <a:r>
              <a:rPr lang="id-ID" b="1" dirty="0" smtClean="0"/>
              <a:t>if </a:t>
            </a:r>
            <a:r>
              <a:rPr lang="id-ID" dirty="0" smtClean="0"/>
              <a:t>q, </a:t>
            </a:r>
            <a:r>
              <a:rPr lang="id-ID" b="1" dirty="0" smtClean="0"/>
              <a:t>then </a:t>
            </a:r>
            <a:r>
              <a:rPr lang="id-ID" dirty="0" smtClean="0"/>
              <a:t>r</a:t>
            </a:r>
          </a:p>
          <a:p>
            <a:pPr>
              <a:buFont typeface="Symbol" panose="05050102010706020507" pitchFamily="18" charset="2"/>
              <a:buChar char="\"/>
            </a:pPr>
            <a:r>
              <a:rPr lang="id-ID" b="1" dirty="0" smtClean="0">
                <a:solidFill>
                  <a:schemeClr val="accent1"/>
                </a:solidFill>
                <a:sym typeface="Symbol" panose="05050102010706020507" pitchFamily="18" charset="2"/>
              </a:rPr>
              <a:t>if </a:t>
            </a:r>
            <a:r>
              <a:rPr lang="id-ID" b="1" dirty="0" smtClean="0">
                <a:solidFill>
                  <a:schemeClr val="accent2"/>
                </a:solidFill>
                <a:sym typeface="Symbol" panose="05050102010706020507" pitchFamily="18" charset="2"/>
              </a:rPr>
              <a:t>p, </a:t>
            </a:r>
            <a:r>
              <a:rPr lang="id-ID" b="1" dirty="0" smtClean="0">
                <a:solidFill>
                  <a:schemeClr val="accent1"/>
                </a:solidFill>
                <a:sym typeface="Symbol" panose="05050102010706020507" pitchFamily="18" charset="2"/>
              </a:rPr>
              <a:t>then </a:t>
            </a:r>
            <a:r>
              <a:rPr lang="id-ID" b="1" dirty="0" smtClean="0">
                <a:solidFill>
                  <a:schemeClr val="accent2"/>
                </a:solidFill>
                <a:sym typeface="Symbol" panose="05050102010706020507" pitchFamily="18" charset="2"/>
              </a:rPr>
              <a:t>r</a:t>
            </a:r>
          </a:p>
          <a:p>
            <a:pPr marL="109693" indent="0">
              <a:buNone/>
            </a:pPr>
            <a:endParaRPr lang="id-ID" b="1" dirty="0">
              <a:solidFill>
                <a:schemeClr val="accent2"/>
              </a:solidFill>
              <a:sym typeface="Symbol" panose="05050102010706020507" pitchFamily="18" charset="2"/>
            </a:endParaRPr>
          </a:p>
          <a:p>
            <a:r>
              <a:rPr lang="id-ID" dirty="0" smtClean="0"/>
              <a:t>Pada kondisi bersyarat tertentu adalah </a:t>
            </a:r>
            <a:r>
              <a:rPr lang="id-ID" b="1" dirty="0" smtClean="0"/>
              <a:t>valid</a:t>
            </a:r>
            <a:endParaRPr lang="id-ID" dirty="0"/>
          </a:p>
          <a:p>
            <a:pPr lvl="1"/>
            <a:r>
              <a:rPr lang="id-ID" dirty="0" smtClean="0"/>
              <a:t> </a:t>
            </a:r>
            <a:r>
              <a:rPr lang="id-ID" b="1" dirty="0" smtClean="0"/>
              <a:t>if</a:t>
            </a:r>
            <a:r>
              <a:rPr lang="id-ID" dirty="0" smtClean="0"/>
              <a:t> p </a:t>
            </a:r>
            <a:r>
              <a:rPr lang="id-ID" b="1" i="1" dirty="0" smtClean="0"/>
              <a:t>implies</a:t>
            </a:r>
            <a:r>
              <a:rPr lang="id-ID" dirty="0" smtClean="0"/>
              <a:t> q dan q </a:t>
            </a:r>
            <a:r>
              <a:rPr lang="id-ID" b="1" i="1" dirty="0" smtClean="0"/>
              <a:t>implies</a:t>
            </a:r>
            <a:r>
              <a:rPr lang="id-ID" b="1" dirty="0" smtClean="0"/>
              <a:t> </a:t>
            </a:r>
            <a:r>
              <a:rPr lang="id-ID" dirty="0" smtClean="0"/>
              <a:t>r, pasti akan bernilai </a:t>
            </a:r>
            <a:r>
              <a:rPr lang="id-ID" b="1" dirty="0" smtClean="0"/>
              <a:t>true</a:t>
            </a:r>
            <a:r>
              <a:rPr lang="id-ID" dirty="0" smtClean="0"/>
              <a:t> bahwa p </a:t>
            </a:r>
            <a:r>
              <a:rPr lang="id-ID" b="1" i="1" dirty="0"/>
              <a:t>implies</a:t>
            </a:r>
            <a:r>
              <a:rPr lang="id-ID" dirty="0"/>
              <a:t> </a:t>
            </a:r>
            <a:r>
              <a:rPr lang="id-ID" dirty="0" smtClean="0"/>
              <a:t>r </a:t>
            </a:r>
            <a:endParaRPr lang="id-ID" b="1" dirty="0" smtClean="0"/>
          </a:p>
          <a:p>
            <a:endParaRPr lang="id-ID" dirty="0" smtClean="0"/>
          </a:p>
          <a:p>
            <a:endParaRPr lang="id-ID" dirty="0"/>
          </a:p>
        </p:txBody>
      </p:sp>
    </p:spTree>
    <p:extLst>
      <p:ext uri="{BB962C8B-B14F-4D97-AF65-F5344CB8AC3E}">
        <p14:creationId xmlns:p14="http://schemas.microsoft.com/office/powerpoint/2010/main" val="337828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Objective</a:t>
            </a:r>
          </a:p>
        </p:txBody>
      </p:sp>
      <p:sp>
        <p:nvSpPr>
          <p:cNvPr id="3" name="Content Placeholder 2"/>
          <p:cNvSpPr>
            <a:spLocks noGrp="1"/>
          </p:cNvSpPr>
          <p:nvPr>
            <p:ph idx="1"/>
          </p:nvPr>
        </p:nvSpPr>
        <p:spPr/>
        <p:txBody>
          <a:bodyPr/>
          <a:lstStyle/>
          <a:p>
            <a:r>
              <a:rPr lang="id-ID" dirty="0"/>
              <a:t>Mahasiswa mampu membedakan bentuk argumen induktif dan </a:t>
            </a:r>
            <a:r>
              <a:rPr lang="id-ID" dirty="0" smtClean="0"/>
              <a:t>deduktif</a:t>
            </a:r>
          </a:p>
          <a:p>
            <a:r>
              <a:rPr lang="id-ID" dirty="0" smtClean="0"/>
              <a:t>Mahasiswa mampu menjelaskan bentuk argumen induktif dan deduktif</a:t>
            </a:r>
          </a:p>
          <a:p>
            <a:r>
              <a:rPr lang="id-ID" dirty="0" smtClean="0"/>
              <a:t>Mahasiswa mampu malakukan analisa terhadap argumen yang disajikan</a:t>
            </a:r>
          </a:p>
          <a:p>
            <a:pPr marL="109693" indent="0">
              <a:buNone/>
            </a:pPr>
            <a:r>
              <a:rPr lang="id-ID" dirty="0" smtClean="0"/>
              <a:t> </a:t>
            </a:r>
            <a:endParaRPr lang="id-ID" dirty="0"/>
          </a:p>
        </p:txBody>
      </p:sp>
    </p:spTree>
    <p:extLst>
      <p:ext uri="{BB962C8B-B14F-4D97-AF65-F5344CB8AC3E}">
        <p14:creationId xmlns:p14="http://schemas.microsoft.com/office/powerpoint/2010/main" val="152328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Kondisi Bersyarat</a:t>
            </a:r>
            <a:endParaRPr lang="id-ID" dirty="0"/>
          </a:p>
        </p:txBody>
      </p:sp>
      <p:sp>
        <p:nvSpPr>
          <p:cNvPr id="3" name="Content Placeholder 2"/>
          <p:cNvSpPr>
            <a:spLocks noGrp="1"/>
          </p:cNvSpPr>
          <p:nvPr>
            <p:ph idx="1"/>
          </p:nvPr>
        </p:nvSpPr>
        <p:spPr/>
        <p:txBody>
          <a:bodyPr/>
          <a:lstStyle/>
          <a:p>
            <a:r>
              <a:rPr lang="id-ID" dirty="0" smtClean="0"/>
              <a:t>Analisis argumen:</a:t>
            </a:r>
          </a:p>
          <a:p>
            <a:pPr marL="411348" lvl="1" indent="0">
              <a:buNone/>
            </a:pPr>
            <a:r>
              <a:rPr lang="id-ID" dirty="0" smtClean="0"/>
              <a:t>“Jika terlipih sebagai Dewan Sekolah, Bapak Dudung akan mendesak pihak Sekolah meningkatkan standar pendidikan, yang akan bermanfaat bagi pendidikan anak-anak didik . Oleh karena itu, anak-anak didik akan merasakan manfaatnya jika Bapak Dudung terpilih.”</a:t>
            </a:r>
            <a:endParaRPr lang="id-ID" dirty="0"/>
          </a:p>
        </p:txBody>
      </p:sp>
    </p:spTree>
    <p:extLst>
      <p:ext uri="{BB962C8B-B14F-4D97-AF65-F5344CB8AC3E}">
        <p14:creationId xmlns:p14="http://schemas.microsoft.com/office/powerpoint/2010/main" val="149056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Kondisi Bersyarat</a:t>
            </a:r>
          </a:p>
        </p:txBody>
      </p:sp>
      <p:sp>
        <p:nvSpPr>
          <p:cNvPr id="3" name="Content Placeholder 2"/>
          <p:cNvSpPr>
            <a:spLocks noGrp="1"/>
          </p:cNvSpPr>
          <p:nvPr>
            <p:ph idx="1"/>
          </p:nvPr>
        </p:nvSpPr>
        <p:spPr/>
        <p:txBody>
          <a:bodyPr/>
          <a:lstStyle/>
          <a:p>
            <a:r>
              <a:rPr lang="id-ID" b="1" dirty="0" smtClean="0"/>
              <a:t>if</a:t>
            </a:r>
            <a:r>
              <a:rPr lang="id-ID" dirty="0" smtClean="0"/>
              <a:t> Bapak Dudung terpilih sebagai Dewan Sekolah, </a:t>
            </a:r>
            <a:r>
              <a:rPr lang="id-ID" b="1" dirty="0" smtClean="0"/>
              <a:t>then</a:t>
            </a:r>
            <a:r>
              <a:rPr lang="id-ID" dirty="0" smtClean="0"/>
              <a:t> pihak Sekolah akan meningkatkan standar pendidikan</a:t>
            </a:r>
          </a:p>
          <a:p>
            <a:r>
              <a:rPr lang="id-ID" b="1" dirty="0" smtClean="0"/>
              <a:t>if</a:t>
            </a:r>
            <a:r>
              <a:rPr lang="id-ID" dirty="0" smtClean="0"/>
              <a:t> pihak Sekolah meningkatkan standar pendidikan, </a:t>
            </a:r>
            <a:r>
              <a:rPr lang="id-ID" b="1" dirty="0" smtClean="0"/>
              <a:t>then</a:t>
            </a:r>
            <a:r>
              <a:rPr lang="id-ID" dirty="0" smtClean="0"/>
              <a:t> anak-anak didik akan merasakan manfaatnya</a:t>
            </a:r>
            <a:endParaRPr lang="id-ID" dirty="0"/>
          </a:p>
          <a:p>
            <a:pPr>
              <a:buFont typeface="Symbol" panose="05050102010706020507" pitchFamily="18" charset="2"/>
              <a:buChar char="\"/>
            </a:pPr>
            <a:r>
              <a:rPr lang="id-ID" b="1" dirty="0" smtClean="0">
                <a:solidFill>
                  <a:schemeClr val="accent2"/>
                </a:solidFill>
                <a:sym typeface="Symbol" panose="05050102010706020507" pitchFamily="18" charset="2"/>
              </a:rPr>
              <a:t>if </a:t>
            </a:r>
            <a:r>
              <a:rPr lang="id-ID" dirty="0" smtClean="0">
                <a:solidFill>
                  <a:schemeClr val="accent2"/>
                </a:solidFill>
                <a:sym typeface="Symbol" panose="05050102010706020507" pitchFamily="18" charset="2"/>
              </a:rPr>
              <a:t>Bapak Dudung terpilih sebagai Dewan Sekolah, </a:t>
            </a:r>
            <a:r>
              <a:rPr lang="id-ID" b="1" dirty="0" smtClean="0">
                <a:solidFill>
                  <a:schemeClr val="accent2"/>
                </a:solidFill>
                <a:sym typeface="Symbol" panose="05050102010706020507" pitchFamily="18" charset="2"/>
              </a:rPr>
              <a:t>then</a:t>
            </a:r>
            <a:r>
              <a:rPr lang="id-ID" dirty="0" smtClean="0">
                <a:solidFill>
                  <a:schemeClr val="accent2"/>
                </a:solidFill>
                <a:sym typeface="Symbol" panose="05050102010706020507" pitchFamily="18" charset="2"/>
              </a:rPr>
              <a:t> anak-anak didik akan merasakan manfaatnya</a:t>
            </a:r>
            <a:endParaRPr lang="id-ID" b="1" dirty="0">
              <a:solidFill>
                <a:schemeClr val="accent2"/>
              </a:solidFill>
              <a:sym typeface="Symbol" panose="05050102010706020507" pitchFamily="18" charset="2"/>
            </a:endParaRPr>
          </a:p>
          <a:p>
            <a:endParaRPr lang="id-ID" dirty="0" smtClean="0"/>
          </a:p>
        </p:txBody>
      </p:sp>
    </p:spTree>
    <p:extLst>
      <p:ext uri="{BB962C8B-B14F-4D97-AF65-F5344CB8AC3E}">
        <p14:creationId xmlns:p14="http://schemas.microsoft.com/office/powerpoint/2010/main" val="143310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Kondisi Bersyarat</a:t>
            </a:r>
          </a:p>
        </p:txBody>
      </p:sp>
      <p:sp>
        <p:nvSpPr>
          <p:cNvPr id="4" name="7-Point Star 3"/>
          <p:cNvSpPr/>
          <p:nvPr/>
        </p:nvSpPr>
        <p:spPr>
          <a:xfrm>
            <a:off x="755576" y="4293096"/>
            <a:ext cx="3456384" cy="2348880"/>
          </a:xfrm>
          <a:prstGeom prst="star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Content Placeholder 2"/>
          <p:cNvSpPr>
            <a:spLocks noGrp="1"/>
          </p:cNvSpPr>
          <p:nvPr>
            <p:ph idx="1"/>
          </p:nvPr>
        </p:nvSpPr>
        <p:spPr>
          <a:xfrm>
            <a:off x="395536" y="1700808"/>
            <a:ext cx="8229600" cy="4654721"/>
          </a:xfrm>
        </p:spPr>
        <p:txBody>
          <a:bodyPr>
            <a:normAutofit fontScale="92500"/>
          </a:bodyPr>
          <a:lstStyle/>
          <a:p>
            <a:pPr>
              <a:buFont typeface="Symbol" panose="05050102010706020507" pitchFamily="18" charset="2"/>
              <a:buChar char="\"/>
            </a:pPr>
            <a:r>
              <a:rPr lang="id-ID" b="1" dirty="0" smtClean="0">
                <a:solidFill>
                  <a:schemeClr val="accent2"/>
                </a:solidFill>
                <a:sym typeface="Symbol" panose="05050102010706020507" pitchFamily="18" charset="2"/>
              </a:rPr>
              <a:t>if </a:t>
            </a:r>
            <a:r>
              <a:rPr lang="id-ID" dirty="0">
                <a:solidFill>
                  <a:schemeClr val="accent2"/>
                </a:solidFill>
                <a:sym typeface="Symbol" panose="05050102010706020507" pitchFamily="18" charset="2"/>
              </a:rPr>
              <a:t>Bapak Dudung terpilih sebagai Dewan Sekolah, </a:t>
            </a:r>
            <a:r>
              <a:rPr lang="id-ID" b="1" dirty="0">
                <a:solidFill>
                  <a:schemeClr val="accent2"/>
                </a:solidFill>
                <a:sym typeface="Symbol" panose="05050102010706020507" pitchFamily="18" charset="2"/>
              </a:rPr>
              <a:t>then</a:t>
            </a:r>
            <a:r>
              <a:rPr lang="id-ID" dirty="0">
                <a:solidFill>
                  <a:schemeClr val="accent2"/>
                </a:solidFill>
                <a:sym typeface="Symbol" panose="05050102010706020507" pitchFamily="18" charset="2"/>
              </a:rPr>
              <a:t> anak-anak didik akan merasakan manfaatnya</a:t>
            </a:r>
            <a:endParaRPr lang="id-ID" b="1" dirty="0">
              <a:solidFill>
                <a:schemeClr val="accent2"/>
              </a:solidFill>
              <a:sym typeface="Symbol" panose="05050102010706020507" pitchFamily="18" charset="2"/>
            </a:endParaRPr>
          </a:p>
          <a:p>
            <a:endParaRPr lang="id-ID" dirty="0" smtClean="0"/>
          </a:p>
          <a:p>
            <a:pPr lvl="2"/>
            <a:r>
              <a:rPr lang="id-ID" dirty="0" smtClean="0"/>
              <a:t>p = Bapak Dudung terpilih</a:t>
            </a:r>
          </a:p>
          <a:p>
            <a:pPr lvl="2"/>
            <a:r>
              <a:rPr lang="id-ID" dirty="0" smtClean="0"/>
              <a:t>q = Pihak Sekolah meningkatkan standar akademik</a:t>
            </a:r>
          </a:p>
          <a:p>
            <a:pPr lvl="2"/>
            <a:r>
              <a:rPr lang="id-ID" dirty="0" smtClean="0"/>
              <a:t>r = Anak didik merasakan manfaatnya</a:t>
            </a:r>
          </a:p>
          <a:p>
            <a:pPr marL="978094" lvl="3" indent="0">
              <a:buNone/>
            </a:pPr>
            <a:endParaRPr lang="id-ID" sz="2800" dirty="0" smtClean="0">
              <a:solidFill>
                <a:schemeClr val="accent2"/>
              </a:solidFill>
            </a:endParaRPr>
          </a:p>
          <a:p>
            <a:pPr marL="1188339" lvl="4" indent="0">
              <a:buNone/>
            </a:pPr>
            <a:endParaRPr lang="id-ID" sz="2600" b="1" dirty="0" smtClean="0">
              <a:solidFill>
                <a:schemeClr val="accent2"/>
              </a:solidFill>
            </a:endParaRPr>
          </a:p>
          <a:p>
            <a:pPr marL="1188339" lvl="4" indent="0">
              <a:buNone/>
            </a:pPr>
            <a:r>
              <a:rPr lang="id-ID" sz="2600" b="1" dirty="0" smtClean="0">
                <a:solidFill>
                  <a:schemeClr val="bg1"/>
                </a:solidFill>
              </a:rPr>
              <a:t>if</a:t>
            </a:r>
            <a:r>
              <a:rPr lang="id-ID" sz="2600" dirty="0" smtClean="0">
                <a:solidFill>
                  <a:schemeClr val="bg1"/>
                </a:solidFill>
              </a:rPr>
              <a:t> p, </a:t>
            </a:r>
            <a:r>
              <a:rPr lang="id-ID" sz="2600" b="1" dirty="0" smtClean="0">
                <a:solidFill>
                  <a:schemeClr val="bg1"/>
                </a:solidFill>
              </a:rPr>
              <a:t>then</a:t>
            </a:r>
            <a:r>
              <a:rPr lang="id-ID" sz="2600" dirty="0" smtClean="0">
                <a:solidFill>
                  <a:schemeClr val="bg1"/>
                </a:solidFill>
              </a:rPr>
              <a:t> q</a:t>
            </a:r>
          </a:p>
          <a:p>
            <a:pPr marL="1188339" lvl="4" indent="0">
              <a:buNone/>
            </a:pPr>
            <a:r>
              <a:rPr lang="id-ID" sz="2600" b="1" dirty="0">
                <a:solidFill>
                  <a:schemeClr val="bg1"/>
                </a:solidFill>
              </a:rPr>
              <a:t>if</a:t>
            </a:r>
            <a:r>
              <a:rPr lang="id-ID" sz="2600" dirty="0">
                <a:solidFill>
                  <a:schemeClr val="bg1"/>
                </a:solidFill>
              </a:rPr>
              <a:t> </a:t>
            </a:r>
            <a:r>
              <a:rPr lang="id-ID" sz="2600" dirty="0" smtClean="0">
                <a:solidFill>
                  <a:schemeClr val="bg1"/>
                </a:solidFill>
              </a:rPr>
              <a:t>q, </a:t>
            </a:r>
            <a:r>
              <a:rPr lang="id-ID" sz="2600" b="1" dirty="0">
                <a:solidFill>
                  <a:schemeClr val="bg1"/>
                </a:solidFill>
              </a:rPr>
              <a:t>then</a:t>
            </a:r>
            <a:r>
              <a:rPr lang="id-ID" sz="2600" dirty="0">
                <a:solidFill>
                  <a:schemeClr val="bg1"/>
                </a:solidFill>
              </a:rPr>
              <a:t> </a:t>
            </a:r>
            <a:r>
              <a:rPr lang="id-ID" sz="2600" dirty="0" smtClean="0">
                <a:solidFill>
                  <a:schemeClr val="bg1"/>
                </a:solidFill>
              </a:rPr>
              <a:t>r</a:t>
            </a:r>
          </a:p>
          <a:p>
            <a:pPr marL="1188339" lvl="4" indent="0">
              <a:buNone/>
            </a:pPr>
            <a:r>
              <a:rPr lang="id-ID" sz="2600" b="1" dirty="0">
                <a:solidFill>
                  <a:schemeClr val="bg1"/>
                </a:solidFill>
              </a:rPr>
              <a:t>if</a:t>
            </a:r>
            <a:r>
              <a:rPr lang="id-ID" sz="2600" dirty="0">
                <a:solidFill>
                  <a:schemeClr val="bg1"/>
                </a:solidFill>
              </a:rPr>
              <a:t> p, </a:t>
            </a:r>
            <a:r>
              <a:rPr lang="id-ID" sz="2600" b="1" dirty="0">
                <a:solidFill>
                  <a:schemeClr val="bg1"/>
                </a:solidFill>
              </a:rPr>
              <a:t>then</a:t>
            </a:r>
            <a:r>
              <a:rPr lang="id-ID" sz="2600" dirty="0">
                <a:solidFill>
                  <a:schemeClr val="bg1"/>
                </a:solidFill>
              </a:rPr>
              <a:t> </a:t>
            </a:r>
            <a:r>
              <a:rPr lang="id-ID" sz="2600" dirty="0" smtClean="0">
                <a:solidFill>
                  <a:schemeClr val="bg1"/>
                </a:solidFill>
              </a:rPr>
              <a:t>r</a:t>
            </a:r>
            <a:endParaRPr lang="id-ID" sz="2600" dirty="0">
              <a:solidFill>
                <a:schemeClr val="bg1"/>
              </a:solidFill>
            </a:endParaRPr>
          </a:p>
        </p:txBody>
      </p:sp>
      <p:sp>
        <p:nvSpPr>
          <p:cNvPr id="5" name="Striped Right Arrow 4"/>
          <p:cNvSpPr/>
          <p:nvPr/>
        </p:nvSpPr>
        <p:spPr>
          <a:xfrm>
            <a:off x="4510336" y="5266980"/>
            <a:ext cx="792088" cy="7920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5600800" y="5309081"/>
            <a:ext cx="1579278" cy="707886"/>
          </a:xfrm>
          <a:prstGeom prst="rect">
            <a:avLst/>
          </a:prstGeom>
          <a:noFill/>
        </p:spPr>
        <p:txBody>
          <a:bodyPr wrap="none" rtlCol="0">
            <a:spAutoFit/>
          </a:bodyPr>
          <a:lstStyle/>
          <a:p>
            <a:r>
              <a:rPr lang="id-ID" sz="4000" b="1" dirty="0" smtClean="0">
                <a:effectLst>
                  <a:outerShdw blurRad="38100" dist="38100" dir="2700000" algn="tl">
                    <a:srgbClr val="000000">
                      <a:alpha val="43137"/>
                    </a:srgbClr>
                  </a:outerShdw>
                </a:effectLst>
              </a:rPr>
              <a:t>Valid</a:t>
            </a:r>
            <a:endParaRPr lang="id-ID"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207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Kondisi Bersyarat</a:t>
            </a:r>
          </a:p>
        </p:txBody>
      </p:sp>
      <p:sp>
        <p:nvSpPr>
          <p:cNvPr id="3" name="Content Placeholder 2"/>
          <p:cNvSpPr>
            <a:spLocks noGrp="1"/>
          </p:cNvSpPr>
          <p:nvPr>
            <p:ph idx="1"/>
          </p:nvPr>
        </p:nvSpPr>
        <p:spPr/>
        <p:txBody>
          <a:bodyPr/>
          <a:lstStyle/>
          <a:p>
            <a:pPr marL="109693" indent="0">
              <a:buNone/>
            </a:pPr>
            <a:r>
              <a:rPr lang="id-ID" dirty="0" smtClean="0"/>
              <a:t>“Kita sepakat jika Anda hadir, saya berikan nilai baik. Kita sepakat jika Anda berperan aktif, saya berikan nilai baik. Oleh sebab itu jika Anda hadir, Anda harus bertanya”</a:t>
            </a:r>
          </a:p>
          <a:p>
            <a:pPr marL="109693" indent="0">
              <a:buNone/>
            </a:pPr>
            <a:endParaRPr lang="id-ID" dirty="0" smtClean="0"/>
          </a:p>
          <a:p>
            <a:pPr marL="109693" indent="0">
              <a:buNone/>
            </a:pPr>
            <a:endParaRPr lang="id-ID" dirty="0"/>
          </a:p>
          <a:p>
            <a:pPr marL="109693" indent="0" algn="ctr">
              <a:buNone/>
            </a:pPr>
            <a:r>
              <a:rPr lang="id-ID" sz="3600" b="1" dirty="0" smtClean="0">
                <a:solidFill>
                  <a:schemeClr val="accent2"/>
                </a:solidFill>
                <a:effectLst>
                  <a:outerShdw blurRad="38100" dist="38100" dir="2700000" algn="tl">
                    <a:srgbClr val="000000">
                      <a:alpha val="43137"/>
                    </a:srgbClr>
                  </a:outerShdw>
                </a:effectLst>
              </a:rPr>
              <a:t>Invalid atau Valid ?</a:t>
            </a:r>
          </a:p>
        </p:txBody>
      </p:sp>
    </p:spTree>
    <p:extLst>
      <p:ext uri="{BB962C8B-B14F-4D97-AF65-F5344CB8AC3E}">
        <p14:creationId xmlns:p14="http://schemas.microsoft.com/office/powerpoint/2010/main" val="333470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Matematika vs Magic</a:t>
            </a:r>
            <a:endParaRPr lang="id-ID" dirty="0"/>
          </a:p>
        </p:txBody>
      </p:sp>
      <p:sp>
        <p:nvSpPr>
          <p:cNvPr id="3" name="Content Placeholder 2"/>
          <p:cNvSpPr>
            <a:spLocks noGrp="1"/>
          </p:cNvSpPr>
          <p:nvPr>
            <p:ph idx="1"/>
          </p:nvPr>
        </p:nvSpPr>
        <p:spPr/>
        <p:txBody>
          <a:bodyPr>
            <a:normAutofit lnSpcReduction="10000"/>
          </a:bodyPr>
          <a:lstStyle/>
          <a:p>
            <a:r>
              <a:rPr lang="id-ID" sz="3600" dirty="0" smtClean="0"/>
              <a:t>Tuliskan suatu </a:t>
            </a:r>
            <a:r>
              <a:rPr lang="id-ID" sz="3600" dirty="0"/>
              <a:t>bilangan sembarang.</a:t>
            </a:r>
          </a:p>
          <a:p>
            <a:r>
              <a:rPr lang="id-ID" sz="3600" dirty="0" smtClean="0"/>
              <a:t>Tambah </a:t>
            </a:r>
            <a:r>
              <a:rPr lang="id-ID" sz="3600" dirty="0"/>
              <a:t>3.</a:t>
            </a:r>
          </a:p>
          <a:p>
            <a:r>
              <a:rPr lang="id-ID" sz="3600" dirty="0" smtClean="0"/>
              <a:t>Kalikan </a:t>
            </a:r>
            <a:r>
              <a:rPr lang="id-ID" sz="3600" dirty="0"/>
              <a:t>dengan 2.</a:t>
            </a:r>
          </a:p>
          <a:p>
            <a:r>
              <a:rPr lang="id-ID" sz="3600" dirty="0" smtClean="0"/>
              <a:t>Kurangi </a:t>
            </a:r>
            <a:r>
              <a:rPr lang="id-ID" sz="3600" dirty="0"/>
              <a:t>dengan 4.</a:t>
            </a:r>
          </a:p>
          <a:p>
            <a:r>
              <a:rPr lang="id-ID" sz="3600" dirty="0" smtClean="0"/>
              <a:t>Bagi </a:t>
            </a:r>
            <a:r>
              <a:rPr lang="id-ID" sz="3600" dirty="0"/>
              <a:t>dengan 2.</a:t>
            </a:r>
          </a:p>
          <a:p>
            <a:r>
              <a:rPr lang="id-ID" sz="3600" dirty="0" smtClean="0"/>
              <a:t>Kurangi </a:t>
            </a:r>
            <a:r>
              <a:rPr lang="id-ID" sz="3600" dirty="0"/>
              <a:t>dengan bilangan yang </a:t>
            </a:r>
            <a:r>
              <a:rPr lang="id-ID" sz="3600" dirty="0" smtClean="0"/>
              <a:t>anda </a:t>
            </a:r>
            <a:r>
              <a:rPr lang="id-ID" sz="3600" dirty="0"/>
              <a:t>pilih pada </a:t>
            </a:r>
            <a:r>
              <a:rPr lang="id-ID" sz="3600" dirty="0" smtClean="0"/>
              <a:t>langkah </a:t>
            </a:r>
            <a:r>
              <a:rPr lang="id-ID" sz="3600" dirty="0"/>
              <a:t>1.</a:t>
            </a:r>
          </a:p>
          <a:p>
            <a:r>
              <a:rPr lang="id-ID" sz="3600" dirty="0" smtClean="0"/>
              <a:t>Sebutkan </a:t>
            </a:r>
            <a:r>
              <a:rPr lang="id-ID" sz="3600" dirty="0"/>
              <a:t>hasilnya.</a:t>
            </a:r>
          </a:p>
          <a:p>
            <a:endParaRPr lang="id-ID" dirty="0"/>
          </a:p>
        </p:txBody>
      </p:sp>
    </p:spTree>
    <p:extLst>
      <p:ext uri="{BB962C8B-B14F-4D97-AF65-F5344CB8AC3E}">
        <p14:creationId xmlns:p14="http://schemas.microsoft.com/office/powerpoint/2010/main" val="40023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Hasilnya ?</a:t>
            </a:r>
            <a:endParaRPr lang="id-ID" dirty="0"/>
          </a:p>
        </p:txBody>
      </p:sp>
      <p:sp>
        <p:nvSpPr>
          <p:cNvPr id="3" name="Content Placeholder 2"/>
          <p:cNvSpPr>
            <a:spLocks noGrp="1"/>
          </p:cNvSpPr>
          <p:nvPr>
            <p:ph idx="1"/>
          </p:nvPr>
        </p:nvSpPr>
        <p:spPr/>
        <p:txBody>
          <a:bodyPr>
            <a:normAutofit/>
          </a:bodyPr>
          <a:lstStyle/>
          <a:p>
            <a:pPr marL="109693" indent="0" algn="ctr">
              <a:buNone/>
            </a:pPr>
            <a:r>
              <a:rPr lang="id-ID" sz="11500" u="sng" dirty="0" smtClean="0">
                <a:solidFill>
                  <a:schemeClr val="accent2"/>
                </a:solidFill>
                <a:effectLst>
                  <a:outerShdw blurRad="38100" dist="38100" dir="2700000" algn="tl">
                    <a:srgbClr val="000000">
                      <a:alpha val="43137"/>
                    </a:srgbClr>
                  </a:outerShdw>
                </a:effectLst>
              </a:rPr>
              <a:t>Satu</a:t>
            </a:r>
          </a:p>
          <a:p>
            <a:pPr marL="109693" indent="0" algn="ctr">
              <a:buNone/>
            </a:pPr>
            <a:endParaRPr lang="id-ID" sz="4800" u="sng" dirty="0" smtClean="0">
              <a:solidFill>
                <a:schemeClr val="accent2"/>
              </a:solidFill>
              <a:effectLst>
                <a:outerShdw blurRad="38100" dist="38100" dir="2700000" algn="tl">
                  <a:srgbClr val="000000">
                    <a:alpha val="43137"/>
                  </a:srgbClr>
                </a:outerShdw>
              </a:effectLst>
            </a:endParaRPr>
          </a:p>
          <a:p>
            <a:r>
              <a:rPr lang="id-ID" dirty="0"/>
              <a:t>Apakah hal yang sama akan </a:t>
            </a:r>
            <a:r>
              <a:rPr lang="id-ID" dirty="0" smtClean="0"/>
              <a:t>berlaku juga untuk bilangan </a:t>
            </a:r>
            <a:r>
              <a:rPr lang="id-ID" dirty="0"/>
              <a:t>lainnya</a:t>
            </a:r>
            <a:r>
              <a:rPr lang="id-ID" dirty="0" smtClean="0"/>
              <a:t>?</a:t>
            </a:r>
          </a:p>
          <a:p>
            <a:pPr lvl="1"/>
            <a:r>
              <a:rPr lang="id-ID" dirty="0" smtClean="0"/>
              <a:t>n = 1.000.000</a:t>
            </a:r>
          </a:p>
          <a:p>
            <a:pPr lvl="1"/>
            <a:r>
              <a:rPr lang="id-ID" dirty="0" smtClean="0"/>
              <a:t>n = 123.456.789 </a:t>
            </a:r>
          </a:p>
        </p:txBody>
      </p:sp>
    </p:spTree>
    <p:extLst>
      <p:ext uri="{BB962C8B-B14F-4D97-AF65-F5344CB8AC3E}">
        <p14:creationId xmlns:p14="http://schemas.microsoft.com/office/powerpoint/2010/main" val="329590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Induktif &amp; Deduktif pada Matematika</a:t>
            </a:r>
          </a:p>
        </p:txBody>
      </p:sp>
      <p:sp>
        <p:nvSpPr>
          <p:cNvPr id="3" name="Content Placeholder 2"/>
          <p:cNvSpPr>
            <a:spLocks noGrp="1"/>
          </p:cNvSpPr>
          <p:nvPr>
            <p:ph idx="1"/>
          </p:nvPr>
        </p:nvSpPr>
        <p:spPr/>
        <p:txBody>
          <a:bodyPr>
            <a:normAutofit/>
          </a:bodyPr>
          <a:lstStyle/>
          <a:p>
            <a:r>
              <a:rPr lang="id-ID" dirty="0"/>
              <a:t>Di dalam matematika, </a:t>
            </a:r>
            <a:r>
              <a:rPr lang="id-ID" dirty="0" smtClean="0"/>
              <a:t>proses </a:t>
            </a:r>
            <a:r>
              <a:rPr lang="id-ID" dirty="0"/>
              <a:t>berpikir untuk sampai pada suatu kesimpulan </a:t>
            </a:r>
            <a:r>
              <a:rPr lang="id-ID" dirty="0" smtClean="0"/>
              <a:t>dikenal dengan </a:t>
            </a:r>
            <a:r>
              <a:rPr lang="id-ID" dirty="0"/>
              <a:t>istilah penalaran </a:t>
            </a:r>
            <a:r>
              <a:rPr lang="id-ID" b="1" dirty="0" smtClean="0"/>
              <a:t>induktif</a:t>
            </a:r>
          </a:p>
          <a:p>
            <a:endParaRPr lang="id-ID" b="1" dirty="0" smtClean="0"/>
          </a:p>
          <a:p>
            <a:r>
              <a:rPr lang="id-ID" dirty="0" smtClean="0"/>
              <a:t>Teori</a:t>
            </a:r>
            <a:r>
              <a:rPr lang="id-ID" dirty="0"/>
              <a:t>, dalil, atau suatu rumus </a:t>
            </a:r>
            <a:r>
              <a:rPr lang="id-ID" dirty="0" smtClean="0"/>
              <a:t>yang </a:t>
            </a:r>
            <a:r>
              <a:rPr lang="id-ID" dirty="0"/>
              <a:t>berlaku secara </a:t>
            </a:r>
            <a:r>
              <a:rPr lang="id-ID" dirty="0" smtClean="0"/>
              <a:t>umum, </a:t>
            </a:r>
            <a:r>
              <a:rPr lang="id-ID" dirty="0"/>
              <a:t>pada umumnya dibuktikan terlebih dahulu kebenarannya dan setelah terbukti kebenarannya baru diterapkan untuk kasus-kasus yang bersifat </a:t>
            </a:r>
            <a:r>
              <a:rPr lang="id-ID" dirty="0" smtClean="0"/>
              <a:t>khusus, hal ini dikenal dengan penalaran </a:t>
            </a:r>
            <a:r>
              <a:rPr lang="id-ID" b="1" dirty="0" smtClean="0"/>
              <a:t>deduktif</a:t>
            </a:r>
          </a:p>
        </p:txBody>
      </p:sp>
    </p:spTree>
    <p:extLst>
      <p:ext uri="{BB962C8B-B14F-4D97-AF65-F5344CB8AC3E}">
        <p14:creationId xmlns:p14="http://schemas.microsoft.com/office/powerpoint/2010/main" val="212176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Induktif &amp; Deduktif pada Matematika</a:t>
            </a:r>
            <a:endParaRPr lang="id-ID" dirty="0"/>
          </a:p>
        </p:txBody>
      </p:sp>
      <p:sp>
        <p:nvSpPr>
          <p:cNvPr id="3" name="Content Placeholder 2"/>
          <p:cNvSpPr>
            <a:spLocks noGrp="1"/>
          </p:cNvSpPr>
          <p:nvPr>
            <p:ph idx="1"/>
          </p:nvPr>
        </p:nvSpPr>
        <p:spPr/>
        <p:txBody>
          <a:bodyPr>
            <a:normAutofit fontScale="92500"/>
          </a:bodyPr>
          <a:lstStyle/>
          <a:p>
            <a:r>
              <a:rPr lang="id-ID" dirty="0" smtClean="0"/>
              <a:t>Dalam </a:t>
            </a:r>
            <a:r>
              <a:rPr lang="id-ID" dirty="0"/>
              <a:t>matematika penalaran yang digunakan adalah </a:t>
            </a:r>
            <a:r>
              <a:rPr lang="id-ID" b="1" dirty="0"/>
              <a:t>penalaran </a:t>
            </a:r>
            <a:r>
              <a:rPr lang="id-ID" b="1" dirty="0" smtClean="0"/>
              <a:t>deduktif</a:t>
            </a:r>
          </a:p>
          <a:p>
            <a:r>
              <a:rPr lang="id-ID" dirty="0" smtClean="0"/>
              <a:t>Bernilai </a:t>
            </a:r>
            <a:r>
              <a:rPr lang="id-ID" b="1" dirty="0" smtClean="0"/>
              <a:t>valid</a:t>
            </a:r>
            <a:r>
              <a:rPr lang="id-ID" dirty="0" smtClean="0"/>
              <a:t> dengan bukti yang kuat</a:t>
            </a:r>
          </a:p>
          <a:p>
            <a:pPr lvl="1"/>
            <a:r>
              <a:rPr lang="id-ID" dirty="0"/>
              <a:t>Jumlah dua bilangan ganjil akan menghasilkan bilangan </a:t>
            </a:r>
            <a:r>
              <a:rPr lang="id-ID" dirty="0" smtClean="0"/>
              <a:t>genap</a:t>
            </a:r>
          </a:p>
          <a:p>
            <a:pPr lvl="1"/>
            <a:r>
              <a:rPr lang="id-ID" dirty="0" smtClean="0"/>
              <a:t>Buktikan secara </a:t>
            </a:r>
            <a:r>
              <a:rPr lang="id-ID" b="1" dirty="0" smtClean="0"/>
              <a:t>Deduktif </a:t>
            </a:r>
            <a:r>
              <a:rPr lang="id-ID" dirty="0" smtClean="0"/>
              <a:t>:</a:t>
            </a:r>
          </a:p>
          <a:p>
            <a:pPr lvl="2"/>
            <a:r>
              <a:rPr lang="id-ID" dirty="0"/>
              <a:t>(2n + 1)+(2n + 1) = (2n + 2n + 1 + 1) = 4n + 2 = 2(2n + 1) </a:t>
            </a:r>
            <a:endParaRPr lang="id-ID" dirty="0" smtClean="0"/>
          </a:p>
          <a:p>
            <a:pPr lvl="2"/>
            <a:r>
              <a:rPr lang="id-ID" dirty="0" smtClean="0"/>
              <a:t>Karena </a:t>
            </a:r>
            <a:r>
              <a:rPr lang="id-ID" dirty="0"/>
              <a:t>2n + 1 merupakan bilangan ganjil maka 2 kali bilangan ganjil pasti akan menghasilkan bilangan </a:t>
            </a:r>
            <a:r>
              <a:rPr lang="id-ID" dirty="0" smtClean="0"/>
              <a:t>genap</a:t>
            </a:r>
          </a:p>
          <a:p>
            <a:pPr lvl="2"/>
            <a:r>
              <a:rPr lang="id-ID" dirty="0" smtClean="0"/>
              <a:t>Terbukti </a:t>
            </a:r>
            <a:r>
              <a:rPr lang="id-ID" dirty="0"/>
              <a:t>bahwa jumlah dari 2 bilangan ganjil akan menghasilkan bilangan genap</a:t>
            </a:r>
            <a:endParaRPr lang="id-ID" dirty="0" smtClean="0"/>
          </a:p>
          <a:p>
            <a:pPr lvl="2"/>
            <a:endParaRPr lang="id-ID" dirty="0"/>
          </a:p>
        </p:txBody>
      </p:sp>
    </p:spTree>
    <p:extLst>
      <p:ext uri="{BB962C8B-B14F-4D97-AF65-F5344CB8AC3E}">
        <p14:creationId xmlns:p14="http://schemas.microsoft.com/office/powerpoint/2010/main" val="166736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Deduktif pada Matematika</a:t>
            </a:r>
          </a:p>
        </p:txBody>
      </p:sp>
      <p:sp>
        <p:nvSpPr>
          <p:cNvPr id="3" name="Content Placeholder 2"/>
          <p:cNvSpPr>
            <a:spLocks noGrp="1"/>
          </p:cNvSpPr>
          <p:nvPr>
            <p:ph idx="1"/>
          </p:nvPr>
        </p:nvSpPr>
        <p:spPr/>
        <p:txBody>
          <a:bodyPr/>
          <a:lstStyle/>
          <a:p>
            <a:r>
              <a:rPr lang="id-ID" dirty="0" smtClean="0"/>
              <a:t>Pembuktian </a:t>
            </a:r>
            <a:r>
              <a:rPr lang="id-ID" b="1" dirty="0" smtClean="0"/>
              <a:t>teori</a:t>
            </a:r>
            <a:r>
              <a:rPr lang="id-ID" dirty="0" smtClean="0"/>
              <a:t> </a:t>
            </a:r>
            <a:r>
              <a:rPr lang="id-ID" b="1" dirty="0" smtClean="0"/>
              <a:t>pythagoras</a:t>
            </a:r>
          </a:p>
          <a:p>
            <a:pPr lvl="1"/>
            <a:r>
              <a:rPr lang="id-ID" dirty="0"/>
              <a:t>B</a:t>
            </a:r>
            <a:r>
              <a:rPr lang="id-ID" dirty="0" smtClean="0"/>
              <a:t>ahwa </a:t>
            </a:r>
            <a:r>
              <a:rPr lang="id-ID" dirty="0"/>
              <a:t>jumlah (bidang) dua kotak kecil sama dengan (daerah) </a:t>
            </a:r>
            <a:r>
              <a:rPr lang="id-ID" dirty="0" smtClean="0"/>
              <a:t>yang besar</a:t>
            </a:r>
          </a:p>
          <a:p>
            <a:pPr lvl="1"/>
            <a:endParaRPr lang="id-ID" dirty="0" smtClean="0"/>
          </a:p>
          <a:p>
            <a:pPr marL="411348" lvl="1" indent="0">
              <a:buNone/>
            </a:pPr>
            <a:endParaRPr lang="id-ID" sz="4800" b="1" dirty="0" smtClean="0"/>
          </a:p>
          <a:p>
            <a:pPr marL="411348" lvl="1" indent="0">
              <a:buNone/>
            </a:pPr>
            <a:r>
              <a:rPr lang="id-ID" sz="4800" b="1" dirty="0" smtClean="0">
                <a:solidFill>
                  <a:schemeClr val="accent1"/>
                </a:solidFill>
              </a:rPr>
              <a:t>a</a:t>
            </a:r>
            <a:r>
              <a:rPr lang="id-ID" sz="4800" b="1" baseline="30000" dirty="0" smtClean="0">
                <a:solidFill>
                  <a:schemeClr val="accent1"/>
                </a:solidFill>
              </a:rPr>
              <a:t>2</a:t>
            </a:r>
            <a:r>
              <a:rPr lang="id-ID" sz="4800" b="1" dirty="0" smtClean="0">
                <a:solidFill>
                  <a:schemeClr val="accent1"/>
                </a:solidFill>
              </a:rPr>
              <a:t> + b</a:t>
            </a:r>
            <a:r>
              <a:rPr lang="id-ID" sz="4800" b="1" baseline="30000" dirty="0" smtClean="0">
                <a:solidFill>
                  <a:schemeClr val="accent1"/>
                </a:solidFill>
              </a:rPr>
              <a:t>2 </a:t>
            </a:r>
            <a:r>
              <a:rPr lang="id-ID" sz="4800" b="1" dirty="0">
                <a:solidFill>
                  <a:schemeClr val="accent1"/>
                </a:solidFill>
              </a:rPr>
              <a:t> </a:t>
            </a:r>
            <a:r>
              <a:rPr lang="id-ID" sz="4800" b="1" dirty="0" smtClean="0">
                <a:solidFill>
                  <a:schemeClr val="accent1"/>
                </a:solidFill>
              </a:rPr>
              <a:t>= </a:t>
            </a:r>
            <a:r>
              <a:rPr lang="id-ID" sz="4800" b="1" dirty="0" smtClean="0">
                <a:solidFill>
                  <a:schemeClr val="accent1"/>
                </a:solidFill>
              </a:rPr>
              <a:t>c</a:t>
            </a:r>
            <a:r>
              <a:rPr lang="id-ID" sz="4800" b="1" baseline="30000" dirty="0" smtClean="0">
                <a:solidFill>
                  <a:schemeClr val="accent1"/>
                </a:solidFill>
              </a:rPr>
              <a:t>2</a:t>
            </a:r>
          </a:p>
          <a:p>
            <a:pPr marL="411348" lvl="1" indent="0">
              <a:buNone/>
            </a:pPr>
            <a:endParaRPr lang="id-ID" sz="4800" b="1" baseline="30000" dirty="0">
              <a:solidFill>
                <a:schemeClr val="accent1"/>
              </a:solidFill>
            </a:endParaRPr>
          </a:p>
          <a:p>
            <a:pPr marL="411348" lvl="1" indent="0">
              <a:buNone/>
            </a:pPr>
            <a:r>
              <a:rPr lang="id-ID" sz="6600" b="1" baseline="30000" dirty="0" smtClean="0">
                <a:solidFill>
                  <a:schemeClr val="accent1"/>
                </a:solidFill>
              </a:rPr>
              <a:t>c = b + 1</a:t>
            </a:r>
            <a:endParaRPr lang="id-ID" sz="6600" b="1" baseline="30000" dirty="0">
              <a:solidFill>
                <a:schemeClr val="accent1"/>
              </a:solidFill>
            </a:endParaRPr>
          </a:p>
          <a:p>
            <a:pPr lvl="1"/>
            <a:endParaRPr lang="id-ID" dirty="0"/>
          </a:p>
        </p:txBody>
      </p:sp>
      <p:pic>
        <p:nvPicPr>
          <p:cNvPr id="1026" name="Picture 2" descr="http://cdn-5.cut-the-knot.org/pythagoras/ab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708920"/>
            <a:ext cx="3168352" cy="3964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78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Pembuktian Teori Pythagoras </a:t>
            </a:r>
            <a:endParaRPr lang="id-ID" dirty="0"/>
          </a:p>
        </p:txBody>
      </p:sp>
      <p:pic>
        <p:nvPicPr>
          <p:cNvPr id="2050" name="Picture 2" descr="http://ariaturns.files.wordpress.com/2008/09/segitigai.gif?w=64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0931" y="2708920"/>
            <a:ext cx="3922138"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45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Argumen</a:t>
            </a:r>
            <a:endParaRPr lang="id-ID" b="1" dirty="0"/>
          </a:p>
        </p:txBody>
      </p:sp>
      <p:sp>
        <p:nvSpPr>
          <p:cNvPr id="3" name="Content Placeholder 2"/>
          <p:cNvSpPr>
            <a:spLocks noGrp="1"/>
          </p:cNvSpPr>
          <p:nvPr>
            <p:ph idx="1"/>
          </p:nvPr>
        </p:nvSpPr>
        <p:spPr/>
        <p:txBody>
          <a:bodyPr/>
          <a:lstStyle/>
          <a:p>
            <a:r>
              <a:rPr lang="id-ID" dirty="0" smtClean="0"/>
              <a:t>Suatu ungkapan dengan alasan logis untuk memperngaruhi</a:t>
            </a:r>
          </a:p>
          <a:p>
            <a:r>
              <a:rPr lang="id-ID" dirty="0" smtClean="0"/>
              <a:t>Tipe argumen</a:t>
            </a:r>
          </a:p>
          <a:p>
            <a:pPr lvl="1"/>
            <a:r>
              <a:rPr lang="id-ID" dirty="0" smtClean="0"/>
              <a:t>Induktif</a:t>
            </a:r>
          </a:p>
          <a:p>
            <a:pPr lvl="1"/>
            <a:r>
              <a:rPr lang="id-ID" dirty="0" smtClean="0"/>
              <a:t>Deduktif </a:t>
            </a:r>
            <a:endParaRPr lang="id-ID" dirty="0"/>
          </a:p>
        </p:txBody>
      </p:sp>
      <p:pic>
        <p:nvPicPr>
          <p:cNvPr id="1026" name="Picture 2" descr="https://encrypted-tbn3.gstatic.com/images?q=tbn:ANd9GcR0VFxNIij_wc6HThCSLkulVNCcyWARak0wDNtHyghXaPBNYSnd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420888"/>
            <a:ext cx="4392488" cy="4257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68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Pembuktian </a:t>
            </a:r>
            <a:r>
              <a:rPr lang="id-ID" dirty="0" smtClean="0"/>
              <a:t>Teori </a:t>
            </a:r>
            <a:r>
              <a:rPr lang="id-ID" dirty="0"/>
              <a:t>Pythagoras </a:t>
            </a:r>
          </a:p>
        </p:txBody>
      </p:sp>
      <p:pic>
        <p:nvPicPr>
          <p:cNvPr id="3074" name="Picture 2" descr="http://ariaturns.files.wordpress.com/2008/09/segitiga.gif?w=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68" y="1772816"/>
            <a:ext cx="4519123" cy="46805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8064" y="1772816"/>
            <a:ext cx="3106688" cy="4524315"/>
          </a:xfrm>
          <a:prstGeom prst="rect">
            <a:avLst/>
          </a:prstGeom>
          <a:noFill/>
        </p:spPr>
        <p:txBody>
          <a:bodyPr wrap="square" rtlCol="0">
            <a:spAutoFit/>
          </a:bodyPr>
          <a:lstStyle/>
          <a:p>
            <a:pPr marL="457200" indent="-457200">
              <a:buFont typeface="Arial" panose="020B0604020202020204" pitchFamily="34" charset="0"/>
              <a:buChar char="•"/>
            </a:pPr>
            <a:r>
              <a:rPr lang="id-ID" sz="2400" dirty="0" smtClean="0">
                <a:solidFill>
                  <a:schemeClr val="accent1"/>
                </a:solidFill>
              </a:rPr>
              <a:t>Bujur </a:t>
            </a:r>
            <a:r>
              <a:rPr lang="id-ID" sz="2400" dirty="0">
                <a:solidFill>
                  <a:schemeClr val="accent1"/>
                </a:solidFill>
              </a:rPr>
              <a:t>sangkar dengan panjang sisi </a:t>
            </a:r>
            <a:r>
              <a:rPr lang="id-ID" sz="2400" dirty="0" smtClean="0">
                <a:solidFill>
                  <a:schemeClr val="accent1"/>
                </a:solidFill>
              </a:rPr>
              <a:t>b+a</a:t>
            </a:r>
          </a:p>
          <a:p>
            <a:pPr marL="457200" indent="-457200">
              <a:buFont typeface="Arial" panose="020B0604020202020204" pitchFamily="34" charset="0"/>
              <a:buChar char="•"/>
            </a:pPr>
            <a:endParaRPr lang="id-ID" sz="2400" dirty="0" smtClean="0">
              <a:solidFill>
                <a:schemeClr val="accent1"/>
              </a:solidFill>
            </a:endParaRPr>
          </a:p>
          <a:p>
            <a:pPr marL="457200" indent="-457200">
              <a:buFont typeface="Arial" panose="020B0604020202020204" pitchFamily="34" charset="0"/>
              <a:buChar char="•"/>
            </a:pPr>
            <a:r>
              <a:rPr lang="id-ID" sz="2400" dirty="0">
                <a:solidFill>
                  <a:schemeClr val="accent1"/>
                </a:solidFill>
              </a:rPr>
              <a:t>Perhatikan </a:t>
            </a:r>
            <a:r>
              <a:rPr lang="id-ID" sz="2400" b="1" dirty="0">
                <a:solidFill>
                  <a:schemeClr val="accent1"/>
                </a:solidFill>
              </a:rPr>
              <a:t>daerah diasir kuning</a:t>
            </a:r>
            <a:r>
              <a:rPr lang="id-ID" sz="2400" dirty="0">
                <a:solidFill>
                  <a:schemeClr val="accent1"/>
                </a:solidFill>
              </a:rPr>
              <a:t>, sebuah belah ketupat dengan panjang sisi C</a:t>
            </a:r>
          </a:p>
          <a:p>
            <a:pPr marL="457200" indent="-457200">
              <a:buFont typeface="Arial" panose="020B0604020202020204" pitchFamily="34" charset="0"/>
              <a:buChar char="•"/>
            </a:pPr>
            <a:endParaRPr lang="id-ID" sz="2400" dirty="0" smtClean="0">
              <a:solidFill>
                <a:schemeClr val="accent1"/>
              </a:solidFill>
            </a:endParaRPr>
          </a:p>
          <a:p>
            <a:pPr marL="457200" indent="-457200">
              <a:buFont typeface="Arial" panose="020B0604020202020204" pitchFamily="34" charset="0"/>
              <a:buChar char="•"/>
            </a:pPr>
            <a:endParaRPr lang="id-ID" sz="2400" dirty="0">
              <a:solidFill>
                <a:schemeClr val="accent1"/>
              </a:solidFill>
            </a:endParaRPr>
          </a:p>
        </p:txBody>
      </p:sp>
    </p:spTree>
    <p:extLst>
      <p:ext uri="{BB962C8B-B14F-4D97-AF65-F5344CB8AC3E}">
        <p14:creationId xmlns:p14="http://schemas.microsoft.com/office/powerpoint/2010/main" val="165938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Pembuktian </a:t>
            </a:r>
            <a:r>
              <a:rPr lang="id-ID" dirty="0" smtClean="0"/>
              <a:t>Teori </a:t>
            </a:r>
            <a:r>
              <a:rPr lang="id-ID" dirty="0"/>
              <a:t>Pythagoras </a:t>
            </a:r>
          </a:p>
        </p:txBody>
      </p:sp>
      <p:sp>
        <p:nvSpPr>
          <p:cNvPr id="4" name="TextBox 3"/>
          <p:cNvSpPr txBox="1"/>
          <p:nvPr/>
        </p:nvSpPr>
        <p:spPr>
          <a:xfrm>
            <a:off x="457200" y="5283711"/>
            <a:ext cx="7914034" cy="1384995"/>
          </a:xfrm>
          <a:prstGeom prst="rect">
            <a:avLst/>
          </a:prstGeom>
          <a:noFill/>
        </p:spPr>
        <p:txBody>
          <a:bodyPr wrap="square" rtlCol="0">
            <a:spAutoFit/>
          </a:bodyPr>
          <a:lstStyle/>
          <a:p>
            <a:r>
              <a:rPr lang="sv-SE" sz="2800" b="1" dirty="0">
                <a:solidFill>
                  <a:schemeClr val="accent2"/>
                </a:solidFill>
                <a:effectLst>
                  <a:outerShdw blurRad="38100" dist="38100" dir="2700000" algn="tl">
                    <a:srgbClr val="000000">
                      <a:alpha val="43137"/>
                    </a:srgbClr>
                  </a:outerShdw>
                </a:effectLst>
              </a:rPr>
              <a:t>maka </a:t>
            </a:r>
            <a:r>
              <a:rPr lang="sv-SE" sz="2800" b="1" dirty="0" smtClean="0">
                <a:solidFill>
                  <a:schemeClr val="accent2"/>
                </a:solidFill>
                <a:effectLst>
                  <a:outerShdw blurRad="38100" dist="38100" dir="2700000" algn="tl">
                    <a:srgbClr val="000000">
                      <a:alpha val="43137"/>
                    </a:srgbClr>
                  </a:outerShdw>
                </a:effectLst>
              </a:rPr>
              <a:t>luas </a:t>
            </a:r>
            <a:r>
              <a:rPr lang="sv-SE" sz="2800" b="1" dirty="0">
                <a:solidFill>
                  <a:schemeClr val="accent2"/>
                </a:solidFill>
                <a:effectLst>
                  <a:outerShdw blurRad="38100" dist="38100" dir="2700000" algn="tl">
                    <a:srgbClr val="000000">
                      <a:alpha val="43137"/>
                    </a:srgbClr>
                  </a:outerShdw>
                </a:effectLst>
              </a:rPr>
              <a:t>belahketupat ditambah luas 4 segitiga siku-siku sama </a:t>
            </a:r>
            <a:r>
              <a:rPr lang="sv-SE" sz="2800" b="1" dirty="0" smtClean="0">
                <a:solidFill>
                  <a:schemeClr val="accent2"/>
                </a:solidFill>
                <a:effectLst>
                  <a:outerShdw blurRad="38100" dist="38100" dir="2700000" algn="tl">
                    <a:srgbClr val="000000">
                      <a:alpha val="43137"/>
                    </a:srgbClr>
                  </a:outerShdw>
                </a:effectLst>
              </a:rPr>
              <a:t>deng</a:t>
            </a:r>
            <a:r>
              <a:rPr lang="id-ID" sz="2800" b="1" dirty="0" smtClean="0">
                <a:solidFill>
                  <a:schemeClr val="accent2"/>
                </a:solidFill>
                <a:effectLst>
                  <a:outerShdw blurRad="38100" dist="38100" dir="2700000" algn="tl">
                    <a:srgbClr val="000000">
                      <a:alpha val="43137"/>
                    </a:srgbClr>
                  </a:outerShdw>
                </a:effectLst>
              </a:rPr>
              <a:t>a</a:t>
            </a:r>
            <a:r>
              <a:rPr lang="sv-SE" sz="2800" b="1" dirty="0" smtClean="0">
                <a:solidFill>
                  <a:schemeClr val="accent2"/>
                </a:solidFill>
                <a:effectLst>
                  <a:outerShdw blurRad="38100" dist="38100" dir="2700000" algn="tl">
                    <a:srgbClr val="000000">
                      <a:alpha val="43137"/>
                    </a:srgbClr>
                  </a:outerShdw>
                </a:effectLst>
              </a:rPr>
              <a:t>n </a:t>
            </a:r>
            <a:r>
              <a:rPr lang="sv-SE" sz="2800" b="1" dirty="0">
                <a:solidFill>
                  <a:schemeClr val="accent2"/>
                </a:solidFill>
                <a:effectLst>
                  <a:outerShdw blurRad="38100" dist="38100" dir="2700000" algn="tl">
                    <a:srgbClr val="000000">
                      <a:alpha val="43137"/>
                    </a:srgbClr>
                  </a:outerShdw>
                </a:effectLst>
              </a:rPr>
              <a:t>luas bujur sangkar</a:t>
            </a:r>
            <a:endParaRPr lang="id-ID" sz="2800" b="1" dirty="0">
              <a:solidFill>
                <a:schemeClr val="accent2"/>
              </a:solidFill>
              <a:effectLst>
                <a:outerShdw blurRad="38100" dist="38100" dir="2700000" algn="tl">
                  <a:srgbClr val="000000">
                    <a:alpha val="43137"/>
                  </a:srgbClr>
                </a:outerShdw>
              </a:effectLst>
            </a:endParaRPr>
          </a:p>
        </p:txBody>
      </p:sp>
      <p:pic>
        <p:nvPicPr>
          <p:cNvPr id="4100" name="Picture 4" descr="http://ariaturns.files.wordpress.com/2008/09/pytagoras.gif?w=6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811" y="1583114"/>
            <a:ext cx="7984378" cy="36179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4149080"/>
            <a:ext cx="3132589" cy="369332"/>
          </a:xfrm>
          <a:prstGeom prst="rect">
            <a:avLst/>
          </a:prstGeom>
          <a:noFill/>
        </p:spPr>
        <p:txBody>
          <a:bodyPr wrap="none" rtlCol="0">
            <a:spAutoFit/>
          </a:bodyPr>
          <a:lstStyle/>
          <a:p>
            <a:r>
              <a:rPr lang="id-ID" dirty="0" smtClean="0"/>
              <a:t>Luas belah ketupat = 4 x sisi </a:t>
            </a:r>
            <a:endParaRPr lang="id-ID" dirty="0"/>
          </a:p>
        </p:txBody>
      </p:sp>
    </p:spTree>
    <p:extLst>
      <p:ext uri="{BB962C8B-B14F-4D97-AF65-F5344CB8AC3E}">
        <p14:creationId xmlns:p14="http://schemas.microsoft.com/office/powerpoint/2010/main" val="272897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Pembuktian Induktif</a:t>
            </a:r>
            <a:endParaRPr lang="id-ID"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109693" indent="0">
                  <a:buNone/>
                </a:pPr>
                <a:r>
                  <a:rPr lang="id-ID" sz="3600" b="1" dirty="0" smtClean="0"/>
                  <a:t>a x b = b x a</a:t>
                </a:r>
              </a:p>
              <a:p>
                <a:pPr marL="109693" indent="0">
                  <a:buNone/>
                </a:pPr>
                <a:endParaRPr lang="id-ID" dirty="0"/>
              </a:p>
              <a:p>
                <a:r>
                  <a:rPr lang="id-ID" dirty="0" smtClean="0">
                    <a:solidFill>
                      <a:schemeClr val="accent2"/>
                    </a:solidFill>
                  </a:rPr>
                  <a:t>7 </a:t>
                </a:r>
                <a:r>
                  <a:rPr lang="id-ID" dirty="0" smtClean="0">
                    <a:solidFill>
                      <a:schemeClr val="accent2"/>
                    </a:solidFill>
                    <a:latin typeface="+mj-lt"/>
                  </a:rPr>
                  <a:t>x</a:t>
                </a:r>
                <a:r>
                  <a:rPr lang="id-ID" dirty="0" smtClean="0">
                    <a:solidFill>
                      <a:schemeClr val="accent2"/>
                    </a:solidFill>
                  </a:rPr>
                  <a:t> 6 = 6 </a:t>
                </a:r>
                <a:r>
                  <a:rPr lang="id-ID" dirty="0" smtClean="0">
                    <a:solidFill>
                      <a:schemeClr val="accent2"/>
                    </a:solidFill>
                    <a:latin typeface="+mj-lt"/>
                  </a:rPr>
                  <a:t>x</a:t>
                </a:r>
                <a:r>
                  <a:rPr lang="id-ID" dirty="0" smtClean="0">
                    <a:solidFill>
                      <a:schemeClr val="accent2"/>
                    </a:solidFill>
                  </a:rPr>
                  <a:t> 7 ?				</a:t>
                </a:r>
                <a:r>
                  <a:rPr lang="id-ID" dirty="0" smtClean="0">
                    <a:solidFill>
                      <a:schemeClr val="accent1"/>
                    </a:solidFill>
                    <a:sym typeface="Wingdings 3" panose="05040102010807070707" pitchFamily="18" charset="2"/>
                  </a:rPr>
                  <a:t> </a:t>
                </a:r>
                <a:r>
                  <a:rPr lang="id-ID" dirty="0">
                    <a:solidFill>
                      <a:schemeClr val="accent1"/>
                    </a:solidFill>
                  </a:rPr>
                  <a:t>valid</a:t>
                </a:r>
                <a:endParaRPr lang="id-ID" dirty="0" smtClean="0">
                  <a:solidFill>
                    <a:schemeClr val="accent1"/>
                  </a:solidFill>
                </a:endParaRPr>
              </a:p>
              <a:p>
                <a:endParaRPr lang="id-ID" dirty="0" smtClean="0">
                  <a:solidFill>
                    <a:schemeClr val="accent2"/>
                  </a:solidFill>
                </a:endParaRPr>
              </a:p>
              <a:p>
                <a:r>
                  <a:rPr lang="id-ID" dirty="0" smtClean="0">
                    <a:solidFill>
                      <a:schemeClr val="accent2"/>
                    </a:solidFill>
                  </a:rPr>
                  <a:t>(-23.8) </a:t>
                </a:r>
                <a:r>
                  <a:rPr lang="id-ID" dirty="0" smtClean="0">
                    <a:solidFill>
                      <a:schemeClr val="accent2"/>
                    </a:solidFill>
                    <a:latin typeface="+mj-lt"/>
                  </a:rPr>
                  <a:t>x</a:t>
                </a:r>
                <a:r>
                  <a:rPr lang="id-ID" dirty="0" smtClean="0">
                    <a:solidFill>
                      <a:schemeClr val="accent2"/>
                    </a:solidFill>
                  </a:rPr>
                  <a:t> 9.2 = 9.2 </a:t>
                </a:r>
                <a:r>
                  <a:rPr lang="id-ID" dirty="0" smtClean="0">
                    <a:solidFill>
                      <a:schemeClr val="accent2"/>
                    </a:solidFill>
                    <a:latin typeface="+mj-lt"/>
                  </a:rPr>
                  <a:t>x</a:t>
                </a:r>
                <a:r>
                  <a:rPr lang="id-ID" dirty="0" smtClean="0">
                    <a:solidFill>
                      <a:schemeClr val="accent2"/>
                    </a:solidFill>
                  </a:rPr>
                  <a:t> (-23.8)	</a:t>
                </a:r>
                <a:r>
                  <a:rPr lang="id-ID" dirty="0">
                    <a:solidFill>
                      <a:schemeClr val="accent1"/>
                    </a:solidFill>
                    <a:sym typeface="Wingdings 3" panose="05040102010807070707" pitchFamily="18" charset="2"/>
                  </a:rPr>
                  <a:t> </a:t>
                </a:r>
                <a:r>
                  <a:rPr lang="id-ID" dirty="0">
                    <a:solidFill>
                      <a:schemeClr val="accent1"/>
                    </a:solidFill>
                  </a:rPr>
                  <a:t>valid</a:t>
                </a:r>
              </a:p>
              <a:p>
                <a:endParaRPr lang="id-ID" dirty="0" smtClean="0">
                  <a:solidFill>
                    <a:schemeClr val="accent2"/>
                  </a:solidFill>
                </a:endParaRPr>
              </a:p>
              <a:p>
                <a:r>
                  <a:rPr lang="id-ID" dirty="0" smtClean="0">
                    <a:solidFill>
                      <a:schemeClr val="accent2"/>
                    </a:solidFill>
                  </a:rPr>
                  <a:t>4.33 </a:t>
                </a:r>
                <a:r>
                  <a:rPr lang="id-ID" dirty="0" smtClean="0">
                    <a:solidFill>
                      <a:schemeClr val="accent2"/>
                    </a:solidFill>
                    <a:latin typeface="+mj-lt"/>
                  </a:rPr>
                  <a:t>x</a:t>
                </a:r>
                <a:r>
                  <a:rPr lang="id-ID" dirty="0" smtClean="0">
                    <a:solidFill>
                      <a:schemeClr val="accent2"/>
                    </a:solidFill>
                  </a:rPr>
                  <a:t> (- </a:t>
                </a:r>
                <a14:m>
                  <m:oMath xmlns:m="http://schemas.openxmlformats.org/officeDocument/2006/math">
                    <m:f>
                      <m:fPr>
                        <m:ctrlPr>
                          <a:rPr lang="id-ID" i="1" smtClean="0">
                            <a:solidFill>
                              <a:schemeClr val="accent2"/>
                            </a:solidFill>
                            <a:latin typeface="Cambria Math" panose="02040503050406030204" pitchFamily="18" charset="0"/>
                          </a:rPr>
                        </m:ctrlPr>
                      </m:fPr>
                      <m:num>
                        <m:r>
                          <a:rPr lang="id-ID" b="0" i="1" smtClean="0">
                            <a:solidFill>
                              <a:schemeClr val="accent2"/>
                            </a:solidFill>
                            <a:latin typeface="Cambria Math" panose="02040503050406030204" pitchFamily="18" charset="0"/>
                          </a:rPr>
                          <m:t>1</m:t>
                        </m:r>
                      </m:num>
                      <m:den>
                        <m:r>
                          <a:rPr lang="id-ID" b="0" i="1" smtClean="0">
                            <a:solidFill>
                              <a:schemeClr val="accent2"/>
                            </a:solidFill>
                            <a:latin typeface="Cambria Math" panose="02040503050406030204" pitchFamily="18" charset="0"/>
                          </a:rPr>
                          <m:t>3</m:t>
                        </m:r>
                      </m:den>
                    </m:f>
                  </m:oMath>
                </a14:m>
                <a:r>
                  <a:rPr lang="id-ID" dirty="0" smtClean="0">
                    <a:solidFill>
                      <a:schemeClr val="accent2"/>
                    </a:solidFill>
                  </a:rPr>
                  <a:t>) = </a:t>
                </a:r>
                <a:r>
                  <a:rPr lang="id-ID" dirty="0">
                    <a:solidFill>
                      <a:schemeClr val="accent2"/>
                    </a:solidFill>
                  </a:rPr>
                  <a:t>(- </a:t>
                </a:r>
                <a14:m>
                  <m:oMath xmlns:m="http://schemas.openxmlformats.org/officeDocument/2006/math">
                    <m:f>
                      <m:fPr>
                        <m:ctrlPr>
                          <a:rPr lang="id-ID" i="1">
                            <a:solidFill>
                              <a:schemeClr val="accent2"/>
                            </a:solidFill>
                            <a:latin typeface="Cambria Math" panose="02040503050406030204" pitchFamily="18" charset="0"/>
                          </a:rPr>
                        </m:ctrlPr>
                      </m:fPr>
                      <m:num>
                        <m:r>
                          <a:rPr lang="id-ID" i="1">
                            <a:solidFill>
                              <a:schemeClr val="accent2"/>
                            </a:solidFill>
                            <a:latin typeface="Cambria Math" panose="02040503050406030204" pitchFamily="18" charset="0"/>
                          </a:rPr>
                          <m:t>1</m:t>
                        </m:r>
                      </m:num>
                      <m:den>
                        <m:r>
                          <a:rPr lang="id-ID" i="1">
                            <a:solidFill>
                              <a:schemeClr val="accent2"/>
                            </a:solidFill>
                            <a:latin typeface="Cambria Math" panose="02040503050406030204" pitchFamily="18" charset="0"/>
                          </a:rPr>
                          <m:t>3</m:t>
                        </m:r>
                      </m:den>
                    </m:f>
                  </m:oMath>
                </a14:m>
                <a:r>
                  <a:rPr lang="id-ID" dirty="0" smtClean="0">
                    <a:solidFill>
                      <a:schemeClr val="accent2"/>
                    </a:solidFill>
                  </a:rPr>
                  <a:t>) </a:t>
                </a:r>
                <a:r>
                  <a:rPr lang="id-ID" dirty="0" smtClean="0">
                    <a:solidFill>
                      <a:schemeClr val="accent2"/>
                    </a:solidFill>
                    <a:latin typeface="+mj-lt"/>
                  </a:rPr>
                  <a:t>x</a:t>
                </a:r>
                <a:r>
                  <a:rPr lang="id-ID" dirty="0" smtClean="0">
                    <a:solidFill>
                      <a:schemeClr val="accent2"/>
                    </a:solidFill>
                  </a:rPr>
                  <a:t> 4.33		</a:t>
                </a:r>
                <a:r>
                  <a:rPr lang="id-ID" dirty="0">
                    <a:solidFill>
                      <a:schemeClr val="accent1"/>
                    </a:solidFill>
                    <a:sym typeface="Wingdings 3" panose="05040102010807070707" pitchFamily="18" charset="2"/>
                  </a:rPr>
                  <a:t> </a:t>
                </a:r>
                <a:r>
                  <a:rPr lang="id-ID" dirty="0">
                    <a:solidFill>
                      <a:schemeClr val="accent1"/>
                    </a:solidFill>
                  </a:rPr>
                  <a:t>valid</a:t>
                </a:r>
                <a:endParaRPr lang="id-ID" dirty="0" smtClean="0">
                  <a:solidFill>
                    <a:schemeClr val="accent1"/>
                  </a:solidFill>
                </a:endParaRPr>
              </a:p>
              <a:p>
                <a:endParaRPr lang="id-ID" dirty="0">
                  <a:solidFill>
                    <a:schemeClr val="accent1"/>
                  </a:solidFill>
                </a:endParaRPr>
              </a:p>
              <a:p>
                <a:r>
                  <a:rPr lang="id-ID" dirty="0" smtClean="0">
                    <a:solidFill>
                      <a:schemeClr val="accent1"/>
                    </a:solidFill>
                  </a:rPr>
                  <a:t>Berlaku general, bahwa </a:t>
                </a:r>
                <a:r>
                  <a:rPr lang="id-ID" b="1" dirty="0"/>
                  <a:t>a x b = b x </a:t>
                </a:r>
                <a:r>
                  <a:rPr lang="id-ID" b="1" dirty="0" smtClean="0"/>
                  <a:t>a </a:t>
                </a:r>
                <a:r>
                  <a:rPr lang="id-ID" dirty="0" smtClean="0">
                    <a:solidFill>
                      <a:schemeClr val="accent1"/>
                    </a:solidFill>
                  </a:rPr>
                  <a:t>adalah </a:t>
                </a:r>
                <a:r>
                  <a:rPr lang="id-ID" b="1" dirty="0" smtClean="0">
                    <a:solidFill>
                      <a:schemeClr val="accent2"/>
                    </a:solidFill>
                  </a:rPr>
                  <a:t>valid</a:t>
                </a:r>
                <a:endParaRPr lang="id-ID" b="1" dirty="0">
                  <a:solidFill>
                    <a:schemeClr val="accent2"/>
                  </a:solidFill>
                </a:endParaRPr>
              </a:p>
              <a:p>
                <a:endParaRPr lang="id-ID" dirty="0">
                  <a:solidFill>
                    <a:schemeClr val="accent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63" t="-3277" b="-655"/>
                </a:stretch>
              </a:blipFill>
            </p:spPr>
            <p:txBody>
              <a:bodyPr/>
              <a:lstStyle/>
              <a:p>
                <a:r>
                  <a:rPr lang="id-ID">
                    <a:noFill/>
                  </a:rPr>
                  <a:t> </a:t>
                </a:r>
              </a:p>
            </p:txBody>
          </p:sp>
        </mc:Fallback>
      </mc:AlternateContent>
    </p:spTree>
    <p:extLst>
      <p:ext uri="{BB962C8B-B14F-4D97-AF65-F5344CB8AC3E}">
        <p14:creationId xmlns:p14="http://schemas.microsoft.com/office/powerpoint/2010/main" val="180714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Pembuktian Induktif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09693" indent="0">
                  <a:buNone/>
                </a:pPr>
                <a14:m>
                  <m:oMathPara xmlns:m="http://schemas.openxmlformats.org/officeDocument/2006/math">
                    <m:oMathParaPr>
                      <m:jc m:val="centerGroup"/>
                    </m:oMathParaPr>
                    <m:oMath xmlns:m="http://schemas.openxmlformats.org/officeDocument/2006/math">
                      <m:f>
                        <m:fPr>
                          <m:ctrlPr>
                            <a:rPr lang="id-ID" sz="4000" i="1" smtClean="0">
                              <a:solidFill>
                                <a:schemeClr val="accent2"/>
                              </a:solidFill>
                              <a:latin typeface="Cambria Math" panose="02040503050406030204" pitchFamily="18" charset="0"/>
                            </a:rPr>
                          </m:ctrlPr>
                        </m:fPr>
                        <m:num>
                          <m:r>
                            <a:rPr lang="id-ID" sz="4000" b="0" i="1" smtClean="0">
                              <a:solidFill>
                                <a:schemeClr val="accent2"/>
                              </a:solidFill>
                              <a:latin typeface="Cambria Math" panose="02040503050406030204" pitchFamily="18" charset="0"/>
                            </a:rPr>
                            <m:t>2</m:t>
                          </m:r>
                        </m:num>
                        <m:den>
                          <m:r>
                            <a:rPr lang="id-ID" sz="4000" i="1">
                              <a:solidFill>
                                <a:schemeClr val="accent2"/>
                              </a:solidFill>
                              <a:latin typeface="Cambria Math" panose="02040503050406030204" pitchFamily="18" charset="0"/>
                            </a:rPr>
                            <m:t>3</m:t>
                          </m:r>
                        </m:den>
                      </m:f>
                      <m:r>
                        <a:rPr lang="id-ID" sz="4000" b="0" i="0" smtClean="0">
                          <a:solidFill>
                            <a:schemeClr val="accent2"/>
                          </a:solidFill>
                          <a:latin typeface="Cambria Math" panose="02040503050406030204" pitchFamily="18" charset="0"/>
                        </a:rPr>
                        <m:t>=</m:t>
                      </m:r>
                      <m:f>
                        <m:fPr>
                          <m:ctrlPr>
                            <a:rPr lang="id-ID" sz="4000" i="1">
                              <a:solidFill>
                                <a:schemeClr val="accent2"/>
                              </a:solidFill>
                              <a:latin typeface="Cambria Math" panose="02040503050406030204" pitchFamily="18" charset="0"/>
                            </a:rPr>
                          </m:ctrlPr>
                        </m:fPr>
                        <m:num>
                          <m:r>
                            <a:rPr lang="id-ID" sz="4000" b="0" i="1" smtClean="0">
                              <a:solidFill>
                                <a:schemeClr val="accent2"/>
                              </a:solidFill>
                              <a:latin typeface="Cambria Math" panose="02040503050406030204" pitchFamily="18" charset="0"/>
                            </a:rPr>
                            <m:t>2 + </m:t>
                          </m:r>
                          <m:r>
                            <a:rPr lang="id-ID" sz="4000" b="0" i="1" smtClean="0">
                              <a:solidFill>
                                <a:schemeClr val="accent2"/>
                              </a:solidFill>
                              <a:latin typeface="Cambria Math" panose="02040503050406030204" pitchFamily="18" charset="0"/>
                            </a:rPr>
                            <m:t>𝑎</m:t>
                          </m:r>
                        </m:num>
                        <m:den>
                          <m:r>
                            <a:rPr lang="id-ID" sz="4000" i="1">
                              <a:solidFill>
                                <a:schemeClr val="accent2"/>
                              </a:solidFill>
                              <a:latin typeface="Cambria Math" panose="02040503050406030204" pitchFamily="18" charset="0"/>
                            </a:rPr>
                            <m:t>3</m:t>
                          </m:r>
                          <m:r>
                            <a:rPr lang="id-ID" sz="4000" b="0" i="1" smtClean="0">
                              <a:solidFill>
                                <a:schemeClr val="accent2"/>
                              </a:solidFill>
                              <a:latin typeface="Cambria Math" panose="02040503050406030204" pitchFamily="18" charset="0"/>
                            </a:rPr>
                            <m:t>+ </m:t>
                          </m:r>
                          <m:r>
                            <a:rPr lang="id-ID" sz="4000" b="0" i="1" smtClean="0">
                              <a:solidFill>
                                <a:schemeClr val="accent2"/>
                              </a:solidFill>
                              <a:latin typeface="Cambria Math" panose="02040503050406030204" pitchFamily="18" charset="0"/>
                            </a:rPr>
                            <m:t>𝑎</m:t>
                          </m:r>
                        </m:den>
                      </m:f>
                    </m:oMath>
                  </m:oMathPara>
                </a14:m>
                <a:endParaRPr lang="id-ID" dirty="0" smtClean="0"/>
              </a:p>
              <a:p>
                <a:endParaRPr lang="id-ID" dirty="0"/>
              </a:p>
              <a:p>
                <a:r>
                  <a:rPr lang="id-ID" dirty="0" smtClean="0"/>
                  <a:t>Jika a = 0, adalah </a:t>
                </a:r>
                <a:r>
                  <a:rPr lang="id-ID" b="1" dirty="0" smtClean="0"/>
                  <a:t>true  </a:t>
                </a:r>
                <a14:m>
                  <m:oMath xmlns:m="http://schemas.openxmlformats.org/officeDocument/2006/math">
                    <m:f>
                      <m:fPr>
                        <m:ctrlPr>
                          <a:rPr lang="id-ID" i="1" smtClean="0">
                            <a:solidFill>
                              <a:schemeClr val="tx1"/>
                            </a:solidFill>
                            <a:latin typeface="Cambria Math" panose="02040503050406030204" pitchFamily="18" charset="0"/>
                          </a:rPr>
                        </m:ctrlPr>
                      </m:fPr>
                      <m:num>
                        <m:r>
                          <a:rPr lang="id-ID" i="1">
                            <a:solidFill>
                              <a:schemeClr val="tx1"/>
                            </a:solidFill>
                            <a:latin typeface="Cambria Math" panose="02040503050406030204" pitchFamily="18" charset="0"/>
                          </a:rPr>
                          <m:t>2</m:t>
                        </m:r>
                      </m:num>
                      <m:den>
                        <m:r>
                          <a:rPr lang="id-ID" i="1">
                            <a:solidFill>
                              <a:schemeClr val="tx1"/>
                            </a:solidFill>
                            <a:latin typeface="Cambria Math" panose="02040503050406030204" pitchFamily="18" charset="0"/>
                          </a:rPr>
                          <m:t>3</m:t>
                        </m:r>
                      </m:den>
                    </m:f>
                    <m:r>
                      <a:rPr lang="id-ID">
                        <a:solidFill>
                          <a:schemeClr val="tx1"/>
                        </a:solidFill>
                        <a:latin typeface="Cambria Math" panose="02040503050406030204" pitchFamily="18" charset="0"/>
                      </a:rPr>
                      <m:t>=</m:t>
                    </m:r>
                    <m:f>
                      <m:fPr>
                        <m:ctrlPr>
                          <a:rPr lang="id-ID" i="1">
                            <a:solidFill>
                              <a:schemeClr val="tx1"/>
                            </a:solidFill>
                            <a:latin typeface="Cambria Math" panose="02040503050406030204" pitchFamily="18" charset="0"/>
                          </a:rPr>
                        </m:ctrlPr>
                      </m:fPr>
                      <m:num>
                        <m:r>
                          <a:rPr lang="id-ID" i="1">
                            <a:solidFill>
                              <a:schemeClr val="tx1"/>
                            </a:solidFill>
                            <a:latin typeface="Cambria Math" panose="02040503050406030204" pitchFamily="18" charset="0"/>
                          </a:rPr>
                          <m:t>2 +</m:t>
                        </m:r>
                        <m:r>
                          <a:rPr lang="id-ID" b="0" i="1" smtClean="0">
                            <a:solidFill>
                              <a:schemeClr val="tx1"/>
                            </a:solidFill>
                            <a:latin typeface="Cambria Math" panose="02040503050406030204" pitchFamily="18" charset="0"/>
                          </a:rPr>
                          <m:t>0</m:t>
                        </m:r>
                      </m:num>
                      <m:den>
                        <m:r>
                          <a:rPr lang="id-ID" i="1">
                            <a:solidFill>
                              <a:schemeClr val="tx1"/>
                            </a:solidFill>
                            <a:latin typeface="Cambria Math" panose="02040503050406030204" pitchFamily="18" charset="0"/>
                          </a:rPr>
                          <m:t>3</m:t>
                        </m:r>
                        <m:r>
                          <a:rPr lang="id-ID" b="0" i="1" smtClean="0">
                            <a:solidFill>
                              <a:schemeClr val="tx1"/>
                            </a:solidFill>
                            <a:latin typeface="Cambria Math" panose="02040503050406030204" pitchFamily="18" charset="0"/>
                          </a:rPr>
                          <m:t> </m:t>
                        </m:r>
                        <m:r>
                          <a:rPr lang="id-ID" i="1">
                            <a:solidFill>
                              <a:schemeClr val="tx1"/>
                            </a:solidFill>
                            <a:latin typeface="Cambria Math" panose="02040503050406030204" pitchFamily="18" charset="0"/>
                          </a:rPr>
                          <m:t>+</m:t>
                        </m:r>
                        <m:r>
                          <a:rPr lang="id-ID" b="0" i="1" smtClean="0">
                            <a:solidFill>
                              <a:schemeClr val="tx1"/>
                            </a:solidFill>
                            <a:latin typeface="Cambria Math" panose="02040503050406030204" pitchFamily="18" charset="0"/>
                          </a:rPr>
                          <m:t> 0</m:t>
                        </m:r>
                      </m:den>
                    </m:f>
                    <m:r>
                      <a:rPr lang="id-ID" b="0" i="1" smtClean="0">
                        <a:solidFill>
                          <a:schemeClr val="tx1"/>
                        </a:solidFill>
                        <a:latin typeface="Cambria Math" panose="02040503050406030204" pitchFamily="18" charset="0"/>
                      </a:rPr>
                      <m:t> </m:t>
                    </m:r>
                  </m:oMath>
                </a14:m>
                <a:r>
                  <a:rPr lang="id-ID" b="1" dirty="0" smtClean="0">
                    <a:solidFill>
                      <a:schemeClr val="tx1"/>
                    </a:solidFill>
                  </a:rPr>
                  <a:t>? 	</a:t>
                </a:r>
                <a:r>
                  <a:rPr lang="id-ID" dirty="0" smtClean="0">
                    <a:solidFill>
                      <a:schemeClr val="accent1"/>
                    </a:solidFill>
                    <a:sym typeface="Wingdings 3" panose="05040102010807070707" pitchFamily="18" charset="2"/>
                  </a:rPr>
                  <a:t> </a:t>
                </a:r>
                <a:r>
                  <a:rPr lang="id-ID" dirty="0" smtClean="0">
                    <a:solidFill>
                      <a:schemeClr val="accent1"/>
                    </a:solidFill>
                  </a:rPr>
                  <a:t> valid</a:t>
                </a:r>
              </a:p>
              <a:p>
                <a:endParaRPr lang="id-ID" dirty="0" smtClean="0">
                  <a:solidFill>
                    <a:schemeClr val="accent1"/>
                  </a:solidFill>
                </a:endParaRPr>
              </a:p>
              <a:p>
                <a:r>
                  <a:rPr lang="id-ID" dirty="0" smtClean="0"/>
                  <a:t>Jika a = 1, adalah </a:t>
                </a:r>
                <a:r>
                  <a:rPr lang="id-ID" b="1" dirty="0" smtClean="0"/>
                  <a:t>true   </a:t>
                </a:r>
                <a14:m>
                  <m:oMath xmlns:m="http://schemas.openxmlformats.org/officeDocument/2006/math">
                    <m:f>
                      <m:fPr>
                        <m:ctrlPr>
                          <a:rPr lang="id-ID" i="1">
                            <a:latin typeface="Cambria Math" panose="02040503050406030204" pitchFamily="18" charset="0"/>
                          </a:rPr>
                        </m:ctrlPr>
                      </m:fPr>
                      <m:num>
                        <m:r>
                          <a:rPr lang="id-ID" i="1">
                            <a:latin typeface="Cambria Math" panose="02040503050406030204" pitchFamily="18" charset="0"/>
                          </a:rPr>
                          <m:t>2</m:t>
                        </m:r>
                      </m:num>
                      <m:den>
                        <m:r>
                          <a:rPr lang="id-ID" i="1">
                            <a:latin typeface="Cambria Math" panose="02040503050406030204" pitchFamily="18" charset="0"/>
                          </a:rPr>
                          <m:t>3</m:t>
                        </m:r>
                      </m:den>
                    </m:f>
                    <m:r>
                      <a:rPr lang="id-ID">
                        <a:latin typeface="Cambria Math" panose="02040503050406030204" pitchFamily="18" charset="0"/>
                      </a:rPr>
                      <m:t>=</m:t>
                    </m:r>
                    <m:f>
                      <m:fPr>
                        <m:ctrlPr>
                          <a:rPr lang="id-ID" i="1">
                            <a:latin typeface="Cambria Math" panose="02040503050406030204" pitchFamily="18" charset="0"/>
                          </a:rPr>
                        </m:ctrlPr>
                      </m:fPr>
                      <m:num>
                        <m:r>
                          <a:rPr lang="id-ID" i="1">
                            <a:latin typeface="Cambria Math" panose="02040503050406030204" pitchFamily="18" charset="0"/>
                          </a:rPr>
                          <m:t>2 +</m:t>
                        </m:r>
                        <m:r>
                          <a:rPr lang="id-ID" b="0" i="1" smtClean="0">
                            <a:latin typeface="Cambria Math" panose="02040503050406030204" pitchFamily="18" charset="0"/>
                          </a:rPr>
                          <m:t> 1</m:t>
                        </m:r>
                      </m:num>
                      <m:den>
                        <m:r>
                          <a:rPr lang="id-ID" i="1">
                            <a:latin typeface="Cambria Math" panose="02040503050406030204" pitchFamily="18" charset="0"/>
                          </a:rPr>
                          <m:t>3</m:t>
                        </m:r>
                        <m:r>
                          <a:rPr lang="id-ID" b="0" i="1" smtClean="0">
                            <a:latin typeface="Cambria Math" panose="02040503050406030204" pitchFamily="18" charset="0"/>
                          </a:rPr>
                          <m:t> </m:t>
                        </m:r>
                        <m:r>
                          <a:rPr lang="id-ID" i="1">
                            <a:latin typeface="Cambria Math" panose="02040503050406030204" pitchFamily="18" charset="0"/>
                          </a:rPr>
                          <m:t>+</m:t>
                        </m:r>
                        <m:r>
                          <a:rPr lang="id-ID" b="0" i="1" smtClean="0">
                            <a:latin typeface="Cambria Math" panose="02040503050406030204" pitchFamily="18" charset="0"/>
                          </a:rPr>
                          <m:t> 1</m:t>
                        </m:r>
                      </m:den>
                    </m:f>
                  </m:oMath>
                </a14:m>
                <a:r>
                  <a:rPr lang="id-ID" b="1" dirty="0" smtClean="0"/>
                  <a:t> ? 	</a:t>
                </a:r>
                <a:r>
                  <a:rPr lang="id-ID" dirty="0">
                    <a:solidFill>
                      <a:schemeClr val="accent1"/>
                    </a:solidFill>
                    <a:sym typeface="Wingdings 3" panose="05040102010807070707" pitchFamily="18" charset="2"/>
                  </a:rPr>
                  <a:t> </a:t>
                </a:r>
                <a:r>
                  <a:rPr lang="id-ID" dirty="0">
                    <a:solidFill>
                      <a:schemeClr val="accent1"/>
                    </a:solidFill>
                  </a:rPr>
                  <a:t> </a:t>
                </a:r>
                <a:r>
                  <a:rPr lang="id-ID" dirty="0" smtClean="0">
                    <a:solidFill>
                      <a:schemeClr val="accent1"/>
                    </a:solidFill>
                  </a:rPr>
                  <a:t>invalid</a:t>
                </a:r>
                <a:endParaRPr lang="id-ID" dirty="0">
                  <a:solidFill>
                    <a:schemeClr val="accent1"/>
                  </a:solidFill>
                </a:endParaRPr>
              </a:p>
              <a:p>
                <a:endParaRPr lang="id-ID" b="1" dirty="0"/>
              </a:p>
              <a:p>
                <a:endParaRPr lang="id-ID" b="1"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4" r="-667"/>
                </a:stretch>
              </a:blipFill>
            </p:spPr>
            <p:txBody>
              <a:bodyPr/>
              <a:lstStyle/>
              <a:p>
                <a:r>
                  <a:rPr lang="id-ID">
                    <a:noFill/>
                  </a:rPr>
                  <a:t> </a:t>
                </a:r>
              </a:p>
            </p:txBody>
          </p:sp>
        </mc:Fallback>
      </mc:AlternateContent>
    </p:spTree>
    <p:extLst>
      <p:ext uri="{BB962C8B-B14F-4D97-AF65-F5344CB8AC3E}">
        <p14:creationId xmlns:p14="http://schemas.microsoft.com/office/powerpoint/2010/main" val="110513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Kekurangan Pembuktian </a:t>
            </a:r>
            <a:r>
              <a:rPr lang="id-ID" dirty="0"/>
              <a:t>Induktif</a:t>
            </a:r>
          </a:p>
        </p:txBody>
      </p:sp>
      <p:sp>
        <p:nvSpPr>
          <p:cNvPr id="3" name="Content Placeholder 2"/>
          <p:cNvSpPr>
            <a:spLocks noGrp="1"/>
          </p:cNvSpPr>
          <p:nvPr>
            <p:ph idx="1"/>
          </p:nvPr>
        </p:nvSpPr>
        <p:spPr/>
        <p:txBody>
          <a:bodyPr>
            <a:normAutofit/>
          </a:bodyPr>
          <a:lstStyle/>
          <a:p>
            <a:r>
              <a:rPr lang="id-ID" dirty="0"/>
              <a:t>Jika ditentukan bahwa n merupakan bilangan asli, tunjukkan bahwa </a:t>
            </a:r>
            <a:r>
              <a:rPr lang="id-ID" dirty="0" smtClean="0"/>
              <a:t>bentuk n</a:t>
            </a:r>
            <a:r>
              <a:rPr lang="id-ID" baseline="30000" dirty="0" smtClean="0"/>
              <a:t>2</a:t>
            </a:r>
            <a:r>
              <a:rPr lang="id-ID" dirty="0" smtClean="0"/>
              <a:t> − </a:t>
            </a:r>
            <a:r>
              <a:rPr lang="id-ID" dirty="0"/>
              <a:t>n + </a:t>
            </a:r>
            <a:r>
              <a:rPr lang="id-ID" dirty="0" smtClean="0"/>
              <a:t>11 merupakan </a:t>
            </a:r>
            <a:r>
              <a:rPr lang="id-ID" dirty="0"/>
              <a:t>bilangan prima. Bagaimana </a:t>
            </a:r>
            <a:r>
              <a:rPr lang="id-ID" dirty="0" smtClean="0"/>
              <a:t>cara </a:t>
            </a:r>
            <a:r>
              <a:rPr lang="id-ID" dirty="0"/>
              <a:t>untuk </a:t>
            </a:r>
            <a:r>
              <a:rPr lang="id-ID" dirty="0" smtClean="0"/>
              <a:t>membuktikan</a:t>
            </a:r>
            <a:r>
              <a:rPr lang="id-ID" dirty="0"/>
              <a:t> </a:t>
            </a:r>
            <a:r>
              <a:rPr lang="id-ID" dirty="0" smtClean="0"/>
              <a:t>atau menyangkal nya</a:t>
            </a:r>
            <a:r>
              <a:rPr lang="id-ID" dirty="0"/>
              <a:t>?</a:t>
            </a:r>
          </a:p>
          <a:p>
            <a:endParaRPr lang="id-ID" dirty="0"/>
          </a:p>
        </p:txBody>
      </p:sp>
    </p:spTree>
    <p:extLst>
      <p:ext uri="{BB962C8B-B14F-4D97-AF65-F5344CB8AC3E}">
        <p14:creationId xmlns:p14="http://schemas.microsoft.com/office/powerpoint/2010/main" val="88718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latin typeface="Baskerville Old Face" panose="02020602080505020303" pitchFamily="18" charset="0"/>
              </a:rPr>
              <a:t>Terima</a:t>
            </a:r>
            <a:r>
              <a:rPr lang="en-US" b="1" dirty="0" smtClean="0">
                <a:effectLst>
                  <a:outerShdw blurRad="38100" dist="38100" dir="2700000" algn="tl">
                    <a:srgbClr val="000000">
                      <a:alpha val="43137"/>
                    </a:srgbClr>
                  </a:outerShdw>
                </a:effectLst>
                <a:latin typeface="Baskerville Old Face" panose="02020602080505020303" pitchFamily="18" charset="0"/>
              </a:rPr>
              <a:t> </a:t>
            </a:r>
            <a:r>
              <a:rPr lang="en-US" b="1" dirty="0" err="1" smtClean="0">
                <a:effectLst>
                  <a:outerShdw blurRad="38100" dist="38100" dir="2700000" algn="tl">
                    <a:srgbClr val="000000">
                      <a:alpha val="43137"/>
                    </a:srgbClr>
                  </a:outerShdw>
                </a:effectLst>
                <a:latin typeface="Baskerville Old Face" panose="02020602080505020303" pitchFamily="18" charset="0"/>
              </a:rPr>
              <a:t>Kasih</a:t>
            </a:r>
            <a:endParaRPr lang="en-US" b="1" dirty="0">
              <a:effectLst>
                <a:outerShdw blurRad="38100" dist="38100" dir="2700000" algn="tl">
                  <a:srgbClr val="000000">
                    <a:alpha val="43137"/>
                  </a:srgbClr>
                </a:outerShdw>
              </a:effectLst>
              <a:latin typeface="Baskerville Old Face" panose="02020602080505020303" pitchFamily="18" charset="0"/>
            </a:endParaRPr>
          </a:p>
        </p:txBody>
      </p:sp>
      <p:pic>
        <p:nvPicPr>
          <p:cNvPr id="5" name="Picture 6" descr="http://www.coach-em.com/wp-content/uploads/2013/04/Fotolia_36158804_M-90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1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Argumen 1</a:t>
            </a:r>
            <a:endParaRPr lang="id-ID" dirty="0"/>
          </a:p>
        </p:txBody>
      </p:sp>
      <p:pic>
        <p:nvPicPr>
          <p:cNvPr id="2050" name="Picture 2" descr="https://encrypted-tbn1.gstatic.com/images?q=tbn:ANd9GcRBcbPWPVYk0yyhJQwWiuHIDGVqUiXIV_6r0leN4qj3UIFKOhdIbBRMP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149080"/>
            <a:ext cx="1918579" cy="25661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Content Placeholder 2"/>
          <p:cNvSpPr>
            <a:spLocks noGrp="1"/>
          </p:cNvSpPr>
          <p:nvPr>
            <p:ph idx="1"/>
          </p:nvPr>
        </p:nvSpPr>
        <p:spPr/>
        <p:txBody>
          <a:bodyPr>
            <a:normAutofit/>
          </a:bodyPr>
          <a:lstStyle/>
          <a:p>
            <a:r>
              <a:rPr lang="id-ID" sz="2400" dirty="0" smtClean="0">
                <a:solidFill>
                  <a:schemeClr val="accent1"/>
                </a:solidFill>
              </a:rPr>
              <a:t>Burung terbang ke udara dan akhirnya akan turun</a:t>
            </a:r>
            <a:endParaRPr lang="id-ID" sz="2400" dirty="0">
              <a:solidFill>
                <a:schemeClr val="accent1"/>
              </a:solidFill>
            </a:endParaRPr>
          </a:p>
          <a:p>
            <a:r>
              <a:rPr lang="id-ID" sz="2400" dirty="0" smtClean="0">
                <a:solidFill>
                  <a:schemeClr val="accent1"/>
                </a:solidFill>
              </a:rPr>
              <a:t>Orang </a:t>
            </a:r>
            <a:r>
              <a:rPr lang="id-ID" sz="2400" dirty="0">
                <a:solidFill>
                  <a:schemeClr val="accent1"/>
                </a:solidFill>
              </a:rPr>
              <a:t>yang melompat ke udara jatuh kembali ke </a:t>
            </a:r>
            <a:r>
              <a:rPr lang="id-ID" sz="2400" dirty="0" smtClean="0">
                <a:solidFill>
                  <a:schemeClr val="accent1"/>
                </a:solidFill>
              </a:rPr>
              <a:t>bawah</a:t>
            </a:r>
          </a:p>
          <a:p>
            <a:r>
              <a:rPr lang="id-ID" sz="2400" dirty="0" smtClean="0">
                <a:solidFill>
                  <a:schemeClr val="accent1"/>
                </a:solidFill>
              </a:rPr>
              <a:t>Batu dilemparkan ke udara jatuh kembali ke bawah</a:t>
            </a:r>
          </a:p>
          <a:p>
            <a:r>
              <a:rPr lang="id-ID" sz="2400" dirty="0" smtClean="0">
                <a:solidFill>
                  <a:schemeClr val="accent1"/>
                </a:solidFill>
              </a:rPr>
              <a:t>Bola dilemparkan </a:t>
            </a:r>
            <a:r>
              <a:rPr lang="id-ID" sz="2400" dirty="0">
                <a:solidFill>
                  <a:schemeClr val="accent1"/>
                </a:solidFill>
              </a:rPr>
              <a:t>ke udara jatuh kembali </a:t>
            </a:r>
            <a:r>
              <a:rPr lang="id-ID" sz="2400" dirty="0" smtClean="0">
                <a:solidFill>
                  <a:schemeClr val="accent1"/>
                </a:solidFill>
              </a:rPr>
              <a:t>ke bawah</a:t>
            </a:r>
          </a:p>
          <a:p>
            <a:pPr marL="109693" indent="0">
              <a:buNone/>
            </a:pPr>
            <a:endParaRPr lang="id-ID" sz="2400" dirty="0">
              <a:solidFill>
                <a:schemeClr val="accent1"/>
              </a:solidFill>
              <a:sym typeface="Symbol" panose="05050102010706020507" pitchFamily="18" charset="2"/>
            </a:endParaRPr>
          </a:p>
          <a:p>
            <a:pPr>
              <a:buFont typeface="Symbol" panose="05050102010706020507" pitchFamily="18" charset="2"/>
              <a:buChar char="\"/>
            </a:pPr>
            <a:r>
              <a:rPr lang="id-ID" b="1" dirty="0" smtClean="0">
                <a:solidFill>
                  <a:schemeClr val="accent2"/>
                </a:solidFill>
                <a:sym typeface="Symbol" panose="05050102010706020507" pitchFamily="18" charset="2"/>
              </a:rPr>
              <a:t>Apapun yang ke atas pasti akan </a:t>
            </a:r>
          </a:p>
          <a:p>
            <a:pPr marL="109693" indent="0">
              <a:buNone/>
            </a:pPr>
            <a:r>
              <a:rPr lang="id-ID" b="1" dirty="0">
                <a:solidFill>
                  <a:schemeClr val="accent2"/>
                </a:solidFill>
                <a:sym typeface="Symbol" panose="05050102010706020507" pitchFamily="18" charset="2"/>
              </a:rPr>
              <a:t> </a:t>
            </a:r>
            <a:r>
              <a:rPr lang="id-ID" b="1" dirty="0" smtClean="0">
                <a:solidFill>
                  <a:schemeClr val="accent2"/>
                </a:solidFill>
                <a:sym typeface="Symbol" panose="05050102010706020507" pitchFamily="18" charset="2"/>
              </a:rPr>
              <a:t>   kembali ke  bawah</a:t>
            </a:r>
            <a:endParaRPr lang="id-ID" b="1" dirty="0">
              <a:solidFill>
                <a:schemeClr val="accent2"/>
              </a:solidFill>
            </a:endParaRPr>
          </a:p>
        </p:txBody>
      </p:sp>
    </p:spTree>
    <p:extLst>
      <p:ext uri="{BB962C8B-B14F-4D97-AF65-F5344CB8AC3E}">
        <p14:creationId xmlns:p14="http://schemas.microsoft.com/office/powerpoint/2010/main" val="24802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Argumen 2</a:t>
            </a:r>
            <a:endParaRPr lang="id-ID" dirty="0"/>
          </a:p>
        </p:txBody>
      </p:sp>
      <p:sp>
        <p:nvSpPr>
          <p:cNvPr id="3" name="Content Placeholder 2"/>
          <p:cNvSpPr>
            <a:spLocks noGrp="1"/>
          </p:cNvSpPr>
          <p:nvPr>
            <p:ph idx="1"/>
          </p:nvPr>
        </p:nvSpPr>
        <p:spPr>
          <a:xfrm>
            <a:off x="457200" y="1613527"/>
            <a:ext cx="4978896" cy="4654721"/>
          </a:xfrm>
        </p:spPr>
        <p:txBody>
          <a:bodyPr/>
          <a:lstStyle/>
          <a:p>
            <a:r>
              <a:rPr lang="id-ID" dirty="0" smtClean="0">
                <a:solidFill>
                  <a:schemeClr val="accent1"/>
                </a:solidFill>
              </a:rPr>
              <a:t>Semua politisi sudah menikah</a:t>
            </a:r>
          </a:p>
          <a:p>
            <a:r>
              <a:rPr lang="id-ID" dirty="0" smtClean="0">
                <a:solidFill>
                  <a:schemeClr val="accent1"/>
                </a:solidFill>
              </a:rPr>
              <a:t>Senator Harris adalah politisi</a:t>
            </a:r>
          </a:p>
          <a:p>
            <a:pPr marL="109693" indent="0">
              <a:buNone/>
            </a:pPr>
            <a:endParaRPr lang="id-ID" dirty="0"/>
          </a:p>
          <a:p>
            <a:pPr>
              <a:buFont typeface="Symbol" panose="05050102010706020507" pitchFamily="18" charset="2"/>
              <a:buChar char="\"/>
            </a:pPr>
            <a:r>
              <a:rPr lang="id-ID" b="1" dirty="0" smtClean="0">
                <a:solidFill>
                  <a:schemeClr val="accent2"/>
                </a:solidFill>
                <a:sym typeface="Symbol" panose="05050102010706020507" pitchFamily="18" charset="2"/>
              </a:rPr>
              <a:t>Senator Harris sudah menikah</a:t>
            </a:r>
            <a:endParaRPr lang="id-ID" b="1" dirty="0" smtClean="0"/>
          </a:p>
          <a:p>
            <a:pPr marL="109693" indent="0">
              <a:buNone/>
            </a:pPr>
            <a:endParaRPr lang="id-ID" b="1" dirty="0" smtClean="0"/>
          </a:p>
          <a:p>
            <a:pPr marL="109693" indent="0">
              <a:buNone/>
            </a:pPr>
            <a:endParaRPr lang="id-ID" dirty="0"/>
          </a:p>
        </p:txBody>
      </p:sp>
      <p:pic>
        <p:nvPicPr>
          <p:cNvPr id="5" name="Picture 4"/>
          <p:cNvPicPr>
            <a:picLocks noChangeAspect="1"/>
          </p:cNvPicPr>
          <p:nvPr/>
        </p:nvPicPr>
        <p:blipFill>
          <a:blip r:embed="rId2"/>
          <a:stretch>
            <a:fillRect/>
          </a:stretch>
        </p:blipFill>
        <p:spPr>
          <a:xfrm>
            <a:off x="5652120" y="2340857"/>
            <a:ext cx="2562597" cy="32000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0276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Definisi Induktif &amp; Deduktif</a:t>
            </a:r>
            <a:endParaRPr lang="id-ID" dirty="0"/>
          </a:p>
        </p:txBody>
      </p:sp>
      <p:sp>
        <p:nvSpPr>
          <p:cNvPr id="3" name="Content Placeholder 2"/>
          <p:cNvSpPr>
            <a:spLocks noGrp="1"/>
          </p:cNvSpPr>
          <p:nvPr>
            <p:ph idx="1"/>
          </p:nvPr>
        </p:nvSpPr>
        <p:spPr>
          <a:xfrm>
            <a:off x="4861926" y="1506492"/>
            <a:ext cx="4146572" cy="5137069"/>
          </a:xfrm>
        </p:spPr>
        <p:txBody>
          <a:bodyPr>
            <a:normAutofit fontScale="92500" lnSpcReduction="20000"/>
          </a:bodyPr>
          <a:lstStyle/>
          <a:p>
            <a:r>
              <a:rPr lang="id-ID" b="1" dirty="0" smtClean="0"/>
              <a:t>Induktif</a:t>
            </a:r>
            <a:r>
              <a:rPr lang="id-ID" dirty="0" smtClean="0"/>
              <a:t> </a:t>
            </a:r>
          </a:p>
          <a:p>
            <a:pPr lvl="1"/>
            <a:r>
              <a:rPr lang="id-ID" dirty="0" smtClean="0"/>
              <a:t>Berpikir </a:t>
            </a:r>
            <a:r>
              <a:rPr lang="id-ID" dirty="0"/>
              <a:t>untuk menarik suatu kesimpulan yang berlaku umum berdasarkan atas fakta-fakta yang bersifat khusus</a:t>
            </a:r>
            <a:endParaRPr lang="id-ID" dirty="0" smtClean="0"/>
          </a:p>
          <a:p>
            <a:r>
              <a:rPr lang="id-ID" b="1" dirty="0" smtClean="0"/>
              <a:t>Deduktif</a:t>
            </a:r>
          </a:p>
          <a:p>
            <a:pPr lvl="1"/>
            <a:r>
              <a:rPr lang="id-ID" dirty="0" smtClean="0"/>
              <a:t>Proses </a:t>
            </a:r>
            <a:r>
              <a:rPr lang="id-ID" dirty="0"/>
              <a:t>berpikir berdasarkan atas suatu pernyataan dasar yang berlaku umum untuk menarik suatu kesimpulan yang bersifat khusus</a:t>
            </a:r>
          </a:p>
        </p:txBody>
      </p:sp>
      <p:pic>
        <p:nvPicPr>
          <p:cNvPr id="4098" name="Picture 2" descr="http://2.bp.blogspot.com/-WMoswJzem_k/UxrCGa6RnGI/AAAAAAAAFtE/MXNn2Kc7sbk/s1600/penalaran+induktif+dan+penalaran+dedukti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40" y="2339197"/>
            <a:ext cx="4536504" cy="347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42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Evaluating Inductive Arguments</a:t>
            </a:r>
          </a:p>
        </p:txBody>
      </p:sp>
      <p:sp>
        <p:nvSpPr>
          <p:cNvPr id="3" name="Content Placeholder 2"/>
          <p:cNvSpPr>
            <a:spLocks noGrp="1"/>
          </p:cNvSpPr>
          <p:nvPr>
            <p:ph idx="1"/>
          </p:nvPr>
        </p:nvSpPr>
        <p:spPr/>
        <p:txBody>
          <a:bodyPr/>
          <a:lstStyle/>
          <a:p>
            <a:r>
              <a:rPr lang="id-ID" b="1" dirty="0" smtClean="0"/>
              <a:t>Argumen 1:</a:t>
            </a:r>
          </a:p>
          <a:p>
            <a:pPr lvl="1"/>
            <a:r>
              <a:rPr lang="id-ID" dirty="0" smtClean="0"/>
              <a:t>Pernyataan yang dikemukan benar</a:t>
            </a:r>
          </a:p>
          <a:p>
            <a:pPr lvl="1"/>
            <a:r>
              <a:rPr lang="id-ID" dirty="0" smtClean="0"/>
              <a:t>Setiap Pernyataan mendukung kesimpulan</a:t>
            </a:r>
          </a:p>
          <a:p>
            <a:pPr lvl="1"/>
            <a:r>
              <a:rPr lang="id-ID" dirty="0" smtClean="0"/>
              <a:t>Pernyataan yang ada membuat kesimpulan semakin kuat, setiap orang akan memiliki kesimpulan yang sama bahwa apapun yang naik ke atas akan turun</a:t>
            </a:r>
          </a:p>
          <a:p>
            <a:pPr lvl="2"/>
            <a:r>
              <a:rPr lang="id-ID" b="1" dirty="0" smtClean="0"/>
              <a:t>Apa iya seperti itu?</a:t>
            </a:r>
          </a:p>
          <a:p>
            <a:pPr lvl="2"/>
            <a:r>
              <a:rPr lang="id-ID" b="1" dirty="0" smtClean="0"/>
              <a:t>Bagaimana dengan roket?</a:t>
            </a:r>
            <a:endParaRPr lang="id-ID" b="1" dirty="0"/>
          </a:p>
        </p:txBody>
      </p:sp>
    </p:spTree>
    <p:extLst>
      <p:ext uri="{BB962C8B-B14F-4D97-AF65-F5344CB8AC3E}">
        <p14:creationId xmlns:p14="http://schemas.microsoft.com/office/powerpoint/2010/main" val="204375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Evaluating Inductive Arguments</a:t>
            </a:r>
          </a:p>
        </p:txBody>
      </p:sp>
      <p:sp>
        <p:nvSpPr>
          <p:cNvPr id="3" name="Content Placeholder 2"/>
          <p:cNvSpPr>
            <a:spLocks noGrp="1"/>
          </p:cNvSpPr>
          <p:nvPr>
            <p:ph idx="1"/>
          </p:nvPr>
        </p:nvSpPr>
        <p:spPr/>
        <p:txBody>
          <a:bodyPr>
            <a:normAutofit lnSpcReduction="10000"/>
          </a:bodyPr>
          <a:lstStyle/>
          <a:p>
            <a:r>
              <a:rPr lang="id-ID" dirty="0" smtClean="0"/>
              <a:t>Sebuah kesimpulan tidak selalu benar, sekalipun didukung oleh alasan yang kuat.</a:t>
            </a:r>
          </a:p>
          <a:p>
            <a:pPr lvl="1"/>
            <a:r>
              <a:rPr lang="id-ID" b="1" dirty="0" smtClean="0"/>
              <a:t>Langit berwarna biru </a:t>
            </a:r>
            <a:r>
              <a:rPr lang="id-ID" dirty="0" smtClean="0">
                <a:sym typeface="Wingdings" panose="05000000000000000000" pitchFamily="2" charset="2"/>
              </a:rPr>
              <a:t> lemah sekalipun kesimpulannya benar</a:t>
            </a:r>
          </a:p>
          <a:p>
            <a:endParaRPr lang="id-ID" b="1" dirty="0">
              <a:sym typeface="Wingdings" panose="05000000000000000000" pitchFamily="2" charset="2"/>
            </a:endParaRPr>
          </a:p>
          <a:p>
            <a:r>
              <a:rPr lang="en-US" dirty="0" err="1" smtClean="0">
                <a:solidFill>
                  <a:schemeClr val="accent1"/>
                </a:solidFill>
              </a:rPr>
              <a:t>Harimau</a:t>
            </a:r>
            <a:r>
              <a:rPr lang="en-US" dirty="0" smtClean="0">
                <a:solidFill>
                  <a:schemeClr val="accent1"/>
                </a:solidFill>
              </a:rPr>
              <a:t> </a:t>
            </a:r>
            <a:r>
              <a:rPr lang="en-US" dirty="0" err="1">
                <a:solidFill>
                  <a:schemeClr val="accent1"/>
                </a:solidFill>
              </a:rPr>
              <a:t>berdaun</a:t>
            </a:r>
            <a:r>
              <a:rPr lang="en-US" dirty="0">
                <a:solidFill>
                  <a:schemeClr val="accent1"/>
                </a:solidFill>
              </a:rPr>
              <a:t> </a:t>
            </a:r>
            <a:r>
              <a:rPr lang="en-US" dirty="0" err="1" smtClean="0">
                <a:solidFill>
                  <a:schemeClr val="accent1"/>
                </a:solidFill>
              </a:rPr>
              <a:t>telinga</a:t>
            </a:r>
            <a:r>
              <a:rPr lang="id-ID" dirty="0" smtClean="0">
                <a:solidFill>
                  <a:schemeClr val="accent1"/>
                </a:solidFill>
              </a:rPr>
              <a:t>,</a:t>
            </a:r>
            <a:r>
              <a:rPr lang="en-US" dirty="0" smtClean="0">
                <a:solidFill>
                  <a:schemeClr val="accent1"/>
                </a:solidFill>
              </a:rPr>
              <a:t> </a:t>
            </a:r>
            <a:r>
              <a:rPr lang="en-US" dirty="0" err="1">
                <a:solidFill>
                  <a:schemeClr val="accent1"/>
                </a:solidFill>
              </a:rPr>
              <a:t>berkembang</a:t>
            </a:r>
            <a:r>
              <a:rPr lang="en-US" dirty="0">
                <a:solidFill>
                  <a:schemeClr val="accent1"/>
                </a:solidFill>
              </a:rPr>
              <a:t> </a:t>
            </a:r>
            <a:r>
              <a:rPr lang="en-US" dirty="0" err="1">
                <a:solidFill>
                  <a:schemeClr val="accent1"/>
                </a:solidFill>
              </a:rPr>
              <a:t>biak</a:t>
            </a:r>
            <a:r>
              <a:rPr lang="en-US" dirty="0">
                <a:solidFill>
                  <a:schemeClr val="accent1"/>
                </a:solidFill>
              </a:rPr>
              <a:t> </a:t>
            </a:r>
            <a:r>
              <a:rPr lang="en-US" dirty="0" err="1">
                <a:solidFill>
                  <a:schemeClr val="accent1"/>
                </a:solidFill>
              </a:rPr>
              <a:t>dengan</a:t>
            </a:r>
            <a:r>
              <a:rPr lang="en-US" dirty="0">
                <a:solidFill>
                  <a:schemeClr val="accent1"/>
                </a:solidFill>
              </a:rPr>
              <a:t> </a:t>
            </a:r>
            <a:r>
              <a:rPr lang="en-US" dirty="0" err="1" smtClean="0">
                <a:solidFill>
                  <a:schemeClr val="accent1"/>
                </a:solidFill>
              </a:rPr>
              <a:t>melahirkan</a:t>
            </a:r>
            <a:endParaRPr lang="en-US" dirty="0">
              <a:solidFill>
                <a:schemeClr val="accent1"/>
              </a:solidFill>
            </a:endParaRPr>
          </a:p>
          <a:p>
            <a:r>
              <a:rPr lang="en-US" dirty="0" err="1">
                <a:solidFill>
                  <a:schemeClr val="accent1"/>
                </a:solidFill>
              </a:rPr>
              <a:t>Ikan</a:t>
            </a:r>
            <a:r>
              <a:rPr lang="en-US" dirty="0">
                <a:solidFill>
                  <a:schemeClr val="accent1"/>
                </a:solidFill>
              </a:rPr>
              <a:t> Paus </a:t>
            </a:r>
            <a:r>
              <a:rPr lang="en-US" dirty="0" err="1">
                <a:solidFill>
                  <a:schemeClr val="accent1"/>
                </a:solidFill>
              </a:rPr>
              <a:t>berdaun</a:t>
            </a:r>
            <a:r>
              <a:rPr lang="en-US" dirty="0">
                <a:solidFill>
                  <a:schemeClr val="accent1"/>
                </a:solidFill>
              </a:rPr>
              <a:t> </a:t>
            </a:r>
            <a:r>
              <a:rPr lang="en-US" dirty="0" err="1">
                <a:solidFill>
                  <a:schemeClr val="accent1"/>
                </a:solidFill>
              </a:rPr>
              <a:t>telinga</a:t>
            </a:r>
            <a:r>
              <a:rPr lang="en-US" dirty="0">
                <a:solidFill>
                  <a:schemeClr val="accent1"/>
                </a:solidFill>
              </a:rPr>
              <a:t> </a:t>
            </a:r>
            <a:r>
              <a:rPr lang="en-US" dirty="0" err="1">
                <a:solidFill>
                  <a:schemeClr val="accent1"/>
                </a:solidFill>
              </a:rPr>
              <a:t>berkembang</a:t>
            </a:r>
            <a:r>
              <a:rPr lang="en-US" dirty="0">
                <a:solidFill>
                  <a:schemeClr val="accent1"/>
                </a:solidFill>
              </a:rPr>
              <a:t> </a:t>
            </a:r>
            <a:r>
              <a:rPr lang="en-US" dirty="0" err="1">
                <a:solidFill>
                  <a:schemeClr val="accent1"/>
                </a:solidFill>
              </a:rPr>
              <a:t>biak</a:t>
            </a:r>
            <a:r>
              <a:rPr lang="en-US" dirty="0">
                <a:solidFill>
                  <a:schemeClr val="accent1"/>
                </a:solidFill>
              </a:rPr>
              <a:t> </a:t>
            </a:r>
            <a:r>
              <a:rPr lang="en-US" dirty="0" err="1">
                <a:solidFill>
                  <a:schemeClr val="accent1"/>
                </a:solidFill>
              </a:rPr>
              <a:t>dengan</a:t>
            </a:r>
            <a:r>
              <a:rPr lang="en-US" dirty="0">
                <a:solidFill>
                  <a:schemeClr val="accent1"/>
                </a:solidFill>
              </a:rPr>
              <a:t> </a:t>
            </a:r>
            <a:r>
              <a:rPr lang="en-US" dirty="0" err="1" smtClean="0">
                <a:solidFill>
                  <a:schemeClr val="accent1"/>
                </a:solidFill>
              </a:rPr>
              <a:t>melahirkan</a:t>
            </a:r>
            <a:endParaRPr lang="id-ID" dirty="0" smtClean="0">
              <a:solidFill>
                <a:schemeClr val="accent1"/>
              </a:solidFill>
            </a:endParaRPr>
          </a:p>
          <a:p>
            <a:pPr>
              <a:buFont typeface="Symbol" panose="05050102010706020507" pitchFamily="18" charset="2"/>
              <a:buChar char="\"/>
            </a:pPr>
            <a:r>
              <a:rPr lang="en-US" b="1" dirty="0" err="1" smtClean="0">
                <a:solidFill>
                  <a:schemeClr val="accent2"/>
                </a:solidFill>
              </a:rPr>
              <a:t>Semua</a:t>
            </a:r>
            <a:r>
              <a:rPr lang="en-US" b="1" dirty="0" smtClean="0">
                <a:solidFill>
                  <a:schemeClr val="accent2"/>
                </a:solidFill>
              </a:rPr>
              <a:t> </a:t>
            </a:r>
            <a:r>
              <a:rPr lang="en-US" b="1" dirty="0" err="1">
                <a:solidFill>
                  <a:schemeClr val="accent2"/>
                </a:solidFill>
              </a:rPr>
              <a:t>hewan</a:t>
            </a:r>
            <a:r>
              <a:rPr lang="en-US" b="1" dirty="0">
                <a:solidFill>
                  <a:schemeClr val="accent2"/>
                </a:solidFill>
              </a:rPr>
              <a:t> yang </a:t>
            </a:r>
            <a:r>
              <a:rPr lang="en-US" b="1" dirty="0" err="1">
                <a:solidFill>
                  <a:schemeClr val="accent2"/>
                </a:solidFill>
              </a:rPr>
              <a:t>berdaun</a:t>
            </a:r>
            <a:r>
              <a:rPr lang="en-US" b="1" dirty="0">
                <a:solidFill>
                  <a:schemeClr val="accent2"/>
                </a:solidFill>
              </a:rPr>
              <a:t> </a:t>
            </a:r>
            <a:r>
              <a:rPr lang="en-US" b="1" dirty="0" err="1">
                <a:solidFill>
                  <a:schemeClr val="accent2"/>
                </a:solidFill>
              </a:rPr>
              <a:t>telinga</a:t>
            </a:r>
            <a:r>
              <a:rPr lang="en-US" b="1" dirty="0">
                <a:solidFill>
                  <a:schemeClr val="accent2"/>
                </a:solidFill>
              </a:rPr>
              <a:t> </a:t>
            </a:r>
            <a:r>
              <a:rPr lang="en-US" b="1" dirty="0" err="1">
                <a:solidFill>
                  <a:schemeClr val="accent2"/>
                </a:solidFill>
              </a:rPr>
              <a:t>berkembang</a:t>
            </a:r>
            <a:r>
              <a:rPr lang="en-US" b="1" dirty="0">
                <a:solidFill>
                  <a:schemeClr val="accent2"/>
                </a:solidFill>
              </a:rPr>
              <a:t> </a:t>
            </a:r>
            <a:r>
              <a:rPr lang="en-US" b="1" dirty="0" err="1">
                <a:solidFill>
                  <a:schemeClr val="accent2"/>
                </a:solidFill>
              </a:rPr>
              <a:t>biak</a:t>
            </a:r>
            <a:r>
              <a:rPr lang="en-US" b="1" dirty="0">
                <a:solidFill>
                  <a:schemeClr val="accent2"/>
                </a:solidFill>
              </a:rPr>
              <a:t> </a:t>
            </a:r>
            <a:r>
              <a:rPr lang="en-US" b="1" dirty="0" err="1">
                <a:solidFill>
                  <a:schemeClr val="accent2"/>
                </a:solidFill>
              </a:rPr>
              <a:t>dengan</a:t>
            </a:r>
            <a:r>
              <a:rPr lang="en-US" b="1" dirty="0">
                <a:solidFill>
                  <a:schemeClr val="accent2"/>
                </a:solidFill>
              </a:rPr>
              <a:t> </a:t>
            </a:r>
            <a:r>
              <a:rPr lang="en-US" b="1" dirty="0" err="1">
                <a:solidFill>
                  <a:schemeClr val="accent2"/>
                </a:solidFill>
              </a:rPr>
              <a:t>melahirkan</a:t>
            </a:r>
            <a:endParaRPr lang="id-ID" b="1" dirty="0">
              <a:solidFill>
                <a:schemeClr val="accent2"/>
              </a:solidFill>
            </a:endParaRPr>
          </a:p>
          <a:p>
            <a:pPr marL="109693" indent="0">
              <a:buNone/>
            </a:pPr>
            <a:endParaRPr lang="en-US" dirty="0" smtClean="0">
              <a:solidFill>
                <a:schemeClr val="accent1"/>
              </a:solidFill>
            </a:endParaRPr>
          </a:p>
          <a:p>
            <a:endParaRPr lang="id-ID" b="1" dirty="0">
              <a:solidFill>
                <a:schemeClr val="accent1"/>
              </a:solidFill>
            </a:endParaRPr>
          </a:p>
        </p:txBody>
      </p:sp>
    </p:spTree>
    <p:extLst>
      <p:ext uri="{BB962C8B-B14F-4D97-AF65-F5344CB8AC3E}">
        <p14:creationId xmlns:p14="http://schemas.microsoft.com/office/powerpoint/2010/main" val="134984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25487</TotalTime>
  <Words>1687</Words>
  <Application>Microsoft Office PowerPoint</Application>
  <PresentationFormat>On-screen Show (4:3)</PresentationFormat>
  <Paragraphs>372</Paragraphs>
  <Slides>45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Baskerville Old Face</vt:lpstr>
      <vt:lpstr>Calibri</vt:lpstr>
      <vt:lpstr>Cambria Math</vt:lpstr>
      <vt:lpstr>Georgia</vt:lpstr>
      <vt:lpstr>Symbol</vt:lpstr>
      <vt:lpstr>Trebuchet MS</vt:lpstr>
      <vt:lpstr>Wingdings</vt:lpstr>
      <vt:lpstr>Wingdings 2</vt:lpstr>
      <vt:lpstr>Wingdings 3</vt:lpstr>
      <vt:lpstr>Urban</vt:lpstr>
      <vt:lpstr>Analyzing Arguments</vt:lpstr>
      <vt:lpstr>PowerPoint Presentation</vt:lpstr>
      <vt:lpstr>Objective</vt:lpstr>
      <vt:lpstr>Argumen</vt:lpstr>
      <vt:lpstr>Argumen 1</vt:lpstr>
      <vt:lpstr>Argumen 2</vt:lpstr>
      <vt:lpstr>Definisi Induktif &amp; Deduktif</vt:lpstr>
      <vt:lpstr>Evaluating Inductive Arguments</vt:lpstr>
      <vt:lpstr>Evaluating Inductive Arguments</vt:lpstr>
      <vt:lpstr>Contoh</vt:lpstr>
      <vt:lpstr>Evaluating Deductive Arguments</vt:lpstr>
      <vt:lpstr>Evaluating Deductive Arguments</vt:lpstr>
      <vt:lpstr>Perbedaan Induktif &amp; Deduktif</vt:lpstr>
      <vt:lpstr>Tes Validitas</vt:lpstr>
      <vt:lpstr>Tes Validitas – Diagram Ven</vt:lpstr>
      <vt:lpstr>Tes Validitas – Diagram Ven</vt:lpstr>
      <vt:lpstr>Argumen Invalid</vt:lpstr>
      <vt:lpstr>Argumen Invalid</vt:lpstr>
      <vt:lpstr>Invalid, Kesimpulan Benar</vt:lpstr>
      <vt:lpstr>Argumen Deduktif Bersyarat (if...then)</vt:lpstr>
      <vt:lpstr>Argumen Deduktif Bersyarat (if...then)</vt:lpstr>
      <vt:lpstr>4 Bentuk Dasar Argumen Bersyarat</vt:lpstr>
      <vt:lpstr>Jika p = T, q harus = T</vt:lpstr>
      <vt:lpstr>Affirming the Hypothesis (Valid)</vt:lpstr>
      <vt:lpstr>Affirming the Conclusion (Invalid)</vt:lpstr>
      <vt:lpstr>Denying the Hypothesis (Invalid)</vt:lpstr>
      <vt:lpstr>Denying the Conclusion (Valid)</vt:lpstr>
      <vt:lpstr>Denying the Hypothesis (Valid)</vt:lpstr>
      <vt:lpstr>Deductive Arguments  dengan Kondisi Bersyarat</vt:lpstr>
      <vt:lpstr>Kondisi Bersyarat</vt:lpstr>
      <vt:lpstr>Kondisi Bersyarat</vt:lpstr>
      <vt:lpstr>Kondisi Bersyarat</vt:lpstr>
      <vt:lpstr>Kondisi Bersyarat</vt:lpstr>
      <vt:lpstr>Matematika vs Magic</vt:lpstr>
      <vt:lpstr>Hasilnya ?</vt:lpstr>
      <vt:lpstr>Induktif &amp; Deduktif pada Matematika</vt:lpstr>
      <vt:lpstr>Induktif &amp; Deduktif pada Matematika</vt:lpstr>
      <vt:lpstr>Deduktif pada Matematika</vt:lpstr>
      <vt:lpstr>Pembuktian Teori Pythagoras </vt:lpstr>
      <vt:lpstr>Pembuktian Teori Pythagoras </vt:lpstr>
      <vt:lpstr>Pembuktian Teori Pythagoras </vt:lpstr>
      <vt:lpstr>Pembuktian Induktif</vt:lpstr>
      <vt:lpstr>Pembuktian Induktif</vt:lpstr>
      <vt:lpstr>Kekurangan Pembuktian Induktif</vt:lpstr>
      <vt:lpstr>Terima 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Sistem Informasi</dc:title>
  <dc:creator>Marcello Singadji</dc:creator>
  <cp:lastModifiedBy>Marcello Singadji</cp:lastModifiedBy>
  <cp:revision>625</cp:revision>
  <dcterms:created xsi:type="dcterms:W3CDTF">2011-09-16T02:11:44Z</dcterms:created>
  <dcterms:modified xsi:type="dcterms:W3CDTF">2014-10-10T13:13:17Z</dcterms:modified>
</cp:coreProperties>
</file>