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3"/>
  </p:notesMasterIdLst>
  <p:sldIdLst>
    <p:sldId id="256" r:id="rId2"/>
    <p:sldId id="337" r:id="rId3"/>
    <p:sldId id="272" r:id="rId4"/>
    <p:sldId id="273" r:id="rId5"/>
    <p:sldId id="274" r:id="rId6"/>
    <p:sldId id="275" r:id="rId7"/>
    <p:sldId id="277" r:id="rId8"/>
    <p:sldId id="278" r:id="rId9"/>
    <p:sldId id="279" r:id="rId10"/>
    <p:sldId id="338" r:id="rId11"/>
    <p:sldId id="282" r:id="rId12"/>
    <p:sldId id="291" r:id="rId13"/>
    <p:sldId id="340" r:id="rId14"/>
    <p:sldId id="341" r:id="rId15"/>
    <p:sldId id="343" r:id="rId16"/>
    <p:sldId id="342" r:id="rId17"/>
    <p:sldId id="345" r:id="rId18"/>
    <p:sldId id="350" r:id="rId19"/>
    <p:sldId id="351" r:id="rId20"/>
    <p:sldId id="352" r:id="rId21"/>
    <p:sldId id="353" r:id="rId22"/>
    <p:sldId id="354" r:id="rId23"/>
    <p:sldId id="293" r:id="rId24"/>
    <p:sldId id="294" r:id="rId25"/>
    <p:sldId id="295" r:id="rId26"/>
    <p:sldId id="347" r:id="rId27"/>
    <p:sldId id="296" r:id="rId28"/>
    <p:sldId id="349" r:id="rId29"/>
    <p:sldId id="346" r:id="rId30"/>
    <p:sldId id="348" r:id="rId31"/>
    <p:sldId id="269" r:id="rId32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7" autoAdjust="0"/>
    <p:restoredTop sz="82079" autoAdjust="0"/>
  </p:normalViewPr>
  <p:slideViewPr>
    <p:cSldViewPr>
      <p:cViewPr varScale="1">
        <p:scale>
          <a:sx n="57" d="100"/>
          <a:sy n="57" d="100"/>
        </p:scale>
        <p:origin x="17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 Logika Matematika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5. Set and Venn Diagrams</a:t>
            </a:r>
            <a:endParaRPr lang="id-ID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5084763"/>
            <a:ext cx="48846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r>
              <a:rPr lang="en-US" altLang="en-US" i="1" dirty="0" err="1">
                <a:solidFill>
                  <a:schemeClr val="tx2"/>
                </a:solidFill>
              </a:rPr>
              <a:t>Oleh</a:t>
            </a:r>
            <a:r>
              <a:rPr lang="en-US" altLang="en-US" i="1" dirty="0">
                <a:solidFill>
                  <a:schemeClr val="tx2"/>
                </a:solidFill>
              </a:rPr>
              <a:t>: Team </a:t>
            </a:r>
            <a:r>
              <a:rPr lang="en-US" altLang="en-US" i="1" dirty="0" err="1">
                <a:solidFill>
                  <a:schemeClr val="tx2"/>
                </a:solidFill>
              </a:rPr>
              <a:t>Dosen</a:t>
            </a:r>
            <a:r>
              <a:rPr lang="en-US" altLang="en-US" i="1" dirty="0">
                <a:solidFill>
                  <a:schemeClr val="tx2"/>
                </a:solidFill>
              </a:rPr>
              <a:t> </a:t>
            </a:r>
            <a:r>
              <a:rPr lang="en-US" altLang="en-US" i="1" dirty="0" err="1">
                <a:solidFill>
                  <a:schemeClr val="tx2"/>
                </a:solidFill>
              </a:rPr>
              <a:t>Dasar</a:t>
            </a:r>
            <a:r>
              <a:rPr lang="en-US" altLang="en-US" i="1" dirty="0">
                <a:solidFill>
                  <a:schemeClr val="tx2"/>
                </a:solidFill>
              </a:rPr>
              <a:t> </a:t>
            </a:r>
            <a:r>
              <a:rPr lang="en-US" altLang="en-US" i="1" dirty="0" err="1">
                <a:solidFill>
                  <a:schemeClr val="tx2"/>
                </a:solidFill>
              </a:rPr>
              <a:t>Logika</a:t>
            </a:r>
            <a:r>
              <a:rPr lang="en-US" altLang="en-US" i="1" dirty="0">
                <a:solidFill>
                  <a:schemeClr val="tx2"/>
                </a:solidFill>
              </a:rPr>
              <a:t> </a:t>
            </a:r>
            <a:r>
              <a:rPr lang="en-US" altLang="en-US" i="1" dirty="0" err="1">
                <a:solidFill>
                  <a:schemeClr val="tx2"/>
                </a:solidFill>
              </a:rPr>
              <a:t>Matematika</a:t>
            </a:r>
            <a:endParaRPr lang="id-ID" alt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(</a:t>
            </a:r>
            <a:r>
              <a:rPr lang="en-US" i="1" dirty="0"/>
              <a:t>set relationships)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Subset</a:t>
            </a:r>
          </a:p>
          <a:p>
            <a:r>
              <a:rPr lang="en-US" dirty="0"/>
              <a:t>Disjoint</a:t>
            </a:r>
          </a:p>
          <a:p>
            <a:r>
              <a:rPr lang="en-US" dirty="0"/>
              <a:t>Overlapping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3058-B495-4679-9393-A116CB074596}" type="slidenum">
              <a:rPr lang="en-US"/>
              <a:pPr/>
              <a:t>11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>
                <a:cs typeface="Times New Roman" pitchFamily="18" charset="0"/>
              </a:rPr>
              <a:t>Himpunan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Bagian</a:t>
            </a:r>
            <a:r>
              <a:rPr lang="en-US" b="1" dirty="0">
                <a:cs typeface="Times New Roman" pitchFamily="18" charset="0"/>
              </a:rPr>
              <a:t> (</a:t>
            </a:r>
            <a:r>
              <a:rPr lang="en-US" b="1" i="1" dirty="0">
                <a:cs typeface="Times New Roman" pitchFamily="18" charset="0"/>
              </a:rPr>
              <a:t>Subset</a:t>
            </a:r>
            <a:r>
              <a:rPr lang="en-US" b="1" dirty="0">
                <a:cs typeface="Times New Roman" pitchFamily="18" charset="0"/>
              </a:rPr>
              <a:t>)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838200" y="1658938"/>
          <a:ext cx="7391400" cy="476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Document" r:id="rId3" imgW="5486400" imgH="3855600" progId="Word.Document.8">
                  <p:embed/>
                </p:oleObj>
              </mc:Choice>
              <mc:Fallback>
                <p:oleObj name="Document" r:id="rId3" imgW="5486400" imgH="3855600" progId="Word.Document.8">
                  <p:embed/>
                  <p:pic>
                    <p:nvPicPr>
                      <p:cNvPr id="153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58938"/>
                        <a:ext cx="7391400" cy="476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68A2-F0E7-4BD7-A54D-DE2A5AEADE4B}" type="slidenum">
              <a:rPr lang="en-US"/>
              <a:pPr/>
              <a:t>12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cs typeface="Times New Roman" pitchFamily="18" charset="0"/>
              </a:rPr>
              <a:t>Disjoint(</a:t>
            </a:r>
            <a:r>
              <a:rPr lang="en-US" b="1" dirty="0" err="1">
                <a:cs typeface="Times New Roman" pitchFamily="18" charset="0"/>
              </a:rPr>
              <a:t>Himpunan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Saling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Lepas</a:t>
            </a:r>
            <a:r>
              <a:rPr lang="en-US" b="1" dirty="0">
                <a:cs typeface="Times New Roman" pitchFamily="18" charset="0"/>
              </a:rPr>
              <a:t>)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844550" y="1828800"/>
          <a:ext cx="7800975" cy="475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Document" r:id="rId3" imgW="6817377" imgH="4198209" progId="Word.Document.8">
                  <p:embed/>
                </p:oleObj>
              </mc:Choice>
              <mc:Fallback>
                <p:oleObj name="Document" r:id="rId3" imgW="6817377" imgH="4198209" progId="Word.Document.8">
                  <p:embed/>
                  <p:pic>
                    <p:nvPicPr>
                      <p:cNvPr id="235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1828800"/>
                        <a:ext cx="7800975" cy="475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46D3-5E01-4A21-AA4D-CA4F6BB47BC9}" type="slidenum">
              <a:rPr lang="en-US"/>
              <a:pPr/>
              <a:t>13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cs typeface="Times New Roman" pitchFamily="18" charset="0"/>
              </a:rPr>
              <a:t>Overlapping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276872"/>
            <a:ext cx="58326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A </a:t>
            </a:r>
            <a:r>
              <a:rPr lang="en-US" sz="2400" dirty="0" err="1"/>
              <a:t>dan</a:t>
            </a:r>
            <a:r>
              <a:rPr lang="en-US" sz="2400" dirty="0"/>
              <a:t> B </a:t>
            </a:r>
            <a:r>
              <a:rPr lang="en-US" sz="2400" dirty="0" err="1"/>
              <a:t>dikatakan</a:t>
            </a:r>
            <a:r>
              <a:rPr lang="en-US" sz="2400" dirty="0"/>
              <a:t> overlapping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keduanya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.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intersection /</a:t>
            </a:r>
            <a:r>
              <a:rPr lang="en-US" sz="2400" dirty="0" err="1"/>
              <a:t>irisan</a:t>
            </a:r>
            <a:r>
              <a:rPr lang="en-US" sz="2400" dirty="0"/>
              <a:t> </a:t>
            </a:r>
          </a:p>
          <a:p>
            <a:pPr lvl="0"/>
            <a:r>
              <a:rPr lang="en-US" sz="2400" dirty="0" err="1"/>
              <a:t>Notasi</a:t>
            </a:r>
            <a:r>
              <a:rPr lang="en-US" sz="2400" dirty="0"/>
              <a:t>   </a:t>
            </a:r>
            <a:r>
              <a:rPr lang="en-US" sz="2400" dirty="0" err="1"/>
              <a:t>irisan</a:t>
            </a:r>
            <a:r>
              <a:rPr lang="en-US" sz="2400" dirty="0"/>
              <a:t> :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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= {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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}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	            </a:t>
            </a:r>
          </a:p>
          <a:p>
            <a:endParaRPr lang="en-US" sz="2400" dirty="0"/>
          </a:p>
        </p:txBody>
      </p:sp>
      <p:pic>
        <p:nvPicPr>
          <p:cNvPr id="1177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636912"/>
            <a:ext cx="2520280" cy="23042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diagram </a:t>
            </a:r>
            <a:r>
              <a:rPr lang="en-US" dirty="0" err="1"/>
              <a:t>venn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DPR</a:t>
            </a:r>
          </a:p>
          <a:p>
            <a:pPr>
              <a:buFontTx/>
              <a:buChar char="-"/>
            </a:pPr>
            <a:r>
              <a:rPr lang="en-US" dirty="0" err="1"/>
              <a:t>Pemenang</a:t>
            </a:r>
            <a:r>
              <a:rPr lang="en-US" dirty="0"/>
              <a:t> Oscar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Golden Globe</a:t>
            </a:r>
          </a:p>
          <a:p>
            <a:pPr>
              <a:buFontTx/>
              <a:buChar char="-"/>
            </a:pP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 </a:t>
            </a:r>
            <a:r>
              <a:rPr lang="en-US" i="1" dirty="0"/>
              <a:t>(natural number),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cacah</a:t>
            </a:r>
            <a:r>
              <a:rPr lang="en-US" dirty="0"/>
              <a:t> (</a:t>
            </a:r>
            <a:r>
              <a:rPr lang="en-US" i="1" dirty="0"/>
              <a:t>whole number), </a:t>
            </a:r>
            <a:r>
              <a:rPr lang="en-US" dirty="0"/>
              <a:t>integer, </a:t>
            </a:r>
            <a:r>
              <a:rPr lang="en-US" dirty="0" err="1"/>
              <a:t>rasional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real. </a:t>
            </a:r>
            <a:r>
              <a:rPr lang="en-US" dirty="0" err="1"/>
              <a:t>Dimanakah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irasional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diagram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r>
              <a:rPr lang="en-US" dirty="0" err="1"/>
              <a:t>Atlet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Mahasiswa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198992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DPR :</a:t>
            </a:r>
          </a:p>
          <a:p>
            <a:pPr>
              <a:buNone/>
            </a:pP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memangku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DPR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disjoint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87624" y="4077072"/>
            <a:ext cx="1872208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Menteri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1920" y="3933056"/>
            <a:ext cx="2016224" cy="23042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DPR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198992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err="1"/>
              <a:t>Pemenang</a:t>
            </a:r>
            <a:r>
              <a:rPr lang="en-US" dirty="0"/>
              <a:t> Oscar </a:t>
            </a:r>
            <a:r>
              <a:rPr lang="en-US" dirty="0" err="1"/>
              <a:t>dan</a:t>
            </a:r>
            <a:r>
              <a:rPr lang="en-US" dirty="0"/>
              <a:t> Golden Globe </a:t>
            </a:r>
          </a:p>
          <a:p>
            <a:pPr>
              <a:buNone/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memenangkan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piala</a:t>
            </a:r>
            <a:r>
              <a:rPr lang="en-US" dirty="0"/>
              <a:t> </a:t>
            </a:r>
            <a:r>
              <a:rPr lang="en-US" dirty="0" err="1"/>
              <a:t>oscar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golden globe,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overlapping set 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55776" y="4005064"/>
            <a:ext cx="1872208" cy="2160240"/>
          </a:xfrm>
          <a:prstGeom prst="ellipse">
            <a:avLst/>
          </a:prstGeom>
          <a:solidFill>
            <a:schemeClr val="accent1">
              <a:alpha val="8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Pemenang</a:t>
            </a:r>
            <a:endParaRPr lang="en-US" dirty="0"/>
          </a:p>
          <a:p>
            <a:pPr algn="ctr"/>
            <a:r>
              <a:rPr lang="en-US" dirty="0"/>
              <a:t>Oscar</a:t>
            </a:r>
          </a:p>
        </p:txBody>
      </p:sp>
      <p:sp>
        <p:nvSpPr>
          <p:cNvPr id="5" name="Oval 4"/>
          <p:cNvSpPr/>
          <p:nvPr/>
        </p:nvSpPr>
        <p:spPr>
          <a:xfrm>
            <a:off x="3995936" y="3933056"/>
            <a:ext cx="2016224" cy="2304256"/>
          </a:xfrm>
          <a:prstGeom prst="ellipse">
            <a:avLst/>
          </a:prstGeom>
          <a:solidFill>
            <a:srgbClr val="FF0000">
              <a:alpha val="5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Pemenang</a:t>
            </a:r>
            <a:endParaRPr lang="en-US" dirty="0"/>
          </a:p>
          <a:p>
            <a:pPr algn="ctr"/>
            <a:r>
              <a:rPr lang="en-US" dirty="0"/>
              <a:t>Golden Globe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5220072" y="1628800"/>
            <a:ext cx="3824808" cy="4913312"/>
          </a:xfrm>
          <a:prstGeom prst="ellipse">
            <a:avLst/>
          </a:prstGeom>
          <a:solidFill>
            <a:srgbClr val="FF0000">
              <a:alpha val="5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Real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373488" y="2348880"/>
            <a:ext cx="3491880" cy="4040832"/>
          </a:xfrm>
          <a:prstGeom prst="ellipse">
            <a:avLst/>
          </a:prstGeom>
          <a:solidFill>
            <a:srgbClr val="FF0000">
              <a:alpha val="5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Rational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841032" y="3068960"/>
            <a:ext cx="2592288" cy="3168352"/>
          </a:xfrm>
          <a:prstGeom prst="ellipse">
            <a:avLst/>
          </a:prstGeom>
          <a:solidFill>
            <a:srgbClr val="FF0000">
              <a:alpha val="5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Integer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57056" y="3861048"/>
            <a:ext cx="2160240" cy="2160240"/>
          </a:xfrm>
          <a:prstGeom prst="ellipse">
            <a:avLst/>
          </a:prstGeom>
          <a:solidFill>
            <a:srgbClr val="FF0000">
              <a:alpha val="5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Whole number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66800"/>
          </a:xfrm>
        </p:spPr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4752528" cy="558924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1800" dirty="0" err="1"/>
              <a:t>Bilangan</a:t>
            </a:r>
            <a:r>
              <a:rPr lang="en-US" sz="1800" dirty="0"/>
              <a:t> </a:t>
            </a:r>
            <a:r>
              <a:rPr lang="en-US" sz="1800" dirty="0" err="1"/>
              <a:t>asli</a:t>
            </a:r>
            <a:r>
              <a:rPr lang="en-US" sz="1800" dirty="0"/>
              <a:t> </a:t>
            </a:r>
            <a:r>
              <a:rPr lang="en-US" sz="1800" i="1" dirty="0"/>
              <a:t>(natural number), </a:t>
            </a:r>
            <a:r>
              <a:rPr lang="en-US" sz="1800" dirty="0" err="1"/>
              <a:t>bilangan</a:t>
            </a:r>
            <a:r>
              <a:rPr lang="en-US" sz="1800" dirty="0"/>
              <a:t> </a:t>
            </a:r>
            <a:r>
              <a:rPr lang="en-US" sz="1800" dirty="0" err="1"/>
              <a:t>cacah</a:t>
            </a:r>
            <a:r>
              <a:rPr lang="en-US" sz="1800" dirty="0"/>
              <a:t> (</a:t>
            </a:r>
            <a:r>
              <a:rPr lang="en-US" sz="1800" i="1" dirty="0"/>
              <a:t>whole number), </a:t>
            </a:r>
            <a:r>
              <a:rPr lang="en-US" sz="1800" dirty="0"/>
              <a:t>integer, </a:t>
            </a:r>
            <a:r>
              <a:rPr lang="en-US" sz="1800" dirty="0" err="1"/>
              <a:t>rasional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bilangan</a:t>
            </a:r>
            <a:r>
              <a:rPr lang="en-US" sz="1800" dirty="0"/>
              <a:t> real. </a:t>
            </a:r>
            <a:r>
              <a:rPr lang="en-US" sz="1800" dirty="0" err="1"/>
              <a:t>Dimana</a:t>
            </a:r>
            <a:r>
              <a:rPr lang="en-US" sz="1800" dirty="0"/>
              <a:t> </a:t>
            </a:r>
            <a:r>
              <a:rPr lang="en-US" sz="1800" dirty="0" err="1"/>
              <a:t>letak</a:t>
            </a:r>
            <a:r>
              <a:rPr lang="en-US" sz="1800" dirty="0"/>
              <a:t> </a:t>
            </a:r>
            <a:r>
              <a:rPr lang="en-US" sz="1800" dirty="0" err="1"/>
              <a:t>bilangan</a:t>
            </a:r>
            <a:r>
              <a:rPr lang="en-US" sz="1800" dirty="0"/>
              <a:t> </a:t>
            </a:r>
            <a:r>
              <a:rPr lang="en-US" sz="1800" dirty="0" err="1"/>
              <a:t>irasional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diagram </a:t>
            </a:r>
            <a:r>
              <a:rPr lang="en-US" sz="1800" dirty="0" err="1"/>
              <a:t>ini</a:t>
            </a: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r>
              <a:rPr lang="en-US" sz="1800" dirty="0" err="1"/>
              <a:t>Bilangan</a:t>
            </a:r>
            <a:r>
              <a:rPr lang="en-US" sz="1800" dirty="0"/>
              <a:t> </a:t>
            </a:r>
            <a:r>
              <a:rPr lang="en-US" sz="1800" dirty="0" err="1"/>
              <a:t>asli</a:t>
            </a:r>
            <a:r>
              <a:rPr lang="en-US" sz="1800" dirty="0"/>
              <a:t> (</a:t>
            </a:r>
            <a:r>
              <a:rPr lang="en-US" sz="1800" i="1" dirty="0"/>
              <a:t>natural number</a:t>
            </a:r>
            <a:r>
              <a:rPr lang="en-US" sz="1800" dirty="0"/>
              <a:t>)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bilangan</a:t>
            </a:r>
            <a:r>
              <a:rPr lang="en-US" sz="1800" dirty="0"/>
              <a:t> </a:t>
            </a:r>
            <a:r>
              <a:rPr lang="en-US" sz="1800" dirty="0" err="1"/>
              <a:t>cacah</a:t>
            </a:r>
            <a:r>
              <a:rPr lang="en-US" sz="1800" dirty="0"/>
              <a:t> yang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nol</a:t>
            </a:r>
            <a:r>
              <a:rPr lang="en-US" sz="1800" dirty="0"/>
              <a:t>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6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dikatakan</a:t>
            </a:r>
            <a:r>
              <a:rPr lang="en-US" sz="1800" dirty="0"/>
              <a:t> </a:t>
            </a:r>
            <a:r>
              <a:rPr lang="en-US" sz="1800" dirty="0" err="1"/>
              <a:t>bilangan</a:t>
            </a:r>
            <a:r>
              <a:rPr lang="en-US" sz="1800" dirty="0"/>
              <a:t> </a:t>
            </a:r>
            <a:r>
              <a:rPr lang="en-US" sz="1800" dirty="0" err="1"/>
              <a:t>asli</a:t>
            </a:r>
            <a:r>
              <a:rPr lang="en-US" sz="1800" dirty="0"/>
              <a:t> subset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bilangan</a:t>
            </a:r>
            <a:r>
              <a:rPr lang="en-US" sz="1800" dirty="0"/>
              <a:t> </a:t>
            </a:r>
            <a:r>
              <a:rPr lang="en-US" sz="1800" dirty="0" err="1"/>
              <a:t>cacah</a:t>
            </a:r>
            <a:r>
              <a:rPr lang="en-US" sz="1800" dirty="0"/>
              <a:t> (</a:t>
            </a:r>
            <a:r>
              <a:rPr lang="en-US" sz="1800" i="1" dirty="0"/>
              <a:t>whole number</a:t>
            </a:r>
            <a:r>
              <a:rPr lang="en-US" sz="1800" dirty="0"/>
              <a:t>). </a:t>
            </a:r>
            <a:r>
              <a:rPr lang="en-US" sz="1800" dirty="0" err="1"/>
              <a:t>Semua</a:t>
            </a:r>
            <a:r>
              <a:rPr lang="en-US" sz="1800" dirty="0"/>
              <a:t> </a:t>
            </a:r>
            <a:r>
              <a:rPr lang="en-US" sz="1800" dirty="0" err="1"/>
              <a:t>bilangan</a:t>
            </a:r>
            <a:r>
              <a:rPr lang="en-US" sz="1800" dirty="0"/>
              <a:t> </a:t>
            </a:r>
            <a:r>
              <a:rPr lang="en-US" sz="1800" dirty="0" err="1"/>
              <a:t>cacah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anggota</a:t>
            </a:r>
            <a:r>
              <a:rPr lang="en-US" sz="1800" dirty="0"/>
              <a:t> </a:t>
            </a:r>
            <a:r>
              <a:rPr lang="en-US" sz="1800" dirty="0" err="1"/>
              <a:t>bilangan</a:t>
            </a:r>
            <a:r>
              <a:rPr lang="en-US" sz="1800" dirty="0"/>
              <a:t> </a:t>
            </a:r>
            <a:r>
              <a:rPr lang="en-US" sz="1800" dirty="0" err="1"/>
              <a:t>bulat</a:t>
            </a:r>
            <a:r>
              <a:rPr lang="en-US" sz="1800" dirty="0"/>
              <a:t> (</a:t>
            </a:r>
            <a:r>
              <a:rPr lang="en-US" sz="1800" i="1" dirty="0"/>
              <a:t>integer </a:t>
            </a:r>
            <a:r>
              <a:rPr lang="en-US" sz="1800" dirty="0"/>
              <a:t>)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bilangan</a:t>
            </a:r>
            <a:r>
              <a:rPr lang="en-US" sz="1800" dirty="0"/>
              <a:t> </a:t>
            </a:r>
            <a:r>
              <a:rPr lang="en-US" sz="1800" dirty="0" err="1"/>
              <a:t>cacah</a:t>
            </a:r>
            <a:r>
              <a:rPr lang="en-US" sz="1800" dirty="0"/>
              <a:t> subset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bilangan</a:t>
            </a:r>
            <a:r>
              <a:rPr lang="en-US" sz="1800" dirty="0"/>
              <a:t> integer, </a:t>
            </a:r>
            <a:r>
              <a:rPr lang="en-US" sz="1800" dirty="0" err="1"/>
              <a:t>bilangan</a:t>
            </a:r>
            <a:r>
              <a:rPr lang="en-US" sz="1800" dirty="0"/>
              <a:t> integer </a:t>
            </a:r>
            <a:r>
              <a:rPr lang="en-US" sz="1800" dirty="0" err="1"/>
              <a:t>adalah</a:t>
            </a:r>
            <a:r>
              <a:rPr lang="en-US" sz="1800" dirty="0"/>
              <a:t> subset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bilangan</a:t>
            </a:r>
            <a:r>
              <a:rPr lang="en-US" sz="1800" dirty="0"/>
              <a:t> </a:t>
            </a:r>
            <a:r>
              <a:rPr lang="en-US" sz="1800" dirty="0" err="1"/>
              <a:t>rasional</a:t>
            </a:r>
            <a:r>
              <a:rPr lang="en-US" sz="1800" dirty="0"/>
              <a:t>. </a:t>
            </a:r>
            <a:r>
              <a:rPr lang="en-US" sz="1800" dirty="0" err="1"/>
              <a:t>Bilangan</a:t>
            </a:r>
            <a:r>
              <a:rPr lang="en-US" sz="1800" dirty="0"/>
              <a:t> </a:t>
            </a:r>
            <a:r>
              <a:rPr lang="en-US" sz="1800" dirty="0" err="1"/>
              <a:t>rasional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anggota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bilangan</a:t>
            </a:r>
            <a:r>
              <a:rPr lang="en-US" sz="1800" dirty="0"/>
              <a:t> real.</a:t>
            </a:r>
          </a:p>
          <a:p>
            <a:pPr>
              <a:buFontTx/>
              <a:buChar char="-"/>
            </a:pPr>
            <a:r>
              <a:rPr lang="en-US" sz="1800" dirty="0" err="1"/>
              <a:t>Bilangan</a:t>
            </a:r>
            <a:r>
              <a:rPr lang="en-US" sz="1800" dirty="0"/>
              <a:t> </a:t>
            </a:r>
            <a:r>
              <a:rPr lang="en-US" sz="1800" dirty="0" err="1"/>
              <a:t>irasional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bilangan</a:t>
            </a:r>
            <a:r>
              <a:rPr lang="en-US" sz="1800" dirty="0"/>
              <a:t> real yang </a:t>
            </a:r>
            <a:r>
              <a:rPr lang="en-US" sz="1800" dirty="0" err="1"/>
              <a:t>bukan</a:t>
            </a:r>
            <a:r>
              <a:rPr lang="en-US" sz="1800" dirty="0"/>
              <a:t> </a:t>
            </a:r>
            <a:r>
              <a:rPr lang="en-US" sz="1800" dirty="0" err="1"/>
              <a:t>bilangan</a:t>
            </a:r>
            <a:r>
              <a:rPr lang="en-US" sz="1800" dirty="0"/>
              <a:t> </a:t>
            </a:r>
            <a:r>
              <a:rPr lang="en-US" sz="1800" dirty="0" err="1"/>
              <a:t>rasional</a:t>
            </a:r>
            <a:r>
              <a:rPr lang="en-US" sz="1800" dirty="0"/>
              <a:t>,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letak</a:t>
            </a:r>
            <a:r>
              <a:rPr lang="en-US" sz="1800" dirty="0"/>
              <a:t> </a:t>
            </a:r>
            <a:r>
              <a:rPr lang="en-US" sz="1800" dirty="0" err="1"/>
              <a:t>bilangan</a:t>
            </a:r>
            <a:r>
              <a:rPr lang="en-US" sz="1800" dirty="0"/>
              <a:t>  </a:t>
            </a:r>
            <a:r>
              <a:rPr lang="en-US" sz="1800" dirty="0" err="1"/>
              <a:t>irasional</a:t>
            </a:r>
            <a:r>
              <a:rPr lang="en-US" sz="1800" dirty="0"/>
              <a:t> </a:t>
            </a:r>
            <a:r>
              <a:rPr lang="en-US" sz="1800" dirty="0" err="1"/>
              <a:t>berada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bilangan</a:t>
            </a:r>
            <a:r>
              <a:rPr lang="en-US" sz="1800" dirty="0"/>
              <a:t> real</a:t>
            </a:r>
          </a:p>
        </p:txBody>
      </p:sp>
      <p:sp>
        <p:nvSpPr>
          <p:cNvPr id="5" name="Oval 4"/>
          <p:cNvSpPr/>
          <p:nvPr/>
        </p:nvSpPr>
        <p:spPr>
          <a:xfrm>
            <a:off x="6345088" y="5013176"/>
            <a:ext cx="1656184" cy="720080"/>
          </a:xfrm>
          <a:prstGeom prst="ellipse">
            <a:avLst/>
          </a:prstGeom>
          <a:solidFill>
            <a:srgbClr val="FF0000">
              <a:alpha val="5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Natural number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4048" y="1412776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irational</a:t>
            </a:r>
            <a:endParaRPr lang="en-US" sz="1200" dirty="0"/>
          </a:p>
        </p:txBody>
      </p:sp>
      <p:cxnSp>
        <p:nvCxnSpPr>
          <p:cNvPr id="12" name="Straight Arrow Connector 11"/>
          <p:cNvCxnSpPr>
            <a:stCxn id="10" idx="2"/>
          </p:cNvCxnSpPr>
          <p:nvPr/>
        </p:nvCxnSpPr>
        <p:spPr>
          <a:xfrm>
            <a:off x="5384922" y="1689775"/>
            <a:ext cx="699246" cy="8031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EA30-CD6E-4A63-9239-38F0D2CC07CB}" type="slidenum">
              <a:rPr lang="en-US"/>
              <a:pPr/>
              <a:t>18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/>
              <a:t>Kardinalitas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en-US" sz="2400" dirty="0" err="1">
                <a:cs typeface="Times New Roman" pitchFamily="18" charset="0"/>
              </a:rPr>
              <a:t>Jumlah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elemen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dalam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disebut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kardinal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dari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en-US" sz="2400" dirty="0" err="1">
                <a:cs typeface="Times New Roman" pitchFamily="18" charset="0"/>
              </a:rPr>
              <a:t>Notasi</a:t>
            </a:r>
            <a:r>
              <a:rPr lang="en-US" sz="2400" dirty="0">
                <a:cs typeface="Times New Roman" pitchFamily="18" charset="0"/>
              </a:rPr>
              <a:t>: </a:t>
            </a:r>
            <a:r>
              <a:rPr lang="en-US" sz="2400" i="1" dirty="0">
                <a:cs typeface="Times New Roman" pitchFamily="18" charset="0"/>
              </a:rPr>
              <a:t>n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) </a:t>
            </a:r>
            <a:r>
              <a:rPr lang="en-US" sz="2400" dirty="0" err="1">
                <a:cs typeface="Times New Roman" pitchFamily="18" charset="0"/>
              </a:rPr>
              <a:t>atau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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</a:t>
            </a:r>
            <a:endParaRPr lang="en-US" sz="2400" dirty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>
                <a:cs typeface="Times New Roman" pitchFamily="18" charset="0"/>
              </a:rPr>
              <a:t> </a:t>
            </a:r>
          </a:p>
          <a:p>
            <a:pPr>
              <a:buFontTx/>
              <a:buNone/>
            </a:pPr>
            <a:r>
              <a:rPr lang="en-US" sz="2400" b="1" dirty="0" err="1">
                <a:cs typeface="Times New Roman" pitchFamily="18" charset="0"/>
              </a:rPr>
              <a:t>Contoh</a:t>
            </a:r>
            <a:endParaRPr lang="en-US" sz="2400" b="1" dirty="0"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400" dirty="0">
              <a:cs typeface="Times New Roman" pitchFamily="18" charset="0"/>
            </a:endParaRPr>
          </a:p>
          <a:p>
            <a:pPr marL="624043" indent="-514350" algn="just">
              <a:buFontTx/>
              <a:buAutoNum type="romanLcParenBoth"/>
            </a:pPr>
            <a:r>
              <a:rPr lang="en-US" sz="2400" i="1" dirty="0">
                <a:cs typeface="Times New Roman" pitchFamily="18" charset="0"/>
              </a:rPr>
              <a:t>B</a:t>
            </a:r>
            <a:r>
              <a:rPr lang="en-US" sz="2400" dirty="0">
                <a:cs typeface="Times New Roman" pitchFamily="18" charset="0"/>
              </a:rPr>
              <a:t> = { 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dirty="0">
                <a:cs typeface="Times New Roman" pitchFamily="18" charset="0"/>
              </a:rPr>
              <a:t> | 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merupakan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bilangan</a:t>
            </a:r>
            <a:r>
              <a:rPr lang="en-US" sz="2400" dirty="0">
                <a:cs typeface="Times New Roman" pitchFamily="18" charset="0"/>
              </a:rPr>
              <a:t> prima </a:t>
            </a:r>
            <a:r>
              <a:rPr lang="en-US" sz="2400" dirty="0" err="1">
                <a:cs typeface="Times New Roman" pitchFamily="18" charset="0"/>
              </a:rPr>
              <a:t>lebih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kecil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dari</a:t>
            </a:r>
            <a:r>
              <a:rPr lang="en-US" sz="2400" dirty="0">
                <a:cs typeface="Times New Roman" pitchFamily="18" charset="0"/>
              </a:rPr>
              <a:t> 20 }, </a:t>
            </a:r>
            <a:r>
              <a:rPr lang="en-US" sz="2400" dirty="0" err="1">
                <a:cs typeface="Times New Roman" pitchFamily="18" charset="0"/>
              </a:rPr>
              <a:t>atau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B</a:t>
            </a:r>
            <a:r>
              <a:rPr lang="en-US" sz="2400" dirty="0">
                <a:cs typeface="Times New Roman" pitchFamily="18" charset="0"/>
              </a:rPr>
              <a:t> = {2, 3, 5, 7, 11, 13, 17, 19} </a:t>
            </a:r>
            <a:r>
              <a:rPr lang="en-US" sz="2400" dirty="0" err="1">
                <a:cs typeface="Times New Roman" pitchFamily="18" charset="0"/>
              </a:rPr>
              <a:t>maka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</a:t>
            </a:r>
            <a:r>
              <a:rPr lang="en-US" sz="2400" i="1" dirty="0">
                <a:cs typeface="Times New Roman" pitchFamily="18" charset="0"/>
              </a:rPr>
              <a:t>B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</a:t>
            </a:r>
            <a:r>
              <a:rPr lang="en-US" sz="2400" dirty="0">
                <a:cs typeface="Times New Roman" pitchFamily="18" charset="0"/>
              </a:rPr>
              <a:t> = 8 </a:t>
            </a:r>
          </a:p>
          <a:p>
            <a:pPr algn="just">
              <a:buFontTx/>
              <a:buNone/>
            </a:pPr>
            <a:r>
              <a:rPr lang="en-US" sz="2400" dirty="0">
                <a:cs typeface="Times New Roman" pitchFamily="18" charset="0"/>
              </a:rPr>
              <a:t> (ii)  </a:t>
            </a:r>
            <a:r>
              <a:rPr lang="en-US" sz="2400" i="1" dirty="0">
                <a:cs typeface="Times New Roman" pitchFamily="18" charset="0"/>
              </a:rPr>
              <a:t>T</a:t>
            </a:r>
            <a:r>
              <a:rPr lang="en-US" sz="2400" dirty="0">
                <a:cs typeface="Times New Roman" pitchFamily="18" charset="0"/>
              </a:rPr>
              <a:t> = {</a:t>
            </a:r>
            <a:r>
              <a:rPr lang="en-US" sz="2400" dirty="0" err="1">
                <a:cs typeface="Times New Roman" pitchFamily="18" charset="0"/>
              </a:rPr>
              <a:t>kucing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, Amir, 10, </a:t>
            </a:r>
            <a:r>
              <a:rPr lang="en-US" sz="2400" dirty="0" err="1">
                <a:cs typeface="Times New Roman" pitchFamily="18" charset="0"/>
              </a:rPr>
              <a:t>paku</a:t>
            </a:r>
            <a:r>
              <a:rPr lang="en-US" sz="2400" dirty="0">
                <a:cs typeface="Times New Roman" pitchFamily="18" charset="0"/>
              </a:rPr>
              <a:t>}, </a:t>
            </a:r>
            <a:r>
              <a:rPr lang="en-US" sz="2400" dirty="0" err="1">
                <a:cs typeface="Times New Roman" pitchFamily="18" charset="0"/>
              </a:rPr>
              <a:t>maka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</a:t>
            </a:r>
            <a:r>
              <a:rPr lang="en-US" sz="2400" i="1" dirty="0">
                <a:cs typeface="Times New Roman" pitchFamily="18" charset="0"/>
              </a:rPr>
              <a:t>T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</a:t>
            </a:r>
            <a:r>
              <a:rPr lang="en-US" sz="2400" dirty="0">
                <a:cs typeface="Times New Roman" pitchFamily="18" charset="0"/>
              </a:rPr>
              <a:t> = 5</a:t>
            </a:r>
          </a:p>
          <a:p>
            <a:pPr>
              <a:buFontTx/>
              <a:buNone/>
            </a:pPr>
            <a:r>
              <a:rPr lang="en-US" sz="2400" dirty="0"/>
              <a:t> </a:t>
            </a: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012B-BC5A-4D23-9B8C-945411A489F0}" type="slidenum">
              <a:rPr lang="en-US"/>
              <a:pPr/>
              <a:t>19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/>
              <a:t>Himpunan kosong (</a:t>
            </a:r>
            <a:r>
              <a:rPr lang="en-US" b="1" i="1"/>
              <a:t>null set</a:t>
            </a:r>
            <a:r>
              <a:rPr lang="en-US" b="1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335" y="2276872"/>
            <a:ext cx="918232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000" dirty="0" err="1"/>
              <a:t>Himpunan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kardinal</a:t>
            </a:r>
            <a:r>
              <a:rPr lang="en-US" sz="2000" dirty="0"/>
              <a:t> = 0 </a:t>
            </a:r>
            <a:r>
              <a:rPr lang="en-US" sz="2000" dirty="0" err="1"/>
              <a:t>disebut</a:t>
            </a:r>
            <a:r>
              <a:rPr lang="en-US" sz="2000" dirty="0"/>
              <a:t> </a:t>
            </a:r>
            <a:r>
              <a:rPr lang="en-US" sz="2000" dirty="0" err="1"/>
              <a:t>himpunan</a:t>
            </a:r>
            <a:r>
              <a:rPr lang="en-US" sz="2000" dirty="0"/>
              <a:t> </a:t>
            </a:r>
            <a:r>
              <a:rPr lang="en-US" sz="2000" dirty="0" err="1"/>
              <a:t>kosong</a:t>
            </a:r>
            <a:r>
              <a:rPr lang="en-US" sz="2000" dirty="0"/>
              <a:t> (</a:t>
            </a:r>
            <a:r>
              <a:rPr lang="en-US" sz="2000" i="1" dirty="0"/>
              <a:t>null set</a:t>
            </a:r>
            <a:r>
              <a:rPr lang="en-US" sz="2000" dirty="0"/>
              <a:t>).</a:t>
            </a:r>
          </a:p>
          <a:p>
            <a:pPr lvl="0"/>
            <a:r>
              <a:rPr lang="en-US" sz="2000" dirty="0" err="1"/>
              <a:t>Notasi</a:t>
            </a:r>
            <a:r>
              <a:rPr lang="en-US" sz="2000" dirty="0"/>
              <a:t> : </a:t>
            </a:r>
            <a:r>
              <a:rPr lang="en-US" sz="2000" dirty="0">
                <a:sym typeface="Symbol"/>
              </a:rPr>
              <a:t>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{}</a:t>
            </a:r>
          </a:p>
          <a:p>
            <a:r>
              <a:rPr lang="en-US" sz="2000" dirty="0"/>
              <a:t> </a:t>
            </a:r>
          </a:p>
          <a:p>
            <a:r>
              <a:rPr lang="en-US" sz="2000" b="1" dirty="0" err="1"/>
              <a:t>Contoh</a:t>
            </a:r>
            <a:r>
              <a:rPr lang="en-US" sz="2000" b="1" dirty="0"/>
              <a:t> 7.</a:t>
            </a:r>
            <a:r>
              <a:rPr lang="en-US" sz="2000" dirty="0"/>
              <a:t> </a:t>
            </a:r>
          </a:p>
          <a:p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)   </a:t>
            </a:r>
            <a:r>
              <a:rPr lang="en-US" sz="2000" i="1" dirty="0"/>
              <a:t>E</a:t>
            </a:r>
            <a:r>
              <a:rPr lang="en-US" sz="2000" dirty="0"/>
              <a:t> = { </a:t>
            </a:r>
            <a:r>
              <a:rPr lang="en-US" sz="2000" i="1" dirty="0"/>
              <a:t>x</a:t>
            </a:r>
            <a:r>
              <a:rPr lang="en-US" sz="2000" dirty="0"/>
              <a:t> | </a:t>
            </a:r>
            <a:r>
              <a:rPr lang="en-US" sz="2000" i="1" dirty="0"/>
              <a:t>x</a:t>
            </a:r>
            <a:r>
              <a:rPr lang="en-US" sz="2000" dirty="0"/>
              <a:t> &lt; </a:t>
            </a:r>
            <a:r>
              <a:rPr lang="en-US" sz="2000" i="1" dirty="0"/>
              <a:t>x</a:t>
            </a:r>
            <a:r>
              <a:rPr lang="en-US" sz="2000" dirty="0"/>
              <a:t> },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i="1" dirty="0"/>
              <a:t>n</a:t>
            </a:r>
            <a:r>
              <a:rPr lang="en-US" sz="2000" dirty="0"/>
              <a:t>(</a:t>
            </a:r>
            <a:r>
              <a:rPr lang="en-US" sz="2000" i="1" dirty="0"/>
              <a:t>E</a:t>
            </a:r>
            <a:r>
              <a:rPr lang="en-US" sz="2000" dirty="0"/>
              <a:t>) = 0</a:t>
            </a:r>
          </a:p>
          <a:p>
            <a:r>
              <a:rPr lang="en-US" sz="2000" dirty="0"/>
              <a:t>(ii)  </a:t>
            </a:r>
            <a:r>
              <a:rPr lang="en-US" sz="2000" i="1" dirty="0"/>
              <a:t>P</a:t>
            </a:r>
            <a:r>
              <a:rPr lang="en-US" sz="2000" dirty="0"/>
              <a:t> = { </a:t>
            </a:r>
            <a:r>
              <a:rPr lang="en-US" sz="2000" dirty="0" err="1"/>
              <a:t>orang</a:t>
            </a:r>
            <a:r>
              <a:rPr lang="en-US" sz="2000" dirty="0"/>
              <a:t> Indonesia yang </a:t>
            </a:r>
            <a:r>
              <a:rPr lang="en-US" sz="2000" dirty="0" err="1"/>
              <a:t>pernah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bulan</a:t>
            </a:r>
            <a:r>
              <a:rPr lang="en-US" sz="2000" dirty="0"/>
              <a:t> },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i="1" dirty="0"/>
              <a:t>n</a:t>
            </a:r>
            <a:r>
              <a:rPr lang="en-US" sz="2000" dirty="0"/>
              <a:t>(</a:t>
            </a:r>
            <a:r>
              <a:rPr lang="en-US" sz="2000" i="1" dirty="0"/>
              <a:t>P</a:t>
            </a:r>
            <a:r>
              <a:rPr lang="en-US" sz="2000" dirty="0"/>
              <a:t>) = 0</a:t>
            </a:r>
          </a:p>
          <a:p>
            <a:r>
              <a:rPr lang="en-US" sz="2000" dirty="0"/>
              <a:t>(iii) </a:t>
            </a:r>
            <a:r>
              <a:rPr lang="en-US" sz="2000" i="1" dirty="0"/>
              <a:t>A</a:t>
            </a:r>
            <a:r>
              <a:rPr lang="en-US" sz="2000" dirty="0"/>
              <a:t> = {</a:t>
            </a:r>
            <a:r>
              <a:rPr lang="en-US" sz="2000" i="1" dirty="0"/>
              <a:t>x</a:t>
            </a:r>
            <a:r>
              <a:rPr lang="en-US" sz="2000" dirty="0"/>
              <a:t> | </a:t>
            </a:r>
            <a:r>
              <a:rPr lang="en-US" sz="2000" i="1" dirty="0"/>
              <a:t>x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akar</a:t>
            </a:r>
            <a:r>
              <a:rPr lang="en-US" sz="2000" dirty="0"/>
              <a:t> </a:t>
            </a:r>
            <a:r>
              <a:rPr lang="en-US" sz="2000" dirty="0" err="1"/>
              <a:t>persamaan</a:t>
            </a:r>
            <a:r>
              <a:rPr lang="en-US" sz="2000" dirty="0"/>
              <a:t> </a:t>
            </a:r>
            <a:r>
              <a:rPr lang="en-US" sz="2000" dirty="0" err="1"/>
              <a:t>kuadrat</a:t>
            </a:r>
            <a:r>
              <a:rPr lang="en-US" sz="2000" dirty="0"/>
              <a:t> </a:t>
            </a:r>
            <a:r>
              <a:rPr lang="en-US" sz="2000" i="1" dirty="0"/>
              <a:t>x</a:t>
            </a:r>
            <a:r>
              <a:rPr lang="en-US" sz="2000" baseline="30000" dirty="0"/>
              <a:t>2</a:t>
            </a:r>
            <a:r>
              <a:rPr lang="en-US" sz="2000" dirty="0"/>
              <a:t> + 1 = 0 }, </a:t>
            </a:r>
            <a:r>
              <a:rPr lang="en-US" sz="2000" i="1" dirty="0"/>
              <a:t>n</a:t>
            </a:r>
            <a:r>
              <a:rPr lang="en-US" sz="2000" dirty="0"/>
              <a:t>(</a:t>
            </a:r>
            <a:r>
              <a:rPr lang="en-US" sz="2000" i="1" dirty="0"/>
              <a:t>A</a:t>
            </a:r>
            <a:r>
              <a:rPr lang="en-US" sz="2000" dirty="0"/>
              <a:t>) = 0	           </a:t>
            </a:r>
          </a:p>
          <a:p>
            <a:r>
              <a:rPr lang="en-US" sz="2000" dirty="0"/>
              <a:t> </a:t>
            </a:r>
          </a:p>
          <a:p>
            <a:pPr lvl="0"/>
            <a:r>
              <a:rPr lang="en-US" sz="2000" dirty="0" err="1"/>
              <a:t>himpunan</a:t>
            </a:r>
            <a:r>
              <a:rPr lang="en-US" sz="2000" dirty="0"/>
              <a:t> {{ }}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ditulis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{</a:t>
            </a:r>
            <a:r>
              <a:rPr lang="en-US" sz="2000" dirty="0">
                <a:sym typeface="Symbol"/>
              </a:rPr>
              <a:t></a:t>
            </a:r>
            <a:r>
              <a:rPr lang="en-US" sz="2000" dirty="0"/>
              <a:t>}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(</a:t>
            </a:r>
            <a:r>
              <a:rPr lang="en-US" i="1" dirty="0"/>
              <a:t>set</a:t>
            </a:r>
            <a:r>
              <a:rPr lang="en-US" dirty="0"/>
              <a:t>)</a:t>
            </a:r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memodelkan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diagram </a:t>
            </a:r>
            <a:r>
              <a:rPr lang="en-US" dirty="0" err="1"/>
              <a:t>venn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DC0-7ECB-4465-9DB4-C6FDC360722E}" type="slidenum">
              <a:rPr lang="en-US"/>
              <a:pPr/>
              <a:t>20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cs typeface="Times New Roman" pitchFamily="18" charset="0"/>
              </a:rPr>
              <a:t>Himpunan yang Sama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762000" y="1911350"/>
          <a:ext cx="8050213" cy="368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" name="Document" r:id="rId3" imgW="5502719" imgH="2520007" progId="Word.Document.8">
                  <p:embed/>
                </p:oleObj>
              </mc:Choice>
              <mc:Fallback>
                <p:oleObj name="Document" r:id="rId3" imgW="5502719" imgH="2520007" progId="Word.Document.8">
                  <p:embed/>
                  <p:pic>
                    <p:nvPicPr>
                      <p:cNvPr id="204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11350"/>
                        <a:ext cx="8050213" cy="368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AD80-D7F8-4F26-AAC2-FC11E48D9DF2}" type="slidenum">
              <a:rPr lang="en-US"/>
              <a:pPr/>
              <a:t>21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9552" y="1340768"/>
            <a:ext cx="86044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Contoh</a:t>
            </a:r>
            <a:endParaRPr lang="en-US" sz="2400" dirty="0"/>
          </a:p>
          <a:p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 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= { 3, 5, 8 }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= {5, 3, 8 },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endParaRPr lang="en-US" sz="2400" dirty="0"/>
          </a:p>
          <a:p>
            <a:r>
              <a:rPr lang="en-US" sz="2400" dirty="0"/>
              <a:t>(ii)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= { 3, 5, 8}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= {3, 8},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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				             </a:t>
            </a:r>
          </a:p>
          <a:p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aksioma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r>
              <a:rPr lang="en-US" sz="2400" dirty="0"/>
              <a:t>(a)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 = </a:t>
            </a:r>
            <a:r>
              <a:rPr lang="en-US" sz="2400" i="1" dirty="0"/>
              <a:t>C</a:t>
            </a:r>
            <a:r>
              <a:rPr lang="en-US" sz="2400" dirty="0"/>
              <a:t>     </a:t>
            </a:r>
          </a:p>
          <a:p>
            <a:r>
              <a:rPr lang="en-US" sz="2400" dirty="0"/>
              <a:t>(b)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endParaRPr lang="en-US" sz="2400" dirty="0"/>
          </a:p>
          <a:p>
            <a:r>
              <a:rPr lang="en-US" sz="2400" dirty="0"/>
              <a:t>(c)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= </a:t>
            </a:r>
            <a:r>
              <a:rPr lang="en-US" sz="2400" i="1" dirty="0"/>
              <a:t>C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C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F1B8-A9F2-4039-83E9-E8554F1B530B}" type="slidenum">
              <a:rPr lang="en-US"/>
              <a:pPr/>
              <a:t>22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cs typeface="Times New Roman" pitchFamily="18" charset="0"/>
              </a:rPr>
              <a:t>Himpunan yang Ekivalen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838200" y="2097088"/>
          <a:ext cx="7924800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" name="Document" r:id="rId3" imgW="5486400" imgH="2732400" progId="Word.Document.8">
                  <p:embed/>
                </p:oleObj>
              </mc:Choice>
              <mc:Fallback>
                <p:oleObj name="Document" r:id="rId3" imgW="5486400" imgH="2732400" progId="Word.Document.8">
                  <p:embed/>
                  <p:pic>
                    <p:nvPicPr>
                      <p:cNvPr id="225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97088"/>
                        <a:ext cx="7924800" cy="384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46D3-5E01-4A21-AA4D-CA4F6BB47BC9}" type="slidenum">
              <a:rPr lang="en-US"/>
              <a:pPr/>
              <a:t>23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cs typeface="Times New Roman" pitchFamily="18" charset="0"/>
              </a:rPr>
              <a:t>Operasi Terhadap Himpunan</a:t>
            </a:r>
            <a:r>
              <a:rPr lang="en-US"/>
              <a:t> 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844550" y="1606550"/>
          <a:ext cx="7994650" cy="490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6" name="Document" r:id="rId3" imgW="8108927" imgH="4974788" progId="Word.Document.8">
                  <p:embed/>
                </p:oleObj>
              </mc:Choice>
              <mc:Fallback>
                <p:oleObj name="Document" r:id="rId3" imgW="8108927" imgH="4974788" progId="Word.Document.8">
                  <p:embed/>
                  <p:pic>
                    <p:nvPicPr>
                      <p:cNvPr id="256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1606550"/>
                        <a:ext cx="7994650" cy="490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C1A5-4A95-45E7-9657-52E1654778D4}" type="slidenum">
              <a:rPr lang="en-US"/>
              <a:pPr/>
              <a:t>24</a:t>
            </a:fld>
            <a:endParaRPr lang="en-US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762000" y="838200"/>
          <a:ext cx="7620000" cy="549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" name="Document" r:id="rId3" imgW="5486400" imgH="3997440" progId="Word.Document.8">
                  <p:embed/>
                </p:oleObj>
              </mc:Choice>
              <mc:Fallback>
                <p:oleObj name="Document" r:id="rId3" imgW="5486400" imgH="3997440" progId="Word.Document.8">
                  <p:embed/>
                  <p:pic>
                    <p:nvPicPr>
                      <p:cNvPr id="266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38200"/>
                        <a:ext cx="7620000" cy="549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D53F-089F-4521-B1B8-931D1C94AC24}" type="slidenum">
              <a:rPr lang="en-US"/>
              <a:pPr/>
              <a:t>25</a:t>
            </a:fld>
            <a:endParaRPr lang="en-US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395536" y="620688"/>
          <a:ext cx="8280920" cy="591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" name="Document" r:id="rId3" imgW="5783760" imgH="4268880" progId="Word.Document.8">
                  <p:embed/>
                </p:oleObj>
              </mc:Choice>
              <mc:Fallback>
                <p:oleObj name="Document" r:id="rId3" imgW="5783760" imgH="4268880" progId="Word.Document.8">
                  <p:embed/>
                  <p:pic>
                    <p:nvPicPr>
                      <p:cNvPr id="276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620688"/>
                        <a:ext cx="8280920" cy="591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1E6F-5E0F-498E-8DF5-215B490DC42D}" type="slidenum">
              <a:rPr lang="en-US"/>
              <a:pPr/>
              <a:t>26</a:t>
            </a:fld>
            <a:endParaRPr lang="en-US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679450" y="776288"/>
          <a:ext cx="7702550" cy="526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8" name="Document" r:id="rId3" imgW="7824404" imgH="5339474" progId="Word.Document.8">
                  <p:embed/>
                </p:oleObj>
              </mc:Choice>
              <mc:Fallback>
                <p:oleObj name="Document" r:id="rId3" imgW="7824404" imgH="5339474" progId="Word.Document.8">
                  <p:embed/>
                  <p:pic>
                    <p:nvPicPr>
                      <p:cNvPr id="286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776288"/>
                        <a:ext cx="7702550" cy="526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1E6F-5E0F-498E-8DF5-215B490DC42D}" type="slidenum">
              <a:rPr lang="en-US"/>
              <a:pPr/>
              <a:t>27</a:t>
            </a:fld>
            <a:endParaRPr lang="en-US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682625" y="782638"/>
          <a:ext cx="7789863" cy="530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2" name="Document" r:id="rId3" imgW="7824404" imgH="5322537" progId="Word.Document.8">
                  <p:embed/>
                </p:oleObj>
              </mc:Choice>
              <mc:Fallback>
                <p:oleObj name="Document" r:id="rId3" imgW="7824404" imgH="5322537" progId="Word.Document.8">
                  <p:embed/>
                  <p:pic>
                    <p:nvPicPr>
                      <p:cNvPr id="286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782638"/>
                        <a:ext cx="7789863" cy="530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2710000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diagram </a:t>
            </a:r>
            <a:r>
              <a:rPr lang="en-US" dirty="0" err="1"/>
              <a:t>venn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table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5616" y="2996952"/>
          <a:ext cx="6096000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BIOLOGI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BISNIS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WANITA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3923928" y="4337720"/>
            <a:ext cx="4464496" cy="2520280"/>
            <a:chOff x="971600" y="4149080"/>
            <a:chExt cx="4464496" cy="2520280"/>
          </a:xfrm>
        </p:grpSpPr>
        <p:sp>
          <p:nvSpPr>
            <p:cNvPr id="9" name="Rectangle 8"/>
            <p:cNvSpPr/>
            <p:nvPr/>
          </p:nvSpPr>
          <p:spPr>
            <a:xfrm>
              <a:off x="971600" y="4149080"/>
              <a:ext cx="4464496" cy="252028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259632" y="4365104"/>
              <a:ext cx="2016224" cy="1656184"/>
            </a:xfrm>
            <a:prstGeom prst="ellipse">
              <a:avLst/>
            </a:prstGeom>
            <a:solidFill>
              <a:schemeClr val="accent1">
                <a:alpha val="3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Wanita</a:t>
              </a:r>
              <a:endParaRPr lang="en-US" dirty="0"/>
            </a:p>
            <a:p>
              <a:pPr algn="ctr"/>
              <a:r>
                <a:rPr lang="en-US" dirty="0"/>
                <a:t>110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771800" y="4437112"/>
              <a:ext cx="2016224" cy="1656184"/>
            </a:xfrm>
            <a:prstGeom prst="ellipse">
              <a:avLst/>
            </a:prstGeom>
            <a:solidFill>
              <a:schemeClr val="accent1">
                <a:alpha val="3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Biologi</a:t>
              </a:r>
              <a:endParaRPr lang="en-US" dirty="0"/>
            </a:p>
            <a:p>
              <a:pPr algn="ctr"/>
              <a:r>
                <a:rPr lang="en-US" dirty="0"/>
                <a:t>21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43808" y="5013176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32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11960" y="6165304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87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(</a:t>
            </a:r>
            <a:r>
              <a:rPr lang="en-US" dirty="0" err="1"/>
              <a:t>dikumpulkan</a:t>
            </a:r>
            <a:r>
              <a:rPr lang="en-US" dirty="0"/>
              <a:t>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1.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b="1" dirty="0"/>
              <a:t>40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,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b="1" dirty="0"/>
              <a:t>18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IPA ,</a:t>
            </a:r>
            <a:r>
              <a:rPr lang="en-US" b="1" dirty="0"/>
              <a:t>23 </a:t>
            </a:r>
            <a:r>
              <a:rPr lang="en-US" dirty="0" err="1"/>
              <a:t>suka</a:t>
            </a:r>
            <a:r>
              <a:rPr lang="en-US" dirty="0"/>
              <a:t> IPS</a:t>
            </a:r>
            <a:r>
              <a:rPr lang="en-US" b="1" dirty="0"/>
              <a:t>,8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keduanya,tentukan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a.jumlah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b.Gambarkan</a:t>
            </a:r>
            <a:r>
              <a:rPr lang="en-US" dirty="0"/>
              <a:t> diagram </a:t>
            </a:r>
            <a:r>
              <a:rPr lang="en-US" dirty="0" err="1"/>
              <a:t>venn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2.Suatu </a:t>
            </a:r>
            <a:r>
              <a:rPr lang="en-US" dirty="0" err="1"/>
              <a:t>klompok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berjumlah</a:t>
            </a:r>
            <a:r>
              <a:rPr lang="en-US" dirty="0"/>
              <a:t> </a:t>
            </a:r>
            <a:r>
              <a:rPr lang="en-US" b="1" dirty="0"/>
              <a:t>21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,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b="1" dirty="0"/>
              <a:t>10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,</a:t>
            </a:r>
            <a:r>
              <a:rPr lang="en-US" b="1" dirty="0"/>
              <a:t>15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tentukan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a.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yang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b.Gambarkan</a:t>
            </a:r>
            <a:r>
              <a:rPr lang="en-US" dirty="0"/>
              <a:t> diagram </a:t>
            </a:r>
            <a:r>
              <a:rPr lang="en-US" dirty="0" err="1"/>
              <a:t>venn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32A2-9BE2-4AD1-9DA8-59B02D539E08}" type="slidenum">
              <a:rPr lang="en-US"/>
              <a:pPr/>
              <a:t>3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Definisi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43136"/>
            <a:ext cx="5266928" cy="432511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sz="2800" dirty="0" err="1">
                <a:cs typeface="Times New Roman" pitchFamily="18" charset="0"/>
              </a:rPr>
              <a:t>Himpunan</a:t>
            </a:r>
            <a:r>
              <a:rPr lang="en-US" sz="2800" dirty="0">
                <a:cs typeface="Times New Roman" pitchFamily="18" charset="0"/>
              </a:rPr>
              <a:t> (</a:t>
            </a:r>
            <a:r>
              <a:rPr lang="en-US" sz="2800" i="1" dirty="0">
                <a:cs typeface="Times New Roman" pitchFamily="18" charset="0"/>
              </a:rPr>
              <a:t>set</a:t>
            </a:r>
            <a:r>
              <a:rPr lang="en-US" sz="2800" dirty="0">
                <a:cs typeface="Times New Roman" pitchFamily="18" charset="0"/>
              </a:rPr>
              <a:t>) </a:t>
            </a:r>
            <a:r>
              <a:rPr lang="en-US" sz="2800" dirty="0" err="1">
                <a:cs typeface="Times New Roman" pitchFamily="18" charset="0"/>
              </a:rPr>
              <a:t>adalah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kumpulan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objek</a:t>
            </a:r>
            <a:endParaRPr lang="en-US" sz="28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en-US" sz="28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dirty="0" err="1">
                <a:cs typeface="Times New Roman" pitchFamily="18" charset="0"/>
              </a:rPr>
              <a:t>Objek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di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dalam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himpunan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disebut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elemen</a:t>
            </a:r>
            <a:r>
              <a:rPr lang="en-US" sz="2800" dirty="0">
                <a:cs typeface="Times New Roman" pitchFamily="18" charset="0"/>
              </a:rPr>
              <a:t>, </a:t>
            </a:r>
            <a:r>
              <a:rPr lang="en-US" sz="2800" b="1" dirty="0" err="1">
                <a:cs typeface="Times New Roman" pitchFamily="18" charset="0"/>
              </a:rPr>
              <a:t>unsur</a:t>
            </a:r>
            <a:r>
              <a:rPr lang="en-US" sz="2800" dirty="0">
                <a:cs typeface="Times New Roman" pitchFamily="18" charset="0"/>
              </a:rPr>
              <a:t>, </a:t>
            </a:r>
            <a:r>
              <a:rPr lang="en-US" sz="2800" dirty="0" err="1">
                <a:cs typeface="Times New Roman" pitchFamily="18" charset="0"/>
              </a:rPr>
              <a:t>atau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anggota</a:t>
            </a:r>
            <a:r>
              <a:rPr lang="en-US" sz="2800" dirty="0">
                <a:cs typeface="Times New Roman" pitchFamily="18" charset="0"/>
              </a:rPr>
              <a:t>. </a:t>
            </a:r>
          </a:p>
          <a:p>
            <a:pPr algn="just">
              <a:lnSpc>
                <a:spcPct val="90000"/>
              </a:lnSpc>
            </a:pPr>
            <a:endParaRPr lang="en-US" sz="28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HIMA </a:t>
            </a:r>
            <a:r>
              <a:rPr lang="en-US" sz="2800" dirty="0" err="1">
                <a:cs typeface="Times New Roman" pitchFamily="18" charset="0"/>
              </a:rPr>
              <a:t>adalah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contoh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sebuah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himpunan</a:t>
            </a:r>
            <a:r>
              <a:rPr lang="en-US" sz="2800" dirty="0">
                <a:cs typeface="Times New Roman" pitchFamily="18" charset="0"/>
              </a:rPr>
              <a:t>, </a:t>
            </a:r>
            <a:r>
              <a:rPr lang="en-US" sz="2800" dirty="0" err="1">
                <a:cs typeface="Times New Roman" pitchFamily="18" charset="0"/>
              </a:rPr>
              <a:t>di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dalamnya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berisi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anggota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berupa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mahasiswa</a:t>
            </a:r>
            <a:r>
              <a:rPr lang="en-US" sz="2800" dirty="0">
                <a:cs typeface="Times New Roman" pitchFamily="18" charset="0"/>
              </a:rPr>
              <a:t>. </a:t>
            </a:r>
            <a:r>
              <a:rPr lang="en-US" sz="2800" dirty="0" err="1">
                <a:cs typeface="Times New Roman" pitchFamily="18" charset="0"/>
              </a:rPr>
              <a:t>Tiap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mahasiswa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berbeda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satu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sama</a:t>
            </a:r>
            <a:r>
              <a:rPr lang="en-US" sz="2800" dirty="0">
                <a:cs typeface="Times New Roman" pitchFamily="18" charset="0"/>
              </a:rPr>
              <a:t> lain.</a:t>
            </a:r>
            <a:endParaRPr lang="en-US" sz="2800" dirty="0"/>
          </a:p>
        </p:txBody>
      </p:sp>
      <p:pic>
        <p:nvPicPr>
          <p:cNvPr id="5" name="Picture 4" descr="225px-Georg_Canto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980728"/>
            <a:ext cx="1800200" cy="23602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28184" y="3573016"/>
            <a:ext cx="27363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Georg Cantor</a:t>
            </a:r>
            <a:r>
              <a:rPr lang="en-US" sz="1600" dirty="0"/>
              <a:t> (1845-1918) </a:t>
            </a:r>
            <a:r>
              <a:rPr lang="en-US" sz="1600" dirty="0" err="1"/>
              <a:t>seorang</a:t>
            </a:r>
            <a:r>
              <a:rPr lang="en-US" sz="1600" dirty="0"/>
              <a:t> </a:t>
            </a:r>
            <a:r>
              <a:rPr lang="en-US" sz="1600" dirty="0" err="1"/>
              <a:t>matematikawan</a:t>
            </a:r>
            <a:r>
              <a:rPr lang="en-US" sz="1600" dirty="0"/>
              <a:t> </a:t>
            </a:r>
            <a:r>
              <a:rPr lang="en-US" sz="1600" dirty="0" err="1"/>
              <a:t>asal</a:t>
            </a:r>
            <a:r>
              <a:rPr lang="en-US" sz="1600" dirty="0"/>
              <a:t> </a:t>
            </a:r>
            <a:r>
              <a:rPr lang="en-US" sz="1600" dirty="0" err="1"/>
              <a:t>Jerman</a:t>
            </a:r>
            <a:r>
              <a:rPr lang="en-US" sz="1600" dirty="0"/>
              <a:t>. </a:t>
            </a:r>
            <a:r>
              <a:rPr lang="en-US" sz="1600" dirty="0" err="1"/>
              <a:t>Ia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orang</a:t>
            </a:r>
            <a:r>
              <a:rPr lang="en-US" sz="1600" dirty="0"/>
              <a:t> </a:t>
            </a:r>
            <a:r>
              <a:rPr lang="en-US" sz="1600" dirty="0" err="1"/>
              <a:t>pertama</a:t>
            </a:r>
            <a:r>
              <a:rPr lang="en-US" sz="1600" dirty="0"/>
              <a:t> yang </a:t>
            </a:r>
            <a:r>
              <a:rPr lang="en-US" sz="1600" dirty="0" err="1"/>
              <a:t>menemukan</a:t>
            </a:r>
            <a:r>
              <a:rPr lang="en-US" sz="1600" dirty="0"/>
              <a:t> </a:t>
            </a:r>
            <a:r>
              <a:rPr lang="en-US" sz="1600" dirty="0" err="1"/>
              <a:t>teori</a:t>
            </a:r>
            <a:r>
              <a:rPr lang="en-US" sz="1600" dirty="0"/>
              <a:t> </a:t>
            </a:r>
            <a:r>
              <a:rPr lang="en-US" sz="1600" dirty="0" err="1"/>
              <a:t>himpunan</a:t>
            </a:r>
            <a:endParaRPr lang="en-US" sz="1600" dirty="0"/>
          </a:p>
          <a:p>
            <a:endParaRPr lang="en-US" sz="1600" dirty="0"/>
          </a:p>
        </p:txBody>
      </p:sp>
    </p:spTree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3. Survey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kabar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Jakarta 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2564904"/>
          <a:ext cx="5400600" cy="36537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50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0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01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01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2801">
                <a:tc>
                  <a:txBody>
                    <a:bodyPr/>
                    <a:lstStyle/>
                    <a:p>
                      <a:r>
                        <a:rPr lang="en-US" sz="1600" dirty="0" err="1"/>
                        <a:t>Surat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Kabar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Pembaca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Surat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Kabar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Pembaca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2573">
                <a:tc>
                  <a:txBody>
                    <a:bodyPr/>
                    <a:lstStyle/>
                    <a:p>
                      <a:r>
                        <a:rPr lang="en-US" sz="1600" dirty="0" err="1"/>
                        <a:t>Hanya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Kompas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Hanya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Kompas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Poskota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2573">
                <a:tc>
                  <a:txBody>
                    <a:bodyPr/>
                    <a:lstStyle/>
                    <a:p>
                      <a:r>
                        <a:rPr lang="en-US" sz="1600" dirty="0" err="1"/>
                        <a:t>Hanya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PosKota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Hanya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Kompas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dan</a:t>
                      </a:r>
                      <a:r>
                        <a:rPr lang="en-US" sz="1600" dirty="0"/>
                        <a:t>  </a:t>
                      </a:r>
                      <a:r>
                        <a:rPr lang="en-US" sz="1600" dirty="0" err="1"/>
                        <a:t>Sindo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3408">
                <a:tc>
                  <a:txBody>
                    <a:bodyPr/>
                    <a:lstStyle/>
                    <a:p>
                      <a:r>
                        <a:rPr lang="en-US" sz="1600" dirty="0" err="1"/>
                        <a:t>Hanya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Sindo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Hanya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Poskota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dan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Sindo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801">
                <a:tc>
                  <a:txBody>
                    <a:bodyPr/>
                    <a:lstStyle/>
                    <a:p>
                      <a:r>
                        <a:rPr lang="en-US" sz="1600" dirty="0" err="1"/>
                        <a:t>Tidak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baca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Semua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surat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kabar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itu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04624" y="2636912"/>
            <a:ext cx="333937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eriod"/>
            </a:pPr>
            <a:r>
              <a:rPr lang="en-US" dirty="0" err="1"/>
              <a:t>Gambarkan</a:t>
            </a:r>
            <a:r>
              <a:rPr lang="en-US" dirty="0"/>
              <a:t> Diagram Venn </a:t>
            </a:r>
          </a:p>
          <a:p>
            <a:pPr marL="342900" indent="-342900"/>
            <a:r>
              <a:rPr lang="en-US" dirty="0"/>
              <a:t>Dari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pPr marL="342900" indent="-342900"/>
            <a:r>
              <a:rPr lang="en-US" dirty="0"/>
              <a:t>b.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</a:t>
            </a:r>
          </a:p>
          <a:p>
            <a:pPr marL="342900" indent="-342900"/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kompas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poskota</a:t>
            </a:r>
            <a:endParaRPr lang="en-US" dirty="0"/>
          </a:p>
          <a:p>
            <a:pPr marL="342900" indent="-342900"/>
            <a:r>
              <a:rPr lang="en-US" dirty="0"/>
              <a:t>c.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</a:p>
          <a:p>
            <a:pPr marL="342900" indent="-342900"/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kompas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sindo</a:t>
            </a:r>
            <a:endParaRPr lang="en-US" dirty="0"/>
          </a:p>
          <a:p>
            <a:pPr marL="342900" indent="-342900"/>
            <a:r>
              <a:rPr lang="en-US" dirty="0"/>
              <a:t>d.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</a:t>
            </a:r>
          </a:p>
          <a:p>
            <a:pPr marL="342900" indent="-342900"/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kompas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sindo</a:t>
            </a:r>
            <a:endParaRPr lang="en-US" dirty="0"/>
          </a:p>
          <a:p>
            <a:pPr marL="342900" indent="-342900"/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poskota</a:t>
            </a:r>
            <a:endParaRPr lang="en-US" dirty="0"/>
          </a:p>
          <a:p>
            <a:pPr marL="342900" indent="-342900"/>
            <a:r>
              <a:rPr lang="en-US" dirty="0"/>
              <a:t>e.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</a:t>
            </a:r>
          </a:p>
          <a:p>
            <a:pPr marL="342900" indent="-342900"/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kompas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bukan</a:t>
            </a:r>
            <a:endParaRPr lang="en-US" dirty="0"/>
          </a:p>
          <a:p>
            <a:pPr marL="342900" indent="-342900"/>
            <a:r>
              <a:rPr lang="en-US" dirty="0" err="1"/>
              <a:t>poskota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Terima Kasih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97" y="1772815"/>
            <a:ext cx="7220006" cy="451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11775"/>
      </p:ext>
    </p:extLst>
  </p:cSld>
  <p:clrMapOvr>
    <a:masterClrMapping/>
  </p:clrMapOvr>
  <p:transition spd="slow"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184E-2854-42FB-8ABA-BE58AF7E185A}" type="slidenum">
              <a:rPr lang="en-US"/>
              <a:pPr/>
              <a:t>4</a:t>
            </a:fld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r>
              <a:rPr lang="en-US"/>
              <a:t>Satu </a:t>
            </a:r>
            <a:r>
              <a:rPr lang="en-US" i="1"/>
              <a:t>set</a:t>
            </a:r>
            <a:r>
              <a:rPr lang="en-US"/>
              <a:t> huruf (besar dan kecil)</a:t>
            </a:r>
          </a:p>
        </p:txBody>
      </p:sp>
      <p:pic>
        <p:nvPicPr>
          <p:cNvPr id="13316" name="Picture 4" descr="D:\Dataku\Matematik Diskrit\Transparansi\ABC-Train-Lett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5538" y="1524000"/>
            <a:ext cx="4351337" cy="4495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035C-C7DF-4E40-9B33-114A3F70D942}" type="slidenum">
              <a:rPr lang="en-US"/>
              <a:pPr/>
              <a:t>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/>
          <a:lstStyle/>
          <a:p>
            <a:pPr algn="l"/>
            <a:r>
              <a:rPr lang="en-US" b="1" dirty="0">
                <a:cs typeface="Times New Roman" pitchFamily="18" charset="0"/>
              </a:rPr>
              <a:t>Cara </a:t>
            </a:r>
            <a:r>
              <a:rPr lang="en-US" b="1" dirty="0" err="1">
                <a:cs typeface="Times New Roman" pitchFamily="18" charset="0"/>
              </a:rPr>
              <a:t>Penyajian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Himpunan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34672" cy="43434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 u="sng" dirty="0" err="1"/>
              <a:t>P</a:t>
            </a:r>
            <a:r>
              <a:rPr lang="en-US" sz="2800" b="1" u="sng" dirty="0" err="1"/>
              <a:t>enulisan</a:t>
            </a:r>
            <a:r>
              <a:rPr lang="en-US" sz="2800" b="1" u="sng" dirty="0"/>
              <a:t> </a:t>
            </a:r>
            <a:r>
              <a:rPr lang="en-US" sz="2800" b="1" u="sng" dirty="0" err="1"/>
              <a:t>anggota</a:t>
            </a:r>
            <a:endParaRPr lang="en-US" sz="2800" b="1" u="sng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didaftarkan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rinci</a:t>
            </a:r>
            <a:r>
              <a:rPr lang="en-US" sz="2400" dirty="0"/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b="1" dirty="0">
                <a:cs typeface="Times New Roman" pitchFamily="18" charset="0"/>
              </a:rPr>
              <a:t>	</a:t>
            </a:r>
            <a:r>
              <a:rPr lang="en-US" sz="2000" b="1" dirty="0" err="1">
                <a:cs typeface="Times New Roman" pitchFamily="18" charset="0"/>
              </a:rPr>
              <a:t>Contoh</a:t>
            </a:r>
            <a:endParaRPr lang="en-US" sz="2000" b="1" dirty="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>
                <a:cs typeface="Times New Roman" pitchFamily="18" charset="0"/>
              </a:rPr>
              <a:t>	-  </a:t>
            </a:r>
            <a:r>
              <a:rPr lang="en-US" sz="2000" dirty="0" err="1">
                <a:cs typeface="Times New Roman" pitchFamily="18" charset="0"/>
              </a:rPr>
              <a:t>Himpunan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empat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bilangan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asli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pertama</a:t>
            </a:r>
            <a:r>
              <a:rPr lang="en-US" sz="2000" dirty="0">
                <a:cs typeface="Times New Roman" pitchFamily="18" charset="0"/>
              </a:rPr>
              <a:t>: </a:t>
            </a:r>
            <a:r>
              <a:rPr lang="en-US" sz="2000" i="1" dirty="0">
                <a:cs typeface="Times New Roman" pitchFamily="18" charset="0"/>
              </a:rPr>
              <a:t>A</a:t>
            </a:r>
            <a:r>
              <a:rPr lang="en-US" sz="2000" dirty="0">
                <a:cs typeface="Times New Roman" pitchFamily="18" charset="0"/>
              </a:rPr>
              <a:t> = {1, 2, 3, 4}.    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>
                <a:cs typeface="Times New Roman" pitchFamily="18" charset="0"/>
              </a:rPr>
              <a:t>	-  </a:t>
            </a:r>
            <a:r>
              <a:rPr lang="en-US" sz="2000" dirty="0" err="1">
                <a:cs typeface="Times New Roman" pitchFamily="18" charset="0"/>
              </a:rPr>
              <a:t>Himpunan</a:t>
            </a:r>
            <a:r>
              <a:rPr lang="en-US" sz="2000" dirty="0">
                <a:cs typeface="Times New Roman" pitchFamily="18" charset="0"/>
              </a:rPr>
              <a:t> lima </a:t>
            </a:r>
            <a:r>
              <a:rPr lang="en-US" sz="2000" dirty="0" err="1">
                <a:cs typeface="Times New Roman" pitchFamily="18" charset="0"/>
              </a:rPr>
              <a:t>bilangan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genap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positif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pertama</a:t>
            </a:r>
            <a:r>
              <a:rPr lang="en-US" sz="2000" dirty="0">
                <a:cs typeface="Times New Roman" pitchFamily="18" charset="0"/>
              </a:rPr>
              <a:t>: </a:t>
            </a:r>
            <a:r>
              <a:rPr lang="en-US" sz="2000" i="1" dirty="0">
                <a:cs typeface="Times New Roman" pitchFamily="18" charset="0"/>
              </a:rPr>
              <a:t>B</a:t>
            </a:r>
            <a:r>
              <a:rPr lang="en-US" sz="2000" dirty="0">
                <a:cs typeface="Times New Roman" pitchFamily="18" charset="0"/>
              </a:rPr>
              <a:t> = {2,4, 6, 8, 10}.             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000" dirty="0">
                <a:cs typeface="Times New Roman" pitchFamily="18" charset="0"/>
              </a:rPr>
              <a:t>	-  </a:t>
            </a:r>
            <a:r>
              <a:rPr lang="en-US" sz="2000" i="1" dirty="0">
                <a:cs typeface="Times New Roman" pitchFamily="18" charset="0"/>
              </a:rPr>
              <a:t>C</a:t>
            </a:r>
            <a:r>
              <a:rPr lang="en-US" sz="2000" dirty="0">
                <a:cs typeface="Times New Roman" pitchFamily="18" charset="0"/>
              </a:rPr>
              <a:t> = {</a:t>
            </a:r>
            <a:r>
              <a:rPr lang="en-US" sz="2000" dirty="0" err="1">
                <a:cs typeface="Times New Roman" pitchFamily="18" charset="0"/>
              </a:rPr>
              <a:t>kucing</a:t>
            </a:r>
            <a:r>
              <a:rPr lang="en-US" sz="2000" dirty="0">
                <a:cs typeface="Times New Roman" pitchFamily="18" charset="0"/>
              </a:rPr>
              <a:t>, </a:t>
            </a:r>
            <a:r>
              <a:rPr lang="en-US" sz="2000" i="1" dirty="0">
                <a:cs typeface="Times New Roman" pitchFamily="18" charset="0"/>
              </a:rPr>
              <a:t>a</a:t>
            </a:r>
            <a:r>
              <a:rPr lang="en-US" sz="2000" dirty="0">
                <a:cs typeface="Times New Roman" pitchFamily="18" charset="0"/>
              </a:rPr>
              <a:t>, Amir, 10, </a:t>
            </a:r>
            <a:r>
              <a:rPr lang="en-US" sz="2000" dirty="0" err="1">
                <a:cs typeface="Times New Roman" pitchFamily="18" charset="0"/>
              </a:rPr>
              <a:t>paku</a:t>
            </a:r>
            <a:r>
              <a:rPr lang="en-US" sz="2000" dirty="0">
                <a:cs typeface="Times New Roman" pitchFamily="18" charset="0"/>
              </a:rPr>
              <a:t>}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>
                <a:cs typeface="Times New Roman" pitchFamily="18" charset="0"/>
              </a:rPr>
              <a:t>	-  </a:t>
            </a:r>
            <a:r>
              <a:rPr lang="en-US" sz="2000" i="1" dirty="0">
                <a:cs typeface="Times New Roman" pitchFamily="18" charset="0"/>
              </a:rPr>
              <a:t>R</a:t>
            </a:r>
            <a:r>
              <a:rPr lang="en-US" sz="2000" dirty="0">
                <a:cs typeface="Times New Roman" pitchFamily="18" charset="0"/>
              </a:rPr>
              <a:t>  = { </a:t>
            </a:r>
            <a:r>
              <a:rPr lang="en-US" sz="2000" i="1" dirty="0">
                <a:cs typeface="Times New Roman" pitchFamily="18" charset="0"/>
              </a:rPr>
              <a:t>a</a:t>
            </a:r>
            <a:r>
              <a:rPr lang="en-US" sz="2000" dirty="0">
                <a:cs typeface="Times New Roman" pitchFamily="18" charset="0"/>
              </a:rPr>
              <a:t>, </a:t>
            </a:r>
            <a:r>
              <a:rPr lang="en-US" sz="2000" i="1" dirty="0">
                <a:cs typeface="Times New Roman" pitchFamily="18" charset="0"/>
              </a:rPr>
              <a:t>b</a:t>
            </a:r>
            <a:r>
              <a:rPr lang="en-US" sz="2000" dirty="0">
                <a:cs typeface="Times New Roman" pitchFamily="18" charset="0"/>
              </a:rPr>
              <a:t>, {</a:t>
            </a:r>
            <a:r>
              <a:rPr lang="en-US" sz="2000" i="1" dirty="0">
                <a:cs typeface="Times New Roman" pitchFamily="18" charset="0"/>
              </a:rPr>
              <a:t>a</a:t>
            </a:r>
            <a:r>
              <a:rPr lang="en-US" sz="2000" dirty="0">
                <a:cs typeface="Times New Roman" pitchFamily="18" charset="0"/>
              </a:rPr>
              <a:t>, </a:t>
            </a:r>
            <a:r>
              <a:rPr lang="en-US" sz="2000" i="1" dirty="0">
                <a:cs typeface="Times New Roman" pitchFamily="18" charset="0"/>
              </a:rPr>
              <a:t>b</a:t>
            </a:r>
            <a:r>
              <a:rPr lang="en-US" sz="2000" dirty="0">
                <a:cs typeface="Times New Roman" pitchFamily="18" charset="0"/>
              </a:rPr>
              <a:t>, c}, {</a:t>
            </a:r>
            <a:r>
              <a:rPr lang="en-US" sz="2000" i="1" dirty="0">
                <a:cs typeface="Times New Roman" pitchFamily="18" charset="0"/>
              </a:rPr>
              <a:t>a</a:t>
            </a:r>
            <a:r>
              <a:rPr lang="en-US" sz="2000" dirty="0">
                <a:cs typeface="Times New Roman" pitchFamily="18" charset="0"/>
              </a:rPr>
              <a:t>, </a:t>
            </a:r>
            <a:r>
              <a:rPr lang="en-US" sz="2000" i="1" dirty="0">
                <a:cs typeface="Times New Roman" pitchFamily="18" charset="0"/>
              </a:rPr>
              <a:t>c</a:t>
            </a:r>
            <a:r>
              <a:rPr lang="en-US" sz="2000" dirty="0">
                <a:cs typeface="Times New Roman" pitchFamily="18" charset="0"/>
              </a:rPr>
              <a:t>} }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>
                <a:cs typeface="Times New Roman" pitchFamily="18" charset="0"/>
              </a:rPr>
              <a:t>	-  </a:t>
            </a:r>
            <a:r>
              <a:rPr lang="en-US" sz="2000" i="1" dirty="0">
                <a:cs typeface="Times New Roman" pitchFamily="18" charset="0"/>
              </a:rPr>
              <a:t>C</a:t>
            </a:r>
            <a:r>
              <a:rPr lang="en-US" sz="2000" dirty="0">
                <a:cs typeface="Times New Roman" pitchFamily="18" charset="0"/>
              </a:rPr>
              <a:t>  = {</a:t>
            </a:r>
            <a:r>
              <a:rPr lang="en-US" sz="2000" i="1" dirty="0">
                <a:cs typeface="Times New Roman" pitchFamily="18" charset="0"/>
              </a:rPr>
              <a:t>a</a:t>
            </a:r>
            <a:r>
              <a:rPr lang="en-US" sz="2000" dirty="0">
                <a:cs typeface="Times New Roman" pitchFamily="18" charset="0"/>
              </a:rPr>
              <a:t>, {</a:t>
            </a:r>
            <a:r>
              <a:rPr lang="en-US" sz="2000" i="1" dirty="0">
                <a:cs typeface="Times New Roman" pitchFamily="18" charset="0"/>
              </a:rPr>
              <a:t>a</a:t>
            </a:r>
            <a:r>
              <a:rPr lang="en-US" sz="2000" dirty="0">
                <a:cs typeface="Times New Roman" pitchFamily="18" charset="0"/>
              </a:rPr>
              <a:t>}, {{</a:t>
            </a:r>
            <a:r>
              <a:rPr lang="en-US" sz="2000" i="1" dirty="0">
                <a:cs typeface="Times New Roman" pitchFamily="18" charset="0"/>
              </a:rPr>
              <a:t>a</a:t>
            </a:r>
            <a:r>
              <a:rPr lang="en-US" sz="2000" dirty="0">
                <a:cs typeface="Times New Roman" pitchFamily="18" charset="0"/>
              </a:rPr>
              <a:t>},b} }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>
                <a:cs typeface="Times New Roman" pitchFamily="18" charset="0"/>
              </a:rPr>
              <a:t>	-  </a:t>
            </a:r>
            <a:r>
              <a:rPr lang="en-US" sz="2000" i="1" dirty="0">
                <a:cs typeface="Times New Roman" pitchFamily="18" charset="0"/>
              </a:rPr>
              <a:t>K</a:t>
            </a:r>
            <a:r>
              <a:rPr lang="en-US" sz="2000" dirty="0">
                <a:cs typeface="Times New Roman" pitchFamily="18" charset="0"/>
              </a:rPr>
              <a:t>  = { {} }	  </a:t>
            </a:r>
            <a:r>
              <a:rPr lang="en-US" sz="2000" dirty="0" err="1">
                <a:cs typeface="Times New Roman" pitchFamily="18" charset="0"/>
              </a:rPr>
              <a:t>himpunan</a:t>
            </a:r>
            <a:r>
              <a:rPr lang="en-US" sz="2000" dirty="0">
                <a:cs typeface="Times New Roman" pitchFamily="18" charset="0"/>
              </a:rPr>
              <a:t> K </a:t>
            </a:r>
            <a:r>
              <a:rPr lang="en-US" sz="2000" dirty="0" err="1">
                <a:cs typeface="Times New Roman" pitchFamily="18" charset="0"/>
              </a:rPr>
              <a:t>mempunyai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anggota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himp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kosong</a:t>
            </a:r>
            <a:r>
              <a:rPr lang="en-US" sz="2000" dirty="0">
                <a:cs typeface="Times New Roman" pitchFamily="18" charset="0"/>
              </a:rPr>
              <a:t>				            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000" dirty="0">
                <a:cs typeface="Times New Roman" pitchFamily="18" charset="0"/>
              </a:rPr>
              <a:t>	-  </a:t>
            </a:r>
            <a:r>
              <a:rPr lang="en-US" sz="2000" dirty="0" err="1">
                <a:cs typeface="Times New Roman" pitchFamily="18" charset="0"/>
              </a:rPr>
              <a:t>Himpunan</a:t>
            </a:r>
            <a:r>
              <a:rPr lang="en-US" sz="2000" dirty="0">
                <a:cs typeface="Times New Roman" pitchFamily="18" charset="0"/>
              </a:rPr>
              <a:t> 100 </a:t>
            </a:r>
            <a:r>
              <a:rPr lang="en-US" sz="2000" dirty="0" err="1">
                <a:cs typeface="Times New Roman" pitchFamily="18" charset="0"/>
              </a:rPr>
              <a:t>buah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bilangan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asli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pertama</a:t>
            </a:r>
            <a:r>
              <a:rPr lang="en-US" sz="2000" dirty="0">
                <a:cs typeface="Times New Roman" pitchFamily="18" charset="0"/>
              </a:rPr>
              <a:t>: {1, 2, ..., 100 }	  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000" dirty="0">
                <a:cs typeface="Times New Roman" pitchFamily="18" charset="0"/>
              </a:rPr>
              <a:t>	-  </a:t>
            </a:r>
            <a:r>
              <a:rPr lang="en-US" sz="2000" dirty="0" err="1">
                <a:cs typeface="Times New Roman" pitchFamily="18" charset="0"/>
              </a:rPr>
              <a:t>Himpunan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bilangan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bulat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ditulis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sebagai</a:t>
            </a:r>
            <a:r>
              <a:rPr lang="en-US" sz="2000" dirty="0">
                <a:cs typeface="Times New Roman" pitchFamily="18" charset="0"/>
              </a:rPr>
              <a:t> {…, -2, -1, 0, 1, 2, …}.</a:t>
            </a:r>
            <a:endParaRPr lang="en-US" sz="2000" dirty="0"/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641F-09FF-4BD1-8BA7-D2ECB76F881C}" type="slidenum">
              <a:rPr lang="en-US"/>
              <a:pPr/>
              <a:t>6</a:t>
            </a:fld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8062664" cy="5486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2800" b="1" dirty="0" err="1">
                <a:cs typeface="Times New Roman" pitchFamily="18" charset="0"/>
              </a:rPr>
              <a:t>Keanggotaan</a:t>
            </a:r>
            <a:endParaRPr lang="en-US" sz="2800" b="1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en-US" b="1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400" dirty="0" err="1">
                <a:cs typeface="Times New Roman" pitchFamily="18" charset="0"/>
              </a:rPr>
              <a:t>Anggota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ditulis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dengan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Simbol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  <a:sym typeface="Symbol" pitchFamily="18" charset="2"/>
              </a:rPr>
              <a:t>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 (</a:t>
            </a:r>
            <a:r>
              <a:rPr lang="en-US" sz="2400" dirty="0" err="1">
                <a:cs typeface="Times New Roman" pitchFamily="18" charset="0"/>
                <a:sym typeface="Symbol" pitchFamily="18" charset="2"/>
              </a:rPr>
              <a:t>elemen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)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 : 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merupakan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anggota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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 : 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bukan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merupakan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anggota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 </a:t>
            </a:r>
            <a:r>
              <a:rPr lang="en-US" sz="2400" b="1" dirty="0">
                <a:cs typeface="Times New Roman" pitchFamily="18" charset="0"/>
              </a:rPr>
              <a:t> </a:t>
            </a: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 err="1">
                <a:cs typeface="Times New Roman" pitchFamily="18" charset="0"/>
              </a:rPr>
              <a:t>Contoh</a:t>
            </a: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Misalkan: 	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 = {1, 2, 3, 4},  </a:t>
            </a:r>
            <a:r>
              <a:rPr lang="en-US" sz="2400" i="1" dirty="0">
                <a:cs typeface="Times New Roman" pitchFamily="18" charset="0"/>
              </a:rPr>
              <a:t>R</a:t>
            </a:r>
            <a:r>
              <a:rPr lang="en-US" sz="2400" dirty="0">
                <a:cs typeface="Times New Roman" pitchFamily="18" charset="0"/>
              </a:rPr>
              <a:t>  = { 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i="1" dirty="0">
                <a:cs typeface="Times New Roman" pitchFamily="18" charset="0"/>
              </a:rPr>
              <a:t>b</a:t>
            </a:r>
            <a:r>
              <a:rPr lang="en-US" sz="2400" dirty="0">
                <a:cs typeface="Times New Roman" pitchFamily="18" charset="0"/>
              </a:rPr>
              <a:t>, {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i="1" dirty="0">
                <a:cs typeface="Times New Roman" pitchFamily="18" charset="0"/>
              </a:rPr>
              <a:t>b</a:t>
            </a:r>
            <a:r>
              <a:rPr lang="en-US" sz="2400" dirty="0">
                <a:cs typeface="Times New Roman" pitchFamily="18" charset="0"/>
              </a:rPr>
              <a:t>, c}, {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i="1" dirty="0">
                <a:cs typeface="Times New Roman" pitchFamily="18" charset="0"/>
              </a:rPr>
              <a:t>c</a:t>
            </a:r>
            <a:r>
              <a:rPr lang="en-US" sz="2400" dirty="0">
                <a:cs typeface="Times New Roman" pitchFamily="18" charset="0"/>
              </a:rPr>
              <a:t>} }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       		</a:t>
            </a:r>
            <a:r>
              <a:rPr lang="en-US" sz="2400" i="1" dirty="0">
                <a:cs typeface="Times New Roman" pitchFamily="18" charset="0"/>
              </a:rPr>
              <a:t>K</a:t>
            </a:r>
            <a:r>
              <a:rPr lang="en-US" sz="2400" dirty="0">
                <a:cs typeface="Times New Roman" pitchFamily="18" charset="0"/>
              </a:rPr>
              <a:t>  = {{}}</a:t>
            </a:r>
          </a:p>
          <a:p>
            <a:pPr>
              <a:lnSpc>
                <a:spcPct val="90000"/>
              </a:lnSpc>
            </a:pPr>
            <a:r>
              <a:rPr lang="en-US" sz="2400" dirty="0" err="1">
                <a:cs typeface="Times New Roman" pitchFamily="18" charset="0"/>
              </a:rPr>
              <a:t>maka</a:t>
            </a: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	3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A</a:t>
            </a: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	{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i="1" dirty="0">
                <a:cs typeface="Times New Roman" pitchFamily="18" charset="0"/>
              </a:rPr>
              <a:t>b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i="1" dirty="0">
                <a:cs typeface="Times New Roman" pitchFamily="18" charset="0"/>
              </a:rPr>
              <a:t>c</a:t>
            </a:r>
            <a:r>
              <a:rPr lang="en-US" sz="2400" dirty="0">
                <a:cs typeface="Times New Roman" pitchFamily="18" charset="0"/>
              </a:rPr>
              <a:t>}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R</a:t>
            </a: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  	{}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K</a:t>
            </a: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873D-8338-45E8-A056-8409F7E08272}" type="slidenum">
              <a:rPr lang="en-US"/>
              <a:pPr/>
              <a:t>7</a:t>
            </a:fld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14400"/>
            <a:ext cx="8568952" cy="51816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sz="2800" b="1" i="1" u="sng" dirty="0" err="1">
                <a:cs typeface="Times New Roman" pitchFamily="18" charset="0"/>
              </a:rPr>
              <a:t>Simbol-simbol</a:t>
            </a:r>
            <a:r>
              <a:rPr lang="en-US" sz="2800" b="1" i="1" u="sng" dirty="0">
                <a:cs typeface="Times New Roman" pitchFamily="18" charset="0"/>
              </a:rPr>
              <a:t> Baku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cs typeface="Times New Roman" pitchFamily="18" charset="0"/>
              </a:rPr>
              <a:t>P </a:t>
            </a:r>
            <a:r>
              <a:rPr lang="en-US" sz="2400" dirty="0">
                <a:cs typeface="Times New Roman" pitchFamily="18" charset="0"/>
              </a:rPr>
              <a:t>=  </a:t>
            </a: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bilangan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bulat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positif</a:t>
            </a:r>
            <a:r>
              <a:rPr lang="en-US" sz="2400" dirty="0">
                <a:cs typeface="Times New Roman" pitchFamily="18" charset="0"/>
              </a:rPr>
              <a:t>  =  { 1, 2, 3, ... }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cs typeface="Times New Roman" pitchFamily="18" charset="0"/>
              </a:rPr>
              <a:t>N </a:t>
            </a:r>
            <a:r>
              <a:rPr lang="en-US" sz="2400" dirty="0">
                <a:cs typeface="Times New Roman" pitchFamily="18" charset="0"/>
              </a:rPr>
              <a:t>=  </a:t>
            </a: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bilangan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asli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atau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alami</a:t>
            </a:r>
            <a:r>
              <a:rPr lang="en-US" sz="2400" dirty="0">
                <a:cs typeface="Times New Roman" pitchFamily="18" charset="0"/>
              </a:rPr>
              <a:t> (natural)  =  { 1, 2, ... }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cs typeface="Times New Roman" pitchFamily="18" charset="0"/>
              </a:rPr>
              <a:t>Z </a:t>
            </a:r>
            <a:r>
              <a:rPr lang="en-US" sz="2400" dirty="0">
                <a:cs typeface="Times New Roman" pitchFamily="18" charset="0"/>
              </a:rPr>
              <a:t>=  </a:t>
            </a: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bilangan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bulat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integer</a:t>
            </a:r>
            <a:r>
              <a:rPr lang="en-US" sz="2400" dirty="0">
                <a:cs typeface="Times New Roman" pitchFamily="18" charset="0"/>
              </a:rPr>
              <a:t>= { ..., -2, -1, 0, 1, 2, ... }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cs typeface="Times New Roman" pitchFamily="18" charset="0"/>
              </a:rPr>
              <a:t>Q </a:t>
            </a:r>
            <a:r>
              <a:rPr lang="en-US" sz="2400" dirty="0">
                <a:cs typeface="Times New Roman" pitchFamily="18" charset="0"/>
              </a:rPr>
              <a:t>=  </a:t>
            </a: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bilangan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rasional</a:t>
            </a:r>
            <a:r>
              <a:rPr lang="en-US" sz="2400" dirty="0">
                <a:cs typeface="Times New Roman" pitchFamily="18" charset="0"/>
              </a:rPr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cs typeface="Times New Roman" pitchFamily="18" charset="0"/>
              </a:rPr>
              <a:t>R </a:t>
            </a:r>
            <a:r>
              <a:rPr lang="en-US" sz="2400" dirty="0">
                <a:cs typeface="Times New Roman" pitchFamily="18" charset="0"/>
              </a:rPr>
              <a:t>=  </a:t>
            </a: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bilangan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riil</a:t>
            </a:r>
            <a:endParaRPr lang="en-US" sz="2400" dirty="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cs typeface="Times New Roman" pitchFamily="18" charset="0"/>
              </a:rPr>
              <a:t>C </a:t>
            </a:r>
            <a:r>
              <a:rPr lang="en-US" sz="2400" dirty="0">
                <a:cs typeface="Times New Roman" pitchFamily="18" charset="0"/>
              </a:rPr>
              <a:t>=  </a:t>
            </a: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bilangan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kompleks</a:t>
            </a:r>
            <a:endParaRPr lang="en-US" sz="2400" dirty="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 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	</a:t>
            </a: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yang universal: </a:t>
            </a:r>
            <a:r>
              <a:rPr lang="en-US" sz="2400" b="1" dirty="0" err="1">
                <a:cs typeface="Times New Roman" pitchFamily="18" charset="0"/>
              </a:rPr>
              <a:t>semesta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disimbolkan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dengan</a:t>
            </a:r>
            <a:r>
              <a:rPr lang="en-US" sz="2400" dirty="0">
                <a:cs typeface="Times New Roman" pitchFamily="18" charset="0"/>
              </a:rPr>
              <a:t> U. 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	</a:t>
            </a:r>
            <a:r>
              <a:rPr lang="en-US" sz="2400" dirty="0" err="1">
                <a:cs typeface="Times New Roman" pitchFamily="18" charset="0"/>
              </a:rPr>
              <a:t>Contoh</a:t>
            </a:r>
            <a:r>
              <a:rPr lang="en-US" sz="2400" dirty="0">
                <a:cs typeface="Times New Roman" pitchFamily="18" charset="0"/>
              </a:rPr>
              <a:t>: Misalkan U = {1, 2, 3, 4, 5} </a:t>
            </a:r>
            <a:r>
              <a:rPr lang="en-US" sz="2400" dirty="0" err="1">
                <a:cs typeface="Times New Roman" pitchFamily="18" charset="0"/>
              </a:rPr>
              <a:t>dan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adalah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bagian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dari</a:t>
            </a:r>
            <a:r>
              <a:rPr lang="en-US" sz="2400" dirty="0">
                <a:cs typeface="Times New Roman" pitchFamily="18" charset="0"/>
              </a:rPr>
              <a:t> U, </a:t>
            </a:r>
            <a:r>
              <a:rPr lang="en-US" sz="2400" dirty="0" err="1">
                <a:cs typeface="Times New Roman" pitchFamily="18" charset="0"/>
              </a:rPr>
              <a:t>dengan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 = {1, 3, 5}.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8690-24E4-4A0D-987A-4B9618AD8AAA}" type="slidenum">
              <a:rPr lang="en-US"/>
              <a:pPr/>
              <a:t>8</a:t>
            </a:fld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3.  </a:t>
            </a:r>
            <a:r>
              <a:rPr lang="en-US" sz="2800" b="1" i="1" u="sng" dirty="0" err="1">
                <a:cs typeface="Times New Roman" pitchFamily="18" charset="0"/>
              </a:rPr>
              <a:t>Notasi</a:t>
            </a:r>
            <a:r>
              <a:rPr lang="en-US" sz="2800" b="1" i="1" u="sng" dirty="0">
                <a:cs typeface="Times New Roman" pitchFamily="18" charset="0"/>
              </a:rPr>
              <a:t> </a:t>
            </a:r>
            <a:r>
              <a:rPr lang="en-US" sz="2800" b="1" i="1" u="sng" dirty="0" err="1">
                <a:cs typeface="Times New Roman" pitchFamily="18" charset="0"/>
              </a:rPr>
              <a:t>Pembentuk</a:t>
            </a:r>
            <a:r>
              <a:rPr lang="en-US" sz="2800" b="1" i="1" u="sng" dirty="0">
                <a:cs typeface="Times New Roman" pitchFamily="18" charset="0"/>
              </a:rPr>
              <a:t> </a:t>
            </a:r>
            <a:r>
              <a:rPr lang="en-US" sz="2800" b="1" i="1" u="sng" dirty="0" err="1">
                <a:cs typeface="Times New Roman" pitchFamily="18" charset="0"/>
              </a:rPr>
              <a:t>Himpunan</a:t>
            </a:r>
            <a:endParaRPr lang="en-US" sz="2800" dirty="0"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340768"/>
            <a:ext cx="8064896" cy="629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 </a:t>
            </a:r>
            <a:r>
              <a:rPr lang="en-US" dirty="0" err="1"/>
              <a:t>kurung</a:t>
            </a:r>
            <a:r>
              <a:rPr lang="en-US" dirty="0"/>
              <a:t> </a:t>
            </a:r>
            <a:r>
              <a:rPr lang="en-US" dirty="0" err="1"/>
              <a:t>kurawal</a:t>
            </a:r>
            <a:r>
              <a:rPr lang="en-US" dirty="0"/>
              <a:t> </a:t>
            </a:r>
            <a:r>
              <a:rPr lang="en-US" i="1" dirty="0"/>
              <a:t>braces { }, </a:t>
            </a:r>
            <a:r>
              <a:rPr lang="en-US" i="1" dirty="0" err="1"/>
              <a:t>setiap</a:t>
            </a:r>
            <a:r>
              <a:rPr lang="en-US" i="1" dirty="0"/>
              <a:t> </a:t>
            </a:r>
            <a:r>
              <a:rPr lang="en-US" i="1" dirty="0" err="1"/>
              <a:t>anggota</a:t>
            </a:r>
            <a:r>
              <a:rPr lang="en-US" i="1" dirty="0"/>
              <a:t> </a:t>
            </a:r>
            <a:r>
              <a:rPr lang="en-US" i="1" dirty="0" err="1"/>
              <a:t>dipisahkan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koma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: {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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}	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  <a:r>
              <a:rPr lang="en-US" b="1" dirty="0" err="1"/>
              <a:t>Contoh</a:t>
            </a:r>
            <a:r>
              <a:rPr lang="en-US" b="1" dirty="0"/>
              <a:t> </a:t>
            </a:r>
          </a:p>
          <a:p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 </a:t>
            </a:r>
            <a:r>
              <a:rPr lang="en-US" dirty="0" err="1"/>
              <a:t>kecil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5</a:t>
            </a:r>
          </a:p>
          <a:p>
            <a:pPr marL="400050" indent="-400050"/>
            <a:r>
              <a:rPr lang="en-US" dirty="0" err="1"/>
              <a:t>Jawab</a:t>
            </a:r>
            <a:r>
              <a:rPr lang="en-US" dirty="0"/>
              <a:t> :</a:t>
            </a:r>
          </a:p>
          <a:p>
            <a:pPr marL="400050" indent="-400050"/>
            <a:r>
              <a:rPr lang="en-US" dirty="0"/>
              <a:t>A = { 1, 2, 3, 4} </a:t>
            </a:r>
          </a:p>
          <a:p>
            <a:endParaRPr lang="en-US" i="1" dirty="0"/>
          </a:p>
          <a:p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penulisan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notasi</a:t>
            </a:r>
            <a:r>
              <a:rPr lang="en-US" i="1" dirty="0"/>
              <a:t>  :</a:t>
            </a:r>
          </a:p>
          <a:p>
            <a:r>
              <a:rPr lang="en-US" i="1" dirty="0"/>
              <a:t>A</a:t>
            </a:r>
            <a:r>
              <a:rPr lang="en-US" dirty="0"/>
              <a:t> = { </a:t>
            </a:r>
            <a:r>
              <a:rPr lang="en-US" i="1" dirty="0"/>
              <a:t>x</a:t>
            </a:r>
            <a:r>
              <a:rPr lang="en-US" dirty="0"/>
              <a:t> | </a:t>
            </a:r>
            <a:r>
              <a:rPr lang="en-US" i="1" dirty="0"/>
              <a:t>x 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 5}</a:t>
            </a:r>
          </a:p>
          <a:p>
            <a:endParaRPr lang="en-US" dirty="0"/>
          </a:p>
          <a:p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i="1" dirty="0"/>
              <a:t>A</a:t>
            </a:r>
            <a:r>
              <a:rPr lang="en-US" dirty="0"/>
              <a:t>  =  { </a:t>
            </a:r>
            <a:r>
              <a:rPr lang="en-US" i="1" dirty="0"/>
              <a:t>x</a:t>
            </a:r>
            <a:r>
              <a:rPr lang="en-US" dirty="0"/>
              <a:t> | </a:t>
            </a:r>
            <a:r>
              <a:rPr lang="en-US" i="1" dirty="0"/>
              <a:t>x  P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 &lt; 5 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>
                <a:cs typeface="Times New Roman" pitchFamily="18" charset="0"/>
              </a:rPr>
              <a:t>Latihan</a:t>
            </a:r>
            <a:r>
              <a:rPr lang="en-US" dirty="0">
                <a:cs typeface="Times New Roman" pitchFamily="18" charset="0"/>
              </a:rPr>
              <a:t> :</a:t>
            </a:r>
          </a:p>
          <a:p>
            <a:pPr marL="566893" indent="-457200">
              <a:lnSpc>
                <a:spcPct val="90000"/>
              </a:lnSpc>
              <a:buFontTx/>
              <a:buAutoNum type="arabicPeriod"/>
            </a:pPr>
            <a:r>
              <a:rPr lang="en-US" dirty="0" err="1">
                <a:cs typeface="Times New Roman" pitchFamily="18" charset="0"/>
              </a:rPr>
              <a:t>Tuliskan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himpunan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(10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)</a:t>
            </a:r>
          </a:p>
          <a:p>
            <a:pPr marL="566893" indent="-457200">
              <a:lnSpc>
                <a:spcPct val="90000"/>
              </a:lnSpc>
              <a:buFontTx/>
              <a:buAutoNum type="arabicPeriod"/>
            </a:pPr>
            <a:r>
              <a:rPr lang="en-US" dirty="0" err="1"/>
              <a:t>Kelompokan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prodi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10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no.1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pPr marL="400050" indent="-400050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5468-09A8-46CB-956B-401AC0D09A67}" type="slidenum">
              <a:rPr lang="en-US"/>
              <a:pPr/>
              <a:t>9</a:t>
            </a:fld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476672"/>
            <a:ext cx="4608512" cy="5257800"/>
          </a:xfrm>
        </p:spPr>
        <p:txBody>
          <a:bodyPr/>
          <a:lstStyle/>
          <a:p>
            <a:pPr marL="609600" indent="-609600">
              <a:buFontTx/>
              <a:buAutoNum type="arabicPeriod" startAt="4"/>
            </a:pPr>
            <a:r>
              <a:rPr lang="en-US" sz="2800" b="1" i="1" u="sng" dirty="0">
                <a:cs typeface="Times New Roman" pitchFamily="18" charset="0"/>
              </a:rPr>
              <a:t>Diagram Venn</a:t>
            </a:r>
          </a:p>
          <a:p>
            <a:pPr marL="609600" indent="-609600" algn="just">
              <a:buFontTx/>
              <a:buNone/>
            </a:pPr>
            <a:endParaRPr lang="en-US" sz="2800" b="1" dirty="0">
              <a:cs typeface="Times New Roman" pitchFamily="18" charset="0"/>
            </a:endParaRPr>
          </a:p>
          <a:p>
            <a:pPr marL="609600" indent="-609600" algn="just">
              <a:buFontTx/>
              <a:buNone/>
            </a:pPr>
            <a:r>
              <a:rPr lang="en-US" sz="2800" b="1" dirty="0" err="1">
                <a:cs typeface="Times New Roman" pitchFamily="18" charset="0"/>
              </a:rPr>
              <a:t>Contoh</a:t>
            </a:r>
            <a:endParaRPr lang="en-US" sz="2800" dirty="0">
              <a:cs typeface="Times New Roman" pitchFamily="18" charset="0"/>
            </a:endParaRPr>
          </a:p>
          <a:p>
            <a:pPr marL="609600" indent="-609600" algn="just">
              <a:buFontTx/>
              <a:buNone/>
            </a:pPr>
            <a:r>
              <a:rPr lang="en-US" sz="2800" dirty="0">
                <a:cs typeface="Times New Roman" pitchFamily="18" charset="0"/>
              </a:rPr>
              <a:t>Misalkan U = {1, 2, …, 7, 8}, </a:t>
            </a:r>
            <a:r>
              <a:rPr lang="en-US" sz="2800" i="1" dirty="0">
                <a:cs typeface="Times New Roman" pitchFamily="18" charset="0"/>
              </a:rPr>
              <a:t>A</a:t>
            </a:r>
            <a:r>
              <a:rPr lang="en-US" sz="2800" dirty="0">
                <a:cs typeface="Times New Roman" pitchFamily="18" charset="0"/>
              </a:rPr>
              <a:t> = {1, 2, 3, 5} </a:t>
            </a:r>
            <a:r>
              <a:rPr lang="en-US" sz="2800" dirty="0" err="1">
                <a:cs typeface="Times New Roman" pitchFamily="18" charset="0"/>
              </a:rPr>
              <a:t>dan</a:t>
            </a:r>
            <a:r>
              <a:rPr lang="en-US" sz="2800" dirty="0">
                <a:cs typeface="Times New Roman" pitchFamily="18" charset="0"/>
              </a:rPr>
              <a:t> </a:t>
            </a:r>
            <a:br>
              <a:rPr lang="en-US" sz="2800" dirty="0">
                <a:cs typeface="Times New Roman" pitchFamily="18" charset="0"/>
              </a:rPr>
            </a:br>
            <a:r>
              <a:rPr lang="en-US" sz="2800" i="1" dirty="0">
                <a:cs typeface="Times New Roman" pitchFamily="18" charset="0"/>
              </a:rPr>
              <a:t>B</a:t>
            </a:r>
            <a:r>
              <a:rPr lang="en-US" sz="2800" dirty="0">
                <a:cs typeface="Times New Roman" pitchFamily="18" charset="0"/>
              </a:rPr>
              <a:t> = {2, 5, 6, 8}. </a:t>
            </a:r>
          </a:p>
          <a:p>
            <a:pPr marL="609600" indent="-609600" algn="just">
              <a:buFontTx/>
              <a:buNone/>
            </a:pPr>
            <a:endParaRPr lang="en-US" sz="2800" dirty="0">
              <a:cs typeface="Times New Roman" pitchFamily="18" charset="0"/>
            </a:endParaRPr>
          </a:p>
          <a:p>
            <a:pPr marL="609600" indent="-609600" algn="just">
              <a:buFontTx/>
              <a:buNone/>
            </a:pPr>
            <a:r>
              <a:rPr lang="en-US" sz="2800" dirty="0">
                <a:cs typeface="Times New Roman" pitchFamily="18" charset="0"/>
              </a:rPr>
              <a:t>Diagram Venn:</a:t>
            </a:r>
          </a:p>
          <a:p>
            <a:pPr marL="609600" indent="-609600">
              <a:buFontTx/>
              <a:buNone/>
            </a:pPr>
            <a:endParaRPr lang="en-US" sz="2800" dirty="0">
              <a:cs typeface="Times New Roman" pitchFamily="18" charset="0"/>
            </a:endParaRPr>
          </a:p>
          <a:p>
            <a:pPr marL="609600" indent="-609600">
              <a:buFontTx/>
              <a:buNone/>
            </a:pPr>
            <a:endParaRPr lang="en-US" sz="2800" dirty="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519488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1043608" y="4509120"/>
          <a:ext cx="2957513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r:id="rId3" imgW="2139696" imgH="1395984" progId="">
                  <p:embed/>
                </p:oleObj>
              </mc:Choice>
              <mc:Fallback>
                <p:oleObj r:id="rId3" imgW="2139696" imgH="1395984" progId="">
                  <p:embed/>
                  <p:pic>
                    <p:nvPicPr>
                      <p:cNvPr id="102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509120"/>
                        <a:ext cx="2957513" cy="192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John Ven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4077072"/>
            <a:ext cx="2095500" cy="25622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04048" y="620688"/>
            <a:ext cx="4139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John Venn (</a:t>
            </a:r>
            <a:r>
              <a:rPr lang="en-US" dirty="0"/>
              <a:t>4 </a:t>
            </a:r>
            <a:r>
              <a:rPr lang="en-US" dirty="0" err="1"/>
              <a:t>Ags</a:t>
            </a:r>
            <a:r>
              <a:rPr lang="en-US" dirty="0"/>
              <a:t> 1834 -4 Apr  1923)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matematikawan</a:t>
            </a:r>
            <a:r>
              <a:rPr lang="en-US" dirty="0"/>
              <a:t>,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filsuf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yang </a:t>
            </a:r>
            <a:r>
              <a:rPr lang="en-US" dirty="0" err="1"/>
              <a:t>menemukan</a:t>
            </a:r>
            <a:r>
              <a:rPr lang="en-US" dirty="0"/>
              <a:t> diagram Venn.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diagram Venn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. </a:t>
            </a:r>
            <a:r>
              <a:rPr lang="en-US" dirty="0" err="1"/>
              <a:t>Ia</a:t>
            </a:r>
            <a:r>
              <a:rPr lang="en-US" dirty="0"/>
              <a:t> yang </a:t>
            </a:r>
            <a:r>
              <a:rPr lang="en-US" dirty="0" err="1"/>
              <a:t>memperkenalkan</a:t>
            </a:r>
            <a:r>
              <a:rPr lang="en-US" dirty="0"/>
              <a:t> diagram Venn,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teori</a:t>
            </a:r>
            <a:r>
              <a:rPr lang="en-US" dirty="0"/>
              <a:t> set, </a:t>
            </a:r>
            <a:r>
              <a:rPr lang="en-US" dirty="0" err="1"/>
              <a:t>probabilitas</a:t>
            </a:r>
            <a:r>
              <a:rPr lang="en-US" dirty="0"/>
              <a:t>, </a:t>
            </a:r>
            <a:r>
              <a:rPr lang="en-US" dirty="0" err="1"/>
              <a:t>logika</a:t>
            </a:r>
            <a:r>
              <a:rPr lang="en-US" dirty="0"/>
              <a:t>, </a:t>
            </a:r>
            <a:r>
              <a:rPr lang="en-US" dirty="0" err="1"/>
              <a:t>statistik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8406</TotalTime>
  <Words>898</Words>
  <Application>Microsoft Office PowerPoint</Application>
  <PresentationFormat>On-screen Show (4:3)</PresentationFormat>
  <Paragraphs>250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Baskerville Old Face</vt:lpstr>
      <vt:lpstr>Calibri</vt:lpstr>
      <vt:lpstr>Georgia</vt:lpstr>
      <vt:lpstr>Symbol</vt:lpstr>
      <vt:lpstr>Times New Roman</vt:lpstr>
      <vt:lpstr>Trebuchet MS</vt:lpstr>
      <vt:lpstr>Wingdings 2</vt:lpstr>
      <vt:lpstr>Urban</vt:lpstr>
      <vt:lpstr>Document</vt:lpstr>
      <vt:lpstr>Dasar Logika Matematika</vt:lpstr>
      <vt:lpstr>Objective</vt:lpstr>
      <vt:lpstr>Definisi</vt:lpstr>
      <vt:lpstr>PowerPoint Presentation</vt:lpstr>
      <vt:lpstr>Cara Penyajian Himpunan</vt:lpstr>
      <vt:lpstr>PowerPoint Presentation</vt:lpstr>
      <vt:lpstr>PowerPoint Presentation</vt:lpstr>
      <vt:lpstr>PowerPoint Presentation</vt:lpstr>
      <vt:lpstr>PowerPoint Presentation</vt:lpstr>
      <vt:lpstr>Relasi Himpunan (set relationships)</vt:lpstr>
      <vt:lpstr>Himpunan Bagian (Subset)</vt:lpstr>
      <vt:lpstr>Disjoint(Himpunan Saling Lepas)</vt:lpstr>
      <vt:lpstr>Overlapping</vt:lpstr>
      <vt:lpstr>Latihan</vt:lpstr>
      <vt:lpstr>Latihan</vt:lpstr>
      <vt:lpstr>Latihan</vt:lpstr>
      <vt:lpstr>Latihan</vt:lpstr>
      <vt:lpstr>Kardinalitas</vt:lpstr>
      <vt:lpstr>Himpunan kosong (null set)</vt:lpstr>
      <vt:lpstr>Himpunan yang Sama</vt:lpstr>
      <vt:lpstr>PowerPoint Presentation</vt:lpstr>
      <vt:lpstr>Himpunan yang Ekivalen</vt:lpstr>
      <vt:lpstr>Operasi Terhadap Himpunan </vt:lpstr>
      <vt:lpstr>PowerPoint Presentation</vt:lpstr>
      <vt:lpstr>PowerPoint Presentation</vt:lpstr>
      <vt:lpstr>PowerPoint Presentation</vt:lpstr>
      <vt:lpstr>PowerPoint Presentation</vt:lpstr>
      <vt:lpstr>Soal</vt:lpstr>
      <vt:lpstr>Latihan (dikumpulkan):</vt:lpstr>
      <vt:lpstr>Latihan :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Priyanto</cp:lastModifiedBy>
  <cp:revision>551</cp:revision>
  <dcterms:created xsi:type="dcterms:W3CDTF">2011-09-16T02:11:44Z</dcterms:created>
  <dcterms:modified xsi:type="dcterms:W3CDTF">2019-08-27T09:43:46Z</dcterms:modified>
</cp:coreProperties>
</file>