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sldIdLst>
    <p:sldId id="256" r:id="rId2"/>
    <p:sldId id="262" r:id="rId3"/>
    <p:sldId id="286" r:id="rId4"/>
    <p:sldId id="307" r:id="rId5"/>
    <p:sldId id="308" r:id="rId6"/>
    <p:sldId id="291" r:id="rId7"/>
    <p:sldId id="292" r:id="rId8"/>
    <p:sldId id="293" r:id="rId9"/>
    <p:sldId id="309" r:id="rId10"/>
    <p:sldId id="311" r:id="rId11"/>
    <p:sldId id="312" r:id="rId12"/>
    <p:sldId id="294" r:id="rId13"/>
    <p:sldId id="313" r:id="rId14"/>
    <p:sldId id="314" r:id="rId15"/>
    <p:sldId id="315" r:id="rId16"/>
    <p:sldId id="316" r:id="rId17"/>
    <p:sldId id="317" r:id="rId18"/>
    <p:sldId id="318" r:id="rId19"/>
    <p:sldId id="319" r:id="rId20"/>
    <p:sldId id="320" r:id="rId21"/>
    <p:sldId id="321" r:id="rId22"/>
    <p:sldId id="269" r:id="rId23"/>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3333" autoAdjust="0"/>
  </p:normalViewPr>
  <p:slideViewPr>
    <p:cSldViewPr>
      <p:cViewPr>
        <p:scale>
          <a:sx n="69" d="100"/>
          <a:sy n="69" d="100"/>
        </p:scale>
        <p:origin x="-136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pPr/>
              <a:t>16/09/2014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pPr/>
              <a:t>‹#›</a:t>
            </a:fld>
            <a:endParaRPr lang="id-ID"/>
          </a:p>
        </p:txBody>
      </p:sp>
    </p:spTree>
    <p:extLst>
      <p:ext uri="{BB962C8B-B14F-4D97-AF65-F5344CB8AC3E}">
        <p14:creationId xmlns=""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pPr/>
              <a:t>16/09/2014</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pPr/>
              <a:t>‹#›</a:t>
            </a:fld>
            <a:endParaRPr lang="id-ID"/>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16/09/2014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16/09/2014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16/09/2014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pPr/>
              <a:t>16/09/2014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pPr/>
              <a:t>16/09/2014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pPr/>
              <a:t>16/09/2014</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pPr/>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pPr/>
              <a:t>16/09/2014</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pPr/>
              <a:t>16/09/2014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pPr/>
              <a:t>16/09/2014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pPr/>
              <a:t>16/09/2014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pPr/>
              <a:t>16/09/2014</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pPr/>
              <a:t>‹#›</a:t>
            </a:fld>
            <a:endParaRPr lang="id-ID"/>
          </a:p>
        </p:txBody>
      </p:sp>
      <p:pic>
        <p:nvPicPr>
          <p:cNvPr id="20" name="Picture 19"/>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Latin_langua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Psychological_manipulation" TargetMode="External"/><Relationship Id="rId2" Type="http://schemas.openxmlformats.org/officeDocument/2006/relationships/hyperlink" Target="http://en.wikipedia.org/wiki/Fallac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Fallac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Literary_device" TargetMode="External"/><Relationship Id="rId2" Type="http://schemas.openxmlformats.org/officeDocument/2006/relationships/hyperlink" Target="http://en.wikipedia.org/wiki/Fallac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smtClean="0">
                <a:effectLst>
                  <a:outerShdw blurRad="38100" dist="38100" dir="2700000" algn="tl">
                    <a:srgbClr val="000000">
                      <a:alpha val="43137"/>
                    </a:srgbClr>
                  </a:outerShdw>
                </a:effectLst>
              </a:rPr>
              <a:t>Dasar Logika Matematika</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Week 2. Recognizing Fallacies</a:t>
            </a:r>
            <a:endParaRPr lang="id-ID" dirty="0"/>
          </a:p>
        </p:txBody>
      </p:sp>
    </p:spTree>
    <p:extLst>
      <p:ext uri="{BB962C8B-B14F-4D97-AF65-F5344CB8AC3E}">
        <p14:creationId xmlns="" xmlns:p14="http://schemas.microsoft.com/office/powerpoint/2010/main" val="327457741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76672"/>
            <a:ext cx="7772400" cy="742528"/>
          </a:xfrm>
        </p:spPr>
        <p:txBody>
          <a:bodyPr>
            <a:normAutofit fontScale="90000"/>
          </a:bodyPr>
          <a:lstStyle/>
          <a:p>
            <a:r>
              <a:rPr lang="en-US" dirty="0">
                <a:solidFill>
                  <a:schemeClr val="tx1"/>
                </a:solidFill>
                <a:latin typeface="Arial" charset="0"/>
                <a:cs typeface="Arial" charset="0"/>
              </a:rPr>
              <a:t> </a:t>
            </a:r>
            <a:r>
              <a:rPr lang="en-US" dirty="0" smtClean="0">
                <a:solidFill>
                  <a:srgbClr val="000000"/>
                </a:solidFill>
              </a:rPr>
              <a:t>2. </a:t>
            </a:r>
            <a:r>
              <a:rPr lang="en-US" b="1" dirty="0" smtClean="0">
                <a:solidFill>
                  <a:srgbClr val="000000"/>
                </a:solidFill>
                <a:latin typeface="Arial" charset="0"/>
                <a:cs typeface="Arial" charset="0"/>
              </a:rPr>
              <a:t>False Cause </a:t>
            </a:r>
            <a:r>
              <a:rPr lang="en-US" sz="3100" b="1" dirty="0" smtClean="0">
                <a:solidFill>
                  <a:schemeClr val="tx1"/>
                </a:solidFill>
                <a:latin typeface="Arial" charset="0"/>
                <a:cs typeface="Arial" charset="0"/>
              </a:rPr>
              <a:t>(</a:t>
            </a:r>
            <a:r>
              <a:rPr lang="en-US" sz="3100" dirty="0" smtClean="0">
                <a:solidFill>
                  <a:schemeClr val="tx1"/>
                </a:solidFill>
              </a:rPr>
              <a:t>Post Hoc Ergo Propter Hoc</a:t>
            </a:r>
            <a:r>
              <a:rPr lang="en-US" sz="3100" b="1" dirty="0" smtClean="0">
                <a:solidFill>
                  <a:schemeClr val="tx1"/>
                </a:solidFill>
                <a:latin typeface="Arial" charset="0"/>
                <a:cs typeface="Arial" charset="0"/>
              </a:rPr>
              <a:t> )</a:t>
            </a:r>
            <a:endParaRPr lang="en-US" dirty="0">
              <a:solidFill>
                <a:schemeClr val="tx1"/>
              </a:solidFill>
            </a:endParaRPr>
          </a:p>
        </p:txBody>
      </p:sp>
      <p:sp>
        <p:nvSpPr>
          <p:cNvPr id="6147" name="Rectangle 3"/>
          <p:cNvSpPr>
            <a:spLocks noGrp="1" noChangeArrowheads="1"/>
          </p:cNvSpPr>
          <p:nvPr>
            <p:ph type="body" idx="1"/>
          </p:nvPr>
        </p:nvSpPr>
        <p:spPr>
          <a:xfrm>
            <a:off x="251520" y="1124744"/>
            <a:ext cx="6334472" cy="5400600"/>
          </a:xfrm>
        </p:spPr>
        <p:txBody>
          <a:bodyPr>
            <a:normAutofit fontScale="85000" lnSpcReduction="20000"/>
          </a:bodyPr>
          <a:lstStyle/>
          <a:p>
            <a:pPr marL="566893" indent="-457200" algn="just">
              <a:lnSpc>
                <a:spcPct val="90000"/>
              </a:lnSpc>
              <a:buAutoNum type="arabicPeriod"/>
            </a:pPr>
            <a:endParaRPr lang="en-US" sz="2000" dirty="0" smtClean="0">
              <a:solidFill>
                <a:srgbClr val="000000"/>
              </a:solidFill>
              <a:latin typeface="Arial Unicode MS" pitchFamily="34" charset="-128"/>
              <a:cs typeface="Times New Roman" pitchFamily="18" charset="0"/>
            </a:endParaRPr>
          </a:p>
          <a:p>
            <a:pPr>
              <a:lnSpc>
                <a:spcPct val="90000"/>
              </a:lnSpc>
              <a:buNone/>
            </a:pPr>
            <a:r>
              <a:rPr lang="en-US" sz="2000" dirty="0" smtClean="0">
                <a:solidFill>
                  <a:schemeClr val="tx1"/>
                </a:solidFill>
                <a:latin typeface="Arial" charset="0"/>
                <a:cs typeface="Arial" charset="0"/>
              </a:rPr>
              <a:t>Assuming </a:t>
            </a:r>
            <a:r>
              <a:rPr lang="en-US" sz="2000" dirty="0">
                <a:solidFill>
                  <a:schemeClr val="tx1"/>
                </a:solidFill>
                <a:latin typeface="Arial" charset="0"/>
                <a:cs typeface="Arial" charset="0"/>
              </a:rPr>
              <a:t>that one event is caused by another, just because one happens after the other, is the fallacy of </a:t>
            </a:r>
            <a:r>
              <a:rPr lang="en-US" sz="2000" b="1" dirty="0">
                <a:solidFill>
                  <a:schemeClr val="tx1"/>
                </a:solidFill>
                <a:latin typeface="Arial" charset="0"/>
                <a:cs typeface="Arial" charset="0"/>
              </a:rPr>
              <a:t>false cause. </a:t>
            </a:r>
            <a:r>
              <a:rPr lang="en-US" sz="2000" dirty="0">
                <a:solidFill>
                  <a:schemeClr val="tx1"/>
                </a:solidFill>
                <a:latin typeface="Arial" charset="0"/>
                <a:cs typeface="Arial" charset="0"/>
              </a:rPr>
              <a:t>The two events could have both been caused by another event,  or they could be totally unrelated</a:t>
            </a:r>
            <a:r>
              <a:rPr lang="en-US" sz="2000" dirty="0">
                <a:latin typeface="Arial" charset="0"/>
                <a:cs typeface="Arial" charset="0"/>
              </a:rPr>
              <a:t>. </a:t>
            </a:r>
            <a:endParaRPr lang="en-US" sz="2000" dirty="0" smtClean="0">
              <a:latin typeface="Arial" charset="0"/>
              <a:cs typeface="Arial" charset="0"/>
            </a:endParaRPr>
          </a:p>
          <a:p>
            <a:pPr lvl="1">
              <a:lnSpc>
                <a:spcPct val="90000"/>
              </a:lnSpc>
              <a:buNone/>
            </a:pPr>
            <a:endParaRPr lang="en-US" sz="1800" dirty="0" smtClean="0"/>
          </a:p>
          <a:p>
            <a:pPr>
              <a:lnSpc>
                <a:spcPct val="90000"/>
              </a:lnSpc>
              <a:buNone/>
            </a:pPr>
            <a:r>
              <a:rPr lang="en-US" sz="2000" dirty="0" smtClean="0">
                <a:solidFill>
                  <a:srgbClr val="FF0000"/>
                </a:solidFill>
              </a:rPr>
              <a:t>“ I placed the quartz crystal on my forehead, and in five minute my headache was gone, the crystal made my headache go away”</a:t>
            </a:r>
            <a:endParaRPr lang="en-US" sz="2000" dirty="0">
              <a:solidFill>
                <a:srgbClr val="FF0000"/>
              </a:solidFill>
            </a:endParaRPr>
          </a:p>
          <a:p>
            <a:pPr>
              <a:lnSpc>
                <a:spcPct val="90000"/>
              </a:lnSpc>
            </a:pPr>
            <a:r>
              <a:rPr lang="en-US" sz="2000" dirty="0" smtClean="0"/>
              <a:t>Analysis : We identify the premises and conclusion of this argument as follows</a:t>
            </a:r>
          </a:p>
          <a:p>
            <a:pPr>
              <a:lnSpc>
                <a:spcPct val="90000"/>
              </a:lnSpc>
            </a:pPr>
            <a:r>
              <a:rPr lang="en-US" sz="2000" dirty="0" smtClean="0"/>
              <a:t>Premise : </a:t>
            </a:r>
            <a:r>
              <a:rPr lang="en-US" sz="2000" b="1" dirty="0" smtClean="0">
                <a:solidFill>
                  <a:schemeClr val="tx2"/>
                </a:solidFill>
              </a:rPr>
              <a:t>I placed the quarts crystal on my forehead.</a:t>
            </a:r>
          </a:p>
          <a:p>
            <a:pPr>
              <a:lnSpc>
                <a:spcPct val="90000"/>
              </a:lnSpc>
            </a:pPr>
            <a:r>
              <a:rPr lang="en-US" sz="2000" dirty="0" smtClean="0"/>
              <a:t>Premise : </a:t>
            </a:r>
            <a:r>
              <a:rPr lang="en-US" sz="2000" b="1" dirty="0" smtClean="0">
                <a:solidFill>
                  <a:schemeClr val="tx2"/>
                </a:solidFill>
              </a:rPr>
              <a:t>Five minute later my headache was gone.</a:t>
            </a:r>
          </a:p>
          <a:p>
            <a:pPr>
              <a:lnSpc>
                <a:spcPct val="90000"/>
              </a:lnSpc>
            </a:pPr>
            <a:r>
              <a:rPr lang="en-US" sz="2000" dirty="0" smtClean="0"/>
              <a:t>Conclusion : </a:t>
            </a:r>
            <a:r>
              <a:rPr lang="en-US" sz="2000" b="1" dirty="0" smtClean="0">
                <a:solidFill>
                  <a:srgbClr val="00B050"/>
                </a:solidFill>
              </a:rPr>
              <a:t>The crystal made my headache go away</a:t>
            </a:r>
          </a:p>
          <a:p>
            <a:pPr>
              <a:lnSpc>
                <a:spcPct val="90000"/>
              </a:lnSpc>
              <a:buNone/>
            </a:pPr>
            <a:r>
              <a:rPr lang="en-US" sz="2000" dirty="0" smtClean="0">
                <a:solidFill>
                  <a:srgbClr val="FF0000"/>
                </a:solidFill>
              </a:rPr>
              <a:t>The premises tell us that one thing (crystal on forehead) happened before another (headache went away) , but they don’t prove any connection between them. That is we cannot conclude that the </a:t>
            </a:r>
            <a:r>
              <a:rPr lang="en-US" sz="2000" dirty="0" err="1" smtClean="0">
                <a:solidFill>
                  <a:srgbClr val="FF0000"/>
                </a:solidFill>
              </a:rPr>
              <a:t>cystal</a:t>
            </a:r>
            <a:r>
              <a:rPr lang="en-US" sz="2000" dirty="0" smtClean="0">
                <a:solidFill>
                  <a:srgbClr val="FF0000"/>
                </a:solidFill>
              </a:rPr>
              <a:t> caused the headache to go away. This argument suffers from the fallacy of </a:t>
            </a:r>
            <a:r>
              <a:rPr lang="en-US" sz="2000" b="1" i="1" dirty="0" smtClean="0">
                <a:solidFill>
                  <a:srgbClr val="FF0000"/>
                </a:solidFill>
              </a:rPr>
              <a:t>false cause</a:t>
            </a:r>
          </a:p>
          <a:p>
            <a:pPr>
              <a:lnSpc>
                <a:spcPct val="90000"/>
              </a:lnSpc>
              <a:buNone/>
            </a:pPr>
            <a:endParaRPr lang="en-US" sz="2000" b="1" i="1" dirty="0" smtClean="0">
              <a:solidFill>
                <a:srgbClr val="FF0000"/>
              </a:solidFill>
            </a:endParaRPr>
          </a:p>
          <a:p>
            <a:pPr>
              <a:lnSpc>
                <a:spcPct val="90000"/>
              </a:lnSpc>
              <a:buNone/>
            </a:pPr>
            <a:r>
              <a:rPr lang="en-US" sz="2000" b="1" i="1" dirty="0" smtClean="0">
                <a:solidFill>
                  <a:srgbClr val="FF0000"/>
                </a:solidFill>
              </a:rPr>
              <a:t>Check the fallacy of this :</a:t>
            </a:r>
          </a:p>
          <a:p>
            <a:pPr marL="365643" lvl="1" indent="-255950">
              <a:lnSpc>
                <a:spcPct val="90000"/>
              </a:lnSpc>
              <a:buClr>
                <a:schemeClr val="accent3"/>
              </a:buClr>
            </a:pPr>
            <a:r>
              <a:rPr lang="en-US" sz="1800" i="1" dirty="0" smtClean="0">
                <a:solidFill>
                  <a:schemeClr val="tx1"/>
                </a:solidFill>
                <a:latin typeface="Arial" pitchFamily="34" charset="0"/>
                <a:cs typeface="Arial" pitchFamily="34" charset="0"/>
              </a:rPr>
              <a:t>"</a:t>
            </a:r>
            <a:r>
              <a:rPr lang="en-US" sz="1800" dirty="0" smtClean="0">
                <a:solidFill>
                  <a:schemeClr val="tx1"/>
                </a:solidFill>
                <a:latin typeface="Arial" pitchFamily="34" charset="0"/>
                <a:cs typeface="Arial" pitchFamily="34" charset="0"/>
              </a:rPr>
              <a:t>More people die in hospitals than anywhere else. Therefore, going to a hospital causes death “</a:t>
            </a:r>
          </a:p>
          <a:p>
            <a:pPr marL="365643" lvl="1" indent="-255950">
              <a:lnSpc>
                <a:spcPct val="90000"/>
              </a:lnSpc>
              <a:buClr>
                <a:schemeClr val="accent3"/>
              </a:buClr>
            </a:pPr>
            <a:r>
              <a:rPr lang="en-US" sz="1800" dirty="0" smtClean="0">
                <a:solidFill>
                  <a:schemeClr val="tx1"/>
                </a:solidFill>
                <a:latin typeface="Arial" pitchFamily="34" charset="0"/>
                <a:cs typeface="Arial" pitchFamily="34" charset="0"/>
              </a:rPr>
              <a:t>“During the past two months, every time the cheerleaders have worn blue ribbons, the basketball team has won. So if we want to keep winning, they had better continue to wear the blue ribbons.”</a:t>
            </a:r>
          </a:p>
          <a:p>
            <a:pPr>
              <a:lnSpc>
                <a:spcPct val="90000"/>
              </a:lnSpc>
              <a:buNone/>
            </a:pPr>
            <a:endParaRPr lang="en-US" sz="2000" b="1" dirty="0">
              <a:solidFill>
                <a:srgbClr val="FF0000"/>
              </a:solidFill>
            </a:endParaRPr>
          </a:p>
        </p:txBody>
      </p:sp>
      <p:grpSp>
        <p:nvGrpSpPr>
          <p:cNvPr id="2" name="Group 7"/>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A  came before B</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A caused B</a:t>
              </a:r>
            </a:p>
            <a:p>
              <a:pPr algn="ctr"/>
              <a:endParaRPr lang="en-US" dirty="0">
                <a:solidFill>
                  <a:schemeClr val="tx1"/>
                </a:solidFill>
              </a:endParaRPr>
            </a:p>
          </p:txBody>
        </p:sp>
        <p:cxnSp>
          <p:nvCxnSpPr>
            <p:cNvPr id="7" name="Straight Arrow Connector 6"/>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fontScale="90000"/>
          </a:bodyPr>
          <a:lstStyle/>
          <a:p>
            <a:r>
              <a:rPr lang="en-US" dirty="0">
                <a:solidFill>
                  <a:schemeClr val="tx1"/>
                </a:solidFill>
                <a:latin typeface="Arial" charset="0"/>
                <a:cs typeface="Arial" charset="0"/>
              </a:rPr>
              <a:t> </a:t>
            </a:r>
            <a:r>
              <a:rPr lang="en-US" dirty="0" smtClean="0">
                <a:solidFill>
                  <a:srgbClr val="000000"/>
                </a:solidFill>
              </a:rPr>
              <a:t>3. </a:t>
            </a:r>
            <a:r>
              <a:rPr lang="en-US" b="1" dirty="0" smtClean="0">
                <a:solidFill>
                  <a:srgbClr val="000000"/>
                </a:solidFill>
                <a:latin typeface="Arial" charset="0"/>
                <a:cs typeface="Arial" charset="0"/>
              </a:rPr>
              <a:t>Appeal to Ignorance </a:t>
            </a:r>
            <a:r>
              <a:rPr lang="en-US" sz="2200" b="1" dirty="0" smtClean="0">
                <a:solidFill>
                  <a:srgbClr val="000000"/>
                </a:solidFill>
                <a:latin typeface="Arial" charset="0"/>
                <a:cs typeface="Arial" charset="0"/>
              </a:rPr>
              <a:t>(argumentum ad </a:t>
            </a:r>
            <a:r>
              <a:rPr lang="en-US" sz="2200" b="1" dirty="0" err="1" smtClean="0">
                <a:solidFill>
                  <a:srgbClr val="000000"/>
                </a:solidFill>
                <a:latin typeface="Arial" charset="0"/>
                <a:cs typeface="Arial" charset="0"/>
              </a:rPr>
              <a:t>ignorantiam</a:t>
            </a:r>
            <a:r>
              <a:rPr lang="en-US" sz="2200" b="1" dirty="0" smtClean="0">
                <a:solidFill>
                  <a:srgbClr val="000000"/>
                </a:solidFill>
                <a:latin typeface="Arial" charset="0"/>
                <a:cs typeface="Arial" charset="0"/>
              </a:rPr>
              <a:t>)</a:t>
            </a:r>
            <a:endParaRPr lang="en-US" dirty="0">
              <a:solidFill>
                <a:srgbClr val="000000"/>
              </a:solidFill>
            </a:endParaRPr>
          </a:p>
        </p:txBody>
      </p:sp>
      <p:sp>
        <p:nvSpPr>
          <p:cNvPr id="6147" name="Rectangle 3"/>
          <p:cNvSpPr>
            <a:spLocks noGrp="1" noChangeArrowheads="1"/>
          </p:cNvSpPr>
          <p:nvPr>
            <p:ph type="body" idx="1"/>
          </p:nvPr>
        </p:nvSpPr>
        <p:spPr>
          <a:xfrm>
            <a:off x="251520" y="1268760"/>
            <a:ext cx="6334472" cy="5029200"/>
          </a:xfrm>
        </p:spPr>
        <p:txBody>
          <a:bodyPr>
            <a:normAutofit fontScale="85000" lnSpcReduction="20000"/>
          </a:bodyPr>
          <a:lstStyle/>
          <a:p>
            <a:pPr>
              <a:lnSpc>
                <a:spcPct val="90000"/>
              </a:lnSpc>
              <a:buNone/>
            </a:pPr>
            <a:r>
              <a:rPr lang="en-US" sz="1800" dirty="0" smtClean="0"/>
              <a:t/>
            </a:r>
            <a:br>
              <a:rPr lang="en-US" sz="1800" dirty="0" smtClean="0"/>
            </a:br>
            <a:endParaRPr lang="en-US" sz="1800" dirty="0" smtClean="0"/>
          </a:p>
          <a:p>
            <a:pPr>
              <a:lnSpc>
                <a:spcPct val="90000"/>
              </a:lnSpc>
              <a:buNone/>
            </a:pPr>
            <a:r>
              <a:rPr lang="en-US" sz="2300" b="1" dirty="0" smtClean="0">
                <a:solidFill>
                  <a:schemeClr val="tx1"/>
                </a:solidFill>
                <a:latin typeface="Arial" pitchFamily="34" charset="0"/>
                <a:cs typeface="Arial" pitchFamily="34" charset="0"/>
              </a:rPr>
              <a:t>Appeal to ignorance </a:t>
            </a:r>
            <a:r>
              <a:rPr lang="en-US" sz="2300" dirty="0" smtClean="0">
                <a:solidFill>
                  <a:schemeClr val="tx1"/>
                </a:solidFill>
                <a:latin typeface="Arial" pitchFamily="34" charset="0"/>
                <a:cs typeface="Arial" pitchFamily="34" charset="0"/>
              </a:rPr>
              <a:t>(</a:t>
            </a:r>
            <a:r>
              <a:rPr lang="en-US" sz="2300" dirty="0" smtClean="0">
                <a:solidFill>
                  <a:schemeClr val="tx1"/>
                </a:solidFill>
                <a:latin typeface="Arial" pitchFamily="34" charset="0"/>
                <a:cs typeface="Arial" pitchFamily="34" charset="0"/>
                <a:hlinkClick r:id="rId2" tooltip="Latin language"/>
              </a:rPr>
              <a:t>Latin</a:t>
            </a:r>
            <a:r>
              <a:rPr lang="en-US" sz="2300" dirty="0" smtClean="0">
                <a:solidFill>
                  <a:schemeClr val="tx1"/>
                </a:solidFill>
                <a:latin typeface="Arial" pitchFamily="34" charset="0"/>
                <a:cs typeface="Arial" pitchFamily="34" charset="0"/>
              </a:rPr>
              <a:t>: </a:t>
            </a:r>
            <a:r>
              <a:rPr lang="en-US" sz="2300" i="1" dirty="0" smtClean="0">
                <a:solidFill>
                  <a:schemeClr val="tx1"/>
                </a:solidFill>
                <a:latin typeface="Arial" pitchFamily="34" charset="0"/>
                <a:cs typeface="Arial" pitchFamily="34" charset="0"/>
              </a:rPr>
              <a:t>argumentum ad </a:t>
            </a:r>
            <a:r>
              <a:rPr lang="en-US" sz="2300" i="1" dirty="0" err="1" smtClean="0">
                <a:solidFill>
                  <a:schemeClr val="tx1"/>
                </a:solidFill>
                <a:latin typeface="Arial" pitchFamily="34" charset="0"/>
                <a:cs typeface="Arial" pitchFamily="34" charset="0"/>
              </a:rPr>
              <a:t>ignorantiam</a:t>
            </a:r>
            <a:r>
              <a:rPr lang="en-US" sz="2300" dirty="0" smtClean="0">
                <a:solidFill>
                  <a:schemeClr val="tx1"/>
                </a:solidFill>
                <a:latin typeface="Arial" pitchFamily="34" charset="0"/>
                <a:cs typeface="Arial" pitchFamily="34" charset="0"/>
              </a:rPr>
              <a:t>), (in which </a:t>
            </a:r>
            <a:r>
              <a:rPr lang="en-US" sz="2300" i="1" dirty="0" smtClean="0">
                <a:solidFill>
                  <a:schemeClr val="tx1"/>
                </a:solidFill>
                <a:latin typeface="Arial" pitchFamily="34" charset="0"/>
                <a:cs typeface="Arial" pitchFamily="34" charset="0"/>
              </a:rPr>
              <a:t>ignorance</a:t>
            </a:r>
            <a:r>
              <a:rPr lang="en-US" sz="2300" dirty="0" smtClean="0">
                <a:solidFill>
                  <a:schemeClr val="tx1"/>
                </a:solidFill>
                <a:latin typeface="Arial" pitchFamily="34" charset="0"/>
                <a:cs typeface="Arial" pitchFamily="34" charset="0"/>
              </a:rPr>
              <a:t> stands for "lack of evidence to the contrary"), it asserts that a proposition is true because it has not yet been proven false (or vice versa)</a:t>
            </a:r>
          </a:p>
          <a:p>
            <a:pPr>
              <a:lnSpc>
                <a:spcPct val="90000"/>
              </a:lnSpc>
              <a:buNone/>
            </a:pPr>
            <a:r>
              <a:rPr lang="en-US" sz="2000" dirty="0" smtClean="0">
                <a:solidFill>
                  <a:schemeClr val="tx1"/>
                </a:solidFill>
                <a:latin typeface="Arial" pitchFamily="34" charset="0"/>
                <a:cs typeface="Arial" pitchFamily="34" charset="0"/>
              </a:rPr>
              <a:t>Example :</a:t>
            </a:r>
          </a:p>
          <a:p>
            <a:pPr>
              <a:lnSpc>
                <a:spcPct val="90000"/>
              </a:lnSpc>
              <a:buNone/>
            </a:pPr>
            <a:r>
              <a:rPr lang="en-US" sz="2000" dirty="0" smtClean="0">
                <a:solidFill>
                  <a:srgbClr val="FF0000"/>
                </a:solidFill>
              </a:rPr>
              <a:t>“Scientist have not found any concrete evidence of aliens visiting Earth. Therefore, anyone who claims to have seen a UFO must be hallucinating.”</a:t>
            </a:r>
            <a:endParaRPr lang="en-US" sz="2000" dirty="0">
              <a:solidFill>
                <a:srgbClr val="FF0000"/>
              </a:solidFill>
            </a:endParaRPr>
          </a:p>
          <a:p>
            <a:pPr>
              <a:lnSpc>
                <a:spcPct val="90000"/>
              </a:lnSpc>
            </a:pPr>
            <a:r>
              <a:rPr lang="en-US" sz="2000" dirty="0" smtClean="0"/>
              <a:t>Analysis : We identify the premises and conclusion of this argument as follows</a:t>
            </a:r>
          </a:p>
          <a:p>
            <a:pPr>
              <a:lnSpc>
                <a:spcPct val="90000"/>
              </a:lnSpc>
            </a:pPr>
            <a:r>
              <a:rPr lang="en-US" sz="2000" dirty="0" smtClean="0"/>
              <a:t>Premise : </a:t>
            </a:r>
            <a:r>
              <a:rPr lang="en-US" sz="2000" b="1" dirty="0" smtClean="0">
                <a:solidFill>
                  <a:schemeClr val="tx2"/>
                </a:solidFill>
              </a:rPr>
              <a:t>There’s no proof that aliens have visited Earth.</a:t>
            </a:r>
          </a:p>
          <a:p>
            <a:pPr>
              <a:lnSpc>
                <a:spcPct val="90000"/>
              </a:lnSpc>
            </a:pPr>
            <a:r>
              <a:rPr lang="en-US" sz="2000" dirty="0" smtClean="0"/>
              <a:t>Conclusion : </a:t>
            </a:r>
            <a:r>
              <a:rPr lang="en-US" sz="2000" b="1" dirty="0" smtClean="0">
                <a:solidFill>
                  <a:srgbClr val="00B050"/>
                </a:solidFill>
              </a:rPr>
              <a:t>Aliens have not visited Earth</a:t>
            </a:r>
          </a:p>
          <a:p>
            <a:pPr>
              <a:lnSpc>
                <a:spcPct val="90000"/>
              </a:lnSpc>
              <a:buNone/>
            </a:pPr>
            <a:r>
              <a:rPr lang="en-US" sz="2000" dirty="0" smtClean="0">
                <a:solidFill>
                  <a:srgbClr val="FF0000"/>
                </a:solidFill>
              </a:rPr>
              <a:t>The Fallacy should be clear :  A Lack of proof of alien visits does not mean that visits have not </a:t>
            </a:r>
            <a:r>
              <a:rPr lang="en-US" sz="2000" dirty="0" err="1" smtClean="0">
                <a:solidFill>
                  <a:srgbClr val="FF0000"/>
                </a:solidFill>
              </a:rPr>
              <a:t>accured</a:t>
            </a:r>
            <a:r>
              <a:rPr lang="en-US" sz="2000" dirty="0" smtClean="0">
                <a:solidFill>
                  <a:srgbClr val="FF0000"/>
                </a:solidFill>
              </a:rPr>
              <a:t>. This fallacy is called </a:t>
            </a:r>
            <a:r>
              <a:rPr lang="en-US" sz="2000" b="1" dirty="0" smtClean="0">
                <a:solidFill>
                  <a:srgbClr val="FF0000"/>
                </a:solidFill>
              </a:rPr>
              <a:t>appeal to ignorance</a:t>
            </a:r>
            <a:endParaRPr lang="en-US" sz="2000" b="1" i="1" dirty="0" smtClean="0">
              <a:solidFill>
                <a:srgbClr val="FF0000"/>
              </a:solidFill>
            </a:endParaRPr>
          </a:p>
          <a:p>
            <a:pPr>
              <a:lnSpc>
                <a:spcPct val="90000"/>
              </a:lnSpc>
              <a:buNone/>
            </a:pPr>
            <a:endParaRPr lang="en-US" sz="2000" b="1" i="1" dirty="0" smtClean="0">
              <a:solidFill>
                <a:srgbClr val="FF0000"/>
              </a:solidFill>
            </a:endParaRPr>
          </a:p>
          <a:p>
            <a:pPr>
              <a:lnSpc>
                <a:spcPct val="90000"/>
              </a:lnSpc>
              <a:buNone/>
            </a:pPr>
            <a:r>
              <a:rPr lang="en-US" sz="2000" b="1" i="1" dirty="0" smtClean="0">
                <a:solidFill>
                  <a:srgbClr val="FF0000"/>
                </a:solidFill>
              </a:rPr>
              <a:t>Check the fallacy of this :</a:t>
            </a:r>
          </a:p>
          <a:p>
            <a:pPr marL="365643" lvl="1" indent="-255950">
              <a:lnSpc>
                <a:spcPct val="90000"/>
              </a:lnSpc>
              <a:buClr>
                <a:schemeClr val="accent3"/>
              </a:buClr>
              <a:buNone/>
            </a:pPr>
            <a:r>
              <a:rPr lang="en-US" sz="1800" b="1" i="1" dirty="0" smtClean="0">
                <a:solidFill>
                  <a:schemeClr val="tx1"/>
                </a:solidFill>
                <a:latin typeface="Arial" charset="0"/>
                <a:cs typeface="Arial" charset="0"/>
              </a:rPr>
              <a:t>“</a:t>
            </a:r>
            <a:r>
              <a:rPr lang="en-US" sz="1800" b="1" i="1" dirty="0" err="1" smtClean="0">
                <a:solidFill>
                  <a:schemeClr val="tx1"/>
                </a:solidFill>
                <a:latin typeface="Arial" charset="0"/>
                <a:cs typeface="Arial" charset="0"/>
              </a:rPr>
              <a:t>Sampai</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saat</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ini</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Tidak</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ada</a:t>
            </a:r>
            <a:r>
              <a:rPr lang="en-US" sz="1800" b="1" i="1" dirty="0" smtClean="0">
                <a:solidFill>
                  <a:schemeClr val="tx1"/>
                </a:solidFill>
                <a:latin typeface="Arial" charset="0"/>
                <a:cs typeface="Arial" charset="0"/>
              </a:rPr>
              <a:t> yang </a:t>
            </a:r>
            <a:r>
              <a:rPr lang="en-US" sz="1800" b="1" i="1" dirty="0" err="1" smtClean="0">
                <a:solidFill>
                  <a:schemeClr val="tx1"/>
                </a:solidFill>
                <a:latin typeface="Arial" charset="0"/>
                <a:cs typeface="Arial" charset="0"/>
              </a:rPr>
              <a:t>pernah</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melihat</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Tuhan</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adalah</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bukti</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tidak</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adanya</a:t>
            </a:r>
            <a:r>
              <a:rPr lang="en-US" sz="1800" b="1" i="1" dirty="0" smtClean="0">
                <a:solidFill>
                  <a:schemeClr val="tx1"/>
                </a:solidFill>
                <a:latin typeface="Arial" charset="0"/>
                <a:cs typeface="Arial" charset="0"/>
              </a:rPr>
              <a:t> </a:t>
            </a:r>
            <a:r>
              <a:rPr lang="en-US" sz="1800" b="1" i="1" dirty="0" err="1" smtClean="0">
                <a:solidFill>
                  <a:schemeClr val="tx1"/>
                </a:solidFill>
                <a:latin typeface="Arial" charset="0"/>
                <a:cs typeface="Arial" charset="0"/>
              </a:rPr>
              <a:t>tuhan</a:t>
            </a:r>
            <a:r>
              <a:rPr lang="en-US" sz="1800" b="1" i="1" dirty="0" smtClean="0">
                <a:solidFill>
                  <a:schemeClr val="tx1"/>
                </a:solidFill>
                <a:latin typeface="Arial" charset="0"/>
                <a:cs typeface="Arial" charset="0"/>
              </a:rPr>
              <a:t> </a:t>
            </a:r>
            <a:r>
              <a:rPr lang="en-US" sz="1800" b="1" dirty="0" smtClean="0">
                <a:solidFill>
                  <a:schemeClr val="tx1"/>
                </a:solidFill>
              </a:rPr>
              <a:t>“</a:t>
            </a:r>
          </a:p>
          <a:p>
            <a:pPr>
              <a:lnSpc>
                <a:spcPct val="90000"/>
              </a:lnSpc>
              <a:buNone/>
            </a:pPr>
            <a:endParaRPr lang="en-US" sz="2000" b="1" dirty="0">
              <a:solidFill>
                <a:srgbClr val="FF0000"/>
              </a:solidFill>
            </a:endParaRPr>
          </a:p>
        </p:txBody>
      </p:sp>
      <p:grpSp>
        <p:nvGrpSpPr>
          <p:cNvPr id="2" name="Group 7"/>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There is no proof that p is true</a:t>
              </a:r>
              <a:endParaRPr lang="en-US" dirty="0" smtClean="0">
                <a:solidFill>
                  <a:schemeClr val="accent2"/>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 is false</a:t>
              </a:r>
            </a:p>
            <a:p>
              <a:pPr algn="ctr"/>
              <a:endParaRPr lang="en-US" dirty="0">
                <a:solidFill>
                  <a:schemeClr val="tx1"/>
                </a:solidFill>
              </a:endParaRPr>
            </a:p>
          </p:txBody>
        </p:sp>
        <p:cxnSp>
          <p:nvCxnSpPr>
            <p:cNvPr id="7" name="Straight Arrow Connector 6"/>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b="1" dirty="0" smtClean="0">
                <a:solidFill>
                  <a:schemeClr val="tx1"/>
                </a:solidFill>
                <a:latin typeface="Arial" charset="0"/>
                <a:cs typeface="Arial" charset="0"/>
              </a:rPr>
              <a:t>4. Hasty Generalization</a:t>
            </a:r>
            <a:endParaRPr lang="en-US" b="1" dirty="0">
              <a:solidFill>
                <a:srgbClr val="000000"/>
              </a:solidFill>
            </a:endParaRPr>
          </a:p>
        </p:txBody>
      </p:sp>
      <p:sp>
        <p:nvSpPr>
          <p:cNvPr id="6147" name="Rectangle 3"/>
          <p:cNvSpPr>
            <a:spLocks noGrp="1" noChangeArrowheads="1"/>
          </p:cNvSpPr>
          <p:nvPr>
            <p:ph type="body" idx="1"/>
          </p:nvPr>
        </p:nvSpPr>
        <p:spPr>
          <a:xfrm>
            <a:off x="179512" y="1371600"/>
            <a:ext cx="6264696" cy="5029200"/>
          </a:xfrm>
        </p:spPr>
        <p:txBody>
          <a:bodyPr>
            <a:normAutofit fontScale="92500" lnSpcReduction="20000"/>
          </a:bodyPr>
          <a:lstStyle/>
          <a:p>
            <a:pPr algn="just">
              <a:lnSpc>
                <a:spcPct val="90000"/>
              </a:lnSpc>
              <a:buNone/>
            </a:pPr>
            <a:r>
              <a:rPr lang="en-US" sz="2000" dirty="0" smtClean="0">
                <a:solidFill>
                  <a:srgbClr val="000000"/>
                </a:solidFill>
                <a:latin typeface="Arial" charset="0"/>
                <a:cs typeface="Arial" charset="0"/>
              </a:rPr>
              <a:t>A </a:t>
            </a:r>
            <a:r>
              <a:rPr lang="en-US" sz="2000" dirty="0">
                <a:solidFill>
                  <a:srgbClr val="000000"/>
                </a:solidFill>
                <a:latin typeface="Arial" charset="0"/>
                <a:cs typeface="Arial" charset="0"/>
              </a:rPr>
              <a:t>hasty generalization is a general rule that is formed from only a few examples, or examples that are really exceptions. </a:t>
            </a:r>
            <a:endParaRPr lang="en-US" sz="2000" dirty="0" smtClean="0">
              <a:solidFill>
                <a:srgbClr val="000000"/>
              </a:solidFill>
              <a:latin typeface="Arial" charset="0"/>
              <a:cs typeface="Arial" charset="0"/>
            </a:endParaRPr>
          </a:p>
          <a:p>
            <a:pPr lvl="1" algn="just">
              <a:lnSpc>
                <a:spcPct val="90000"/>
              </a:lnSpc>
            </a:pPr>
            <a:endParaRPr lang="en-US" sz="1800" dirty="0" smtClean="0">
              <a:solidFill>
                <a:srgbClr val="000000"/>
              </a:solidFill>
              <a:latin typeface="Arial" charset="0"/>
              <a:cs typeface="Arial" charset="0"/>
            </a:endParaRPr>
          </a:p>
          <a:p>
            <a:pPr algn="just">
              <a:lnSpc>
                <a:spcPct val="90000"/>
              </a:lnSpc>
              <a:buNone/>
            </a:pPr>
            <a:r>
              <a:rPr lang="en-US" sz="2000" dirty="0" smtClean="0">
                <a:solidFill>
                  <a:srgbClr val="000000"/>
                </a:solidFill>
                <a:latin typeface="Arial" charset="0"/>
                <a:cs typeface="Arial" charset="0"/>
              </a:rPr>
              <a:t>“Two cases of childhood leukemia have occurred along the street where the high-voltage power lines run. The power lines must be the cause of these </a:t>
            </a:r>
            <a:r>
              <a:rPr lang="en-US" sz="2000" dirty="0" err="1" smtClean="0">
                <a:solidFill>
                  <a:srgbClr val="000000"/>
                </a:solidFill>
                <a:latin typeface="Arial" charset="0"/>
                <a:cs typeface="Arial" charset="0"/>
              </a:rPr>
              <a:t>illneses</a:t>
            </a:r>
            <a:r>
              <a:rPr lang="en-US" sz="2000" dirty="0" smtClean="0">
                <a:solidFill>
                  <a:srgbClr val="000000"/>
                </a:solidFill>
                <a:latin typeface="Arial" charset="0"/>
                <a:cs typeface="Arial" charset="0"/>
              </a:rPr>
              <a:t>”</a:t>
            </a:r>
          </a:p>
          <a:p>
            <a:pPr>
              <a:lnSpc>
                <a:spcPct val="90000"/>
              </a:lnSpc>
            </a:pPr>
            <a:r>
              <a:rPr lang="en-US" sz="2000" dirty="0" smtClean="0"/>
              <a:t>Premise : </a:t>
            </a:r>
            <a:r>
              <a:rPr lang="en-US" sz="2000" b="1" dirty="0" smtClean="0">
                <a:solidFill>
                  <a:schemeClr val="tx2"/>
                </a:solidFill>
              </a:rPr>
              <a:t>Two cases of childhood leukemia have occurred along the street where the high-voltage power lines run.</a:t>
            </a:r>
          </a:p>
          <a:p>
            <a:pPr>
              <a:lnSpc>
                <a:spcPct val="90000"/>
              </a:lnSpc>
            </a:pPr>
            <a:r>
              <a:rPr lang="en-US" sz="2000" dirty="0" smtClean="0"/>
              <a:t>Conclusion : </a:t>
            </a:r>
            <a:r>
              <a:rPr lang="en-US" sz="2000" b="1" dirty="0" smtClean="0">
                <a:solidFill>
                  <a:srgbClr val="00B050"/>
                </a:solidFill>
              </a:rPr>
              <a:t>The power lines must be the cause of leukemia</a:t>
            </a:r>
            <a:endParaRPr lang="en-US" sz="2000" dirty="0" smtClean="0">
              <a:solidFill>
                <a:srgbClr val="000000"/>
              </a:solidFill>
              <a:latin typeface="Arial" charset="0"/>
              <a:cs typeface="Arial" charset="0"/>
            </a:endParaRPr>
          </a:p>
          <a:p>
            <a:pPr algn="just">
              <a:lnSpc>
                <a:spcPct val="90000"/>
              </a:lnSpc>
              <a:buNone/>
            </a:pPr>
            <a:r>
              <a:rPr lang="en-US" sz="2000" dirty="0" smtClean="0">
                <a:solidFill>
                  <a:srgbClr val="000000"/>
                </a:solidFill>
                <a:latin typeface="Arial" charset="0"/>
                <a:cs typeface="Arial" charset="0"/>
              </a:rPr>
              <a:t>Analysis : The premises of this argument cites two cases in which leukemia occurred on the street with the power lines. But Two cases are not enough to establish a pattern, let alone to conclude that the power lines are the causes of the </a:t>
            </a:r>
            <a:r>
              <a:rPr lang="en-US" sz="2000" dirty="0" err="1" smtClean="0">
                <a:solidFill>
                  <a:srgbClr val="000000"/>
                </a:solidFill>
                <a:latin typeface="Arial" charset="0"/>
                <a:cs typeface="Arial" charset="0"/>
              </a:rPr>
              <a:t>ilnessses</a:t>
            </a:r>
            <a:r>
              <a:rPr lang="en-US" sz="2000" dirty="0" smtClean="0">
                <a:solidFill>
                  <a:srgbClr val="000000"/>
                </a:solidFill>
                <a:latin typeface="Arial" charset="0"/>
                <a:cs typeface="Arial" charset="0"/>
              </a:rPr>
              <a:t>.</a:t>
            </a:r>
            <a:r>
              <a:rPr lang="en-US" sz="2000" dirty="0" smtClean="0">
                <a:solidFill>
                  <a:srgbClr val="FF0000"/>
                </a:solidFill>
              </a:rPr>
              <a:t> This argument suffers from the fallacy of </a:t>
            </a:r>
            <a:r>
              <a:rPr lang="en-US" sz="2000" b="1" i="1" dirty="0" smtClean="0">
                <a:solidFill>
                  <a:srgbClr val="FF0000"/>
                </a:solidFill>
              </a:rPr>
              <a:t>hasty generalization</a:t>
            </a:r>
            <a:endParaRPr lang="en-US" sz="2000" dirty="0" smtClean="0">
              <a:solidFill>
                <a:srgbClr val="000000"/>
              </a:solidFill>
              <a:latin typeface="Arial" charset="0"/>
              <a:cs typeface="Arial" charset="0"/>
            </a:endParaRPr>
          </a:p>
          <a:p>
            <a:pPr lvl="1" algn="just">
              <a:lnSpc>
                <a:spcPct val="90000"/>
              </a:lnSpc>
              <a:buNone/>
            </a:pPr>
            <a:endParaRPr lang="en-US" sz="1800" dirty="0" smtClean="0">
              <a:solidFill>
                <a:srgbClr val="000000"/>
              </a:solidFill>
              <a:latin typeface="Arial" charset="0"/>
              <a:cs typeface="Arial" charset="0"/>
            </a:endParaRPr>
          </a:p>
          <a:p>
            <a:pPr lvl="1" algn="just">
              <a:lnSpc>
                <a:spcPct val="90000"/>
              </a:lnSpc>
              <a:buNone/>
            </a:pPr>
            <a:r>
              <a:rPr lang="en-US" sz="1800" b="1" i="1" dirty="0" smtClean="0">
                <a:solidFill>
                  <a:srgbClr val="FF0000"/>
                </a:solidFill>
              </a:rPr>
              <a:t>Check the fallacy of this :</a:t>
            </a:r>
          </a:p>
          <a:p>
            <a:pPr lvl="1" algn="just">
              <a:lnSpc>
                <a:spcPct val="90000"/>
              </a:lnSpc>
              <a:buNone/>
            </a:pPr>
            <a:endParaRPr lang="en-US" sz="1800" dirty="0" smtClean="0">
              <a:solidFill>
                <a:srgbClr val="000000"/>
              </a:solidFill>
              <a:latin typeface="Arial" charset="0"/>
              <a:cs typeface="Arial" charset="0"/>
            </a:endParaRPr>
          </a:p>
          <a:p>
            <a:pPr lvl="1" algn="just">
              <a:lnSpc>
                <a:spcPct val="90000"/>
              </a:lnSpc>
              <a:buNone/>
            </a:pPr>
            <a:r>
              <a:rPr lang="en-US" sz="1800" i="1" dirty="0" smtClean="0">
                <a:solidFill>
                  <a:srgbClr val="000000"/>
                </a:solidFill>
                <a:latin typeface="Arial" charset="0"/>
                <a:cs typeface="Arial" charset="0"/>
              </a:rPr>
              <a:t>"</a:t>
            </a:r>
            <a:r>
              <a:rPr lang="en-US" sz="1800" i="1" dirty="0">
                <a:solidFill>
                  <a:srgbClr val="000000"/>
                </a:solidFill>
                <a:latin typeface="Arial" charset="0"/>
                <a:cs typeface="Arial" charset="0"/>
              </a:rPr>
              <a:t>A bear lives at the zoo, therefore, all bears live at zoos</a:t>
            </a:r>
            <a:r>
              <a:rPr lang="en-US" sz="1800" i="1" dirty="0" smtClean="0">
                <a:solidFill>
                  <a:srgbClr val="000000"/>
                </a:solidFill>
                <a:latin typeface="Arial" charset="0"/>
                <a:cs typeface="Arial" charset="0"/>
              </a:rPr>
              <a:t>.“</a:t>
            </a:r>
            <a:endParaRPr lang="en-US" sz="1800" i="1" dirty="0">
              <a:solidFill>
                <a:srgbClr val="000000"/>
              </a:solidFill>
              <a:latin typeface="Arial" charset="0"/>
              <a:cs typeface="Arial" charset="0"/>
            </a:endParaRPr>
          </a:p>
        </p:txBody>
      </p:sp>
      <p:grpSp>
        <p:nvGrpSpPr>
          <p:cNvPr id="4" name="Group 3"/>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A  and B are linked one or few times;</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A caused B</a:t>
              </a:r>
            </a:p>
            <a:p>
              <a:pPr algn="ctr"/>
              <a:r>
                <a:rPr lang="en-US" sz="1600" dirty="0" smtClean="0">
                  <a:solidFill>
                    <a:schemeClr val="tx1"/>
                  </a:solidFill>
                </a:rPr>
                <a:t> (or vice versa </a:t>
              </a:r>
              <a:r>
                <a:rPr lang="en-US" sz="1600" i="1" dirty="0" smtClean="0">
                  <a:solidFill>
                    <a:schemeClr val="tx1"/>
                  </a:solidFill>
                </a:rPr>
                <a:t>-</a:t>
              </a:r>
              <a:r>
                <a:rPr lang="en-US" sz="1600" i="1" dirty="0" err="1" smtClean="0">
                  <a:solidFill>
                    <a:schemeClr val="tx1"/>
                  </a:solidFill>
                </a:rPr>
                <a:t>atau</a:t>
              </a:r>
              <a:r>
                <a:rPr lang="en-US" sz="1600" i="1" dirty="0" smtClean="0">
                  <a:solidFill>
                    <a:schemeClr val="tx1"/>
                  </a:solidFill>
                </a:rPr>
                <a:t> </a:t>
              </a:r>
              <a:r>
                <a:rPr lang="en-US" sz="1600" i="1" dirty="0" err="1" smtClean="0">
                  <a:solidFill>
                    <a:schemeClr val="tx1"/>
                  </a:solidFill>
                </a:rPr>
                <a:t>sebaliknya</a:t>
              </a:r>
              <a:r>
                <a:rPr lang="en-US" sz="1600" i="1" dirty="0" smtClean="0">
                  <a:solidFill>
                    <a:schemeClr val="tx1"/>
                  </a:solidFill>
                </a:rPr>
                <a:t>-</a:t>
              </a:r>
              <a:r>
                <a:rPr lang="en-US" sz="1600" dirty="0" smtClean="0">
                  <a:solidFill>
                    <a:schemeClr val="tx1"/>
                  </a:solidFill>
                </a:rPr>
                <a:t>)</a:t>
              </a:r>
              <a:endParaRPr lang="en-US" sz="1600" dirty="0">
                <a:solidFill>
                  <a:schemeClr val="tx1"/>
                </a:solidFill>
              </a:endParaRPr>
            </a:p>
          </p:txBody>
        </p:sp>
        <p:cxnSp>
          <p:nvCxnSpPr>
            <p:cNvPr id="6" name="Straight Arrow Connector 5"/>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fontScale="90000"/>
          </a:bodyPr>
          <a:lstStyle/>
          <a:p>
            <a:r>
              <a:rPr lang="en-US" b="1" dirty="0" smtClean="0">
                <a:solidFill>
                  <a:schemeClr val="tx1"/>
                </a:solidFill>
                <a:latin typeface="Arial" charset="0"/>
                <a:cs typeface="Arial" charset="0"/>
              </a:rPr>
              <a:t>5. Limited Choice </a:t>
            </a:r>
            <a:r>
              <a:rPr lang="it-IT" b="1" dirty="0" smtClean="0">
                <a:solidFill>
                  <a:schemeClr val="tx1"/>
                </a:solidFill>
                <a:latin typeface="Arial" charset="0"/>
                <a:cs typeface="Arial" charset="0"/>
              </a:rPr>
              <a:t>(False dilemma or False dichotomy)</a:t>
            </a:r>
            <a:endParaRPr lang="en-US" b="1" dirty="0">
              <a:solidFill>
                <a:srgbClr val="000000"/>
              </a:solidFill>
            </a:endParaRPr>
          </a:p>
        </p:txBody>
      </p:sp>
      <p:sp>
        <p:nvSpPr>
          <p:cNvPr id="6147" name="Rectangle 3"/>
          <p:cNvSpPr>
            <a:spLocks noGrp="1" noChangeArrowheads="1"/>
          </p:cNvSpPr>
          <p:nvPr>
            <p:ph type="body" idx="1"/>
          </p:nvPr>
        </p:nvSpPr>
        <p:spPr>
          <a:xfrm>
            <a:off x="179512" y="1371600"/>
            <a:ext cx="6264696" cy="5029200"/>
          </a:xfrm>
        </p:spPr>
        <p:txBody>
          <a:bodyPr>
            <a:normAutofit fontScale="92500" lnSpcReduction="10000"/>
          </a:bodyPr>
          <a:lstStyle/>
          <a:p>
            <a:pPr algn="just">
              <a:lnSpc>
                <a:spcPct val="90000"/>
              </a:lnSpc>
              <a:buNone/>
            </a:pPr>
            <a:r>
              <a:rPr lang="en-US" sz="2200" dirty="0" smtClean="0">
                <a:solidFill>
                  <a:schemeClr val="tx1"/>
                </a:solidFill>
                <a:latin typeface="Arial" pitchFamily="34" charset="0"/>
                <a:cs typeface="Arial" pitchFamily="34" charset="0"/>
              </a:rPr>
              <a:t>Limited choice : Forcing a conclusion by artificially limiting the available options. Most commonly it involves an “either/or” statement</a:t>
            </a:r>
          </a:p>
          <a:p>
            <a:pPr algn="just">
              <a:lnSpc>
                <a:spcPct val="90000"/>
              </a:lnSpc>
              <a:buNone/>
            </a:pPr>
            <a:r>
              <a:rPr lang="en-US" sz="2000" dirty="0" smtClean="0">
                <a:solidFill>
                  <a:srgbClr val="000000"/>
                </a:solidFill>
                <a:latin typeface="Arial" charset="0"/>
                <a:cs typeface="Arial" charset="0"/>
              </a:rPr>
              <a:t>Example :</a:t>
            </a:r>
          </a:p>
          <a:p>
            <a:pPr algn="just">
              <a:lnSpc>
                <a:spcPct val="90000"/>
              </a:lnSpc>
              <a:buNone/>
            </a:pPr>
            <a:r>
              <a:rPr lang="en-US" sz="2000" dirty="0" smtClean="0">
                <a:solidFill>
                  <a:srgbClr val="000000"/>
                </a:solidFill>
                <a:latin typeface="Arial" charset="0"/>
                <a:cs typeface="Arial" charset="0"/>
              </a:rPr>
              <a:t>“You don’t support the President, so you are not a patriotic American”</a:t>
            </a:r>
          </a:p>
          <a:p>
            <a:pPr algn="just">
              <a:lnSpc>
                <a:spcPct val="90000"/>
              </a:lnSpc>
              <a:buNone/>
            </a:pPr>
            <a:endParaRPr lang="en-US" sz="2000" dirty="0" smtClean="0">
              <a:solidFill>
                <a:srgbClr val="000000"/>
              </a:solidFill>
              <a:latin typeface="Arial" charset="0"/>
              <a:cs typeface="Arial" charset="0"/>
            </a:endParaRPr>
          </a:p>
          <a:p>
            <a:pPr algn="just">
              <a:lnSpc>
                <a:spcPct val="90000"/>
              </a:lnSpc>
              <a:buNone/>
            </a:pPr>
            <a:r>
              <a:rPr lang="en-US" sz="2000" dirty="0" smtClean="0">
                <a:solidFill>
                  <a:srgbClr val="000000"/>
                </a:solidFill>
                <a:latin typeface="Arial" charset="0"/>
                <a:cs typeface="Arial" charset="0"/>
              </a:rPr>
              <a:t>Analysis :</a:t>
            </a:r>
          </a:p>
          <a:p>
            <a:pPr algn="just">
              <a:lnSpc>
                <a:spcPct val="90000"/>
              </a:lnSpc>
              <a:buNone/>
            </a:pPr>
            <a:r>
              <a:rPr lang="en-US" sz="2000" dirty="0" smtClean="0">
                <a:solidFill>
                  <a:srgbClr val="000000"/>
                </a:solidFill>
                <a:latin typeface="Arial" charset="0"/>
                <a:cs typeface="Arial" charset="0"/>
              </a:rPr>
              <a:t>Premise : You don’t support the President</a:t>
            </a:r>
          </a:p>
          <a:p>
            <a:pPr algn="just">
              <a:lnSpc>
                <a:spcPct val="90000"/>
              </a:lnSpc>
              <a:buNone/>
            </a:pPr>
            <a:r>
              <a:rPr lang="en-US" sz="2000" dirty="0" smtClean="0">
                <a:solidFill>
                  <a:srgbClr val="000000"/>
                </a:solidFill>
                <a:latin typeface="Arial" charset="0"/>
                <a:cs typeface="Arial" charset="0"/>
              </a:rPr>
              <a:t>Conclusion : You are not a patriotic American</a:t>
            </a:r>
          </a:p>
          <a:p>
            <a:pPr algn="just">
              <a:lnSpc>
                <a:spcPct val="90000"/>
              </a:lnSpc>
              <a:buNone/>
            </a:pPr>
            <a:r>
              <a:rPr lang="en-US" sz="1800" dirty="0" smtClean="0">
                <a:solidFill>
                  <a:srgbClr val="000000"/>
                </a:solidFill>
                <a:latin typeface="Arial" charset="0"/>
                <a:cs typeface="Arial" charset="0"/>
              </a:rPr>
              <a:t>The argument suggests that there are only two types of Americans: patriotic ones who support the President and unpatriotic ones who don’t. But there are many other possibilities , such as being patriotic while dislike a particular president. This argument </a:t>
            </a:r>
            <a:r>
              <a:rPr lang="en-US" sz="2000" dirty="0" smtClean="0">
                <a:latin typeface="Arial" pitchFamily="34" charset="0"/>
                <a:cs typeface="Arial" pitchFamily="34" charset="0"/>
              </a:rPr>
              <a:t>represents the fallacy of limited choice</a:t>
            </a:r>
            <a:r>
              <a:rPr lang="en-US" sz="2000" b="1" dirty="0" smtClean="0">
                <a:latin typeface="Arial" pitchFamily="34" charset="0"/>
                <a:cs typeface="Arial" pitchFamily="34" charset="0"/>
              </a:rPr>
              <a:t>.</a:t>
            </a:r>
          </a:p>
          <a:p>
            <a:pPr lvl="1" algn="just">
              <a:lnSpc>
                <a:spcPct val="90000"/>
              </a:lnSpc>
              <a:buNone/>
            </a:pPr>
            <a:r>
              <a:rPr lang="en-US" sz="1800" b="1" i="1" dirty="0" smtClean="0">
                <a:solidFill>
                  <a:srgbClr val="FF0000"/>
                </a:solidFill>
              </a:rPr>
              <a:t>Check the fallacy of this :</a:t>
            </a:r>
          </a:p>
          <a:p>
            <a:pPr lvl="1" algn="just">
              <a:lnSpc>
                <a:spcPct val="90000"/>
              </a:lnSpc>
              <a:buNone/>
            </a:pPr>
            <a:endParaRPr lang="en-US" sz="1800" dirty="0" smtClean="0">
              <a:solidFill>
                <a:srgbClr val="000000"/>
              </a:solidFill>
              <a:latin typeface="Arial" charset="0"/>
              <a:cs typeface="Arial" charset="0"/>
            </a:endParaRPr>
          </a:p>
          <a:p>
            <a:pPr lvl="1" algn="just">
              <a:lnSpc>
                <a:spcPct val="90000"/>
              </a:lnSpc>
            </a:pPr>
            <a:r>
              <a:rPr lang="en-US" sz="1800" i="1" dirty="0" smtClean="0">
                <a:solidFill>
                  <a:srgbClr val="000000"/>
                </a:solidFill>
                <a:latin typeface="Arial" charset="0"/>
                <a:cs typeface="Arial" charset="0"/>
              </a:rPr>
              <a:t>“</a:t>
            </a:r>
            <a:r>
              <a:rPr lang="en-US" sz="1800" i="1" dirty="0" err="1" smtClean="0">
                <a:solidFill>
                  <a:srgbClr val="000000"/>
                </a:solidFill>
                <a:latin typeface="Arial" charset="0"/>
                <a:cs typeface="Arial" charset="0"/>
              </a:rPr>
              <a:t>Kamu</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tidak</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hapal</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pancasila</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Jadi</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Kamu</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seorang</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Komunis</a:t>
            </a:r>
            <a:r>
              <a:rPr lang="en-US" sz="1800" i="1" dirty="0" smtClean="0">
                <a:solidFill>
                  <a:srgbClr val="000000"/>
                </a:solidFill>
                <a:latin typeface="Arial" charset="0"/>
                <a:cs typeface="Arial" charset="0"/>
              </a:rPr>
              <a:t>”</a:t>
            </a:r>
          </a:p>
          <a:p>
            <a:pPr algn="just">
              <a:lnSpc>
                <a:spcPct val="90000"/>
              </a:lnSpc>
              <a:buNone/>
            </a:pPr>
            <a:endParaRPr lang="en-US" sz="2000" dirty="0" smtClean="0">
              <a:solidFill>
                <a:srgbClr val="000000"/>
              </a:solidFill>
              <a:latin typeface="Arial" charset="0"/>
              <a:cs typeface="Arial" charset="0"/>
            </a:endParaRPr>
          </a:p>
        </p:txBody>
      </p:sp>
      <p:grpSp>
        <p:nvGrpSpPr>
          <p:cNvPr id="2" name="Group 3"/>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 is false;</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Only Q can be true</a:t>
              </a:r>
              <a:endParaRPr lang="en-US" sz="1600" dirty="0">
                <a:solidFill>
                  <a:schemeClr val="tx1"/>
                </a:solidFill>
              </a:endParaRPr>
            </a:p>
          </p:txBody>
        </p:sp>
        <p:cxnSp>
          <p:nvCxnSpPr>
            <p:cNvPr id="6" name="Straight Arrow Connector 5"/>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fontScale="90000"/>
          </a:bodyPr>
          <a:lstStyle/>
          <a:p>
            <a:r>
              <a:rPr lang="en-US" b="1" dirty="0" smtClean="0">
                <a:solidFill>
                  <a:schemeClr val="tx1"/>
                </a:solidFill>
                <a:latin typeface="Arial" charset="0"/>
                <a:cs typeface="Arial" charset="0"/>
              </a:rPr>
              <a:t>6. Appeal to Emotion </a:t>
            </a:r>
            <a:r>
              <a:rPr lang="en-US" sz="3600" b="1" dirty="0" smtClean="0">
                <a:solidFill>
                  <a:schemeClr val="tx1"/>
                </a:solidFill>
                <a:latin typeface="Arial" charset="0"/>
                <a:cs typeface="Arial" charset="0"/>
              </a:rPr>
              <a:t>(Argumentum ad </a:t>
            </a:r>
            <a:r>
              <a:rPr lang="en-US" sz="3600" b="1" dirty="0" err="1" smtClean="0">
                <a:solidFill>
                  <a:schemeClr val="tx1"/>
                </a:solidFill>
                <a:latin typeface="Arial" charset="0"/>
                <a:cs typeface="Arial" charset="0"/>
              </a:rPr>
              <a:t>passiones</a:t>
            </a:r>
            <a:r>
              <a:rPr lang="en-US" sz="3600" b="1" dirty="0" smtClean="0">
                <a:solidFill>
                  <a:schemeClr val="tx1"/>
                </a:solidFill>
                <a:latin typeface="Arial" charset="0"/>
                <a:cs typeface="Arial" charset="0"/>
              </a:rPr>
              <a:t>)</a:t>
            </a:r>
            <a:endParaRPr lang="en-US" b="1" dirty="0">
              <a:solidFill>
                <a:srgbClr val="000000"/>
              </a:solidFill>
            </a:endParaRPr>
          </a:p>
        </p:txBody>
      </p:sp>
      <p:sp>
        <p:nvSpPr>
          <p:cNvPr id="6147" name="Rectangle 3"/>
          <p:cNvSpPr>
            <a:spLocks noGrp="1" noChangeArrowheads="1"/>
          </p:cNvSpPr>
          <p:nvPr>
            <p:ph type="body" idx="1"/>
          </p:nvPr>
        </p:nvSpPr>
        <p:spPr>
          <a:xfrm>
            <a:off x="179512" y="1371600"/>
            <a:ext cx="6264696" cy="5029200"/>
          </a:xfrm>
        </p:spPr>
        <p:txBody>
          <a:bodyPr>
            <a:normAutofit fontScale="85000" lnSpcReduction="20000"/>
          </a:bodyPr>
          <a:lstStyle/>
          <a:p>
            <a:pPr algn="just">
              <a:lnSpc>
                <a:spcPct val="90000"/>
              </a:lnSpc>
              <a:buNone/>
            </a:pPr>
            <a:r>
              <a:rPr lang="en-US" sz="2000" b="1" dirty="0" smtClean="0">
                <a:solidFill>
                  <a:schemeClr val="tx1"/>
                </a:solidFill>
                <a:latin typeface="Arial" pitchFamily="34" charset="0"/>
                <a:cs typeface="Arial" pitchFamily="34" charset="0"/>
              </a:rPr>
              <a:t>Appeal to emotion</a:t>
            </a:r>
            <a:r>
              <a:rPr lang="en-US" sz="2000" dirty="0" smtClean="0">
                <a:solidFill>
                  <a:schemeClr val="tx1"/>
                </a:solidFill>
                <a:latin typeface="Arial" pitchFamily="34" charset="0"/>
                <a:cs typeface="Arial" pitchFamily="34" charset="0"/>
              </a:rPr>
              <a:t> or </a:t>
            </a:r>
            <a:r>
              <a:rPr lang="en-US" sz="2000" b="1" dirty="0" smtClean="0">
                <a:solidFill>
                  <a:schemeClr val="tx1"/>
                </a:solidFill>
                <a:latin typeface="Arial" pitchFamily="34" charset="0"/>
                <a:cs typeface="Arial" pitchFamily="34" charset="0"/>
              </a:rPr>
              <a:t>argumentum ad </a:t>
            </a:r>
            <a:r>
              <a:rPr lang="en-US" sz="2000" b="1" dirty="0" err="1" smtClean="0">
                <a:solidFill>
                  <a:schemeClr val="tx1"/>
                </a:solidFill>
                <a:latin typeface="Arial" pitchFamily="34" charset="0"/>
                <a:cs typeface="Arial" pitchFamily="34" charset="0"/>
              </a:rPr>
              <a:t>passiones</a:t>
            </a:r>
            <a:r>
              <a:rPr lang="en-US" sz="2000" dirty="0" smtClean="0">
                <a:solidFill>
                  <a:schemeClr val="tx1"/>
                </a:solidFill>
                <a:latin typeface="Arial" pitchFamily="34" charset="0"/>
                <a:cs typeface="Arial" pitchFamily="34" charset="0"/>
              </a:rPr>
              <a:t> is a logical </a:t>
            </a:r>
            <a:r>
              <a:rPr lang="en-US" sz="2000" dirty="0" smtClean="0">
                <a:solidFill>
                  <a:schemeClr val="tx1"/>
                </a:solidFill>
                <a:latin typeface="Arial" pitchFamily="34" charset="0"/>
                <a:cs typeface="Arial" pitchFamily="34" charset="0"/>
                <a:hlinkClick r:id="rId2" tooltip="Fallacy"/>
              </a:rPr>
              <a:t>fallacy</a:t>
            </a:r>
            <a:r>
              <a:rPr lang="en-US" sz="2000" dirty="0" smtClean="0">
                <a:solidFill>
                  <a:schemeClr val="tx1"/>
                </a:solidFill>
                <a:latin typeface="Arial" pitchFamily="34" charset="0"/>
                <a:cs typeface="Arial" pitchFamily="34" charset="0"/>
              </a:rPr>
              <a:t> which uses the </a:t>
            </a:r>
            <a:r>
              <a:rPr lang="en-US" sz="2000" dirty="0" smtClean="0">
                <a:solidFill>
                  <a:schemeClr val="tx1"/>
                </a:solidFill>
                <a:latin typeface="Arial" pitchFamily="34" charset="0"/>
                <a:cs typeface="Arial" pitchFamily="34" charset="0"/>
                <a:hlinkClick r:id="rId3" tooltip="Psychological manipulation"/>
              </a:rPr>
              <a:t>manipulation</a:t>
            </a:r>
            <a:r>
              <a:rPr lang="en-US" sz="2000" dirty="0" smtClean="0">
                <a:solidFill>
                  <a:schemeClr val="tx1"/>
                </a:solidFill>
                <a:latin typeface="Arial" pitchFamily="34" charset="0"/>
                <a:cs typeface="Arial" pitchFamily="34" charset="0"/>
              </a:rPr>
              <a:t> of the recipient's emotions, rather than valid logic, to win an argument. </a:t>
            </a:r>
          </a:p>
          <a:p>
            <a:pPr algn="just">
              <a:lnSpc>
                <a:spcPct val="90000"/>
              </a:lnSpc>
            </a:pPr>
            <a:r>
              <a:rPr lang="en-US" sz="2000" dirty="0" smtClean="0">
                <a:solidFill>
                  <a:schemeClr val="tx1"/>
                </a:solidFill>
                <a:latin typeface="Arial" pitchFamily="34" charset="0"/>
                <a:cs typeface="Arial" pitchFamily="34" charset="0"/>
              </a:rPr>
              <a:t>The appeal to emotion fallacy uses emotions as the basis of an argument's position without factual evidence that logically supports the major ideas endorsed by the elicitor of the argument. </a:t>
            </a:r>
          </a:p>
          <a:p>
            <a:pPr algn="just">
              <a:lnSpc>
                <a:spcPct val="90000"/>
              </a:lnSpc>
            </a:pPr>
            <a:r>
              <a:rPr lang="en-US" sz="2000" dirty="0" smtClean="0">
                <a:solidFill>
                  <a:schemeClr val="tx1"/>
                </a:solidFill>
                <a:latin typeface="Arial" pitchFamily="34" charset="0"/>
                <a:cs typeface="Arial" pitchFamily="34" charset="0"/>
              </a:rPr>
              <a:t>Also, this kind of thinking may be evident in one who lets emotions and/or other subjective considerations influence one's reasoning process</a:t>
            </a:r>
          </a:p>
          <a:p>
            <a:pPr algn="just">
              <a:lnSpc>
                <a:spcPct val="90000"/>
              </a:lnSpc>
              <a:buNone/>
            </a:pPr>
            <a:r>
              <a:rPr lang="en-US" sz="2000" dirty="0" smtClean="0">
                <a:latin typeface="Arial" pitchFamily="34" charset="0"/>
                <a:cs typeface="Arial" pitchFamily="34" charset="0"/>
              </a:rPr>
              <a:t>Example :</a:t>
            </a:r>
          </a:p>
          <a:p>
            <a:pPr algn="just">
              <a:lnSpc>
                <a:spcPct val="90000"/>
              </a:lnSpc>
              <a:buNone/>
            </a:pPr>
            <a:r>
              <a:rPr lang="en-US" sz="2000" dirty="0" smtClean="0">
                <a:latin typeface="Arial" pitchFamily="34" charset="0"/>
                <a:cs typeface="Arial" pitchFamily="34" charset="0"/>
              </a:rPr>
              <a:t>In a commercial for Michelin tires , a picture of a baby is shown with the words “because so much is riding on your tires”</a:t>
            </a:r>
          </a:p>
          <a:p>
            <a:pPr algn="just">
              <a:lnSpc>
                <a:spcPct val="90000"/>
              </a:lnSpc>
              <a:buNone/>
            </a:pPr>
            <a:r>
              <a:rPr lang="en-US" sz="2000" dirty="0" smtClean="0">
                <a:solidFill>
                  <a:schemeClr val="tx1"/>
                </a:solidFill>
                <a:latin typeface="Arial" pitchFamily="34" charset="0"/>
                <a:cs typeface="Arial" pitchFamily="34" charset="0"/>
              </a:rPr>
              <a:t>Analysis : </a:t>
            </a:r>
          </a:p>
          <a:p>
            <a:pPr algn="just">
              <a:lnSpc>
                <a:spcPct val="90000"/>
              </a:lnSpc>
              <a:buNone/>
            </a:pPr>
            <a:r>
              <a:rPr lang="en-US" sz="2000" dirty="0" smtClean="0">
                <a:solidFill>
                  <a:schemeClr val="tx1"/>
                </a:solidFill>
                <a:latin typeface="Arial" pitchFamily="34" charset="0"/>
                <a:cs typeface="Arial" pitchFamily="34" charset="0"/>
              </a:rPr>
              <a:t>Premises : You love your baby</a:t>
            </a:r>
          </a:p>
          <a:p>
            <a:pPr algn="just">
              <a:lnSpc>
                <a:spcPct val="90000"/>
              </a:lnSpc>
              <a:buNone/>
            </a:pPr>
            <a:r>
              <a:rPr lang="en-US" sz="2000" dirty="0" err="1" smtClean="0">
                <a:latin typeface="Arial" pitchFamily="34" charset="0"/>
                <a:cs typeface="Arial" pitchFamily="34" charset="0"/>
              </a:rPr>
              <a:t>Conclution</a:t>
            </a:r>
            <a:r>
              <a:rPr lang="en-US" sz="2000" dirty="0" smtClean="0">
                <a:latin typeface="Arial" pitchFamily="34" charset="0"/>
                <a:cs typeface="Arial" pitchFamily="34" charset="0"/>
              </a:rPr>
              <a:t> : You should buy Michelin tires</a:t>
            </a:r>
          </a:p>
          <a:p>
            <a:pPr algn="just">
              <a:lnSpc>
                <a:spcPct val="90000"/>
              </a:lnSpc>
              <a:buNone/>
            </a:pPr>
            <a:r>
              <a:rPr lang="en-US" sz="2000" dirty="0" smtClean="0">
                <a:latin typeface="Arial" pitchFamily="34" charset="0"/>
                <a:cs typeface="Arial" pitchFamily="34" charset="0"/>
              </a:rPr>
              <a:t>The argument makes no appeal to logic, This attempt to evoke an emotional response as a tool of persuasion. This argument represents the fallacy of </a:t>
            </a:r>
            <a:r>
              <a:rPr lang="en-US" sz="2000" b="1" dirty="0" smtClean="0">
                <a:latin typeface="Arial" pitchFamily="34" charset="0"/>
                <a:cs typeface="Arial" pitchFamily="34" charset="0"/>
              </a:rPr>
              <a:t>appeal to emotion.</a:t>
            </a:r>
          </a:p>
          <a:p>
            <a:pPr lvl="1" algn="just">
              <a:lnSpc>
                <a:spcPct val="90000"/>
              </a:lnSpc>
              <a:buNone/>
            </a:pPr>
            <a:endParaRPr lang="en-US" sz="1800" b="1" i="1" dirty="0" smtClean="0">
              <a:solidFill>
                <a:srgbClr val="FF0000"/>
              </a:solidFill>
            </a:endParaRPr>
          </a:p>
          <a:p>
            <a:pPr lvl="1" algn="just">
              <a:lnSpc>
                <a:spcPct val="90000"/>
              </a:lnSpc>
              <a:buNone/>
            </a:pPr>
            <a:r>
              <a:rPr lang="en-US" sz="1800" b="1" i="1" dirty="0" smtClean="0">
                <a:solidFill>
                  <a:srgbClr val="FF0000"/>
                </a:solidFill>
              </a:rPr>
              <a:t>Check the fallacy of this :</a:t>
            </a:r>
          </a:p>
          <a:p>
            <a:pPr lvl="1" algn="just">
              <a:lnSpc>
                <a:spcPct val="90000"/>
              </a:lnSpc>
              <a:buNone/>
            </a:pPr>
            <a:endParaRPr lang="en-US" sz="1800" dirty="0" smtClean="0">
              <a:solidFill>
                <a:srgbClr val="000000"/>
              </a:solidFill>
              <a:latin typeface="Arial" charset="0"/>
              <a:cs typeface="Arial" charset="0"/>
            </a:endParaRPr>
          </a:p>
          <a:p>
            <a:pPr lvl="1" algn="just">
              <a:lnSpc>
                <a:spcPct val="90000"/>
              </a:lnSpc>
              <a:buNone/>
            </a:pPr>
            <a:r>
              <a:rPr lang="en-US" sz="1800" i="1" dirty="0" smtClean="0">
                <a:solidFill>
                  <a:srgbClr val="000000"/>
                </a:solidFill>
                <a:latin typeface="Arial" charset="0"/>
                <a:cs typeface="Arial" charset="0"/>
              </a:rPr>
              <a:t>“</a:t>
            </a:r>
            <a:r>
              <a:rPr lang="en-US" sz="1800" i="1" dirty="0" err="1" smtClean="0">
                <a:solidFill>
                  <a:srgbClr val="000000"/>
                </a:solidFill>
                <a:latin typeface="Arial" charset="0"/>
                <a:cs typeface="Arial" charset="0"/>
              </a:rPr>
              <a:t>Keputusan</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dari</a:t>
            </a:r>
            <a:r>
              <a:rPr lang="en-US" sz="1800" i="1" dirty="0" smtClean="0">
                <a:solidFill>
                  <a:srgbClr val="000000"/>
                </a:solidFill>
                <a:latin typeface="Arial" charset="0"/>
                <a:cs typeface="Arial" charset="0"/>
              </a:rPr>
              <a:t> AA Gym </a:t>
            </a:r>
            <a:r>
              <a:rPr lang="en-US" sz="1800" i="1" dirty="0" err="1" smtClean="0">
                <a:solidFill>
                  <a:srgbClr val="000000"/>
                </a:solidFill>
                <a:latin typeface="Arial" charset="0"/>
                <a:cs typeface="Arial" charset="0"/>
              </a:rPr>
              <a:t>untuk</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memilih</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calon</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presiden</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itu</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pasti</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benar</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mesti</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kita</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ikuti</a:t>
            </a:r>
            <a:r>
              <a:rPr lang="en-US" sz="1800" i="1" dirty="0" smtClean="0">
                <a:solidFill>
                  <a:srgbClr val="000000"/>
                </a:solidFill>
                <a:latin typeface="Arial" charset="0"/>
                <a:cs typeface="Arial" charset="0"/>
              </a:rPr>
              <a:t> , </a:t>
            </a:r>
            <a:r>
              <a:rPr lang="en-US" sz="1800" i="1" dirty="0" err="1" smtClean="0">
                <a:solidFill>
                  <a:srgbClr val="000000"/>
                </a:solidFill>
                <a:latin typeface="Arial" charset="0"/>
                <a:cs typeface="Arial" charset="0"/>
              </a:rPr>
              <a:t>Aa</a:t>
            </a:r>
            <a:r>
              <a:rPr lang="en-US" sz="1800" i="1" dirty="0" smtClean="0">
                <a:solidFill>
                  <a:srgbClr val="000000"/>
                </a:solidFill>
                <a:latin typeface="Arial" charset="0"/>
                <a:cs typeface="Arial" charset="0"/>
              </a:rPr>
              <a:t> Gym </a:t>
            </a:r>
            <a:r>
              <a:rPr lang="en-US" sz="1800" i="1" dirty="0" err="1" smtClean="0">
                <a:solidFill>
                  <a:srgbClr val="000000"/>
                </a:solidFill>
                <a:latin typeface="Arial" charset="0"/>
                <a:cs typeface="Arial" charset="0"/>
              </a:rPr>
              <a:t>kan</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seorang</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ulama</a:t>
            </a:r>
            <a:r>
              <a:rPr lang="en-US" sz="1800" i="1" dirty="0" smtClean="0">
                <a:solidFill>
                  <a:srgbClr val="000000"/>
                </a:solidFill>
                <a:latin typeface="Arial" charset="0"/>
                <a:cs typeface="Arial" charset="0"/>
              </a:rPr>
              <a:t> </a:t>
            </a:r>
            <a:r>
              <a:rPr lang="en-US" sz="1800" i="1" dirty="0" err="1" smtClean="0">
                <a:solidFill>
                  <a:srgbClr val="000000"/>
                </a:solidFill>
                <a:latin typeface="Arial" charset="0"/>
                <a:cs typeface="Arial" charset="0"/>
              </a:rPr>
              <a:t>terkenal</a:t>
            </a:r>
            <a:r>
              <a:rPr lang="en-US" sz="1800" i="1" dirty="0" smtClean="0">
                <a:solidFill>
                  <a:srgbClr val="000000"/>
                </a:solidFill>
                <a:latin typeface="Arial" charset="0"/>
                <a:cs typeface="Arial" charset="0"/>
              </a:rPr>
              <a:t>“</a:t>
            </a:r>
            <a:endParaRPr lang="en-US" sz="2000" b="1" dirty="0" smtClean="0">
              <a:solidFill>
                <a:schemeClr val="tx1"/>
              </a:solidFill>
              <a:latin typeface="Arial" pitchFamily="34" charset="0"/>
              <a:cs typeface="Arial" pitchFamily="34" charset="0"/>
            </a:endParaRPr>
          </a:p>
          <a:p>
            <a:pPr algn="just">
              <a:lnSpc>
                <a:spcPct val="90000"/>
              </a:lnSpc>
              <a:buNone/>
            </a:pPr>
            <a:endParaRPr lang="en-US" sz="2000" dirty="0" smtClean="0">
              <a:solidFill>
                <a:schemeClr val="tx1"/>
              </a:solidFill>
              <a:latin typeface="Arial" pitchFamily="34" charset="0"/>
              <a:cs typeface="Arial" pitchFamily="34" charset="0"/>
            </a:endParaRPr>
          </a:p>
        </p:txBody>
      </p:sp>
      <p:grpSp>
        <p:nvGrpSpPr>
          <p:cNvPr id="2" name="Group 3"/>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 is associated with a positive emotional response;</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 is true</a:t>
              </a:r>
            </a:p>
          </p:txBody>
        </p:sp>
        <p:cxnSp>
          <p:nvCxnSpPr>
            <p:cNvPr id="6" name="Straight Arrow Connector 5"/>
            <p:cNvCxnSpPr/>
            <p:nvPr/>
          </p:nvCxnSpPr>
          <p:spPr>
            <a:xfrm>
              <a:off x="7740352" y="2924944"/>
              <a:ext cx="0" cy="93610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b="1" dirty="0" smtClean="0">
                <a:solidFill>
                  <a:schemeClr val="tx1"/>
                </a:solidFill>
                <a:latin typeface="Arial" charset="0"/>
                <a:cs typeface="Arial" charset="0"/>
              </a:rPr>
              <a:t>7. Personal Attack </a:t>
            </a:r>
            <a:r>
              <a:rPr lang="en-US" sz="3600" b="1" dirty="0" smtClean="0">
                <a:solidFill>
                  <a:schemeClr val="tx1"/>
                </a:solidFill>
                <a:latin typeface="Arial" charset="0"/>
                <a:cs typeface="Arial" charset="0"/>
              </a:rPr>
              <a:t>(ad Hominem)</a:t>
            </a:r>
            <a:endParaRPr lang="en-US" b="1" dirty="0">
              <a:solidFill>
                <a:srgbClr val="000000"/>
              </a:solidFill>
            </a:endParaRPr>
          </a:p>
        </p:txBody>
      </p:sp>
      <p:sp>
        <p:nvSpPr>
          <p:cNvPr id="6147" name="Rectangle 3"/>
          <p:cNvSpPr>
            <a:spLocks noGrp="1" noChangeArrowheads="1"/>
          </p:cNvSpPr>
          <p:nvPr>
            <p:ph type="body" idx="1"/>
          </p:nvPr>
        </p:nvSpPr>
        <p:spPr>
          <a:xfrm>
            <a:off x="179512" y="1371600"/>
            <a:ext cx="6264696" cy="5029200"/>
          </a:xfrm>
        </p:spPr>
        <p:txBody>
          <a:bodyPr>
            <a:normAutofit/>
          </a:bodyPr>
          <a:lstStyle/>
          <a:p>
            <a:pPr algn="just">
              <a:lnSpc>
                <a:spcPct val="90000"/>
              </a:lnSpc>
              <a:buNone/>
            </a:pPr>
            <a:r>
              <a:rPr lang="en-US" sz="2000" dirty="0" smtClean="0">
                <a:solidFill>
                  <a:srgbClr val="000000"/>
                </a:solidFill>
                <a:latin typeface="Arial" charset="0"/>
                <a:cs typeface="Arial" charset="0"/>
              </a:rPr>
              <a:t>Personal Attack or ad hominem (Latin for "to the man" or "to the person"), short for argumentum ad hominem, is a general category of fallacies in which a claim or argument is rejected on the basis of some irrelevant fact about the author of or the person presenting the claim or argument</a:t>
            </a:r>
          </a:p>
          <a:p>
            <a:pPr algn="just">
              <a:lnSpc>
                <a:spcPct val="90000"/>
              </a:lnSpc>
              <a:buNone/>
            </a:pPr>
            <a:endParaRPr lang="en-US" sz="2000" dirty="0" smtClean="0">
              <a:solidFill>
                <a:srgbClr val="000000"/>
              </a:solidFill>
              <a:latin typeface="Arial" charset="0"/>
              <a:cs typeface="Arial" charset="0"/>
            </a:endParaRPr>
          </a:p>
          <a:p>
            <a:pPr algn="just">
              <a:lnSpc>
                <a:spcPct val="90000"/>
              </a:lnSpc>
              <a:buNone/>
            </a:pPr>
            <a:r>
              <a:rPr lang="en-US" sz="2000" dirty="0" smtClean="0">
                <a:solidFill>
                  <a:srgbClr val="000000"/>
                </a:solidFill>
                <a:latin typeface="Arial" charset="0"/>
                <a:cs typeface="Arial" charset="0"/>
              </a:rPr>
              <a:t>Example :</a:t>
            </a:r>
          </a:p>
          <a:p>
            <a:pPr algn="just">
              <a:lnSpc>
                <a:spcPct val="90000"/>
              </a:lnSpc>
              <a:buNone/>
            </a:pPr>
            <a:r>
              <a:rPr lang="en-US" sz="2000" dirty="0" smtClean="0">
                <a:solidFill>
                  <a:srgbClr val="000000"/>
                </a:solidFill>
                <a:latin typeface="Arial" charset="0"/>
                <a:cs typeface="Arial" charset="0"/>
              </a:rPr>
              <a:t>Gwen : You should stop drinking alcohol because it’s hurting your grades, endangering people when you drink and drive</a:t>
            </a:r>
          </a:p>
          <a:p>
            <a:pPr algn="just">
              <a:lnSpc>
                <a:spcPct val="90000"/>
              </a:lnSpc>
              <a:buNone/>
            </a:pPr>
            <a:r>
              <a:rPr lang="en-US" sz="2000" dirty="0" smtClean="0">
                <a:solidFill>
                  <a:srgbClr val="000000"/>
                </a:solidFill>
                <a:latin typeface="Arial" charset="0"/>
                <a:cs typeface="Arial" charset="0"/>
              </a:rPr>
              <a:t>Merle : I’ve seen you drink a few too many on occasion yourself</a:t>
            </a:r>
          </a:p>
          <a:p>
            <a:pPr algn="just">
              <a:lnSpc>
                <a:spcPct val="90000"/>
              </a:lnSpc>
              <a:buNone/>
            </a:pPr>
            <a:endParaRPr lang="en-US" sz="2000" dirty="0" smtClean="0">
              <a:solidFill>
                <a:srgbClr val="000000"/>
              </a:solidFill>
              <a:latin typeface="Arial" charset="0"/>
              <a:cs typeface="Arial" charset="0"/>
            </a:endParaRPr>
          </a:p>
          <a:p>
            <a:pPr algn="just">
              <a:lnSpc>
                <a:spcPct val="90000"/>
              </a:lnSpc>
              <a:buNone/>
            </a:pPr>
            <a:r>
              <a:rPr lang="en-US" sz="2000" dirty="0" smtClean="0">
                <a:solidFill>
                  <a:srgbClr val="000000"/>
                </a:solidFill>
                <a:latin typeface="Arial" charset="0"/>
                <a:cs typeface="Arial" charset="0"/>
              </a:rPr>
              <a:t>Analysis : Merle has resorted to attacking to Gwen personally rather than arguing logically, so we call this fallacy </a:t>
            </a:r>
            <a:r>
              <a:rPr lang="en-US" sz="2000" i="1" dirty="0" smtClean="0">
                <a:solidFill>
                  <a:srgbClr val="000000"/>
                </a:solidFill>
                <a:latin typeface="Arial" charset="0"/>
                <a:cs typeface="Arial" charset="0"/>
              </a:rPr>
              <a:t>personal attack or ad hominem</a:t>
            </a:r>
            <a:endParaRPr lang="en-US" sz="2000" dirty="0" smtClean="0">
              <a:solidFill>
                <a:srgbClr val="000000"/>
              </a:solidFill>
              <a:latin typeface="Arial" charset="0"/>
              <a:cs typeface="Arial" charset="0"/>
            </a:endParaRPr>
          </a:p>
        </p:txBody>
      </p:sp>
      <p:grpSp>
        <p:nvGrpSpPr>
          <p:cNvPr id="2" name="Group 3"/>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I have a problem with the person or group claiming p</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 is not true</a:t>
              </a:r>
              <a:endParaRPr lang="en-US" sz="1600" dirty="0">
                <a:solidFill>
                  <a:schemeClr val="tx1"/>
                </a:solidFill>
              </a:endParaRPr>
            </a:p>
          </p:txBody>
        </p:sp>
        <p:cxnSp>
          <p:nvCxnSpPr>
            <p:cNvPr id="6" name="Straight Arrow Connector 5"/>
            <p:cNvCxnSpPr/>
            <p:nvPr/>
          </p:nvCxnSpPr>
          <p:spPr>
            <a:xfrm>
              <a:off x="7740352" y="2708920"/>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fontScale="90000"/>
          </a:bodyPr>
          <a:lstStyle/>
          <a:p>
            <a:r>
              <a:rPr lang="en-US" b="1" dirty="0" smtClean="0">
                <a:solidFill>
                  <a:schemeClr val="tx1"/>
                </a:solidFill>
                <a:latin typeface="Arial" charset="0"/>
                <a:cs typeface="Arial" charset="0"/>
              </a:rPr>
              <a:t>8. Circular Reasoning (</a:t>
            </a:r>
            <a:r>
              <a:rPr lang="en-US" b="1" i="1" dirty="0" err="1" smtClean="0">
                <a:solidFill>
                  <a:schemeClr val="tx1"/>
                </a:solidFill>
              </a:rPr>
              <a:t>circulus</a:t>
            </a:r>
            <a:r>
              <a:rPr lang="en-US" b="1" i="1" dirty="0" smtClean="0">
                <a:solidFill>
                  <a:schemeClr val="tx1"/>
                </a:solidFill>
              </a:rPr>
              <a:t> in </a:t>
            </a:r>
            <a:r>
              <a:rPr lang="en-US" b="1" i="1" dirty="0" err="1" smtClean="0">
                <a:solidFill>
                  <a:schemeClr val="tx1"/>
                </a:solidFill>
              </a:rPr>
              <a:t>probando</a:t>
            </a:r>
            <a:r>
              <a:rPr lang="en-US" b="1" i="1" dirty="0" smtClean="0">
                <a:solidFill>
                  <a:schemeClr val="tx1"/>
                </a:solidFill>
              </a:rPr>
              <a:t>)</a:t>
            </a:r>
            <a:endParaRPr lang="en-US" b="1" dirty="0">
              <a:solidFill>
                <a:schemeClr val="tx1"/>
              </a:solidFill>
            </a:endParaRPr>
          </a:p>
        </p:txBody>
      </p:sp>
      <p:sp>
        <p:nvSpPr>
          <p:cNvPr id="6147" name="Rectangle 3"/>
          <p:cNvSpPr>
            <a:spLocks noGrp="1" noChangeArrowheads="1"/>
          </p:cNvSpPr>
          <p:nvPr>
            <p:ph type="body" idx="1"/>
          </p:nvPr>
        </p:nvSpPr>
        <p:spPr>
          <a:xfrm>
            <a:off x="179512" y="1371600"/>
            <a:ext cx="6264696" cy="5029200"/>
          </a:xfrm>
        </p:spPr>
        <p:txBody>
          <a:bodyPr>
            <a:normAutofit/>
          </a:bodyPr>
          <a:lstStyle/>
          <a:p>
            <a:pPr algn="just">
              <a:lnSpc>
                <a:spcPct val="90000"/>
              </a:lnSpc>
              <a:buNone/>
            </a:pPr>
            <a:r>
              <a:rPr lang="en-US" sz="2000" b="1" dirty="0" smtClean="0"/>
              <a:t>Circular reasoning</a:t>
            </a:r>
            <a:r>
              <a:rPr lang="en-US" sz="2000" dirty="0" smtClean="0"/>
              <a:t> is a </a:t>
            </a:r>
            <a:r>
              <a:rPr lang="en-US" sz="2000" dirty="0" smtClean="0">
                <a:hlinkClick r:id="rId2" tooltip="Fallacy"/>
              </a:rPr>
              <a:t>logical fallacy</a:t>
            </a:r>
            <a:r>
              <a:rPr lang="en-US" sz="2000" dirty="0" smtClean="0"/>
              <a:t> in which the </a:t>
            </a:r>
            <a:r>
              <a:rPr lang="en-US" sz="2000" dirty="0" err="1" smtClean="0"/>
              <a:t>reasoner</a:t>
            </a:r>
            <a:r>
              <a:rPr lang="en-US" sz="2000" dirty="0" smtClean="0"/>
              <a:t> begins with what they are trying to end with. Other ways to express this are that there is no reason to accept the premises unless one already believes the conclusion, or that the premises provide no independent ground or evidence for the conclusion</a:t>
            </a:r>
          </a:p>
          <a:p>
            <a:pPr algn="just">
              <a:lnSpc>
                <a:spcPct val="90000"/>
              </a:lnSpc>
              <a:buNone/>
            </a:pPr>
            <a:r>
              <a:rPr lang="en-US" sz="2000" dirty="0" smtClean="0">
                <a:solidFill>
                  <a:srgbClr val="000000"/>
                </a:solidFill>
                <a:latin typeface="Arial" charset="0"/>
                <a:cs typeface="Arial" charset="0"/>
              </a:rPr>
              <a:t>Example :</a:t>
            </a:r>
          </a:p>
          <a:p>
            <a:pPr algn="just">
              <a:lnSpc>
                <a:spcPct val="90000"/>
              </a:lnSpc>
              <a:buNone/>
            </a:pPr>
            <a:r>
              <a:rPr lang="en-US" sz="2000" dirty="0" smtClean="0">
                <a:solidFill>
                  <a:srgbClr val="000000"/>
                </a:solidFill>
                <a:latin typeface="Arial" charset="0"/>
                <a:cs typeface="Arial" charset="0"/>
              </a:rPr>
              <a:t>“society has on obligation to shelter the homeless because the needy have a right to the resources of the community”</a:t>
            </a:r>
          </a:p>
          <a:p>
            <a:pPr algn="just">
              <a:lnSpc>
                <a:spcPct val="90000"/>
              </a:lnSpc>
              <a:buNone/>
            </a:pPr>
            <a:r>
              <a:rPr lang="en-US" sz="2000" dirty="0" smtClean="0">
                <a:solidFill>
                  <a:srgbClr val="000000"/>
                </a:solidFill>
                <a:latin typeface="Arial" charset="0"/>
                <a:cs typeface="Arial" charset="0"/>
              </a:rPr>
              <a:t>Analysis : the premise and conclusion both say essentially the same thing</a:t>
            </a:r>
            <a:endParaRPr lang="en-US" sz="1800" dirty="0">
              <a:solidFill>
                <a:srgbClr val="000000"/>
              </a:solidFill>
              <a:latin typeface="Arial" charset="0"/>
              <a:cs typeface="Arial" charset="0"/>
            </a:endParaRPr>
          </a:p>
        </p:txBody>
      </p:sp>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 is true</a:t>
            </a:r>
            <a:endParaRPr lang="en-US" dirty="0" smtClean="0">
              <a:solidFill>
                <a:schemeClr val="accent2"/>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sz="1600" dirty="0" smtClean="0">
                <a:solidFill>
                  <a:schemeClr val="tx1"/>
                </a:solidFill>
              </a:rPr>
              <a:t>P is restarted in different words</a:t>
            </a:r>
            <a:endParaRPr lang="en-US" sz="1600" dirty="0">
              <a:solidFill>
                <a:schemeClr val="tx1"/>
              </a:solidFill>
            </a:endParaRPr>
          </a:p>
        </p:txBody>
      </p:sp>
      <p:sp>
        <p:nvSpPr>
          <p:cNvPr id="14" name="Freeform 13"/>
          <p:cNvSpPr/>
          <p:nvPr/>
        </p:nvSpPr>
        <p:spPr>
          <a:xfrm>
            <a:off x="6599382" y="1773382"/>
            <a:ext cx="2262908" cy="1727626"/>
          </a:xfrm>
          <a:custGeom>
            <a:avLst/>
            <a:gdLst>
              <a:gd name="connsiteX0" fmla="*/ 701963 w 2262908"/>
              <a:gd name="connsiteY0" fmla="*/ 0 h 1554018"/>
              <a:gd name="connsiteX1" fmla="*/ 189345 w 2262908"/>
              <a:gd name="connsiteY1" fmla="*/ 401782 h 1554018"/>
              <a:gd name="connsiteX2" fmla="*/ 120073 w 2262908"/>
              <a:gd name="connsiteY2" fmla="*/ 1205345 h 1554018"/>
              <a:gd name="connsiteX3" fmla="*/ 909782 w 2262908"/>
              <a:gd name="connsiteY3" fmla="*/ 1524000 h 1554018"/>
              <a:gd name="connsiteX4" fmla="*/ 1962727 w 2262908"/>
              <a:gd name="connsiteY4" fmla="*/ 1385454 h 1554018"/>
              <a:gd name="connsiteX5" fmla="*/ 2225963 w 2262908"/>
              <a:gd name="connsiteY5" fmla="*/ 706582 h 1554018"/>
              <a:gd name="connsiteX6" fmla="*/ 1741054 w 2262908"/>
              <a:gd name="connsiteY6" fmla="*/ 13854 h 1554018"/>
              <a:gd name="connsiteX7" fmla="*/ 1741054 w 2262908"/>
              <a:gd name="connsiteY7" fmla="*/ 13854 h 1554018"/>
              <a:gd name="connsiteX8" fmla="*/ 1754909 w 2262908"/>
              <a:gd name="connsiteY8" fmla="*/ 0 h 155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908" h="1554018">
                <a:moveTo>
                  <a:pt x="701963" y="0"/>
                </a:moveTo>
                <a:cubicBezTo>
                  <a:pt x="494145" y="100445"/>
                  <a:pt x="286327" y="200891"/>
                  <a:pt x="189345" y="401782"/>
                </a:cubicBezTo>
                <a:cubicBezTo>
                  <a:pt x="92363" y="602673"/>
                  <a:pt x="0" y="1018309"/>
                  <a:pt x="120073" y="1205345"/>
                </a:cubicBezTo>
                <a:cubicBezTo>
                  <a:pt x="240146" y="1392381"/>
                  <a:pt x="602673" y="1493982"/>
                  <a:pt x="909782" y="1524000"/>
                </a:cubicBezTo>
                <a:cubicBezTo>
                  <a:pt x="1216891" y="1554018"/>
                  <a:pt x="1743364" y="1521690"/>
                  <a:pt x="1962727" y="1385454"/>
                </a:cubicBezTo>
                <a:cubicBezTo>
                  <a:pt x="2182090" y="1249218"/>
                  <a:pt x="2262908" y="935182"/>
                  <a:pt x="2225963" y="706582"/>
                </a:cubicBezTo>
                <a:cubicBezTo>
                  <a:pt x="2189018" y="477982"/>
                  <a:pt x="1741054" y="13854"/>
                  <a:pt x="1741054" y="13854"/>
                </a:cubicBezTo>
                <a:lnTo>
                  <a:pt x="1741054" y="13854"/>
                </a:lnTo>
                <a:lnTo>
                  <a:pt x="1754909" y="0"/>
                </a:lnTo>
              </a:path>
            </a:pathLst>
          </a:custGeom>
          <a:ln w="158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b="1" dirty="0" smtClean="0">
                <a:solidFill>
                  <a:schemeClr val="tx1"/>
                </a:solidFill>
                <a:latin typeface="Arial" charset="0"/>
                <a:cs typeface="Arial" charset="0"/>
              </a:rPr>
              <a:t>9. Diversion (Red Herring)</a:t>
            </a:r>
            <a:endParaRPr lang="en-US" b="1" dirty="0">
              <a:solidFill>
                <a:srgbClr val="000000"/>
              </a:solidFill>
            </a:endParaRPr>
          </a:p>
        </p:txBody>
      </p:sp>
      <p:sp>
        <p:nvSpPr>
          <p:cNvPr id="6147" name="Rectangle 3"/>
          <p:cNvSpPr>
            <a:spLocks noGrp="1" noChangeArrowheads="1"/>
          </p:cNvSpPr>
          <p:nvPr>
            <p:ph type="body" idx="1"/>
          </p:nvPr>
        </p:nvSpPr>
        <p:spPr>
          <a:xfrm>
            <a:off x="179512" y="1371600"/>
            <a:ext cx="6264696" cy="5029200"/>
          </a:xfrm>
        </p:spPr>
        <p:txBody>
          <a:bodyPr>
            <a:normAutofit/>
          </a:bodyPr>
          <a:lstStyle/>
          <a:p>
            <a:pPr algn="just">
              <a:lnSpc>
                <a:spcPct val="90000"/>
              </a:lnSpc>
              <a:buNone/>
            </a:pPr>
            <a:r>
              <a:rPr lang="en-US" sz="2000" b="1" dirty="0" smtClean="0"/>
              <a:t>red herring</a:t>
            </a:r>
            <a:r>
              <a:rPr lang="en-US" sz="2000" dirty="0" smtClean="0"/>
              <a:t> is used to refer to something that misleads or distracts from the relevant or important issue. It may be either a logical </a:t>
            </a:r>
            <a:r>
              <a:rPr lang="en-US" sz="2000" dirty="0" smtClean="0">
                <a:hlinkClick r:id="rId2" tooltip="Fallacy"/>
              </a:rPr>
              <a:t>fallacy</a:t>
            </a:r>
            <a:r>
              <a:rPr lang="en-US" sz="2000" dirty="0" smtClean="0"/>
              <a:t> or a </a:t>
            </a:r>
            <a:r>
              <a:rPr lang="en-US" sz="2000" dirty="0" smtClean="0">
                <a:hlinkClick r:id="rId3" tooltip="Literary device"/>
              </a:rPr>
              <a:t>literary device</a:t>
            </a:r>
            <a:r>
              <a:rPr lang="en-US" sz="2000" dirty="0" smtClean="0"/>
              <a:t> that leads readers or characters towards a false conclusion. </a:t>
            </a:r>
          </a:p>
          <a:p>
            <a:pPr algn="just">
              <a:lnSpc>
                <a:spcPct val="90000"/>
              </a:lnSpc>
            </a:pPr>
            <a:r>
              <a:rPr lang="en-US" sz="2000" dirty="0" smtClean="0"/>
              <a:t>A red herring might be intentionally used, such as in mystery fiction or as part of a rhetorical strategy (e.g. in politics), or it could be inadvertently used during argumentation as a result of poor logic.</a:t>
            </a:r>
          </a:p>
          <a:p>
            <a:pPr algn="just">
              <a:lnSpc>
                <a:spcPct val="90000"/>
              </a:lnSpc>
              <a:buNone/>
            </a:pPr>
            <a:r>
              <a:rPr lang="en-US" sz="2000" dirty="0" smtClean="0">
                <a:solidFill>
                  <a:srgbClr val="000000"/>
                </a:solidFill>
                <a:latin typeface="Arial" charset="0"/>
                <a:cs typeface="Arial" charset="0"/>
              </a:rPr>
              <a:t>Example :</a:t>
            </a:r>
          </a:p>
          <a:p>
            <a:pPr algn="just">
              <a:lnSpc>
                <a:spcPct val="90000"/>
              </a:lnSpc>
              <a:buNone/>
            </a:pPr>
            <a:r>
              <a:rPr lang="en-US" sz="2000" i="1" dirty="0" smtClean="0"/>
              <a:t>"I think that we should make the academic requirements stricter for students. I recommend that you support this because we are in a budget crisis and we do not want our salaries affected.</a:t>
            </a:r>
            <a:endParaRPr lang="en-US" sz="2000" dirty="0" smtClean="0">
              <a:solidFill>
                <a:srgbClr val="000000"/>
              </a:solidFill>
              <a:latin typeface="Arial" charset="0"/>
              <a:cs typeface="Arial" charset="0"/>
            </a:endParaRPr>
          </a:p>
          <a:p>
            <a:pPr algn="just">
              <a:lnSpc>
                <a:spcPct val="90000"/>
              </a:lnSpc>
              <a:buNone/>
            </a:pPr>
            <a:r>
              <a:rPr lang="en-US" sz="2000" dirty="0" smtClean="0">
                <a:solidFill>
                  <a:srgbClr val="000000"/>
                </a:solidFill>
                <a:latin typeface="Arial" charset="0"/>
                <a:cs typeface="Arial" charset="0"/>
              </a:rPr>
              <a:t>Analysis : </a:t>
            </a:r>
            <a:r>
              <a:rPr lang="en-US" sz="2000" dirty="0" smtClean="0"/>
              <a:t>The second sentence, though used to support the first sentence, does not address that topic.</a:t>
            </a:r>
            <a:endParaRPr lang="en-US" sz="2000" dirty="0" smtClean="0">
              <a:solidFill>
                <a:srgbClr val="000000"/>
              </a:solidFill>
              <a:latin typeface="Arial" charset="0"/>
              <a:cs typeface="Arial" charset="0"/>
            </a:endParaRPr>
          </a:p>
          <a:p>
            <a:pPr lvl="1" algn="just">
              <a:lnSpc>
                <a:spcPct val="90000"/>
              </a:lnSpc>
            </a:pPr>
            <a:endParaRPr lang="en-US" sz="1800" dirty="0">
              <a:solidFill>
                <a:srgbClr val="000000"/>
              </a:solidFill>
              <a:latin typeface="Arial" charset="0"/>
              <a:cs typeface="Arial" charset="0"/>
            </a:endParaRPr>
          </a:p>
        </p:txBody>
      </p:sp>
      <p:grpSp>
        <p:nvGrpSpPr>
          <p:cNvPr id="2" name="Group 3"/>
          <p:cNvGrpSpPr/>
          <p:nvPr/>
        </p:nvGrpSpPr>
        <p:grpSpPr>
          <a:xfrm>
            <a:off x="6767736" y="1484784"/>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 is related to q and I have an argument concerning q;</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 is true</a:t>
              </a:r>
              <a:endParaRPr lang="en-US" sz="1600" dirty="0">
                <a:solidFill>
                  <a:schemeClr val="tx1"/>
                </a:solidFill>
              </a:endParaRPr>
            </a:p>
          </p:txBody>
        </p:sp>
        <p:cxnSp>
          <p:nvCxnSpPr>
            <p:cNvPr id="6" name="Straight Arrow Connector 5"/>
            <p:cNvCxnSpPr/>
            <p:nvPr/>
          </p:nvCxnSpPr>
          <p:spPr>
            <a:xfrm>
              <a:off x="7776864" y="2636912"/>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b="1" dirty="0" smtClean="0">
                <a:solidFill>
                  <a:schemeClr val="tx1"/>
                </a:solidFill>
                <a:latin typeface="Arial" charset="0"/>
                <a:cs typeface="Arial" charset="0"/>
              </a:rPr>
              <a:t>10. Straw Man</a:t>
            </a:r>
            <a:endParaRPr lang="en-US" b="1" dirty="0">
              <a:solidFill>
                <a:srgbClr val="000000"/>
              </a:solidFill>
            </a:endParaRPr>
          </a:p>
        </p:txBody>
      </p:sp>
      <p:sp>
        <p:nvSpPr>
          <p:cNvPr id="6147" name="Rectangle 3"/>
          <p:cNvSpPr>
            <a:spLocks noGrp="1" noChangeArrowheads="1"/>
          </p:cNvSpPr>
          <p:nvPr>
            <p:ph type="body" idx="1"/>
          </p:nvPr>
        </p:nvSpPr>
        <p:spPr>
          <a:xfrm>
            <a:off x="179512" y="1268760"/>
            <a:ext cx="6264696" cy="5256584"/>
          </a:xfrm>
        </p:spPr>
        <p:txBody>
          <a:bodyPr>
            <a:normAutofit fontScale="92500" lnSpcReduction="20000"/>
          </a:bodyPr>
          <a:lstStyle/>
          <a:p>
            <a:pPr algn="just">
              <a:lnSpc>
                <a:spcPct val="90000"/>
              </a:lnSpc>
              <a:buNone/>
            </a:pPr>
            <a:r>
              <a:rPr lang="en-US" sz="1800" dirty="0" smtClean="0">
                <a:solidFill>
                  <a:srgbClr val="000000"/>
                </a:solidFill>
                <a:latin typeface="Arial" charset="0"/>
                <a:cs typeface="Arial" charset="0"/>
              </a:rPr>
              <a:t>A straw man –</a:t>
            </a:r>
            <a:r>
              <a:rPr lang="en-US" sz="1800" dirty="0" err="1" smtClean="0">
                <a:solidFill>
                  <a:srgbClr val="000000"/>
                </a:solidFill>
                <a:latin typeface="Arial" charset="0"/>
                <a:cs typeface="Arial" charset="0"/>
              </a:rPr>
              <a:t>manusia</a:t>
            </a:r>
            <a:r>
              <a:rPr lang="en-US" sz="1800" dirty="0" smtClean="0">
                <a:solidFill>
                  <a:srgbClr val="000000"/>
                </a:solidFill>
                <a:latin typeface="Arial" charset="0"/>
                <a:cs typeface="Arial" charset="0"/>
              </a:rPr>
              <a:t> </a:t>
            </a:r>
            <a:r>
              <a:rPr lang="en-US" sz="1800" dirty="0" err="1" smtClean="0">
                <a:solidFill>
                  <a:srgbClr val="000000"/>
                </a:solidFill>
                <a:latin typeface="Arial" charset="0"/>
                <a:cs typeface="Arial" charset="0"/>
              </a:rPr>
              <a:t>jerami</a:t>
            </a:r>
            <a:r>
              <a:rPr lang="en-US" sz="1800" dirty="0" smtClean="0">
                <a:solidFill>
                  <a:srgbClr val="000000"/>
                </a:solidFill>
                <a:latin typeface="Arial" charset="0"/>
                <a:cs typeface="Arial" charset="0"/>
              </a:rPr>
              <a:t>- is a common type of argument and is an informal fallacy based on the misrepresentation of an opponent's argument. To be successful, a straw man argument requires that the audience be ignorant or uninformed of the original argument.</a:t>
            </a:r>
          </a:p>
          <a:p>
            <a:pPr algn="just">
              <a:lnSpc>
                <a:spcPct val="90000"/>
              </a:lnSpc>
              <a:buNone/>
            </a:pPr>
            <a:r>
              <a:rPr lang="en-US" sz="1800" dirty="0" smtClean="0">
                <a:solidFill>
                  <a:srgbClr val="000000"/>
                </a:solidFill>
                <a:latin typeface="Arial" charset="0"/>
                <a:cs typeface="Arial" charset="0"/>
              </a:rPr>
              <a:t>The so-called typical "attacking a straw man" argument creates the illusion of having completely refuted or defeated an opponent's proposition by covertly replacing it with a different proposition (i.e., "stand up a straw man") and then to refute or defeat that false argument ("knock down a straw man") instead of the original proposition.</a:t>
            </a:r>
          </a:p>
          <a:p>
            <a:pPr algn="just">
              <a:lnSpc>
                <a:spcPct val="90000"/>
              </a:lnSpc>
              <a:buNone/>
            </a:pPr>
            <a:endParaRPr lang="en-US" sz="1800" dirty="0" smtClean="0">
              <a:solidFill>
                <a:srgbClr val="000000"/>
              </a:solidFill>
              <a:latin typeface="Arial" charset="0"/>
              <a:cs typeface="Arial" charset="0"/>
            </a:endParaRPr>
          </a:p>
          <a:p>
            <a:pPr algn="just">
              <a:lnSpc>
                <a:spcPct val="90000"/>
              </a:lnSpc>
              <a:buNone/>
            </a:pPr>
            <a:r>
              <a:rPr lang="en-US" sz="1800" dirty="0" smtClean="0">
                <a:solidFill>
                  <a:srgbClr val="000000"/>
                </a:solidFill>
                <a:latin typeface="Arial" charset="0"/>
                <a:cs typeface="Arial" charset="0"/>
              </a:rPr>
              <a:t>Examples:</a:t>
            </a:r>
          </a:p>
          <a:p>
            <a:pPr lvl="1" algn="just">
              <a:lnSpc>
                <a:spcPct val="90000"/>
              </a:lnSpc>
            </a:pPr>
            <a:endParaRPr lang="en-US" sz="1800" dirty="0" smtClean="0">
              <a:solidFill>
                <a:srgbClr val="000000"/>
              </a:solidFill>
              <a:latin typeface="Arial" charset="0"/>
              <a:cs typeface="Arial" charset="0"/>
            </a:endParaRPr>
          </a:p>
          <a:p>
            <a:r>
              <a:rPr lang="en-US" sz="1800" dirty="0" smtClean="0"/>
              <a:t>A: </a:t>
            </a:r>
            <a:r>
              <a:rPr lang="en-US" sz="1800" i="1" dirty="0" smtClean="0"/>
              <a:t>Sunny days are good.</a:t>
            </a:r>
            <a:r>
              <a:rPr lang="en-US" sz="1800" dirty="0" smtClean="0"/>
              <a:t> </a:t>
            </a:r>
          </a:p>
          <a:p>
            <a:r>
              <a:rPr lang="en-US" sz="1800" dirty="0" smtClean="0"/>
              <a:t>B: </a:t>
            </a:r>
            <a:r>
              <a:rPr lang="en-US" sz="1800" i="1" dirty="0" smtClean="0"/>
              <a:t>If all days were sunny, we'd never have rain, and without rain, we'd have famine and death.</a:t>
            </a:r>
            <a:r>
              <a:rPr lang="en-US" sz="1800" dirty="0" smtClean="0"/>
              <a:t> </a:t>
            </a:r>
          </a:p>
          <a:p>
            <a:endParaRPr lang="en-US" sz="1800" dirty="0" smtClean="0"/>
          </a:p>
          <a:p>
            <a:pPr algn="just">
              <a:lnSpc>
                <a:spcPct val="90000"/>
              </a:lnSpc>
              <a:buNone/>
            </a:pPr>
            <a:r>
              <a:rPr lang="en-US" sz="2000" dirty="0" smtClean="0">
                <a:solidFill>
                  <a:srgbClr val="000000"/>
                </a:solidFill>
                <a:latin typeface="Arial" charset="0"/>
                <a:cs typeface="Arial" charset="0"/>
              </a:rPr>
              <a:t>Analysis : </a:t>
            </a:r>
            <a:r>
              <a:rPr lang="en-US" sz="2000" dirty="0" smtClean="0"/>
              <a:t>In this case, B falsely frames A's claim to imply that A believes </a:t>
            </a:r>
            <a:r>
              <a:rPr lang="en-US" sz="2000" b="1" dirty="0" smtClean="0"/>
              <a:t>only</a:t>
            </a:r>
            <a:r>
              <a:rPr lang="en-US" sz="2000" dirty="0" smtClean="0"/>
              <a:t> sunny days are good, and B argues against that assertion. A actually asserts that sunny days are good and, in fact, says nothing about rainy days.</a:t>
            </a:r>
            <a:endParaRPr lang="en-US" sz="2000" dirty="0" smtClean="0">
              <a:solidFill>
                <a:srgbClr val="000000"/>
              </a:solidFill>
              <a:latin typeface="Arial" charset="0"/>
              <a:cs typeface="Arial" charset="0"/>
            </a:endParaRPr>
          </a:p>
        </p:txBody>
      </p:sp>
      <p:grpSp>
        <p:nvGrpSpPr>
          <p:cNvPr id="2" name="Group 3"/>
          <p:cNvGrpSpPr/>
          <p:nvPr/>
        </p:nvGrpSpPr>
        <p:grpSpPr>
          <a:xfrm>
            <a:off x="6588224" y="692696"/>
            <a:ext cx="2376264" cy="4680520"/>
            <a:chOff x="6588224" y="692696"/>
            <a:chExt cx="2376264" cy="4680520"/>
          </a:xfrm>
        </p:grpSpPr>
        <p:sp>
          <p:nvSpPr>
            <p:cNvPr id="5" name="Rounded Rectangle 4"/>
            <p:cNvSpPr/>
            <p:nvPr/>
          </p:nvSpPr>
          <p:spPr>
            <a:xfrm>
              <a:off x="6588224" y="692696"/>
              <a:ext cx="2376264" cy="46805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I have an argument  concerning a </a:t>
              </a:r>
              <a:r>
                <a:rPr lang="en-US" dirty="0" err="1" smtClean="0">
                  <a:solidFill>
                    <a:schemeClr val="tx1"/>
                  </a:solidFill>
                </a:rPr>
                <a:t>disorted</a:t>
              </a:r>
              <a:r>
                <a:rPr lang="en-US" dirty="0" smtClean="0">
                  <a:solidFill>
                    <a:schemeClr val="tx1"/>
                  </a:solidFill>
                </a:rPr>
                <a:t> version of p;</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I hope you are fooled into concluding  I have an argument concerning the real version of p</a:t>
              </a:r>
              <a:endParaRPr lang="en-US" sz="1600" dirty="0">
                <a:solidFill>
                  <a:schemeClr val="tx1"/>
                </a:solidFill>
              </a:endParaRPr>
            </a:p>
          </p:txBody>
        </p:sp>
        <p:cxnSp>
          <p:nvCxnSpPr>
            <p:cNvPr id="6" name="Straight Arrow Connector 5"/>
            <p:cNvCxnSpPr/>
            <p:nvPr/>
          </p:nvCxnSpPr>
          <p:spPr>
            <a:xfrm>
              <a:off x="7740352" y="2564904"/>
              <a:ext cx="0" cy="93610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Review Question</a:t>
            </a:r>
            <a:endParaRPr lang="en-US" dirty="0"/>
          </a:p>
        </p:txBody>
      </p:sp>
      <p:sp>
        <p:nvSpPr>
          <p:cNvPr id="3" name="Content Placeholder 2"/>
          <p:cNvSpPr>
            <a:spLocks noGrp="1"/>
          </p:cNvSpPr>
          <p:nvPr>
            <p:ph idx="1"/>
          </p:nvPr>
        </p:nvSpPr>
        <p:spPr/>
        <p:txBody>
          <a:bodyPr/>
          <a:lstStyle/>
          <a:p>
            <a:pPr marL="624043" indent="-514350">
              <a:buAutoNum type="arabicPeriod"/>
            </a:pPr>
            <a:r>
              <a:rPr lang="en-US" dirty="0" smtClean="0"/>
              <a:t>What is Logic ? Briefly explain how logic can be useful</a:t>
            </a:r>
          </a:p>
          <a:p>
            <a:pPr marL="624043" indent="-514350">
              <a:buAutoNum type="arabicPeriod"/>
            </a:pPr>
            <a:r>
              <a:rPr lang="en-US" dirty="0" smtClean="0"/>
              <a:t>How do we define argument ? What is the basic structure of an argument ?</a:t>
            </a:r>
          </a:p>
          <a:p>
            <a:pPr marL="624043" indent="-514350">
              <a:buAutoNum type="arabicPeriod"/>
            </a:pPr>
            <a:r>
              <a:rPr lang="en-US" dirty="0" smtClean="0"/>
              <a:t>What is a fallacy ? Why is it important to be able to recognize fallacies ?</a:t>
            </a:r>
          </a:p>
          <a:p>
            <a:pPr marL="624043" indent="-514350">
              <a:buNone/>
            </a:pPr>
            <a:endParaRPr lang="en-US" dirty="0" smtClean="0"/>
          </a:p>
          <a:p>
            <a:pPr marL="624043" indent="-514350">
              <a:buAutoNum type="arabicPeriod"/>
            </a:pPr>
            <a:endParaRPr lang="en-US" dirty="0" smtClean="0"/>
          </a:p>
          <a:p>
            <a:pPr marL="624043" indent="-514350">
              <a:buAutoNum type="arabicPeriod"/>
            </a:pPr>
            <a:endParaRPr lang="en-US" dirty="0"/>
          </a:p>
        </p:txBody>
      </p:sp>
    </p:spTree>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5756" y="980728"/>
            <a:ext cx="4392488" cy="5114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2795426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Basic  skills &amp; Concept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Instruction : a. Identify premise and conclusion of the stated argument</a:t>
            </a:r>
          </a:p>
          <a:p>
            <a:pPr>
              <a:buNone/>
            </a:pPr>
            <a:r>
              <a:rPr lang="en-US" dirty="0" smtClean="0"/>
              <a:t>b. Explain how the fallacy occurs</a:t>
            </a:r>
          </a:p>
          <a:p>
            <a:pPr>
              <a:buNone/>
            </a:pPr>
            <a:r>
              <a:rPr lang="en-US" dirty="0" smtClean="0"/>
              <a:t>c. Make up your own example of another argument that suffer from the same fallacy</a:t>
            </a:r>
          </a:p>
          <a:p>
            <a:pPr>
              <a:buNone/>
            </a:pPr>
            <a:r>
              <a:rPr lang="en-US" dirty="0" err="1" smtClean="0"/>
              <a:t>Soal</a:t>
            </a:r>
            <a:endParaRPr lang="en-US" dirty="0" smtClean="0"/>
          </a:p>
          <a:p>
            <a:pPr marL="624043" indent="-514350">
              <a:buAutoNum type="arabicPeriod"/>
            </a:pPr>
            <a:r>
              <a:rPr lang="en-US" dirty="0" smtClean="0"/>
              <a:t>(Appeal to Popularity) Polls showed that 70% of the national TV </a:t>
            </a:r>
            <a:r>
              <a:rPr lang="en-US" dirty="0" err="1" smtClean="0"/>
              <a:t>audiens</a:t>
            </a:r>
            <a:r>
              <a:rPr lang="en-US" dirty="0" smtClean="0"/>
              <a:t> watched the last </a:t>
            </a:r>
            <a:r>
              <a:rPr lang="en-US" dirty="0" err="1" smtClean="0"/>
              <a:t>roundof</a:t>
            </a:r>
            <a:r>
              <a:rPr lang="en-US" dirty="0" smtClean="0"/>
              <a:t> American Idol, so it must be worth watching</a:t>
            </a:r>
          </a:p>
          <a:p>
            <a:pPr marL="624043" indent="-514350">
              <a:buAutoNum type="arabicPeriod"/>
            </a:pPr>
            <a:r>
              <a:rPr lang="en-US" dirty="0" smtClean="0"/>
              <a:t>(Limited choice) He refused to testify by pleading the fifth amendment, so he must be guilty</a:t>
            </a:r>
          </a:p>
          <a:p>
            <a:pPr marL="624043" indent="-514350">
              <a:buAutoNum type="arabicPeriod"/>
            </a:pPr>
            <a:r>
              <a:rPr lang="en-US" dirty="0" smtClean="0"/>
              <a:t>(circular Reasoning) Schools must implement a zero tolerance policy toward drug use, because any tolerance of drugs is unacceptable</a:t>
            </a:r>
          </a:p>
          <a:p>
            <a:pPr marL="624043" indent="-514350">
              <a:buAutoNum type="arabicPeriod"/>
            </a:pPr>
            <a:r>
              <a:rPr lang="en-US" dirty="0" smtClean="0"/>
              <a:t>(Diversion) We should not build more prisons, because crime has been decreasing in New York City</a:t>
            </a:r>
            <a:endParaRPr lang="en-US" dirty="0"/>
          </a:p>
        </p:txBody>
      </p:sp>
    </p:spTree>
  </p:cSld>
  <p:clrMapOvr>
    <a:masterClrMapping/>
  </p:clrMapOvr>
  <p:transition spd="slow">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 Further Application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Instruction : a. Identify premise and conclusion of the stated argument</a:t>
            </a:r>
          </a:p>
          <a:p>
            <a:pPr>
              <a:buNone/>
            </a:pPr>
            <a:r>
              <a:rPr lang="en-US" dirty="0" smtClean="0"/>
              <a:t>b. Explain how the fallacy occurs</a:t>
            </a:r>
          </a:p>
          <a:p>
            <a:pPr>
              <a:buNone/>
            </a:pPr>
            <a:r>
              <a:rPr lang="en-US" dirty="0" smtClean="0"/>
              <a:t>c. Name the types and explain how they apply</a:t>
            </a:r>
          </a:p>
          <a:p>
            <a:pPr>
              <a:buNone/>
            </a:pPr>
            <a:r>
              <a:rPr lang="en-US" dirty="0" err="1" smtClean="0"/>
              <a:t>Soal</a:t>
            </a:r>
            <a:endParaRPr lang="en-US" dirty="0" smtClean="0"/>
          </a:p>
          <a:p>
            <a:pPr marL="624043" indent="-514350">
              <a:buAutoNum type="arabicPeriod"/>
            </a:pPr>
            <a:r>
              <a:rPr lang="en-US" dirty="0" smtClean="0"/>
              <a:t>The President raised taxes last year, so this tax increase must have been responsible for the increase in government revenue this year</a:t>
            </a:r>
          </a:p>
          <a:p>
            <a:pPr marL="624043" indent="-514350">
              <a:buAutoNum type="arabicPeriod"/>
            </a:pPr>
            <a:r>
              <a:rPr lang="en-US" dirty="0" smtClean="0"/>
              <a:t>There’s no proof that global warming will have bad consequences for our society , so we have no reason to be concerned about it</a:t>
            </a:r>
          </a:p>
          <a:p>
            <a:pPr marL="624043" indent="-514350">
              <a:buAutoNum type="arabicPeriod"/>
            </a:pPr>
            <a:r>
              <a:rPr lang="en-US" dirty="0" smtClean="0"/>
              <a:t>He may claim to have written that inspiring poem, but I would doubt it, given his alleged history of borrowing other’s work</a:t>
            </a:r>
          </a:p>
          <a:p>
            <a:pPr marL="624043" indent="-514350">
              <a:buAutoNum type="arabicPeriod"/>
            </a:pPr>
            <a:endParaRPr lang="en-US" dirty="0"/>
          </a:p>
        </p:txBody>
      </p:sp>
    </p:spTree>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effectLst>
                  <a:outerShdw blurRad="38100" dist="38100" dir="2700000" algn="tl">
                    <a:srgbClr val="000000">
                      <a:alpha val="43137"/>
                    </a:srgbClr>
                  </a:outerShdw>
                </a:effectLst>
                <a:latin typeface="Baskerville Old Face" panose="02020602080505020303" pitchFamily="18" charset="0"/>
              </a:rPr>
              <a:t>Terima Kasih</a:t>
            </a:r>
            <a:endParaRPr lang="en-US" b="1">
              <a:effectLst>
                <a:outerShdw blurRad="38100" dist="38100" dir="2700000" algn="tl">
                  <a:srgbClr val="000000">
                    <a:alpha val="43137"/>
                  </a:srgbClr>
                </a:outerShdw>
              </a:effectLst>
              <a:latin typeface="Baskerville Old Face" panose="02020602080505020303"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1997" y="1772815"/>
            <a:ext cx="7220006" cy="4515723"/>
          </a:xfrm>
          <a:prstGeom prst="rect">
            <a:avLst/>
          </a:prstGeom>
        </p:spPr>
      </p:pic>
    </p:spTree>
    <p:extLst>
      <p:ext uri="{BB962C8B-B14F-4D97-AF65-F5344CB8AC3E}">
        <p14:creationId xmlns="" xmlns:p14="http://schemas.microsoft.com/office/powerpoint/2010/main" val="54911775"/>
      </p:ext>
    </p:extLst>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1520" y="476672"/>
            <a:ext cx="7896225" cy="563562"/>
          </a:xfrm>
        </p:spPr>
        <p:txBody>
          <a:bodyPr>
            <a:normAutofit fontScale="90000"/>
          </a:bodyPr>
          <a:lstStyle/>
          <a:p>
            <a:pPr eaLnBrk="1" hangingPunct="1"/>
            <a:r>
              <a:rPr lang="en-US" dirty="0" smtClean="0"/>
              <a:t>S</a:t>
            </a:r>
            <a:r>
              <a:rPr lang="id-ID" dirty="0" smtClean="0"/>
              <a:t>ession &amp; Syllabus</a:t>
            </a:r>
          </a:p>
        </p:txBody>
      </p:sp>
      <p:graphicFrame>
        <p:nvGraphicFramePr>
          <p:cNvPr id="2" name="Content Placeholder 1"/>
          <p:cNvGraphicFramePr>
            <a:graphicFrameLocks noGrp="1"/>
          </p:cNvGraphicFramePr>
          <p:nvPr>
            <p:ph idx="1"/>
            <p:extLst>
              <p:ext uri="{D42A27DB-BD31-4B8C-83A1-F6EECF244321}">
                <p14:modId xmlns="" xmlns:p14="http://schemas.microsoft.com/office/powerpoint/2010/main" val="2974440138"/>
              </p:ext>
            </p:extLst>
          </p:nvPr>
        </p:nvGraphicFramePr>
        <p:xfrm>
          <a:off x="242047" y="1211816"/>
          <a:ext cx="8686800" cy="4931300"/>
        </p:xfrm>
        <a:graphic>
          <a:graphicData uri="http://schemas.openxmlformats.org/drawingml/2006/table">
            <a:tbl>
              <a:tblPr firstRow="1" bandRow="1">
                <a:tableStyleId>{638B1855-1B75-4FBE-930C-398BA8C253C6}</a:tableStyleId>
              </a:tblPr>
              <a:tblGrid>
                <a:gridCol w="468231"/>
                <a:gridCol w="1391416"/>
                <a:gridCol w="2311377"/>
                <a:gridCol w="3416794"/>
                <a:gridCol w="1098982"/>
              </a:tblGrid>
              <a:tr h="248488">
                <a:tc gridSpan="2">
                  <a:txBody>
                    <a:bodyPr/>
                    <a:lstStyle/>
                    <a:p>
                      <a:pPr algn="ctr"/>
                      <a:r>
                        <a:rPr lang="id-ID" sz="1400" dirty="0" smtClean="0"/>
                        <a:t>Session</a:t>
                      </a:r>
                      <a:endParaRPr lang="id-ID" sz="1400" dirty="0"/>
                    </a:p>
                  </a:txBody>
                  <a:tcPr/>
                </a:tc>
                <a:tc hMerge="1">
                  <a:txBody>
                    <a:bodyPr/>
                    <a:lstStyle/>
                    <a:p>
                      <a:pPr algn="ctr"/>
                      <a:endParaRPr lang="id-ID" dirty="0"/>
                    </a:p>
                  </a:txBody>
                  <a:tcPr/>
                </a:tc>
                <a:tc>
                  <a:txBody>
                    <a:bodyPr/>
                    <a:lstStyle/>
                    <a:p>
                      <a:pPr algn="ctr"/>
                      <a:r>
                        <a:rPr lang="id-ID" sz="1400" dirty="0" smtClean="0"/>
                        <a:t>Topics</a:t>
                      </a:r>
                      <a:endParaRPr lang="id-ID" sz="1400" dirty="0"/>
                    </a:p>
                  </a:txBody>
                  <a:tcPr/>
                </a:tc>
                <a:tc>
                  <a:txBody>
                    <a:bodyPr/>
                    <a:lstStyle/>
                    <a:p>
                      <a:pPr algn="ctr"/>
                      <a:r>
                        <a:rPr lang="id-ID" sz="1400" dirty="0" smtClean="0"/>
                        <a:t>Descriptions</a:t>
                      </a:r>
                      <a:endParaRPr lang="id-ID" sz="1400" dirty="0"/>
                    </a:p>
                  </a:txBody>
                  <a:tcPr/>
                </a:tc>
                <a:tc>
                  <a:txBody>
                    <a:bodyPr/>
                    <a:lstStyle/>
                    <a:p>
                      <a:pPr algn="ctr"/>
                      <a:r>
                        <a:rPr lang="id-ID" sz="1400" dirty="0" smtClean="0"/>
                        <a:t>Lecturer</a:t>
                      </a:r>
                      <a:endParaRPr lang="id-ID" sz="1400" dirty="0"/>
                    </a:p>
                  </a:txBody>
                  <a:tcPr/>
                </a:tc>
              </a:tr>
              <a:tr h="266464">
                <a:tc>
                  <a:txBody>
                    <a:bodyPr/>
                    <a:lstStyle/>
                    <a:p>
                      <a:pPr algn="ctr"/>
                      <a:r>
                        <a:rPr lang="id-ID" sz="1400" dirty="0" smtClean="0"/>
                        <a:t>1</a:t>
                      </a:r>
                      <a:endParaRPr lang="id-ID" sz="1400" b="0" dirty="0">
                        <a:solidFill>
                          <a:schemeClr val="tx1"/>
                        </a:solidFill>
                      </a:endParaRPr>
                    </a:p>
                  </a:txBody>
                  <a:tcPr/>
                </a:tc>
                <a:tc>
                  <a:txBody>
                    <a:bodyPr/>
                    <a:lstStyle/>
                    <a:p>
                      <a:r>
                        <a:rPr lang="id-ID" sz="1400" dirty="0" smtClean="0"/>
                        <a:t>4 Sep 2014</a:t>
                      </a:r>
                      <a:endParaRPr lang="id-ID" sz="1400" b="0" dirty="0" smtClean="0">
                        <a:solidFill>
                          <a:schemeClr val="tx1"/>
                        </a:solidFill>
                      </a:endParaRPr>
                    </a:p>
                  </a:txBody>
                  <a:tcPr/>
                </a:tc>
                <a:tc>
                  <a:txBody>
                    <a:bodyPr/>
                    <a:lstStyle/>
                    <a:p>
                      <a:r>
                        <a:rPr lang="id-ID" sz="1400" dirty="0" smtClean="0"/>
                        <a:t>Introduction</a:t>
                      </a:r>
                      <a:r>
                        <a:rPr lang="id-ID" sz="1400" baseline="0" dirty="0" smtClean="0"/>
                        <a:t> &amp; Prologue</a:t>
                      </a:r>
                      <a:endParaRPr lang="id-ID" sz="1400" b="0" dirty="0">
                        <a:solidFill>
                          <a:schemeClr val="tx1"/>
                        </a:solidFill>
                      </a:endParaRPr>
                    </a:p>
                  </a:txBody>
                  <a:tcPr/>
                </a:tc>
                <a:tc>
                  <a:txBody>
                    <a:bodyPr/>
                    <a:lstStyle/>
                    <a:p>
                      <a:endParaRPr lang="id-ID" sz="1400" b="0" dirty="0">
                        <a:solidFill>
                          <a:schemeClr val="tx1"/>
                        </a:solidFill>
                      </a:endParaRPr>
                    </a:p>
                  </a:txBody>
                  <a:tcPr/>
                </a:tc>
                <a:tc>
                  <a:txBody>
                    <a:bodyPr/>
                    <a:lstStyle/>
                    <a:p>
                      <a:pPr algn="ctr"/>
                      <a:r>
                        <a:rPr lang="en-US" sz="1400" dirty="0" err="1" smtClean="0"/>
                        <a:t>Dosen</a:t>
                      </a:r>
                      <a:r>
                        <a:rPr lang="en-US" sz="1400" dirty="0" smtClean="0"/>
                        <a:t>  PJ</a:t>
                      </a:r>
                      <a:endParaRPr lang="id-ID" sz="1400" b="0" dirty="0">
                        <a:solidFill>
                          <a:schemeClr val="tx1"/>
                        </a:solidFill>
                      </a:endParaRPr>
                    </a:p>
                  </a:txBody>
                  <a:tcPr/>
                </a:tc>
              </a:tr>
              <a:tr h="422429">
                <a:tc>
                  <a:txBody>
                    <a:bodyPr/>
                    <a:lstStyle/>
                    <a:p>
                      <a:pPr algn="ctr"/>
                      <a:r>
                        <a:rPr lang="id-ID" sz="1400" dirty="0" smtClean="0"/>
                        <a:t>2</a:t>
                      </a:r>
                      <a:endParaRPr lang="id-ID" sz="1400" b="0" dirty="0">
                        <a:solidFill>
                          <a:schemeClr val="tx1"/>
                        </a:solidFill>
                      </a:endParaRPr>
                    </a:p>
                  </a:txBody>
                  <a:tcPr/>
                </a:tc>
                <a:tc>
                  <a:txBody>
                    <a:bodyPr/>
                    <a:lstStyle/>
                    <a:p>
                      <a:r>
                        <a:rPr lang="id-ID" sz="1400" dirty="0" smtClean="0"/>
                        <a:t>11 Sep</a:t>
                      </a:r>
                      <a:r>
                        <a:rPr lang="id-ID" sz="1400" baseline="0" dirty="0" smtClean="0"/>
                        <a:t> </a:t>
                      </a:r>
                      <a:r>
                        <a:rPr lang="id-ID" sz="1400" dirty="0" smtClean="0"/>
                        <a:t>2014</a:t>
                      </a:r>
                      <a:endParaRPr lang="id-ID" sz="1400" b="0" dirty="0">
                        <a:solidFill>
                          <a:schemeClr val="tx1"/>
                        </a:solidFill>
                      </a:endParaRPr>
                    </a:p>
                  </a:txBody>
                  <a:tcPr/>
                </a:tc>
                <a:tc>
                  <a:txBody>
                    <a:bodyPr/>
                    <a:lstStyle/>
                    <a:p>
                      <a:r>
                        <a:rPr lang="id-ID" sz="1400" kern="1200" dirty="0" smtClean="0">
                          <a:effectLst/>
                        </a:rPr>
                        <a:t>Recognizing Fallacies</a:t>
                      </a:r>
                      <a:endParaRPr lang="id-ID" sz="1400" b="0" dirty="0">
                        <a:solidFill>
                          <a:schemeClr val="tx1"/>
                        </a:solidFill>
                      </a:endParaRPr>
                    </a:p>
                  </a:txBody>
                  <a:tcPr/>
                </a:tc>
                <a:tc>
                  <a:txBody>
                    <a:bodyPr/>
                    <a:lstStyle/>
                    <a:p>
                      <a:pPr>
                        <a:lnSpc>
                          <a:spcPct val="107000"/>
                        </a:lnSpc>
                        <a:spcAft>
                          <a:spcPts val="0"/>
                        </a:spcAft>
                      </a:pPr>
                      <a:r>
                        <a:rPr lang="id-ID" sz="1400" dirty="0">
                          <a:effectLst/>
                        </a:rPr>
                        <a:t>Looking at deceptive arguments, or fallacies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id-ID" sz="1400" dirty="0" smtClean="0"/>
                        <a:t>CAN</a:t>
                      </a:r>
                      <a:endParaRPr lang="id-ID" sz="1400" b="0" dirty="0">
                        <a:solidFill>
                          <a:schemeClr val="tx1"/>
                        </a:solidFill>
                      </a:endParaRPr>
                    </a:p>
                  </a:txBody>
                  <a:tcPr/>
                </a:tc>
              </a:tr>
              <a:tr h="640806">
                <a:tc>
                  <a:txBody>
                    <a:bodyPr/>
                    <a:lstStyle/>
                    <a:p>
                      <a:pPr algn="ctr"/>
                      <a:r>
                        <a:rPr lang="id-ID" sz="1400" dirty="0" smtClean="0"/>
                        <a:t>3</a:t>
                      </a:r>
                      <a:endParaRPr lang="id-ID" sz="1400" b="0" dirty="0">
                        <a:solidFill>
                          <a:schemeClr val="tx1"/>
                        </a:solidFill>
                      </a:endParaRPr>
                    </a:p>
                  </a:txBody>
                  <a:tcPr/>
                </a:tc>
                <a:tc>
                  <a:txBody>
                    <a:bodyPr/>
                    <a:lstStyle/>
                    <a:p>
                      <a:r>
                        <a:rPr lang="id-ID" sz="1400" dirty="0" smtClean="0"/>
                        <a:t>18 Sep 2014</a:t>
                      </a:r>
                      <a:endParaRPr lang="id-ID" sz="1400" b="0" dirty="0">
                        <a:solidFill>
                          <a:schemeClr val="tx1"/>
                        </a:solidFill>
                      </a:endParaRPr>
                    </a:p>
                  </a:txBody>
                  <a:tcPr/>
                </a:tc>
                <a:tc>
                  <a:txBody>
                    <a:body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a:effectLst/>
                        </a:rPr>
                        <a:t>Proposition, </a:t>
                      </a:r>
                    </a:p>
                    <a:p>
                      <a:pPr>
                        <a:lnSpc>
                          <a:spcPct val="107000"/>
                        </a:lnSpc>
                        <a:spcAft>
                          <a:spcPts val="0"/>
                        </a:spcAft>
                      </a:pPr>
                      <a:r>
                        <a:rPr lang="id-ID" sz="1400" dirty="0">
                          <a:effectLst/>
                        </a:rPr>
                        <a:t>Negation, </a:t>
                      </a:r>
                    </a:p>
                    <a:p>
                      <a:pPr>
                        <a:lnSpc>
                          <a:spcPct val="107000"/>
                        </a:lnSpc>
                        <a:spcAft>
                          <a:spcPts val="0"/>
                        </a:spcAft>
                      </a:pPr>
                      <a:r>
                        <a:rPr lang="id-ID" sz="1400" dirty="0">
                          <a:effectLst/>
                        </a:rPr>
                        <a:t>Logical Connector (And, Or, If … then</a:t>
                      </a:r>
                      <a:r>
                        <a:rPr lang="id-ID" sz="1400" dirty="0" smtClean="0">
                          <a:effectLst/>
                        </a:rPr>
                        <a:t>)</a:t>
                      </a:r>
                      <a:endParaRPr lang="id-ID" sz="1400" dirty="0">
                        <a:effectLst/>
                      </a:endParaRPr>
                    </a:p>
                  </a:txBody>
                  <a:tcPr marL="68580" marR="68580" marT="0" marB="0"/>
                </a:tc>
                <a:tc>
                  <a:txBody>
                    <a:bodyPr/>
                    <a:lstStyle/>
                    <a:p>
                      <a:pPr algn="ctr"/>
                      <a:r>
                        <a:rPr lang="id-ID" sz="1400" dirty="0" smtClean="0"/>
                        <a:t>AER</a:t>
                      </a:r>
                      <a:endParaRPr lang="id-ID" sz="1400" b="0" dirty="0">
                        <a:solidFill>
                          <a:schemeClr val="tx1"/>
                        </a:solidFill>
                      </a:endParaRPr>
                    </a:p>
                  </a:txBody>
                  <a:tcPr/>
                </a:tc>
              </a:tr>
              <a:tr h="859055">
                <a:tc>
                  <a:txBody>
                    <a:bodyPr/>
                    <a:lstStyle/>
                    <a:p>
                      <a:pPr algn="ctr"/>
                      <a:r>
                        <a:rPr lang="id-ID" sz="1400" dirty="0" smtClean="0"/>
                        <a:t>4</a:t>
                      </a:r>
                      <a:endParaRPr lang="id-ID" sz="1400" b="0" dirty="0">
                        <a:solidFill>
                          <a:schemeClr val="tx1"/>
                        </a:solidFill>
                      </a:endParaRPr>
                    </a:p>
                  </a:txBody>
                  <a:tcPr/>
                </a:tc>
                <a:tc>
                  <a:txBody>
                    <a:bodyPr/>
                    <a:lstStyle/>
                    <a:p>
                      <a:r>
                        <a:rPr lang="id-ID" sz="1400" dirty="0" smtClean="0"/>
                        <a:t>25 Sep 2014</a:t>
                      </a:r>
                      <a:endParaRPr lang="id-ID" sz="1400" b="0" dirty="0">
                        <a:solidFill>
                          <a:schemeClr val="tx1"/>
                        </a:solidFill>
                      </a:endParaRPr>
                    </a:p>
                  </a:txBody>
                  <a:tcPr/>
                </a:tc>
                <a:tc>
                  <a:txBody>
                    <a:body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a:effectLst/>
                        </a:rPr>
                        <a:t>Alternative Phrasing of Conditional, </a:t>
                      </a:r>
                    </a:p>
                    <a:p>
                      <a:pPr>
                        <a:lnSpc>
                          <a:spcPct val="107000"/>
                        </a:lnSpc>
                        <a:spcAft>
                          <a:spcPts val="0"/>
                        </a:spcAft>
                      </a:pPr>
                      <a:r>
                        <a:rPr lang="id-ID" sz="1400" dirty="0">
                          <a:effectLst/>
                        </a:rPr>
                        <a:t>Converse, </a:t>
                      </a:r>
                    </a:p>
                    <a:p>
                      <a:pPr>
                        <a:lnSpc>
                          <a:spcPct val="107000"/>
                        </a:lnSpc>
                        <a:spcAft>
                          <a:spcPts val="0"/>
                        </a:spcAft>
                      </a:pPr>
                      <a:r>
                        <a:rPr lang="id-ID" sz="1400" dirty="0">
                          <a:effectLst/>
                        </a:rPr>
                        <a:t>Inverse, </a:t>
                      </a:r>
                    </a:p>
                    <a:p>
                      <a:pPr>
                        <a:lnSpc>
                          <a:spcPct val="107000"/>
                        </a:lnSpc>
                        <a:spcAft>
                          <a:spcPts val="0"/>
                        </a:spcAft>
                      </a:pPr>
                      <a:r>
                        <a:rPr lang="id-ID" sz="1400" dirty="0">
                          <a:effectLst/>
                        </a:rPr>
                        <a:t>Contra </a:t>
                      </a:r>
                      <a:r>
                        <a:rPr lang="id-ID" sz="1400" dirty="0" smtClean="0">
                          <a:effectLst/>
                        </a:rPr>
                        <a:t>Positive</a:t>
                      </a:r>
                      <a:endParaRPr lang="id-ID" sz="1400" dirty="0">
                        <a:effectLst/>
                      </a:endParaRPr>
                    </a:p>
                  </a:txBody>
                  <a:tcPr marL="68580" marR="68580" marT="0" marB="0"/>
                </a:tc>
                <a:tc>
                  <a:txBody>
                    <a:bodyPr/>
                    <a:lstStyle/>
                    <a:p>
                      <a:pPr algn="ctr"/>
                      <a:r>
                        <a:rPr lang="id-ID" sz="1400" dirty="0" smtClean="0"/>
                        <a:t>AER</a:t>
                      </a:r>
                      <a:endParaRPr lang="id-ID" sz="1400" b="0" dirty="0">
                        <a:solidFill>
                          <a:schemeClr val="tx1"/>
                        </a:solidFill>
                      </a:endParaRPr>
                    </a:p>
                  </a:txBody>
                  <a:tcPr/>
                </a:tc>
              </a:tr>
              <a:tr h="744427">
                <a:tc>
                  <a:txBody>
                    <a:bodyPr/>
                    <a:lstStyle/>
                    <a:p>
                      <a:pPr algn="ctr"/>
                      <a:r>
                        <a:rPr lang="id-ID" sz="1400" dirty="0" smtClean="0"/>
                        <a:t>5</a:t>
                      </a:r>
                      <a:endParaRPr lang="id-ID" sz="1400" b="0" dirty="0">
                        <a:solidFill>
                          <a:schemeClr val="tx1"/>
                        </a:solidFill>
                      </a:endParaRPr>
                    </a:p>
                  </a:txBody>
                  <a:tcPr/>
                </a:tc>
                <a:tc>
                  <a:txBody>
                    <a:bodyPr/>
                    <a:lstStyle/>
                    <a:p>
                      <a:r>
                        <a:rPr lang="id-ID" sz="1400" dirty="0" smtClean="0"/>
                        <a:t>2 Okt 2014</a:t>
                      </a:r>
                      <a:endParaRPr lang="id-ID" sz="1400" b="0" dirty="0">
                        <a:solidFill>
                          <a:schemeClr val="tx1"/>
                        </a:solidFill>
                      </a:endParaRPr>
                    </a:p>
                  </a:txBody>
                  <a:tcPr/>
                </a:tc>
                <a:tc>
                  <a:txBody>
                    <a:bodyPr/>
                    <a:lstStyle/>
                    <a:p>
                      <a:pPr>
                        <a:lnSpc>
                          <a:spcPct val="107000"/>
                        </a:lnSpc>
                        <a:spcAft>
                          <a:spcPts val="0"/>
                        </a:spcAft>
                      </a:pPr>
                      <a:r>
                        <a:rPr lang="id-ID" sz="1400" dirty="0">
                          <a:effectLst/>
                        </a:rPr>
                        <a:t>Sets and Venn Diagrams </a:t>
                      </a:r>
                    </a:p>
                    <a:p>
                      <a:pPr>
                        <a:lnSpc>
                          <a:spcPct val="107000"/>
                        </a:lnSpc>
                        <a:spcAft>
                          <a:spcPts val="0"/>
                        </a:spcAft>
                      </a:pPr>
                      <a:r>
                        <a:rPr lang="id-ID" sz="1400" dirty="0">
                          <a:effectLst/>
                        </a:rPr>
                        <a:t>A Brief Review: Sets of Numbers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a:effectLst/>
                        </a:rPr>
                        <a:t>Relationship Among Sets, Categorical Propositions, Diagram </a:t>
                      </a:r>
                      <a:r>
                        <a:rPr lang="id-ID" sz="1400" dirty="0" smtClean="0">
                          <a:effectLst/>
                        </a:rPr>
                        <a:t>Venn</a:t>
                      </a:r>
                      <a:endParaRPr lang="id-ID" sz="1400" dirty="0">
                        <a:effectLst/>
                      </a:endParaRPr>
                    </a:p>
                  </a:txBody>
                  <a:tcPr marL="68580" marR="68580" marT="0" marB="0"/>
                </a:tc>
                <a:tc>
                  <a:txBody>
                    <a:bodyPr/>
                    <a:lstStyle/>
                    <a:p>
                      <a:pPr algn="ctr"/>
                      <a:r>
                        <a:rPr lang="id-ID" sz="1400" dirty="0" smtClean="0"/>
                        <a:t>CAN</a:t>
                      </a:r>
                      <a:endParaRPr lang="id-ID" sz="1400" b="0" dirty="0">
                        <a:solidFill>
                          <a:schemeClr val="tx1"/>
                        </a:solidFill>
                      </a:endParaRPr>
                    </a:p>
                  </a:txBody>
                  <a:tcPr/>
                </a:tc>
              </a:tr>
              <a:tr h="606318">
                <a:tc>
                  <a:txBody>
                    <a:bodyPr/>
                    <a:lstStyle/>
                    <a:p>
                      <a:pPr algn="ctr"/>
                      <a:r>
                        <a:rPr lang="id-ID" sz="1400" dirty="0" smtClean="0"/>
                        <a:t>6</a:t>
                      </a:r>
                      <a:endParaRPr lang="id-ID" sz="1400" b="0" dirty="0">
                        <a:solidFill>
                          <a:schemeClr val="tx1"/>
                        </a:solidFill>
                      </a:endParaRPr>
                    </a:p>
                  </a:txBody>
                  <a:tcPr/>
                </a:tc>
                <a:tc>
                  <a:txBody>
                    <a:bodyPr/>
                    <a:lstStyle/>
                    <a:p>
                      <a:r>
                        <a:rPr lang="id-ID" sz="1400" dirty="0" smtClean="0"/>
                        <a:t>9 Okt 2014</a:t>
                      </a:r>
                      <a:endParaRPr lang="id-ID" sz="1400" b="0" dirty="0">
                        <a:solidFill>
                          <a:schemeClr val="tx1"/>
                        </a:solidFill>
                      </a:endParaRPr>
                    </a:p>
                  </a:txBody>
                  <a:tcPr/>
                </a:tc>
                <a:tc>
                  <a:txBody>
                    <a:bodyPr/>
                    <a:lstStyle/>
                    <a:p>
                      <a:pPr>
                        <a:lnSpc>
                          <a:spcPct val="107000"/>
                        </a:lnSpc>
                        <a:spcAft>
                          <a:spcPts val="0"/>
                        </a:spcAft>
                      </a:pPr>
                      <a:r>
                        <a:rPr lang="id-ID" sz="1400" dirty="0">
                          <a:effectLst/>
                        </a:rPr>
                        <a:t>Analyzing Arguments</a:t>
                      </a:r>
                    </a:p>
                    <a:p>
                      <a:pPr>
                        <a:lnSpc>
                          <a:spcPct val="107000"/>
                        </a:lnSpc>
                        <a:spcAft>
                          <a:spcPts val="0"/>
                        </a:spcAft>
                      </a:pPr>
                      <a:r>
                        <a:rPr lang="id-ID" sz="1400" dirty="0">
                          <a:effectLst/>
                        </a:rPr>
                        <a:t> </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a:effectLst/>
                        </a:rPr>
                        <a:t>2 Types of Arguments (Inductive and Deductive), Test of Validity, Intro: Induction and Deduction in Mathematics</a:t>
                      </a:r>
                      <a:r>
                        <a:rPr lang="id-ID" sz="1400" dirty="0" smtClean="0">
                          <a:effectLst/>
                        </a:rPr>
                        <a:t>.</a:t>
                      </a:r>
                      <a:endParaRPr lang="id-ID" sz="1400" dirty="0">
                        <a:effectLst/>
                      </a:endParaRPr>
                    </a:p>
                  </a:txBody>
                  <a:tcPr marL="68580" marR="68580" marT="0" marB="0"/>
                </a:tc>
                <a:tc>
                  <a:txBody>
                    <a:bodyPr/>
                    <a:lstStyle/>
                    <a:p>
                      <a:pPr algn="ctr"/>
                      <a:r>
                        <a:rPr lang="id-ID" sz="1400" dirty="0" smtClean="0"/>
                        <a:t>MSI</a:t>
                      </a:r>
                      <a:endParaRPr lang="id-ID" sz="1400" b="0" dirty="0">
                        <a:solidFill>
                          <a:schemeClr val="tx1"/>
                        </a:solidFill>
                      </a:endParaRPr>
                    </a:p>
                  </a:txBody>
                  <a:tcPr/>
                </a:tc>
              </a:tr>
              <a:tr h="248488">
                <a:tc>
                  <a:txBody>
                    <a:bodyPr/>
                    <a:lstStyle/>
                    <a:p>
                      <a:pPr algn="ctr"/>
                      <a:r>
                        <a:rPr lang="id-ID" sz="1400" dirty="0" smtClean="0"/>
                        <a:t>7</a:t>
                      </a:r>
                      <a:endParaRPr lang="id-ID" sz="1400" b="0" dirty="0">
                        <a:solidFill>
                          <a:schemeClr val="tx1"/>
                        </a:solidFill>
                      </a:endParaRPr>
                    </a:p>
                  </a:txBody>
                  <a:tcPr/>
                </a:tc>
                <a:tc>
                  <a:txBody>
                    <a:bodyPr/>
                    <a:lstStyle/>
                    <a:p>
                      <a:r>
                        <a:rPr lang="id-ID" sz="1400" dirty="0" smtClean="0"/>
                        <a:t>16 Okt 2014</a:t>
                      </a:r>
                      <a:endParaRPr lang="id-ID" sz="1400" b="0" dirty="0">
                        <a:solidFill>
                          <a:schemeClr val="tx1"/>
                        </a:solidFill>
                      </a:endParaRPr>
                    </a:p>
                  </a:txBody>
                  <a:tcPr/>
                </a:tc>
                <a:tc>
                  <a:txBody>
                    <a:bodyPr/>
                    <a:lstStyle/>
                    <a:p>
                      <a:pPr>
                        <a:lnSpc>
                          <a:spcPct val="107000"/>
                        </a:lnSpc>
                        <a:spcAft>
                          <a:spcPts val="0"/>
                        </a:spcAft>
                      </a:pPr>
                      <a:r>
                        <a:rPr lang="id-ID" sz="1400" dirty="0" smtClean="0">
                          <a:effectLst/>
                        </a:rPr>
                        <a:t>Case Study</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smtClean="0">
                          <a:effectLst/>
                        </a:rPr>
                        <a:t>Critical </a:t>
                      </a:r>
                      <a:r>
                        <a:rPr lang="id-ID" sz="1400" dirty="0">
                          <a:effectLst/>
                        </a:rPr>
                        <a:t>Thinking in Everyday Life</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b="0" dirty="0" err="1" smtClean="0">
                          <a:solidFill>
                            <a:schemeClr val="lt1"/>
                          </a:solidFill>
                        </a:rPr>
                        <a:t>Dosen</a:t>
                      </a:r>
                      <a:r>
                        <a:rPr lang="en-US" sz="1400" b="0" dirty="0" smtClean="0">
                          <a:solidFill>
                            <a:schemeClr val="lt1"/>
                          </a:solidFill>
                        </a:rPr>
                        <a:t> PJ</a:t>
                      </a:r>
                      <a:endParaRPr lang="id-ID" sz="1400" b="0" dirty="0">
                        <a:solidFill>
                          <a:schemeClr val="tx1"/>
                        </a:solidFill>
                      </a:endParaRPr>
                    </a:p>
                  </a:txBody>
                  <a:tcPr/>
                </a:tc>
              </a:tr>
              <a:tr h="304800">
                <a:tc>
                  <a:txBody>
                    <a:bodyPr/>
                    <a:lstStyle/>
                    <a:p>
                      <a:pPr algn="ctr"/>
                      <a:r>
                        <a:rPr lang="id-ID" sz="1400" dirty="0" smtClean="0"/>
                        <a:t>8</a:t>
                      </a:r>
                      <a:endParaRPr lang="id-ID" sz="1400" b="0" dirty="0">
                        <a:solidFill>
                          <a:schemeClr val="tx1"/>
                        </a:solidFill>
                      </a:endParaRPr>
                    </a:p>
                  </a:txBody>
                  <a:tcPr/>
                </a:tc>
                <a:tc>
                  <a:txBody>
                    <a:bodyPr/>
                    <a:lstStyle/>
                    <a:p>
                      <a:r>
                        <a:rPr lang="id-ID" sz="1400" dirty="0" smtClean="0"/>
                        <a:t>23 Okt 2014</a:t>
                      </a:r>
                      <a:endParaRPr lang="id-ID" sz="1400" b="0" dirty="0">
                        <a:solidFill>
                          <a:schemeClr val="tx1"/>
                        </a:solidFill>
                      </a:endParaRPr>
                    </a:p>
                  </a:txBody>
                  <a:tcPr/>
                </a:tc>
                <a:tc>
                  <a:txBody>
                    <a:bodyPr/>
                    <a:lstStyle/>
                    <a:p>
                      <a:r>
                        <a:rPr lang="id-ID" sz="1400" dirty="0" smtClean="0"/>
                        <a:t>Ujian Tengah Semester</a:t>
                      </a:r>
                      <a:endParaRPr lang="id-ID" sz="1400" b="0" dirty="0">
                        <a:solidFill>
                          <a:schemeClr val="tx1"/>
                        </a:solidFill>
                      </a:endParaRPr>
                    </a:p>
                  </a:txBody>
                  <a:tcPr/>
                </a:tc>
                <a:tc>
                  <a:txBody>
                    <a:bodyPr/>
                    <a:lstStyle/>
                    <a:p>
                      <a:endParaRPr lang="id-ID" sz="1400" b="0" dirty="0">
                        <a:solidFill>
                          <a:schemeClr val="tx1"/>
                        </a:solidFill>
                      </a:endParaRPr>
                    </a:p>
                  </a:txBody>
                  <a:tcPr/>
                </a:tc>
                <a:tc>
                  <a:txBody>
                    <a:bodyPr/>
                    <a:lstStyle/>
                    <a:p>
                      <a:pPr algn="ctr"/>
                      <a:r>
                        <a:rPr lang="en-US" sz="1400" b="0" dirty="0" err="1" smtClean="0">
                          <a:solidFill>
                            <a:schemeClr val="lt1"/>
                          </a:solidFill>
                        </a:rPr>
                        <a:t>Dosen</a:t>
                      </a:r>
                      <a:r>
                        <a:rPr lang="en-US" sz="1400" b="0" dirty="0" smtClean="0">
                          <a:solidFill>
                            <a:schemeClr val="lt1"/>
                          </a:solidFill>
                        </a:rPr>
                        <a:t> PJ</a:t>
                      </a:r>
                      <a:endParaRPr lang="id-ID" sz="1400" b="0" dirty="0">
                        <a:solidFill>
                          <a:schemeClr val="tx1"/>
                        </a:solidFill>
                      </a:endParaRPr>
                    </a:p>
                  </a:txBody>
                  <a:tcPr/>
                </a:tc>
              </a:tr>
            </a:tbl>
          </a:graphicData>
        </a:graphic>
      </p:graphicFrame>
    </p:spTree>
    <p:extLst>
      <p:ext uri="{BB962C8B-B14F-4D97-AF65-F5344CB8AC3E}">
        <p14:creationId xmlns="" xmlns:p14="http://schemas.microsoft.com/office/powerpoint/2010/main" val="136680676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To help student to  Develop the quantitative reasoning skills that will need to </a:t>
            </a:r>
            <a:r>
              <a:rPr lang="en-US" dirty="0" err="1" smtClean="0"/>
              <a:t>succed</a:t>
            </a:r>
            <a:r>
              <a:rPr lang="en-US" dirty="0" smtClean="0"/>
              <a:t> in other college course, in career and in life as citizen in an increasingly complex world</a:t>
            </a:r>
          </a:p>
          <a:p>
            <a:r>
              <a:rPr lang="en-US" dirty="0" smtClean="0"/>
              <a:t>Increasing the ability to approach problems in critical and analytical way</a:t>
            </a:r>
          </a:p>
          <a:p>
            <a:r>
              <a:rPr lang="en-US" dirty="0" smtClean="0"/>
              <a:t>The experience of student gain by analyzing fallacies will provide a foundation upon which to build additional critical thinking skills</a:t>
            </a:r>
          </a:p>
          <a:p>
            <a:endParaRPr lang="en-US" dirty="0"/>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 the following “argument” between two classmates</a:t>
            </a:r>
            <a:endParaRPr lang="en-US" dirty="0"/>
          </a:p>
        </p:txBody>
      </p:sp>
      <p:sp>
        <p:nvSpPr>
          <p:cNvPr id="3" name="Content Placeholder 2"/>
          <p:cNvSpPr>
            <a:spLocks noGrp="1"/>
          </p:cNvSpPr>
          <p:nvPr>
            <p:ph idx="1"/>
          </p:nvPr>
        </p:nvSpPr>
        <p:spPr>
          <a:xfrm>
            <a:off x="323528" y="2060848"/>
            <a:ext cx="4248472" cy="2016224"/>
          </a:xfrm>
        </p:spPr>
        <p:txBody>
          <a:bodyPr>
            <a:noAutofit/>
          </a:bodyPr>
          <a:lstStyle/>
          <a:p>
            <a:pPr>
              <a:buNone/>
            </a:pPr>
            <a:r>
              <a:rPr lang="en-US" sz="1600" dirty="0" smtClean="0"/>
              <a:t>Mike : the death penalty is immoral</a:t>
            </a:r>
          </a:p>
          <a:p>
            <a:pPr>
              <a:buNone/>
            </a:pPr>
            <a:r>
              <a:rPr lang="en-US" sz="1600" dirty="0" smtClean="0"/>
              <a:t>Erica : no it isn’t</a:t>
            </a:r>
          </a:p>
          <a:p>
            <a:pPr>
              <a:buNone/>
            </a:pPr>
            <a:r>
              <a:rPr lang="en-US" sz="1600" dirty="0" smtClean="0"/>
              <a:t>Mike : yes it is ! Judge who give the death penalty should be impeached</a:t>
            </a:r>
          </a:p>
          <a:p>
            <a:pPr>
              <a:buNone/>
            </a:pPr>
            <a:r>
              <a:rPr lang="en-US" sz="1600" dirty="0" smtClean="0"/>
              <a:t>Erica : You don’t even know how the death penalty is decided</a:t>
            </a:r>
          </a:p>
          <a:p>
            <a:pPr>
              <a:buNone/>
            </a:pPr>
            <a:r>
              <a:rPr lang="en-US" sz="1600" dirty="0" smtClean="0"/>
              <a:t>Mike : I know a lot more than you know !</a:t>
            </a:r>
          </a:p>
          <a:p>
            <a:pPr>
              <a:buNone/>
            </a:pPr>
            <a:r>
              <a:rPr lang="en-US" sz="1600" dirty="0" smtClean="0"/>
              <a:t>Erica : I can’t talk to you; you’re an idiot!</a:t>
            </a:r>
            <a:endParaRPr lang="en-US" sz="1600" dirty="0"/>
          </a:p>
        </p:txBody>
      </p:sp>
      <p:sp>
        <p:nvSpPr>
          <p:cNvPr id="1026" name="AutoShape 2" descr="https://encrypted-tbn1.gstatic.com/images?q=tbn:ANd9GcTCJbj4GivfFHCq9g0cG5fvHtOX9DcHmiJxU-izdPhgrvD6vIrOq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4716017" y="2204864"/>
            <a:ext cx="2160240" cy="1618095"/>
          </a:xfrm>
          <a:prstGeom prst="rect">
            <a:avLst/>
          </a:prstGeom>
          <a:noFill/>
          <a:ln w="9525">
            <a:noFill/>
            <a:miter lim="800000"/>
            <a:headEnd/>
            <a:tailEnd/>
          </a:ln>
          <a:effectLst/>
        </p:spPr>
      </p:pic>
      <p:sp>
        <p:nvSpPr>
          <p:cNvPr id="6" name="TextBox 5"/>
          <p:cNvSpPr txBox="1"/>
          <p:nvPr/>
        </p:nvSpPr>
        <p:spPr>
          <a:xfrm>
            <a:off x="971600" y="4581128"/>
            <a:ext cx="6510115" cy="2031325"/>
          </a:xfrm>
          <a:prstGeom prst="rect">
            <a:avLst/>
          </a:prstGeom>
          <a:noFill/>
        </p:spPr>
        <p:txBody>
          <a:bodyPr wrap="none" rtlCol="0">
            <a:spAutoFit/>
          </a:bodyPr>
          <a:lstStyle/>
          <a:p>
            <a:pPr>
              <a:buFont typeface="Arial" charset="0"/>
              <a:buChar char="•"/>
            </a:pPr>
            <a:r>
              <a:rPr lang="en-US" dirty="0" smtClean="0"/>
              <a:t>This type of heated conversation is fairly common</a:t>
            </a:r>
          </a:p>
          <a:p>
            <a:pPr>
              <a:buFont typeface="Arial" charset="0"/>
              <a:buChar char="•"/>
            </a:pPr>
            <a:r>
              <a:rPr lang="en-US" dirty="0" smtClean="0"/>
              <a:t> it is likely to leave both of the upset and angry</a:t>
            </a:r>
          </a:p>
          <a:p>
            <a:pPr>
              <a:buFont typeface="Arial" charset="0"/>
              <a:buChar char="•"/>
            </a:pPr>
            <a:r>
              <a:rPr lang="en-US" dirty="0" smtClean="0"/>
              <a:t> there is a better way to argue</a:t>
            </a:r>
          </a:p>
          <a:p>
            <a:pPr>
              <a:buFont typeface="Arial" charset="0"/>
              <a:buChar char="•"/>
            </a:pPr>
            <a:r>
              <a:rPr lang="en-US" dirty="0" smtClean="0"/>
              <a:t>  We can use skills of </a:t>
            </a:r>
            <a:r>
              <a:rPr lang="en-US" b="1" dirty="0" smtClean="0"/>
              <a:t>logic </a:t>
            </a:r>
            <a:r>
              <a:rPr lang="en-US" dirty="0" smtClean="0"/>
              <a:t>–the study of the methods  and </a:t>
            </a:r>
            <a:br>
              <a:rPr lang="en-US" dirty="0" smtClean="0"/>
            </a:br>
            <a:r>
              <a:rPr lang="en-US" dirty="0" smtClean="0"/>
              <a:t>   Principles of reasoning-</a:t>
            </a:r>
          </a:p>
          <a:p>
            <a:pPr>
              <a:buFont typeface="Arial" pitchFamily="34" charset="0"/>
              <a:buChar char="•"/>
            </a:pPr>
            <a:r>
              <a:rPr lang="en-US" dirty="0" smtClean="0"/>
              <a:t>Arguing logically may not change mike ‘s and </a:t>
            </a:r>
            <a:r>
              <a:rPr lang="en-US" dirty="0" err="1" smtClean="0"/>
              <a:t>erica’s</a:t>
            </a:r>
            <a:r>
              <a:rPr lang="en-US" dirty="0" smtClean="0"/>
              <a:t> position </a:t>
            </a:r>
            <a:br>
              <a:rPr lang="en-US" dirty="0" smtClean="0"/>
            </a:br>
            <a:r>
              <a:rPr lang="en-US" dirty="0" smtClean="0"/>
              <a:t>but it can help the understand each other</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a:stretch>
            <a:fillRect/>
          </a:stretch>
        </p:blipFill>
        <p:spPr bwMode="auto">
          <a:xfrm>
            <a:off x="7227615" y="476672"/>
            <a:ext cx="1916385" cy="1916385"/>
          </a:xfrm>
          <a:prstGeom prst="rect">
            <a:avLst/>
          </a:prstGeom>
          <a:noFill/>
          <a:ln w="9525">
            <a:noFill/>
            <a:miter lim="800000"/>
            <a:headEnd/>
            <a:tailEnd/>
          </a:ln>
          <a:effectLst/>
        </p:spPr>
      </p:pic>
      <p:sp>
        <p:nvSpPr>
          <p:cNvPr id="3074" name="Rectangle 2"/>
          <p:cNvSpPr>
            <a:spLocks noGrp="1" noChangeArrowheads="1"/>
          </p:cNvSpPr>
          <p:nvPr>
            <p:ph type="title"/>
          </p:nvPr>
        </p:nvSpPr>
        <p:spPr/>
        <p:txBody>
          <a:bodyPr/>
          <a:lstStyle/>
          <a:p>
            <a:r>
              <a:rPr lang="en-US" dirty="0"/>
              <a:t>Definitions</a:t>
            </a:r>
          </a:p>
        </p:txBody>
      </p:sp>
      <p:sp>
        <p:nvSpPr>
          <p:cNvPr id="3075" name="Rectangle 3"/>
          <p:cNvSpPr>
            <a:spLocks noGrp="1" noChangeArrowheads="1"/>
          </p:cNvSpPr>
          <p:nvPr>
            <p:ph type="body" idx="1"/>
          </p:nvPr>
        </p:nvSpPr>
        <p:spPr>
          <a:xfrm>
            <a:off x="251520" y="2204864"/>
            <a:ext cx="8229600" cy="4325112"/>
          </a:xfrm>
        </p:spPr>
        <p:txBody>
          <a:bodyPr>
            <a:normAutofit fontScale="92500" lnSpcReduction="20000"/>
          </a:bodyPr>
          <a:lstStyle/>
          <a:p>
            <a:pPr>
              <a:lnSpc>
                <a:spcPct val="90000"/>
              </a:lnSpc>
            </a:pPr>
            <a:r>
              <a:rPr lang="en-US" sz="2800" b="1" dirty="0">
                <a:latin typeface="Arial" charset="0"/>
                <a:cs typeface="Arial" charset="0"/>
              </a:rPr>
              <a:t>Logic</a:t>
            </a:r>
            <a:r>
              <a:rPr lang="en-US" sz="2800" dirty="0">
                <a:latin typeface="Arial" charset="0"/>
                <a:cs typeface="Arial" charset="0"/>
              </a:rPr>
              <a:t> is </a:t>
            </a:r>
            <a:r>
              <a:rPr lang="en-US" sz="2800" dirty="0" smtClean="0">
                <a:latin typeface="Arial" charset="0"/>
                <a:cs typeface="Arial" charset="0"/>
              </a:rPr>
              <a:t>study of the methods and principles of reasoning</a:t>
            </a:r>
            <a:endParaRPr lang="en-US" sz="2800" dirty="0"/>
          </a:p>
          <a:p>
            <a:pPr>
              <a:lnSpc>
                <a:spcPct val="90000"/>
              </a:lnSpc>
            </a:pPr>
            <a:r>
              <a:rPr lang="en-US" sz="2800" dirty="0">
                <a:latin typeface="Arial" charset="0"/>
                <a:cs typeface="Arial" charset="0"/>
              </a:rPr>
              <a:t>It is "the science of argument."</a:t>
            </a:r>
            <a:r>
              <a:rPr lang="en-US" sz="2800" dirty="0"/>
              <a:t> </a:t>
            </a:r>
            <a:endParaRPr lang="en-US" sz="2800" dirty="0" smtClean="0"/>
          </a:p>
          <a:p>
            <a:pPr>
              <a:lnSpc>
                <a:spcPct val="90000"/>
              </a:lnSpc>
            </a:pPr>
            <a:r>
              <a:rPr lang="en-US" b="1" dirty="0" smtClean="0"/>
              <a:t>Argument </a:t>
            </a:r>
            <a:r>
              <a:rPr lang="en-US" dirty="0" smtClean="0"/>
              <a:t>uses a set of facts or assumptions, called </a:t>
            </a:r>
            <a:r>
              <a:rPr lang="en-US" b="1" dirty="0" smtClean="0"/>
              <a:t>premises, </a:t>
            </a:r>
            <a:r>
              <a:rPr lang="en-US" dirty="0" smtClean="0"/>
              <a:t>to support </a:t>
            </a:r>
            <a:r>
              <a:rPr lang="en-US" b="1" dirty="0" err="1" smtClean="0"/>
              <a:t>Conclution</a:t>
            </a:r>
            <a:endParaRPr lang="en-US" sz="2800" b="1" dirty="0"/>
          </a:p>
          <a:p>
            <a:pPr>
              <a:lnSpc>
                <a:spcPct val="90000"/>
              </a:lnSpc>
            </a:pPr>
            <a:r>
              <a:rPr lang="en-US" sz="2800" dirty="0">
                <a:latin typeface="Arial" charset="0"/>
                <a:cs typeface="Arial" charset="0"/>
              </a:rPr>
              <a:t>When presenting an argument, one takes a set of premises that are proven to be true, and uses logic to show how they prove a certain "foregone conclusion." </a:t>
            </a:r>
          </a:p>
          <a:p>
            <a:pPr>
              <a:lnSpc>
                <a:spcPct val="90000"/>
              </a:lnSpc>
            </a:pPr>
            <a:r>
              <a:rPr lang="en-US" sz="2800" dirty="0">
                <a:latin typeface="Arial" charset="0"/>
                <a:cs typeface="Times New Roman" pitchFamily="18" charset="0"/>
              </a:rPr>
              <a:t>Logical errors in </a:t>
            </a:r>
            <a:r>
              <a:rPr lang="en-US" sz="2800" dirty="0" smtClean="0">
                <a:latin typeface="Arial" charset="0"/>
                <a:cs typeface="Times New Roman" pitchFamily="18" charset="0"/>
              </a:rPr>
              <a:t>argument are </a:t>
            </a:r>
            <a:r>
              <a:rPr lang="en-US" sz="2800" dirty="0">
                <a:latin typeface="Arial" charset="0"/>
                <a:cs typeface="Times New Roman" pitchFamily="18" charset="0"/>
              </a:rPr>
              <a:t>known as fallacies</a:t>
            </a:r>
            <a:r>
              <a:rPr lang="en-US" sz="2800" dirty="0">
                <a:latin typeface="Arial" charset="0"/>
                <a:cs typeface="Arial" charset="0"/>
              </a:rPr>
              <a:t> </a:t>
            </a:r>
            <a:endParaRPr lang="en-US" dirty="0" smtClean="0">
              <a:latin typeface="Arial" charset="0"/>
              <a:cs typeface="Arial" charset="0"/>
            </a:endParaRPr>
          </a:p>
          <a:p>
            <a:pPr>
              <a:lnSpc>
                <a:spcPct val="90000"/>
              </a:lnSpc>
            </a:pPr>
            <a:r>
              <a:rPr lang="en-US" b="1" dirty="0" smtClean="0">
                <a:latin typeface="Arial" charset="0"/>
                <a:cs typeface="Arial" charset="0"/>
              </a:rPr>
              <a:t>A Fallacy </a:t>
            </a:r>
            <a:r>
              <a:rPr lang="en-US" dirty="0" smtClean="0">
                <a:latin typeface="Arial" charset="0"/>
                <a:cs typeface="Arial" charset="0"/>
              </a:rPr>
              <a:t>is a deceptive argument – an argument in which the conclusion is not well supported by the premises</a:t>
            </a:r>
            <a:endParaRPr lang="en-US" sz="2800" b="1" dirty="0">
              <a:latin typeface="Arial" charset="0"/>
              <a:cs typeface="Arial"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4000" dirty="0" err="1" smtClean="0">
                <a:latin typeface="Arial" charset="0"/>
                <a:cs typeface="Arial" charset="0"/>
              </a:rPr>
              <a:t>Recoginizing</a:t>
            </a:r>
            <a:r>
              <a:rPr lang="en-US" sz="4000" dirty="0" smtClean="0">
                <a:latin typeface="Arial" charset="0"/>
                <a:cs typeface="Arial" charset="0"/>
              </a:rPr>
              <a:t> Fallacies in critical thinking skills</a:t>
            </a:r>
            <a:endParaRPr lang="en-US" dirty="0"/>
          </a:p>
        </p:txBody>
      </p:sp>
      <p:pic>
        <p:nvPicPr>
          <p:cNvPr id="17409" name="Picture 1"/>
          <p:cNvPicPr>
            <a:picLocks noChangeAspect="1" noChangeArrowheads="1"/>
          </p:cNvPicPr>
          <p:nvPr/>
        </p:nvPicPr>
        <p:blipFill>
          <a:blip r:embed="rId2" cstate="print"/>
          <a:srcRect/>
          <a:stretch>
            <a:fillRect/>
          </a:stretch>
        </p:blipFill>
        <p:spPr bwMode="auto">
          <a:xfrm>
            <a:off x="251520" y="2636912"/>
            <a:ext cx="3261368" cy="2568327"/>
          </a:xfrm>
          <a:prstGeom prst="rect">
            <a:avLst/>
          </a:prstGeom>
          <a:noFill/>
          <a:ln w="9525">
            <a:noFill/>
            <a:miter lim="800000"/>
            <a:headEnd/>
            <a:tailEnd/>
          </a:ln>
          <a:effectLst/>
        </p:spPr>
      </p:pic>
      <p:sp>
        <p:nvSpPr>
          <p:cNvPr id="4099" name="Rectangle 3"/>
          <p:cNvSpPr>
            <a:spLocks noGrp="1" noChangeArrowheads="1"/>
          </p:cNvSpPr>
          <p:nvPr>
            <p:ph type="body" idx="1"/>
          </p:nvPr>
        </p:nvSpPr>
        <p:spPr>
          <a:xfrm>
            <a:off x="3563888" y="1556792"/>
            <a:ext cx="5184576" cy="4711456"/>
          </a:xfrm>
        </p:spPr>
        <p:txBody>
          <a:bodyPr>
            <a:normAutofit fontScale="92500" lnSpcReduction="20000"/>
          </a:bodyPr>
          <a:lstStyle/>
          <a:p>
            <a:r>
              <a:rPr lang="en-US" dirty="0" smtClean="0">
                <a:latin typeface="Arial" charset="0"/>
                <a:cs typeface="Arial" charset="0"/>
              </a:rPr>
              <a:t>Fallacies are so common, it is important to be able recognize them.</a:t>
            </a:r>
          </a:p>
          <a:p>
            <a:r>
              <a:rPr lang="en-US" dirty="0" smtClean="0">
                <a:latin typeface="Arial" charset="0"/>
                <a:cs typeface="Arial" charset="0"/>
              </a:rPr>
              <a:t>Some </a:t>
            </a:r>
            <a:r>
              <a:rPr lang="en-US" dirty="0">
                <a:latin typeface="Arial" charset="0"/>
                <a:cs typeface="Arial" charset="0"/>
              </a:rPr>
              <a:t>fallacies are just accidental, but they can also be used to trap an unwary listener or reader into believing faulty conclusions</a:t>
            </a:r>
            <a:r>
              <a:rPr lang="en-US" dirty="0"/>
              <a:t> </a:t>
            </a:r>
            <a:endParaRPr lang="en-US" dirty="0" smtClean="0"/>
          </a:p>
          <a:p>
            <a:r>
              <a:rPr lang="en-US" dirty="0" smtClean="0"/>
              <a:t>The experience you gain by analyzing fallacies will provide a foundation upon which to build additional critical thinking skills</a:t>
            </a:r>
            <a:endParaRPr lang="en-US" dirty="0"/>
          </a:p>
        </p:txBody>
      </p:sp>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8382000" cy="685800"/>
          </a:xfrm>
        </p:spPr>
        <p:txBody>
          <a:bodyPr/>
          <a:lstStyle/>
          <a:p>
            <a:r>
              <a:rPr lang="en-US" sz="3200" dirty="0" smtClean="0">
                <a:latin typeface="Arial" charset="0"/>
                <a:cs typeface="Arial" charset="0"/>
              </a:rPr>
              <a:t>10 types </a:t>
            </a:r>
            <a:r>
              <a:rPr lang="en-US" sz="3200" dirty="0" smtClean="0"/>
              <a:t>of </a:t>
            </a:r>
            <a:r>
              <a:rPr lang="en-US" sz="3200" dirty="0">
                <a:latin typeface="Arial" charset="0"/>
                <a:cs typeface="Arial" charset="0"/>
              </a:rPr>
              <a:t>logical fallacies</a:t>
            </a:r>
          </a:p>
        </p:txBody>
      </p:sp>
      <p:sp>
        <p:nvSpPr>
          <p:cNvPr id="5123" name="Rectangle 3"/>
          <p:cNvSpPr>
            <a:spLocks noGrp="1" noChangeArrowheads="1"/>
          </p:cNvSpPr>
          <p:nvPr>
            <p:ph type="body" idx="1"/>
          </p:nvPr>
        </p:nvSpPr>
        <p:spPr>
          <a:xfrm>
            <a:off x="304800" y="1124744"/>
            <a:ext cx="8610600" cy="5352256"/>
          </a:xfrm>
        </p:spPr>
        <p:txBody>
          <a:bodyPr/>
          <a:lstStyle/>
          <a:p>
            <a:pPr>
              <a:lnSpc>
                <a:spcPct val="90000"/>
              </a:lnSpc>
              <a:buNone/>
            </a:pPr>
            <a:r>
              <a:rPr lang="en-US" sz="1800" dirty="0" smtClean="0">
                <a:latin typeface="Arial" charset="0"/>
                <a:cs typeface="Arial" charset="0"/>
              </a:rPr>
              <a:t>The fallacy in each example has a fancy names, but learning the names is far less important than learning to recognize the faulty reasoning. The experience you gain by analyzing fallacies will provide a foundation upon which to </a:t>
            </a:r>
            <a:r>
              <a:rPr lang="en-US" sz="1800" dirty="0" err="1" smtClean="0">
                <a:latin typeface="Arial" charset="0"/>
                <a:cs typeface="Arial" charset="0"/>
              </a:rPr>
              <a:t>bulid</a:t>
            </a:r>
            <a:r>
              <a:rPr lang="en-US" sz="1800" dirty="0" smtClean="0">
                <a:latin typeface="Arial" charset="0"/>
                <a:cs typeface="Arial" charset="0"/>
              </a:rPr>
              <a:t> additional critical thinking</a:t>
            </a:r>
          </a:p>
          <a:p>
            <a:pPr>
              <a:lnSpc>
                <a:spcPct val="90000"/>
              </a:lnSpc>
              <a:buNone/>
            </a:pPr>
            <a:endParaRPr lang="en-US" sz="1800" dirty="0" smtClean="0">
              <a:latin typeface="Arial" charset="0"/>
              <a:cs typeface="Arial" charset="0"/>
            </a:endParaRPr>
          </a:p>
          <a:p>
            <a:pPr>
              <a:lnSpc>
                <a:spcPct val="90000"/>
              </a:lnSpc>
              <a:buNone/>
            </a:pPr>
            <a:r>
              <a:rPr lang="en-US" sz="2000" b="1" dirty="0" smtClean="0">
                <a:latin typeface="Arial" charset="0"/>
                <a:cs typeface="Arial" charset="0"/>
              </a:rPr>
              <a:t>1. Appeal to Popularity</a:t>
            </a:r>
          </a:p>
          <a:p>
            <a:pPr>
              <a:lnSpc>
                <a:spcPct val="90000"/>
              </a:lnSpc>
              <a:buNone/>
            </a:pPr>
            <a:r>
              <a:rPr lang="en-US" sz="2000" b="1" dirty="0" smtClean="0">
                <a:latin typeface="Arial" charset="0"/>
                <a:cs typeface="Arial" charset="0"/>
              </a:rPr>
              <a:t>2. False Cause</a:t>
            </a:r>
          </a:p>
          <a:p>
            <a:pPr>
              <a:lnSpc>
                <a:spcPct val="90000"/>
              </a:lnSpc>
              <a:buNone/>
            </a:pPr>
            <a:r>
              <a:rPr lang="en-US" sz="2000" b="1" dirty="0" smtClean="0">
                <a:latin typeface="Arial" charset="0"/>
                <a:cs typeface="Arial" charset="0"/>
              </a:rPr>
              <a:t>3. Appeal to Ignorance</a:t>
            </a:r>
          </a:p>
          <a:p>
            <a:pPr>
              <a:lnSpc>
                <a:spcPct val="90000"/>
              </a:lnSpc>
              <a:buNone/>
            </a:pPr>
            <a:r>
              <a:rPr lang="en-US" sz="2000" b="1" dirty="0" smtClean="0">
                <a:latin typeface="Arial" charset="0"/>
                <a:cs typeface="Arial" charset="0"/>
              </a:rPr>
              <a:t>4. Hasty Generalization</a:t>
            </a:r>
          </a:p>
          <a:p>
            <a:pPr>
              <a:lnSpc>
                <a:spcPct val="90000"/>
              </a:lnSpc>
              <a:buNone/>
            </a:pPr>
            <a:r>
              <a:rPr lang="en-US" sz="2000" b="1" dirty="0" smtClean="0">
                <a:latin typeface="Arial" charset="0"/>
                <a:cs typeface="Arial" charset="0"/>
              </a:rPr>
              <a:t>5. Limited Choice</a:t>
            </a:r>
          </a:p>
          <a:p>
            <a:pPr>
              <a:lnSpc>
                <a:spcPct val="90000"/>
              </a:lnSpc>
              <a:buNone/>
            </a:pPr>
            <a:r>
              <a:rPr lang="en-US" sz="2000" b="1" dirty="0" smtClean="0">
                <a:latin typeface="Arial" charset="0"/>
                <a:cs typeface="Arial" charset="0"/>
              </a:rPr>
              <a:t>6. Appeal to Emotion</a:t>
            </a:r>
          </a:p>
          <a:p>
            <a:pPr>
              <a:lnSpc>
                <a:spcPct val="90000"/>
              </a:lnSpc>
              <a:buNone/>
            </a:pPr>
            <a:r>
              <a:rPr lang="en-US" sz="2000" b="1" dirty="0" smtClean="0">
                <a:latin typeface="Arial" charset="0"/>
                <a:cs typeface="Arial" charset="0"/>
              </a:rPr>
              <a:t>7. Personal Attack</a:t>
            </a:r>
          </a:p>
          <a:p>
            <a:pPr>
              <a:lnSpc>
                <a:spcPct val="90000"/>
              </a:lnSpc>
              <a:buNone/>
            </a:pPr>
            <a:r>
              <a:rPr lang="en-US" sz="2000" b="1" dirty="0" smtClean="0">
                <a:latin typeface="Arial" charset="0"/>
                <a:cs typeface="Arial" charset="0"/>
              </a:rPr>
              <a:t>8. Circular Reasoning</a:t>
            </a:r>
          </a:p>
          <a:p>
            <a:pPr>
              <a:lnSpc>
                <a:spcPct val="90000"/>
              </a:lnSpc>
              <a:buNone/>
            </a:pPr>
            <a:r>
              <a:rPr lang="en-US" sz="2000" b="1" dirty="0" smtClean="0">
                <a:latin typeface="Arial" charset="0"/>
                <a:cs typeface="Arial" charset="0"/>
              </a:rPr>
              <a:t>9. Diversion (Red Herring)</a:t>
            </a:r>
          </a:p>
          <a:p>
            <a:pPr>
              <a:lnSpc>
                <a:spcPct val="90000"/>
              </a:lnSpc>
              <a:buNone/>
            </a:pPr>
            <a:r>
              <a:rPr lang="en-US" sz="2000" b="1" dirty="0" smtClean="0">
                <a:latin typeface="Arial" charset="0"/>
                <a:cs typeface="Arial" charset="0"/>
              </a:rPr>
              <a:t>10 Straw Man</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512" y="304800"/>
            <a:ext cx="8278688" cy="914400"/>
          </a:xfrm>
        </p:spPr>
        <p:txBody>
          <a:bodyPr>
            <a:normAutofit fontScale="90000"/>
          </a:bodyPr>
          <a:lstStyle/>
          <a:p>
            <a:r>
              <a:rPr lang="en-US" dirty="0">
                <a:solidFill>
                  <a:schemeClr val="tx1"/>
                </a:solidFill>
                <a:latin typeface="Arial" charset="0"/>
                <a:cs typeface="Arial" charset="0"/>
              </a:rPr>
              <a:t> </a:t>
            </a:r>
            <a:r>
              <a:rPr lang="en-US" dirty="0" smtClean="0">
                <a:solidFill>
                  <a:srgbClr val="000000"/>
                </a:solidFill>
              </a:rPr>
              <a:t>1. </a:t>
            </a:r>
            <a:r>
              <a:rPr lang="en-US" b="1" dirty="0" smtClean="0">
                <a:solidFill>
                  <a:srgbClr val="000000"/>
                </a:solidFill>
                <a:latin typeface="Arial" charset="0"/>
                <a:cs typeface="Arial" charset="0"/>
              </a:rPr>
              <a:t>Appeal to Popularity </a:t>
            </a:r>
            <a:r>
              <a:rPr lang="en-US" sz="3100" b="1" dirty="0" smtClean="0">
                <a:solidFill>
                  <a:srgbClr val="000000"/>
                </a:solidFill>
                <a:latin typeface="Arial" charset="0"/>
                <a:cs typeface="Arial" charset="0"/>
              </a:rPr>
              <a:t>(Argumentum ad </a:t>
            </a:r>
            <a:r>
              <a:rPr lang="en-US" sz="3100" b="1" dirty="0" err="1" smtClean="0">
                <a:solidFill>
                  <a:srgbClr val="000000"/>
                </a:solidFill>
                <a:latin typeface="Arial" charset="0"/>
                <a:cs typeface="Arial" charset="0"/>
              </a:rPr>
              <a:t>populum</a:t>
            </a:r>
            <a:r>
              <a:rPr lang="en-US" sz="3100" b="1" dirty="0" smtClean="0">
                <a:solidFill>
                  <a:srgbClr val="000000"/>
                </a:solidFill>
                <a:latin typeface="Arial" charset="0"/>
                <a:cs typeface="Arial" charset="0"/>
              </a:rPr>
              <a:t>)</a:t>
            </a:r>
            <a:endParaRPr lang="en-US" dirty="0">
              <a:solidFill>
                <a:srgbClr val="000000"/>
              </a:solidFill>
            </a:endParaRPr>
          </a:p>
        </p:txBody>
      </p:sp>
      <p:sp>
        <p:nvSpPr>
          <p:cNvPr id="6147" name="Rectangle 3"/>
          <p:cNvSpPr>
            <a:spLocks noGrp="1" noChangeArrowheads="1"/>
          </p:cNvSpPr>
          <p:nvPr>
            <p:ph type="body" idx="1"/>
          </p:nvPr>
        </p:nvSpPr>
        <p:spPr>
          <a:xfrm>
            <a:off x="251520" y="1268760"/>
            <a:ext cx="6696744" cy="4885184"/>
          </a:xfrm>
        </p:spPr>
        <p:txBody>
          <a:bodyPr>
            <a:noAutofit/>
          </a:bodyPr>
          <a:lstStyle/>
          <a:p>
            <a:pPr>
              <a:lnSpc>
                <a:spcPct val="90000"/>
              </a:lnSpc>
              <a:buNone/>
            </a:pPr>
            <a:r>
              <a:rPr lang="en-US" sz="1800" dirty="0" smtClean="0">
                <a:solidFill>
                  <a:schemeClr val="tx1"/>
                </a:solidFill>
                <a:latin typeface="Arial" charset="0"/>
                <a:cs typeface="Arial" charset="0"/>
              </a:rPr>
              <a:t>The fact that large  number of people believe or act some way is used </a:t>
            </a:r>
            <a:r>
              <a:rPr lang="en-US" sz="1800" dirty="0" err="1" smtClean="0">
                <a:solidFill>
                  <a:schemeClr val="tx1"/>
                </a:solidFill>
                <a:latin typeface="Arial" charset="0"/>
                <a:cs typeface="Arial" charset="0"/>
              </a:rPr>
              <a:t>inapropriately</a:t>
            </a:r>
            <a:r>
              <a:rPr lang="en-US" sz="1800" dirty="0" smtClean="0">
                <a:solidFill>
                  <a:schemeClr val="tx1"/>
                </a:solidFill>
                <a:latin typeface="Arial" charset="0"/>
                <a:cs typeface="Arial" charset="0"/>
              </a:rPr>
              <a:t> as evidence that the belief or action is correct</a:t>
            </a:r>
            <a:endParaRPr lang="en-US" sz="1800" dirty="0" smtClean="0">
              <a:latin typeface="Arial" charset="0"/>
              <a:cs typeface="Arial" charset="0"/>
            </a:endParaRPr>
          </a:p>
          <a:p>
            <a:pPr lvl="1">
              <a:lnSpc>
                <a:spcPct val="90000"/>
              </a:lnSpc>
              <a:buNone/>
            </a:pPr>
            <a:r>
              <a:rPr lang="en-US" sz="1600" dirty="0" smtClean="0">
                <a:latin typeface="Arial" charset="0"/>
                <a:cs typeface="Arial" charset="0"/>
              </a:rPr>
              <a:t>Example :</a:t>
            </a:r>
          </a:p>
          <a:p>
            <a:pPr>
              <a:lnSpc>
                <a:spcPct val="90000"/>
              </a:lnSpc>
              <a:buNone/>
            </a:pPr>
            <a:r>
              <a:rPr lang="en-US" sz="1600" dirty="0" smtClean="0">
                <a:solidFill>
                  <a:srgbClr val="FF0000"/>
                </a:solidFill>
              </a:rPr>
              <a:t>“ Ford makes the best pickup trucks in the world. After all , more people drive Ford pickups than any </a:t>
            </a:r>
            <a:r>
              <a:rPr lang="en-US" sz="1600" dirty="0" err="1" smtClean="0">
                <a:solidFill>
                  <a:srgbClr val="FF0000"/>
                </a:solidFill>
              </a:rPr>
              <a:t>othe</a:t>
            </a:r>
            <a:r>
              <a:rPr lang="en-US" sz="1600" dirty="0" smtClean="0">
                <a:solidFill>
                  <a:srgbClr val="FF0000"/>
                </a:solidFill>
              </a:rPr>
              <a:t> light truck”</a:t>
            </a:r>
            <a:endParaRPr lang="en-US" sz="1600" dirty="0">
              <a:solidFill>
                <a:srgbClr val="FF0000"/>
              </a:solidFill>
            </a:endParaRPr>
          </a:p>
          <a:p>
            <a:pPr>
              <a:lnSpc>
                <a:spcPct val="90000"/>
              </a:lnSpc>
            </a:pPr>
            <a:r>
              <a:rPr lang="en-US" sz="1600" dirty="0" smtClean="0"/>
              <a:t>Analysis : We identify the premises and conclusion of this argument as follows</a:t>
            </a:r>
          </a:p>
          <a:p>
            <a:pPr>
              <a:lnSpc>
                <a:spcPct val="90000"/>
              </a:lnSpc>
            </a:pPr>
            <a:r>
              <a:rPr lang="en-US" sz="1600" dirty="0" smtClean="0"/>
              <a:t>Premise : </a:t>
            </a:r>
            <a:r>
              <a:rPr lang="en-US" sz="1600" b="1" dirty="0" smtClean="0">
                <a:solidFill>
                  <a:schemeClr val="tx2"/>
                </a:solidFill>
              </a:rPr>
              <a:t>More  people drive Ford pickups than any other light truck.</a:t>
            </a:r>
          </a:p>
          <a:p>
            <a:pPr>
              <a:lnSpc>
                <a:spcPct val="90000"/>
              </a:lnSpc>
            </a:pPr>
            <a:r>
              <a:rPr lang="en-US" sz="1600" dirty="0" smtClean="0"/>
              <a:t>Conclusion : </a:t>
            </a:r>
            <a:r>
              <a:rPr lang="en-US" sz="1600" b="1" dirty="0" smtClean="0">
                <a:solidFill>
                  <a:srgbClr val="00B050"/>
                </a:solidFill>
              </a:rPr>
              <a:t>Ford makes the best pickup trucks in the world.</a:t>
            </a:r>
          </a:p>
          <a:p>
            <a:pPr>
              <a:lnSpc>
                <a:spcPct val="90000"/>
              </a:lnSpc>
              <a:buNone/>
            </a:pPr>
            <a:r>
              <a:rPr lang="en-US" sz="1600" dirty="0" smtClean="0"/>
              <a:t>The fact that more people drive Ford pickups does not necessary mean that they are the best trucks. This argument suffers from the fallacy of </a:t>
            </a:r>
            <a:r>
              <a:rPr lang="en-US" sz="1600" b="1" i="1" dirty="0" smtClean="0"/>
              <a:t>Appeal to Popularity</a:t>
            </a:r>
          </a:p>
          <a:p>
            <a:pPr>
              <a:lnSpc>
                <a:spcPct val="90000"/>
              </a:lnSpc>
              <a:buNone/>
            </a:pPr>
            <a:endParaRPr lang="en-US" sz="1600" b="1" i="1" dirty="0" smtClean="0">
              <a:solidFill>
                <a:srgbClr val="FF0000"/>
              </a:solidFill>
            </a:endParaRPr>
          </a:p>
          <a:p>
            <a:pPr>
              <a:lnSpc>
                <a:spcPct val="90000"/>
              </a:lnSpc>
              <a:buNone/>
            </a:pPr>
            <a:r>
              <a:rPr lang="en-US" sz="1600" b="1" i="1" dirty="0" smtClean="0">
                <a:solidFill>
                  <a:srgbClr val="FF0000"/>
                </a:solidFill>
              </a:rPr>
              <a:t>Check the fallacy of this :</a:t>
            </a:r>
          </a:p>
          <a:p>
            <a:pPr marL="365643" lvl="1" indent="-255950">
              <a:lnSpc>
                <a:spcPct val="90000"/>
              </a:lnSpc>
              <a:buClr>
                <a:schemeClr val="accent3"/>
              </a:buClr>
              <a:buFont typeface="Arial" charset="0"/>
              <a:buChar char="•"/>
            </a:pPr>
            <a:r>
              <a:rPr lang="en-US" sz="1400" i="1" dirty="0" smtClean="0">
                <a:solidFill>
                  <a:srgbClr val="000000"/>
                </a:solidFill>
                <a:latin typeface="Arial" charset="0"/>
                <a:cs typeface="Arial" charset="0"/>
              </a:rPr>
              <a:t>"Coke is the favorite soda of 9 out of 10 actors, therefore we should have Coke at our picnic”</a:t>
            </a:r>
          </a:p>
          <a:p>
            <a:pPr marL="365643" lvl="1" indent="-255950">
              <a:lnSpc>
                <a:spcPct val="90000"/>
              </a:lnSpc>
              <a:buClr>
                <a:schemeClr val="accent3"/>
              </a:buClr>
              <a:buFont typeface="Arial" charset="0"/>
              <a:buChar char="•"/>
            </a:pPr>
            <a:r>
              <a:rPr lang="en-US" sz="1400" i="1" dirty="0" smtClean="0">
                <a:solidFill>
                  <a:srgbClr val="000000"/>
                </a:solidFill>
                <a:latin typeface="Arial" charset="0"/>
                <a:cs typeface="Arial" charset="0"/>
              </a:rPr>
              <a:t>“</a:t>
            </a:r>
            <a:r>
              <a:rPr lang="en-US" sz="1400" i="1" dirty="0" err="1" smtClean="0">
                <a:solidFill>
                  <a:srgbClr val="000000"/>
                </a:solidFill>
                <a:latin typeface="Arial" charset="0"/>
                <a:cs typeface="Arial" charset="0"/>
              </a:rPr>
              <a:t>Pasti</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diirektur</a:t>
            </a:r>
            <a:r>
              <a:rPr lang="en-US" sz="1400" i="1" dirty="0" smtClean="0">
                <a:solidFill>
                  <a:srgbClr val="000000"/>
                </a:solidFill>
                <a:latin typeface="Arial" charset="0"/>
                <a:cs typeface="Arial" charset="0"/>
              </a:rPr>
              <a:t> bank xyz  </a:t>
            </a:r>
            <a:r>
              <a:rPr lang="en-US" sz="1400" i="1" dirty="0" err="1" smtClean="0">
                <a:solidFill>
                  <a:srgbClr val="000000"/>
                </a:solidFill>
                <a:latin typeface="Arial" charset="0"/>
                <a:cs typeface="Arial" charset="0"/>
              </a:rPr>
              <a:t>selingkuh</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karena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dari</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hasil</a:t>
            </a:r>
            <a:r>
              <a:rPr lang="en-US" sz="1400" i="1" dirty="0" smtClean="0">
                <a:solidFill>
                  <a:srgbClr val="000000"/>
                </a:solidFill>
                <a:latin typeface="Arial" charset="0"/>
                <a:cs typeface="Arial" charset="0"/>
              </a:rPr>
              <a:t> survey </a:t>
            </a:r>
            <a:r>
              <a:rPr lang="en-US" sz="1400" i="1" dirty="0" err="1" smtClean="0">
                <a:solidFill>
                  <a:srgbClr val="000000"/>
                </a:solidFill>
                <a:latin typeface="Arial" charset="0"/>
                <a:cs typeface="Arial" charset="0"/>
              </a:rPr>
              <a:t>majalah</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eksekutif</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menunjukan</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dua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dari</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tiga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pria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eksekutive</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selingkuh</a:t>
            </a:r>
            <a:r>
              <a:rPr lang="en-US" sz="1400" i="1" dirty="0" smtClean="0">
                <a:solidFill>
                  <a:srgbClr val="000000"/>
                </a:solidFill>
                <a:latin typeface="Arial" charset="0"/>
                <a:cs typeface="Arial" charset="0"/>
              </a:rPr>
              <a:t>”</a:t>
            </a:r>
          </a:p>
          <a:p>
            <a:pPr marL="365643" lvl="1" indent="-255950">
              <a:lnSpc>
                <a:spcPct val="90000"/>
              </a:lnSpc>
              <a:buClr>
                <a:schemeClr val="accent3"/>
              </a:buClr>
              <a:buFont typeface="Arial" charset="0"/>
              <a:buChar char="•"/>
            </a:pPr>
            <a:r>
              <a:rPr lang="en-US" sz="1400" i="1" dirty="0" err="1" smtClean="0">
                <a:solidFill>
                  <a:srgbClr val="000000"/>
                </a:solidFill>
                <a:latin typeface="Arial" charset="0"/>
                <a:cs typeface="Arial" charset="0"/>
              </a:rPr>
              <a:t>Saya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yakin</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pepsodent</a:t>
            </a:r>
            <a:r>
              <a:rPr lang="en-US" sz="1400" i="1" dirty="0" smtClean="0">
                <a:solidFill>
                  <a:srgbClr val="000000"/>
                </a:solidFill>
                <a:latin typeface="Arial" charset="0"/>
                <a:cs typeface="Arial" charset="0"/>
              </a:rPr>
              <a:t> pasta </a:t>
            </a:r>
            <a:r>
              <a:rPr lang="en-US" sz="1400" i="1" dirty="0" err="1" smtClean="0">
                <a:solidFill>
                  <a:srgbClr val="000000"/>
                </a:solidFill>
                <a:latin typeface="Arial" charset="0"/>
                <a:cs typeface="Arial" charset="0"/>
              </a:rPr>
              <a:t>gigi</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yg</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terbaik</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karena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mayoritas</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penduduk</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jakarta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menggunakannya</a:t>
            </a:r>
            <a:r>
              <a:rPr lang="en-US" sz="1400" i="1" dirty="0" smtClean="0">
                <a:solidFill>
                  <a:srgbClr val="000000"/>
                </a:solidFill>
                <a:latin typeface="Arial" charset="0"/>
                <a:cs typeface="Arial" charset="0"/>
              </a:rPr>
              <a:t>“</a:t>
            </a:r>
            <a:endParaRPr lang="en-US" sz="1600" b="1" dirty="0" smtClean="0">
              <a:solidFill>
                <a:srgbClr val="FF0000"/>
              </a:solidFill>
            </a:endParaRPr>
          </a:p>
          <a:p>
            <a:pPr marL="365643" lvl="1" indent="-255950">
              <a:lnSpc>
                <a:spcPct val="90000"/>
              </a:lnSpc>
              <a:buClr>
                <a:schemeClr val="accent3"/>
              </a:buClr>
              <a:buFont typeface="Arial" charset="0"/>
              <a:buChar char="•"/>
            </a:pPr>
            <a:endParaRPr lang="en-US" sz="1400" dirty="0" smtClean="0">
              <a:solidFill>
                <a:srgbClr val="000000"/>
              </a:solidFill>
              <a:latin typeface="Arial Unicode MS" pitchFamily="34" charset="-128"/>
              <a:ea typeface="Arial Unicode MS" pitchFamily="34" charset="-128"/>
              <a:cs typeface="Arial Unicode MS" pitchFamily="34" charset="-128"/>
            </a:endParaRPr>
          </a:p>
        </p:txBody>
      </p:sp>
      <p:grpSp>
        <p:nvGrpSpPr>
          <p:cNvPr id="8" name="Group 7"/>
          <p:cNvGrpSpPr/>
          <p:nvPr/>
        </p:nvGrpSpPr>
        <p:grpSpPr>
          <a:xfrm>
            <a:off x="6948264" y="1268760"/>
            <a:ext cx="2016224" cy="3024336"/>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Many people believe P is true</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 is true</a:t>
              </a:r>
            </a:p>
            <a:p>
              <a:pPr algn="ctr"/>
              <a:endParaRPr lang="en-US" dirty="0">
                <a:solidFill>
                  <a:schemeClr val="tx1"/>
                </a:solidFill>
              </a:endParaRPr>
            </a:p>
          </p:txBody>
        </p:sp>
        <p:cxnSp>
          <p:nvCxnSpPr>
            <p:cNvPr id="7" name="Straight Arrow Connector 6"/>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7472</TotalTime>
  <Words>2488</Words>
  <Application>Microsoft Office PowerPoint</Application>
  <PresentationFormat>On-screen Show (4:3)</PresentationFormat>
  <Paragraphs>305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Dasar Logika Matematika</vt:lpstr>
      <vt:lpstr>Slide 2</vt:lpstr>
      <vt:lpstr>Session &amp; Syllabus</vt:lpstr>
      <vt:lpstr>Objective</vt:lpstr>
      <vt:lpstr>Consider the following “argument” between two classmates</vt:lpstr>
      <vt:lpstr>Definitions</vt:lpstr>
      <vt:lpstr>Recoginizing Fallacies in critical thinking skills</vt:lpstr>
      <vt:lpstr>10 types of logical fallacies</vt:lpstr>
      <vt:lpstr> 1. Appeal to Popularity (Argumentum ad populum)</vt:lpstr>
      <vt:lpstr> 2. False Cause (Post Hoc Ergo Propter Hoc )</vt:lpstr>
      <vt:lpstr> 3. Appeal to Ignorance (argumentum ad ignorantiam)</vt:lpstr>
      <vt:lpstr>4. Hasty Generalization</vt:lpstr>
      <vt:lpstr>5. Limited Choice (False dilemma or False dichotomy)</vt:lpstr>
      <vt:lpstr>6. Appeal to Emotion (Argumentum ad passiones)</vt:lpstr>
      <vt:lpstr>7. Personal Attack (ad Hominem)</vt:lpstr>
      <vt:lpstr>8. Circular Reasoning (circulus in probando)</vt:lpstr>
      <vt:lpstr>9. Diversion (Red Herring)</vt:lpstr>
      <vt:lpstr>10. Straw Man</vt:lpstr>
      <vt:lpstr>Exercise 1. Review Question</vt:lpstr>
      <vt:lpstr>Exercise 2. Basic  skills &amp; Concept</vt:lpstr>
      <vt:lpstr>Exercise 3. Further Application</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chan</cp:lastModifiedBy>
  <cp:revision>512</cp:revision>
  <dcterms:created xsi:type="dcterms:W3CDTF">2011-09-16T02:11:44Z</dcterms:created>
  <dcterms:modified xsi:type="dcterms:W3CDTF">2014-09-16T04:07:08Z</dcterms:modified>
</cp:coreProperties>
</file>