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3810000" x="5410182"/>
            <a:ext cy="91087" cx="373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 rot="10800000" flipH="1">
            <a:off y="3897009" x="5410201"/>
            <a:ext cy="192023" cx="3733800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 rot="10800000" flipH="1">
            <a:off y="4115166" x="5410201"/>
            <a:ext cy="9143" cx="3733800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y="4164403" x="5410200"/>
            <a:ext cy="18287" cx="1965959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 rot="10800000" flipH="1">
            <a:off y="4199572" x="5410200"/>
            <a:ext cy="9143" cx="1965959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>
            <a:off y="3962400" x="5410200"/>
            <a:ext cy="27431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y="4060982" x="7376507"/>
            <a:ext cy="36575" cx="16001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/>
          <p:nvPr/>
        </p:nvSpPr>
        <p:spPr>
          <a:xfrm>
            <a:off y="3649662" x="0"/>
            <a:ext cy="244170" cx="9144000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Shape 37"/>
          <p:cNvSpPr/>
          <p:nvPr/>
        </p:nvSpPr>
        <p:spPr>
          <a:xfrm>
            <a:off y="3675528" x="0"/>
            <a:ext cy="140677" cx="9144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Shape 38"/>
          <p:cNvSpPr/>
          <p:nvPr/>
        </p:nvSpPr>
        <p:spPr>
          <a:xfrm rot="10800000" flipH="1">
            <a:off y="3643089" x="6414051"/>
            <a:ext cy="248432" cx="2729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Shape 39"/>
          <p:cNvSpPr/>
          <p:nvPr/>
        </p:nvSpPr>
        <p:spPr>
          <a:xfrm>
            <a:off y="0" x="0"/>
            <a:ext cy="3701699" cx="9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Shape 40"/>
          <p:cNvSpPr txBox="1"/>
          <p:nvPr>
            <p:ph type="ctrTitle"/>
          </p:nvPr>
        </p:nvSpPr>
        <p:spPr>
          <a:xfrm>
            <a:off y="2401888" x="457200"/>
            <a:ext cy="1470024" cx="845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y="3901087" x="457200"/>
            <a:ext cy="1752600" cx="495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486" marL="63986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1pPr>
            <a:lvl2pPr algn="ctr" rtl="0" marR="0" indent="-12553" marL="457053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/>
            </a:lvl2pPr>
            <a:lvl3pPr algn="ctr" rtl="0" marR="0" indent="-12406" marL="914107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3pPr>
            <a:lvl4pPr algn="ctr" rtl="0" marR="0" indent="-12260" marL="1371161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4pPr>
            <a:lvl5pPr algn="ctr" rtl="0" marR="0" indent="-12114" marL="1828215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5pPr>
            <a:lvl6pPr algn="ctr" rtl="0" marR="0" indent="-11968" marL="2285268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6pPr>
            <a:lvl7pPr algn="ctr" rtl="0" marR="0" indent="-11821" marL="2742322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7pPr>
            <a:lvl8pPr algn="ctr" rtl="0" marR="0" indent="-11676" marL="3199376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8pPr>
            <a:lvl9pPr algn="ctr" rtl="0" marR="0" indent="-11529" marL="365643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y="4206239" x="6705600"/>
            <a:ext cy="457200" cx="9601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y="4205287" x="54102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1135" x="8320088"/>
            <a:ext cy="365759" cx="747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5038228" x="7262207"/>
            <a:ext cy="1837944" cx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836712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y="-9108" x="2409443"/>
            <a:ext cy="8229600" cx="43251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algn="l" rtl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algn="l" rtl="0" indent="-72348" marL="923249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algn="l" rtl="0" indent="-61597" marL="1179198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algn="l" rtl="0" indent="-55943" marL="1389443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algn="l" rtl="0" indent="-72129" marL="1608829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algn="l" rtl="0" indent="-88314" marL="1828215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algn="l" rtl="0" indent="-92567" marL="2029318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algn="l" rtl="0" indent="-105962" marL="2239563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 rot="5400000">
            <a:off y="2933699" x="4991100"/>
            <a:ext cy="19049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 rot="5400000">
            <a:off y="762000" x="838200"/>
            <a:ext cy="62483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algn="l" rtl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algn="l" rtl="0" indent="-72348" marL="923249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algn="l" rtl="0" indent="-61597" marL="1179198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algn="l" rtl="0" indent="-55943" marL="1389443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algn="l" rtl="0" indent="-72129" marL="1608829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algn="l" rtl="0" indent="-88314" marL="1828215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algn="l" rtl="0" indent="-92567" marL="2029318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algn="l" rtl="0" indent="-105962" marL="2239563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algn="l" rtl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algn="l" rtl="0" indent="-72348" marL="923249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algn="l" rtl="0" indent="-61597" marL="1179198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algn="l" rtl="0" indent="-55943" marL="1389443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algn="l" rtl="0" indent="-72129" marL="1608829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algn="l" rtl="0" indent="-88314" marL="1828215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algn="l" rtl="0" indent="-92567" marL="2029318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algn="l" rtl="0" indent="-105962" marL="2239563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/>
        </p:nvSpPr>
        <p:spPr>
          <a:xfrm>
            <a:off y="-23408" x="0"/>
            <a:ext cy="356064" cx="812108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r>
              <a:t/>
            </a:r>
            <a:endParaRPr strike="noStrike" u="none" b="0" cap="none" baseline="0" sz="1200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19812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3367087" x="722312"/>
            <a:ext cy="150971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7604" marL="45705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836712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2249425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y="2249425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143000" x="381000"/>
            <a:ext cy="1069847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2244969" x="381000"/>
            <a:ext cy="457200" cx="4041648"/>
          </a:xfrm>
          <a:prstGeom prst="rect">
            <a:avLst/>
          </a:prstGeom>
          <a:solidFill>
            <a:srgbClr val="DC3430">
              <a:alpha val="24705"/>
            </a:srgbClr>
          </a:solidFill>
          <a:ln w="127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rtl="0" indent="-7604" marL="45705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y="2244969" x="4721226"/>
            <a:ext cy="457200" cx="4041774"/>
          </a:xfrm>
          <a:prstGeom prst="rect">
            <a:avLst/>
          </a:prstGeom>
          <a:solidFill>
            <a:srgbClr val="DC3430">
              <a:alpha val="24705"/>
            </a:srgbClr>
          </a:solidFill>
          <a:ln w="127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rtl="0" indent="-7604" marL="45705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y="2708518" x="381000"/>
            <a:ext cy="3886200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y="2708518" x="4718303"/>
            <a:ext cy="3886200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1143000" x="457200"/>
            <a:ext cy="106984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y="612647" x="6583679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1101970" x="5353496"/>
            <a:ext cy="877823" cx="3383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2010726" x="5353496"/>
            <a:ext cy="4617720" cx="3383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9141" marL="9141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y="776287" x="152400"/>
            <a:ext cy="5852159" cx="510235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-5400000">
            <a:off y="3156578" x="3393018"/>
            <a:ext cy="586803" cx="46816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/>
          <p:nvPr>
            <p:ph idx="2" type="pic"/>
          </p:nvPr>
        </p:nvSpPr>
        <p:spPr>
          <a:xfrm>
            <a:off y="1143000" x="403670"/>
            <a:ext cy="4572000" cx="4572000"/>
          </a:xfrm>
          <a:prstGeom prst="rect">
            <a:avLst/>
          </a:prstGeom>
          <a:solidFill>
            <a:srgbClr val="EAEAEA"/>
          </a:solidFill>
          <a:ln w="50800" cap="flat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3274308" x="6088442"/>
            <a:ext cy="2516489" cx="259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lnSpc>
                <a:spcPct val="100000"/>
              </a:lnSpc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2.xml" Type="http://schemas.openxmlformats.org/officeDocument/2006/relationships/theme" Id="rId13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366818" x="0"/>
            <a:ext cy="84406" cx="9144000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y="0" x="0"/>
            <a:ext cy="310662" cx="9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Dasar Logika Matematika - </a:t>
            </a:r>
            <a:r>
              <a:rPr strike="noStrike" u="none" b="1" cap="none" baseline="0" sz="1100" lang="en-US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Uses and Abuses of Percentages</a:t>
            </a:r>
          </a:p>
        </p:txBody>
      </p:sp>
      <p:sp>
        <p:nvSpPr>
          <p:cNvPr id="11" name="Shape 11"/>
          <p:cNvSpPr/>
          <p:nvPr/>
        </p:nvSpPr>
        <p:spPr>
          <a:xfrm>
            <a:off y="308277" x="0"/>
            <a:ext cy="91440" cx="9144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 rot="10800000" flipH="1">
            <a:off y="360246" x="5410182"/>
            <a:ext cy="91087" cx="37338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 rot="10800000" flipH="1">
            <a:off y="440112" x="5410201"/>
            <a:ext cy="180034" cx="3733800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y="497504" x="5407339"/>
            <a:ext cy="27431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y="588943" x="7373646"/>
            <a:ext cy="36575" cx="16001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y="-2001" x="9084965"/>
            <a:ext cy="621792" cx="57625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y="-2001" x="9044481"/>
            <a:ext cy="621792" cx="27431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y="-2001" x="9025428"/>
            <a:ext cy="621792" cx="91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/>
          <p:nvPr/>
        </p:nvSpPr>
        <p:spPr>
          <a:xfrm>
            <a:off y="-2001" x="8975422"/>
            <a:ext cy="621792" cx="2743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/>
          <p:nvPr/>
        </p:nvSpPr>
        <p:spPr>
          <a:xfrm>
            <a:off y="379" x="8915677"/>
            <a:ext cy="585215" cx="5486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/>
          <p:nvPr/>
        </p:nvSpPr>
        <p:spPr>
          <a:xfrm>
            <a:off y="379" x="8873475"/>
            <a:ext cy="585215" cx="9143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836712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943135" x="457200"/>
            <a:ext cy="432511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algn="l" rtl="0" marR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algn="l" rtl="0" marR="0" indent="-72348" marL="923249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algn="l" rtl="0" marR="0" indent="-61597" marL="1179198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algn="l" rtl="0" marR="0" indent="-55943" marL="1389443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algn="l" rtl="0" marR="0" indent="-72129" marL="1608829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algn="l" rtl="0" marR="0" indent="-88314" marL="1828215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algn="l" rtl="0" marR="0" indent="-92567" marL="2029318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algn="l" rtl="0" marR="0" indent="-105962" marL="2239563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612647" x="6586535"/>
            <a:ext cy="457200" cx="957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12647" x="5257800"/>
            <a:ext cy="457200" cx="13258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-12553" marL="457053">
              <a:spcBef>
                <a:spcPts val="0"/>
              </a:spcBef>
              <a:defRPr/>
            </a:lvl2pPr>
            <a:lvl3pPr algn="l" rtl="0" marR="0" indent="-12406" marL="914107">
              <a:spcBef>
                <a:spcPts val="0"/>
              </a:spcBef>
              <a:defRPr/>
            </a:lvl3pPr>
            <a:lvl4pPr algn="l" rtl="0" marR="0" indent="-12260" marL="1371161">
              <a:spcBef>
                <a:spcPts val="0"/>
              </a:spcBef>
              <a:defRPr/>
            </a:lvl4pPr>
            <a:lvl5pPr algn="l" rtl="0" marR="0" indent="-12114" marL="1828215">
              <a:spcBef>
                <a:spcPts val="0"/>
              </a:spcBef>
              <a:defRPr/>
            </a:lvl5pPr>
            <a:lvl6pPr algn="l" rtl="0" marR="0" indent="-11968" marL="2285268">
              <a:spcBef>
                <a:spcPts val="0"/>
              </a:spcBef>
              <a:defRPr/>
            </a:lvl6pPr>
            <a:lvl7pPr algn="l" rtl="0" marR="0" indent="-11821" marL="2742322">
              <a:spcBef>
                <a:spcPts val="0"/>
              </a:spcBef>
              <a:defRPr/>
            </a:lvl7pPr>
            <a:lvl8pPr algn="l" rtl="0" marR="0" indent="-11676" marL="3199376">
              <a:spcBef>
                <a:spcPts val="0"/>
              </a:spcBef>
              <a:defRPr/>
            </a:lvl8pPr>
            <a:lvl9pPr algn="l" rtl="0" marR="0" indent="-11529" marL="365643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2271" x="8174735"/>
            <a:ext cy="365759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101453" marL="4570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101306" marL="914107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101160" marL="137116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101014" marL="1828215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100868" marL="22852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100721" marL="2742322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100576" marL="31993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100429" marL="36564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5949280" x="8244407"/>
            <a:ext cy="918972" cx="914400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mailto:singadji@gmail.com" Type="http://schemas.openxmlformats.org/officeDocument/2006/relationships/hyperlink" TargetMode="External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y="2401888" x="457200"/>
            <a:ext cy="1470024" cx="84582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strike="noStrike" u="none" b="1" cap="none" baseline="0" sz="4300" lang="en-U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Uses and Abuses of Percentages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y="3901085" x="457200"/>
            <a:ext cy="2768273" cx="49530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486" marL="63986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Dasar Logika Matematika</a:t>
            </a: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2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2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15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15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15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15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15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1500" lang="en-US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Marcello Singadji, S.Kom., M.T.</a:t>
            </a: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sng" b="0" cap="none" baseline="0" sz="1500" lang="en-US" i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singadji@gmail.com</a:t>
            </a:r>
          </a:p>
          <a:p>
            <a:pPr algn="l" rtl="0" lvl="0" marR="0" indent="-486" marL="63986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1500" lang="en-US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singadji@upj.ac.id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untuk Menjelaskan Perubahan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Yang harus diingat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strike="noStrike" u="none" b="1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Nilai asli (awal) dan nilai baru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sng" b="1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Perubahan </a:t>
            </a:r>
            <a:r>
              <a:rPr strike="noStrike" u="none" b="1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mutlak</a:t>
            </a:r>
          </a:p>
          <a:p>
            <a:pPr algn="l" rtl="0" lvl="0" marR="0" indent="-1116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sng" b="1" cap="none" baseline="0" sz="24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1116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sng" b="1" cap="none" baseline="0" sz="24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Perubahan </a:t>
            </a:r>
            <a:r>
              <a:rPr strike="noStrike" u="none" b="1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relatif  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sng" b="1" cap="none" baseline="0" sz="24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1" cap="none" baseline="0" sz="28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y="2955721" x="4153812"/>
            <a:ext cy="523219" cx="4028931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nilai baru – nilai asli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4278575" x="4139951"/>
            <a:ext cy="2246769" cx="4042792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strike="noStrike" u="sng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perubahan mutlak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   nilai asli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</a:t>
            </a:r>
            <a:r>
              <a:rPr strike="noStrike" u="sng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baru – nilai asli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asli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Perubahan Mutlak &amp; Relatif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Perubahan multak menjelaskan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peningkatan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atau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penurunan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dari suatu nilai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John naik dari 20jt rupiah pada tahun 2010 menjadi 28jt rupiah pada tahun 2013. </a:t>
            </a:r>
          </a:p>
          <a:p>
            <a:pPr algn="l" rtl="0" lvl="1" marR="0" indent="0" marL="62230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Hitunglah perubahan secara mutlak (absolute change) dan relatif (relative change)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Perubahan Mutlak &amp; Relatif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613526" x="457200"/>
            <a:ext cy="4654720" cx="8236226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Absolute change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28.000.000 -  Rp 20.000.000 = Rp .8000.000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 change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8.000.000/ Rp 20.000.000 = 0.40 = 40%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John pada tahun 2013  adalah 40% lebih besar dari tahun 2010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John pada tahun 2013 adalah Rp 28.000.000 / Rp 20.000.000 = 1.4 = 140% dari gaji 2010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1" marR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2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tahun 2012 jumlah penduduk DKI Jakarta adalah 9,932,063 jiwa, namun pada tahun 2011 jumlah DKI Jakarta hanya 9,761,992 jiwa.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1" marR="0" indent="-8506" marL="402207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Persentase laju pertumbuhan penduduk ?</a:t>
            </a:r>
          </a:p>
          <a:p>
            <a:pPr algn="l" rtl="0" lvl="1" marR="0" indent="-8506" marL="402207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3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Lima tahun lalu Anton membeli sebuah laptop seharga Rp 10.500.000, saat ini harga laptop tersebut adalah Rp 7.500.000</a:t>
            </a:r>
          </a:p>
          <a:p>
            <a:pPr algn="l" rtl="0" lvl="2" marR="0" indent="-6484" marL="374785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strike="noStrike" u="none" b="0" cap="none" baseline="0" sz="2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Hitunglah perubahan secara mutlak (absolute change) dan relatif (relative change)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strike="noStrike" u="none" b="1" cap="none" baseline="0" sz="3600" lang="en-US" i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strike="noStrike" u="none" b="1" cap="none" baseline="0" sz="3600" lang="en-US" i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Yang harus diingat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1" cap="none" baseline="0" sz="2800" lang="en-US" i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	compared</a:t>
            </a:r>
            <a:r>
              <a:rPr strike="noStrike" u="none" b="0" cap="none" baseline="0" sz="2800" lang="en-US" i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value and </a:t>
            </a:r>
            <a:r>
              <a:rPr strike="noStrike" u="none" b="1" cap="none" baseline="0" sz="2800" lang="en-US" i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reference</a:t>
            </a:r>
            <a:r>
              <a:rPr strike="noStrike" u="none" b="0" cap="none" baseline="0" sz="2800" lang="en-US" i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value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Perbedaan mutlak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Perbedaan relatif</a:t>
            </a:r>
          </a:p>
          <a:p>
            <a:pPr algn="ctr" rtl="0" lvl="0" marR="0" indent="-8093" marL="109693"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Font typeface="Georgia"/>
              <a:buNone/>
            </a:pPr>
            <a:r>
              <a:t/>
            </a:r>
            <a:endParaRPr strike="noStrike" u="none" b="1" cap="none" baseline="0" sz="2400" i="0">
              <a:solidFill>
                <a:srgbClr val="24406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y="3140967" x="899591"/>
            <a:ext cy="523219" cx="6275040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nilai perbandingan – nilai referensi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y="4509119" x="899591"/>
            <a:ext cy="2246769" cx="6923111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strike="noStrike" u="sng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perbedaan mutlak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nilai referensi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strike="noStrike" u="sng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perbandingan – nilai referensi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	nilai referensi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strike="noStrike" u="none" b="1" cap="none" baseline="0" sz="3600" lang="en-US" i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strike="noStrike" u="none" b="1" cap="none" baseline="0" sz="3600" lang="en-US" i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013" b="-1178" r="-221" l="0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strike="noStrike" u="none" b="1" cap="none" baseline="0" sz="3600" lang="en-US" i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strike="noStrike" u="none" b="1" cap="none" baseline="0" sz="3600" lang="en-US" i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10" b="0" r="-1703" l="0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strike="noStrike" u="none" b="1" cap="none" baseline="0" sz="3600" lang="en-US" i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strike="noStrike" u="none" b="1" cap="none" baseline="0" sz="3600" lang="en-US" i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Maka untuk menentukan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perbandingan relatif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dapat menggunakan 2 sudut pandang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Mercedes lebih mahal 25% dari Lexus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Lexus lebih murah 20% dari Mercedes</a:t>
            </a:r>
          </a:p>
          <a:p>
            <a:pPr algn="l" rtl="0" lvl="1" marR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y="3994329" x="971600"/>
            <a:ext cy="2459005" cx="7234148"/>
            <a:chOff y="4287819" x="971600"/>
            <a:chExt cy="2459005" cx="7234148"/>
          </a:xfrm>
        </p:grpSpPr>
        <p:pic>
          <p:nvPicPr>
            <p:cNvPr id="228" name="Shape 228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4287819" x="5076055"/>
              <a:ext cy="2113021" cx="3129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4">
              <a:alphaModFix/>
            </a:blip>
            <a:srcRect t="0" b="0" r="0" l="0"/>
            <a:stretch/>
          </p:blipFill>
          <p:spPr>
            <a:xfrm>
              <a:off y="4528448" x="971600"/>
              <a:ext cy="2218376" cx="3168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Shape 230"/>
            <p:cNvSpPr/>
            <p:nvPr/>
          </p:nvSpPr>
          <p:spPr>
            <a:xfrm>
              <a:off y="4585398" x="4024221"/>
              <a:ext cy="869371" cx="1260261"/>
            </a:xfrm>
            <a:prstGeom prst="rightArrow">
              <a:avLst>
                <a:gd fmla="val 65244" name="adj1"/>
                <a:gd fmla="val 66768" name="adj2"/>
              </a:avLst>
            </a:prstGeom>
            <a:solidFill>
              <a:schemeClr val="accent1"/>
            </a:solidFill>
            <a:ln w="19050" cap="flat">
              <a:solidFill>
                <a:srgbClr val="395E8A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0" cap="none" baseline="0" sz="1800" lang="en-US" i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+25%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y="6255982" x="1403648"/>
              <a:ext cy="369332" cx="173957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Lexus $40,000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y="6161469" x="5580355"/>
              <a:ext cy="369332" cx="2121093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Mercedes $50,000</a:t>
              </a:r>
            </a:p>
          </p:txBody>
        </p:sp>
        <p:sp>
          <p:nvSpPr>
            <p:cNvPr id="233" name="Shape 233"/>
            <p:cNvSpPr/>
            <p:nvPr/>
          </p:nvSpPr>
          <p:spPr>
            <a:xfrm flipH="1">
              <a:off y="5746539" x="3852041"/>
              <a:ext cy="869371" cx="1260262"/>
            </a:xfrm>
            <a:prstGeom prst="rightArrow">
              <a:avLst>
                <a:gd fmla="val 65244" name="adj1"/>
                <a:gd fmla="val 66768" name="adj2"/>
              </a:avLst>
            </a:prstGeom>
            <a:solidFill>
              <a:schemeClr val="accent1"/>
            </a:solidFill>
            <a:ln w="19050" cap="flat">
              <a:solidFill>
                <a:srgbClr val="395E8A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0" cap="none" baseline="0" sz="1800" lang="en-US" i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-20%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 of  vs. More (or Less) Than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nilai baru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lebih dari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nilai asli, maka nilai baru (100 + P)% dari nilai asli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nilai baru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kurang dari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nilai asli, maka nilai baru (100-P)% dari nilai asli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92060" x="1907703"/>
            <a:ext cy="6288683" cx="54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#1: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Upah yang didapatkan Andi 50% lebih besar dari Budi. Berapa kali lebih besar penghasilan Andi terhadap Budi?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lebih dari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(100 + P)%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 = 50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maka upah Andi adalah (100 + 50)% = 150%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150% = 1.5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Andi mendapat upah 1.5 kali lebih besar dari Budi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#2: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Sebuah toko memberikan diskon sebesar 25%. Berapa harga barang setelah didiskon jika dibandingkan dengan harga aslinya?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kurang dari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(100 - P)%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 = 25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(100 - 25)% = 75%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Jika harga barang adalah Rp 100,000, maka harga setelah diskon adalah Rp 75.000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19812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strike="noStrike" u="none" b="1" cap="none" baseline="0" sz="4300" lang="en-US" i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3367087" x="722312"/>
            <a:ext cy="150971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7604" marL="45705"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100" i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 Ratio?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096" b="0" r="0" l="0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441" b="0" r="0" l="-73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= 8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 = 4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Rasio ?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 dari Persentase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620" b="-392" r="-442" l="0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4: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Pertumbuhan ekonomi yang membaik juga diikuti oleh menurunnya tingkat pengangguran terbuka dari 9,86 persen pada tahun 2004, menjadi 5,92 persen pada bulan Maret di tahun 2013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Pemecahan Masalah pada Persentase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ctr" rtl="0" lvl="0" marR="0" indent="-8093" marL="109693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eceran 25% lebih mahal dari harga grosir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diketahui harga grosir, bagaimana cara menghitung harga eceran?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Sederhananya adalah:</a:t>
            </a:r>
          </a:p>
          <a:p>
            <a:pPr algn="l" rtl="0" lvl="2" marR="0" indent="-5362" marL="703863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	(100 + 25)% = 125% dari harga grosir</a:t>
            </a:r>
          </a:p>
          <a:p>
            <a:pPr algn="l" rtl="0" lvl="2" marR="0" indent="-224748" marL="923249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→"/>
            </a:pP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Harga eceran = 125% x harga grosir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Contoh:</a:t>
            </a:r>
          </a:p>
          <a:p>
            <a:pPr algn="l" rtl="0" lvl="0" marR="0" indent="-800100" marL="90170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jika harga grosir Rp 100.000, harga eceran = 125% x Rp 100.000 = 1,25 x Rp 100.000 =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Rp 125.000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Pemecahan Masalah pada Persentase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441" b="0" r="-1331" l="-73"/>
            </a:stretch>
          </a:blipFill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Mahasiswa dapat menjelaskan penggunaan persentasi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#2: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Anda membeli baju seharga Rp 175.000 sebelum pajak. Pajak lokal adalah 5%, berapakah total harga yang harus Anda bayarkan?</a:t>
            </a:r>
          </a:p>
          <a:p>
            <a:pPr algn="l" rtl="0" lvl="0" marR="0" indent="-86242" marL="365643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rtl="0" lvl="1" marR="0" indent="-4948" marL="41134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total = harga jual + (5% x harga baju)</a:t>
            </a:r>
          </a:p>
          <a:p>
            <a:pPr algn="ctr" rtl="0" lvl="1" marR="0" indent="-4948" marL="41134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0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algn="ctr" rtl="0" lvl="1" marR="0" indent="-4948" marL="41134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total = (100 + 5)% x harga jual = 105% x harga jual</a:t>
            </a:r>
          </a:p>
          <a:p>
            <a:pPr algn="ctr" rtl="0" lvl="1" marR="0" indent="-4948" marL="41134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rtl="0" lvl="1" marR="0" indent="-4948" marL="41134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jual = 105% x Rp 175.000 = 1,05 x Rp 175.000 = </a:t>
            </a:r>
            <a:r>
              <a:rPr strike="noStrike" u="none" b="1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183.750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5: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Anda membeli sebuah jam tangan seharga Rp 1.325.000 sudah termasuk pajak. Pajak lokal adalah 6%, berapakah harga jual sebelum pajaknya?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Karena perusahaan mengalami kerugian, Anda akan mengalami pemotongan gaji sementara sebesar 10%. Perusahaan berjanji untuk memberikan kenaikan gaji sebesar 10% setelah 6 bulan.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Apakah gaji Anda </a:t>
            </a:r>
            <a:r>
              <a:rPr strike="noStrike" u="none" b="1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sama</a:t>
            </a: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setelah pemotongan gaji dan kenaikan gaji?</a:t>
            </a:r>
          </a:p>
          <a:p>
            <a:pPr algn="l" rtl="0" lvl="1" marR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awal Rp 4.000.000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Potong 10%:</a:t>
            </a:r>
          </a:p>
          <a:p>
            <a:pPr algn="l" rtl="0" lvl="1" marR="0" indent="-251757" marL="65815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baru = Rp 4.000.000 – ( 0.1 x Rp 4.000.000) 	= Rp 3.600.000</a:t>
            </a:r>
          </a:p>
          <a:p>
            <a:pPr algn="ctr" rtl="0" lvl="1" marR="0" indent="-4948" marL="411348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16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algn="l" rtl="0" lvl="1" marR="0" indent="-251757" marL="65815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baru = 90% x Rp 4.000.000 = Rp 3.600.000</a:t>
            </a:r>
          </a:p>
          <a:p>
            <a:pPr algn="l" rtl="0" lvl="0" marR="0" indent="-99577" marL="365643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baru Rp 3.600.000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Kenaikan 10%:</a:t>
            </a:r>
          </a:p>
          <a:p>
            <a:pPr algn="l" rtl="0" lvl="1" marR="0" indent="-251757" marL="65815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akhir = Rp 3.600.000 + (0.1 x Rp 3.600.000) 	= Rp 3.960.000</a:t>
            </a:r>
          </a:p>
          <a:p>
            <a:pPr algn="ctr" rtl="0" lvl="1" marR="0" indent="-4948" marL="411348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16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algn="l" rtl="0" lvl="1" marR="0" indent="-251757" marL="65815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akhir = 110% x Rp 3.600.000 = Rp 3.960.000</a:t>
            </a:r>
          </a:p>
          <a:p>
            <a:pPr algn="l" rtl="0" lvl="1" marR="0" indent="-99039" marL="65815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4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Sepasang sepatu awalnya ditandai 20% off. Kemudian ada tambahan 30%. Petugas penjualan mengatakan sepatu diskon 50% dari harga asli.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Apakah dia benar?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1613526" x="457200"/>
            <a:ext cy="491181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8076"/>
              <a:buFont typeface="Georgia"/>
              <a:buChar char="•"/>
            </a:pPr>
            <a:r>
              <a:rPr strike="noStrike" u="none" b="0" cap="none" baseline="0" sz="25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sebelum diskon Rp 100.000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97727"/>
              <a:buFont typeface="Georgia"/>
              <a:buChar char="▫"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Diskon 20%:</a:t>
            </a:r>
            <a:b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= 100.000 - 0.2 x 100.000 = Rp 80.000</a:t>
            </a:r>
          </a:p>
          <a:p>
            <a:pPr algn="l" rtl="0" lvl="0" marR="0" indent="-264043" marL="365643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strike="noStrike" u="none" b="0" cap="none" baseline="0" sz="25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			</a:t>
            </a:r>
            <a:r>
              <a:rPr strike="noStrike" u="sng" b="0" cap="none" baseline="0" sz="25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80% dari harga sebelum diskon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= 0.8 x 100.000 = Rp 80.000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strike="noStrike" u="none" b="0" cap="none" baseline="0" sz="215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98076"/>
              <a:buFont typeface="Georgia"/>
              <a:buChar char="•"/>
            </a:pPr>
            <a:r>
              <a:rPr strike="noStrike" u="none" b="0" cap="none" baseline="0" sz="25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setelah diskon Rp 80.000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97727"/>
              <a:buFont typeface="Georgia"/>
              <a:buChar char="▫"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Tambahan diskon 30%:</a:t>
            </a:r>
          </a:p>
          <a:p>
            <a:pPr algn="l" rtl="0" lvl="2" marR="0" indent="-3340" marL="676440">
              <a:lnSpc>
                <a:spcPct val="75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= 80.000 - 0.3 x 80.000 = Rp 56.000</a:t>
            </a:r>
          </a:p>
          <a:p>
            <a:pPr algn="l" rtl="0" lvl="0" marR="0" indent="-264043" marL="365643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strike="noStrike" u="sng" b="0" cap="none" baseline="0" sz="21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atau 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70% dari harga setelah diskon 20%</a:t>
            </a:r>
          </a:p>
          <a:p>
            <a:pPr algn="l" rtl="0" lvl="1" marR="0" indent="-251757" marL="658157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= 0.7 </a:t>
            </a:r>
            <a:r>
              <a:rPr strike="noStrike" u="none" b="1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×</a:t>
            </a:r>
            <a:r>
              <a:rPr strike="noStrike" u="none" b="0" cap="none" baseline="0" sz="215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80 = Rp 56.000</a:t>
            </a:r>
          </a:p>
          <a:p>
            <a:pPr algn="l" rtl="0" lvl="0" marR="0" indent="-264043" marL="365643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Font typeface="Noto Symbol"/>
              <a:buNone/>
            </a:pPr>
            <a:r>
              <a:t/>
            </a:r>
            <a:endParaRPr strike="noStrike" u="none" b="0" cap="none" baseline="0" sz="255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-264043" marL="365643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Font typeface="Noto Symbol"/>
              <a:buNone/>
            </a:pPr>
            <a:r>
              <a:t/>
            </a:r>
            <a:endParaRPr strike="noStrike" u="none" b="0" cap="none" baseline="0" sz="215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rtl="0" lvl="0" marR="0" indent="-264043" marL="365643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1" cap="none" baseline="0" sz="3100" lang="en-US" i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Beware of shifting reference value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613526" x="457200"/>
            <a:ext cy="491181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sebuah barang Rp 500.000</a:t>
            </a:r>
          </a:p>
          <a:p>
            <a:pPr algn="l" rtl="0" lvl="1" marR="0" indent="-251757" marL="658157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baru 150% kurang dari harga sebelumnya</a:t>
            </a:r>
          </a:p>
          <a:p>
            <a:pPr algn="l" rtl="0" lvl="1" marR="0" indent="-251757" marL="658157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baru = 500.000 -1.5 x 500.000</a:t>
            </a:r>
            <a:r>
              <a:rPr strike="noStrike" u="none" b="0" cap="none" baseline="0" sz="2600" lang="en-US" i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algn="l" rtl="0" lvl="1" marR="0" indent="-251757" marL="658157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	             	    = 500.000 - 750.000</a:t>
            </a:r>
          </a:p>
          <a:p>
            <a:pPr algn="l" rtl="0" lvl="1" marR="0" indent="-251757" marL="658157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		               =  -Rp 250.000  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WOW!</a:t>
            </a:r>
          </a:p>
          <a:p>
            <a:pPr algn="l" rtl="0" lvl="0" marR="0" indent="-800100" marL="90170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Toko kasih hadiah Rp 250.000 saat Anda beli barang seharga Rp 500.000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rtl="0" lvl="0" marR="0" indent="-8093" marL="109693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Less than noting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ujian, Anda menjawab 80% pertanyaan dengan benar dalam Bagian I dan 90% dari pertanyaan-pertanyaan di Bagian II.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skor Anda pada ujian? 82/85 / 87 / tergantung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pertanyaan Bagian I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80% benar…    8 pertanyaan yang benar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pertanyaan Bagian II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90% benar…    27 pertanyaan yang benar</a:t>
            </a:r>
          </a:p>
          <a:p>
            <a:pPr algn="ctr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1" cap="none" baseline="0" sz="2600" lang="en-US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 akhir = (8+27) / (10+30) = 35/40  = 87.5% 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18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strike="noStrike" u="sng" b="0" cap="none" baseline="0" sz="26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pertanyaan Bagian I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80% benar…    24 pertanyaan yang benar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pertanyaan Bagian II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benar…     9 pertanyaan yang benar</a:t>
            </a:r>
          </a:p>
          <a:p>
            <a:pPr algn="ctr" rtl="0" lvl="0" marR="0" indent="-264043" marL="365643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strike="noStrike" u="none" b="1" cap="none" baseline="0" sz="2600" lang="en-US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 akhir = (24+9) / (10+30) = 33/40  = 82.5% </a:t>
            </a:r>
          </a:p>
          <a:p>
            <a:pPr algn="l" rtl="0" lvl="0" marR="0" indent="-264043" marL="365643">
              <a:lnSpc>
                <a:spcPct val="80000"/>
              </a:lnSpc>
              <a:spcBef>
                <a:spcPts val="518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99577" marL="365643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Beware of Shifting Reference Values</a:t>
            </a:r>
          </a:p>
          <a:p>
            <a:pPr algn="l" rtl="0" lvl="0" marR="0" indent="-431800" marL="60960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0" mar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than Nothing</a:t>
            </a:r>
          </a:p>
          <a:p>
            <a:pPr algn="l" rtl="0" lvl="0" marR="0" indent="0" mar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1" cap="none" baseline="0" sz="4000" i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0" marR="0" indent="0" mar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Don’t average percentages</a:t>
            </a:r>
          </a:p>
          <a:p>
            <a:pPr algn="l" rtl="0" lvl="0" marR="0" indent="-8093" marL="10969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19812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strike="noStrike" u="none" b="1" cap="none" baseline="0" sz="4300" lang="en-US" i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3367087" x="722312"/>
            <a:ext cy="150971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7604" marL="45705"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100" i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Libre Baskerville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Terima Kasih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ctr" rtl="0" lvl="0" marR="0" indent="-8093" marL="109693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 Sen = “per 100”</a:t>
            </a:r>
          </a:p>
          <a:p>
            <a:pPr algn="ctr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44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Dibagi dengan 100</a:t>
            </a:r>
          </a:p>
          <a:p>
            <a:pPr algn="ctr" rtl="0" lvl="1" marR="0" indent="-4948" marL="411348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44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just" rtl="0" lvl="0" marR="0" indent="-264043" marL="365643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 47%		= 	  47/100	= 	</a:t>
            </a:r>
            <a:r>
              <a:rPr strike="noStrike" u="none" b="0" cap="none" baseline="0" sz="2800" lang="en-US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.4</a:t>
            </a:r>
          </a:p>
          <a:p>
            <a:pPr algn="just" rtl="0" lvl="0" marR="0" indent="-264043" marL="365643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   2% 	=     	    2/100	= 	</a:t>
            </a:r>
            <a:r>
              <a:rPr strike="noStrike" u="none" b="0" cap="none" baseline="0" sz="2800" lang="en-US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.02</a:t>
            </a:r>
          </a:p>
          <a:p>
            <a:pPr algn="just" rtl="0" lvl="0" marR="0" indent="-264043" marL="365643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813%		= 	813/100	=	8.13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y="5432308" x="959659"/>
            <a:ext cy="1171575" cx="1523999"/>
            <a:chOff y="2976" x="1326"/>
            <a:chExt cy="738" cx="959"/>
          </a:xfrm>
        </p:grpSpPr>
        <p:sp>
          <p:nvSpPr>
            <p:cNvPr id="137" name="Shape 137"/>
            <p:cNvSpPr/>
            <p:nvPr/>
          </p:nvSpPr>
          <p:spPr>
            <a:xfrm>
              <a:off y="2976" x="1631"/>
              <a:ext cy="432" cx="336"/>
            </a:xfrm>
            <a:prstGeom prst="upArrow">
              <a:avLst>
                <a:gd fmla="val 50000" name="adj1"/>
                <a:gd fmla="val 32143" name="adj2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y="3483" x="1326"/>
              <a:ext cy="230" cx="95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1" cap="none" baseline="0" sz="1800" lang="en-US" i="1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percentage</a:t>
              </a: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y="5432313" x="4265723"/>
            <a:ext cy="1204914" cx="1219199"/>
            <a:chOff y="2976" x="2487"/>
            <a:chExt cy="759" cx="767"/>
          </a:xfrm>
        </p:grpSpPr>
        <p:sp>
          <p:nvSpPr>
            <p:cNvPr id="140" name="Shape 140"/>
            <p:cNvSpPr/>
            <p:nvPr/>
          </p:nvSpPr>
          <p:spPr>
            <a:xfrm>
              <a:off y="2976" x="2687"/>
              <a:ext cy="432" cx="336"/>
            </a:xfrm>
            <a:prstGeom prst="upArrow">
              <a:avLst>
                <a:gd fmla="val 50000" name="adj1"/>
                <a:gd fmla="val 32143" name="adj2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y="3504" x="2487"/>
              <a:ext cy="230" cx="76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1" cap="none" baseline="0" sz="1800" lang="en-US" i="1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fraction</a:t>
              </a: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y="5445223" x="6758216"/>
            <a:ext cy="1204913" cx="1108076"/>
            <a:chOff y="2976" x="3570"/>
            <a:chExt cy="759" cx="698"/>
          </a:xfrm>
        </p:grpSpPr>
        <p:sp>
          <p:nvSpPr>
            <p:cNvPr id="143" name="Shape 143"/>
            <p:cNvSpPr/>
            <p:nvPr/>
          </p:nvSpPr>
          <p:spPr>
            <a:xfrm>
              <a:off y="2976" x="3743"/>
              <a:ext cy="432" cx="336"/>
            </a:xfrm>
            <a:prstGeom prst="upArrow">
              <a:avLst>
                <a:gd fmla="val 50000" name="adj1"/>
                <a:gd fmla="val 32143" name="adj2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y="3504" x="3570"/>
              <a:ext cy="230" cx="698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1" cap="none" baseline="0" sz="1800" lang="en-US" i="1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Decimal 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karyawan percetakan koran adalah 13,000 orang, 2.6% terancam kehilangan pekerjaan karena kontrak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Saham Citigroup mengalami penurunan sebesar 48%, menjadi $3.50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Daya baterai kapasitas 4000</a:t>
            </a:r>
            <a:r>
              <a:rPr strike="noStrike" u="none" b="0" cap="none" baseline="0" sz="2800" lang="en-US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mAh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lebih lama 125% dari baterai biasa, tetapi harganya 200% lebih mahal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1, penggunaan Persentase sebagai </a:t>
            </a:r>
            <a:r>
              <a:rPr strike="noStrike" u="none" b="1" cap="none" baseline="0" sz="2800" lang="en-US" i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fraction</a:t>
            </a: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(sebagian) dari total karyawan</a:t>
            </a: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2.6%</a:t>
            </a:r>
          </a:p>
          <a:p>
            <a:pPr algn="l" rtl="0" lvl="2" marR="0" indent="-224748" marL="923249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2.6%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13,000 = 0.026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13,000 = 338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2, penggunaan Persentase sebagai </a:t>
            </a:r>
            <a:r>
              <a:rPr strike="noStrike" u="none" b="1" cap="none" baseline="0" sz="2800" lang="en-US" i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describe change</a:t>
            </a: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(penjelasan perubahan)</a:t>
            </a:r>
          </a:p>
          <a:p>
            <a:pPr algn="l" rtl="0" lvl="0" marR="0" indent="-264043" marL="365643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3, penggunaan Persentase untuk </a:t>
            </a:r>
            <a:r>
              <a:rPr strike="noStrike" u="none" b="1" cap="none" baseline="0" sz="2800" lang="en-US" i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compare</a:t>
            </a: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(perbandingan)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36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– FRACTION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Hasil survey mengatakan 64% dari 1069 orang yang disurvey mengatakan SBY mengakhiri jabatannya dengan baik.</a:t>
            </a:r>
          </a:p>
          <a:p>
            <a:pPr algn="l" rtl="0" lvl="1" marR="0" indent="-4948" marL="411348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orang yang mengatakan “SBY mengakhiri jabatannya dengan baik”?</a:t>
            </a:r>
          </a:p>
          <a:p>
            <a:pPr algn="l" rtl="0" lvl="1" marR="0" indent="-86657" marL="658157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r>
              <a:t/>
            </a:r>
            <a:endParaRPr strike="noStrike" u="none" b="0" cap="none" baseline="0" sz="2600" i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 rtl="0" lvl="1" marR="0" indent="-251757" marL="658157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64% adalah </a:t>
            </a:r>
            <a:r>
              <a:rPr strike="noStrike" u="none" b="1" cap="none" baseline="0" sz="2600" lang="en-US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fraction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trike="noStrike" u="none" b="0" cap="none" baseline="0" sz="26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responden yang mengatakan SBY mengakhiri jabatannya dengan baik</a:t>
            </a:r>
          </a:p>
          <a:p>
            <a:pPr algn="l" rtl="0" lvl="2" marR="0" indent="-224748" marL="923249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64%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1069 = 0.64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1069 = 684.16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≈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684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439691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strike="noStrike" u="none" b="1" cap="none" baseline="0" sz="4000" lang="en-US" i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1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613526" x="457200"/>
            <a:ext cy="465472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00" lIns="91400" tIns="45700" anchor="t" anchorCtr="0">
            <a:noAutofit/>
          </a:bodyPr>
          <a:lstStyle/>
          <a:p>
            <a:pPr algn="l" rtl="0" lvl="0" marR="0" indent="-264043" marL="365643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220 orang peserta seminar adalah pria dari 430 peserta yang hadir</a:t>
            </a:r>
          </a:p>
          <a:p>
            <a:pPr algn="l" rtl="0" lvl="0" marR="0" indent="-8093" marL="109693">
              <a:spcBef>
                <a:spcPts val="14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 rtl="0" lvl="2" marR="0" indent="-6484" marL="374785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2800" lang="en-US" i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% jumlah peserta pria yang menghadiri seminar?</a:t>
            </a:r>
          </a:p>
          <a:p>
            <a:pPr algn="l" rtl="0" lvl="0" marR="0" indent="-86242" marL="365643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Urba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