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</p:sldIdLst>
  <p:sldSz cx="17610138" cy="9906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83637-DF01-49A0-BC87-C36096F26012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42242-CA57-4432-AB07-9B9B2AAF273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664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8191500" y="235456"/>
            <a:ext cx="8940636" cy="774193"/>
            <a:chOff x="5964917" y="5913489"/>
            <a:chExt cx="5949177" cy="67585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5490422" y="1374014"/>
            <a:ext cx="1164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dirty="0">
                <a:latin typeface="Arial Black" panose="020B0A04020102020204" pitchFamily="34" charset="0"/>
              </a:rPr>
              <a:t>UPJ kampus MERDEKA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095749" y="9258299"/>
            <a:ext cx="11909259" cy="611125"/>
            <a:chOff x="113103" y="4838883"/>
            <a:chExt cx="7828452" cy="818309"/>
          </a:xfrm>
        </p:grpSpPr>
        <p:grpSp>
          <p:nvGrpSpPr>
            <p:cNvPr id="45" name="Group 44"/>
            <p:cNvGrpSpPr/>
            <p:nvPr/>
          </p:nvGrpSpPr>
          <p:grpSpPr>
            <a:xfrm>
              <a:off x="2166899" y="5071993"/>
              <a:ext cx="3170969" cy="494543"/>
              <a:chOff x="2370123" y="5518707"/>
              <a:chExt cx="3170969" cy="494543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893" t="33654" r="37430" b="32595"/>
              <a:stretch/>
            </p:blipFill>
            <p:spPr>
              <a:xfrm>
                <a:off x="2370123" y="5522724"/>
                <a:ext cx="261510" cy="307777"/>
              </a:xfrm>
              <a:prstGeom prst="rect">
                <a:avLst/>
              </a:prstGeom>
            </p:spPr>
          </p:pic>
          <p:sp>
            <p:nvSpPr>
              <p:cNvPr id="56" name="Rectangle 55"/>
              <p:cNvSpPr/>
              <p:nvPr/>
            </p:nvSpPr>
            <p:spPr>
              <a:xfrm>
                <a:off x="2631632" y="5518707"/>
                <a:ext cx="2909460" cy="494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1800" dirty="0"/>
                  <a:t>universitas.pembangunan.jaya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212062" y="5111921"/>
              <a:ext cx="1186085" cy="494543"/>
              <a:chOff x="2370123" y="5880346"/>
              <a:chExt cx="1186085" cy="494543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9"/>
              <a:srcRect l="31113" t="12848" r="26150" b="17802"/>
              <a:stretch/>
            </p:blipFill>
            <p:spPr>
              <a:xfrm>
                <a:off x="2370123" y="5913489"/>
                <a:ext cx="252931" cy="238722"/>
              </a:xfrm>
              <a:prstGeom prst="rect">
                <a:avLst/>
              </a:prstGeom>
            </p:spPr>
          </p:pic>
          <p:sp>
            <p:nvSpPr>
              <p:cNvPr id="54" name="Rectangle 53"/>
              <p:cNvSpPr/>
              <p:nvPr/>
            </p:nvSpPr>
            <p:spPr>
              <a:xfrm>
                <a:off x="2631631" y="5880346"/>
                <a:ext cx="924577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dirty="0"/>
                  <a:t>UPJ_Bintaro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689785" y="5103911"/>
              <a:ext cx="1251770" cy="494543"/>
              <a:chOff x="2361087" y="6233380"/>
              <a:chExt cx="1251770" cy="494543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2361087" y="6249678"/>
                <a:ext cx="270546" cy="270546"/>
              </a:xfrm>
              <a:prstGeom prst="rect">
                <a:avLst/>
              </a:prstGeom>
            </p:spPr>
          </p:pic>
          <p:sp>
            <p:nvSpPr>
              <p:cNvPr id="52" name="Rectangle 51"/>
              <p:cNvSpPr/>
              <p:nvPr/>
            </p:nvSpPr>
            <p:spPr>
              <a:xfrm>
                <a:off x="2631633" y="6233380"/>
                <a:ext cx="981224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b="1" dirty="0"/>
                  <a:t>upj_bintaro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13103" y="4838883"/>
              <a:ext cx="1781096" cy="818309"/>
              <a:chOff x="113103" y="4838883"/>
              <a:chExt cx="1781096" cy="818309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3103" y="4838883"/>
                <a:ext cx="818309" cy="818309"/>
              </a:xfrm>
              <a:prstGeom prst="rect">
                <a:avLst/>
              </a:prstGeom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645329" y="5063371"/>
                <a:ext cx="1248870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dirty="0"/>
                  <a:t>http://upj.ac.id/</a:t>
                </a:r>
              </a:p>
            </p:txBody>
          </p:sp>
        </p:grpSp>
      </p:grpSp>
      <p:grpSp>
        <p:nvGrpSpPr>
          <p:cNvPr id="59" name="Group 58"/>
          <p:cNvGrpSpPr/>
          <p:nvPr userDrawn="1"/>
        </p:nvGrpSpPr>
        <p:grpSpPr>
          <a:xfrm>
            <a:off x="818207" y="254543"/>
            <a:ext cx="4672215" cy="1463753"/>
            <a:chOff x="315570" y="860612"/>
            <a:chExt cx="4193554" cy="1475489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5570" y="860612"/>
              <a:ext cx="1287522" cy="137848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056742" y="1715613"/>
              <a:ext cx="3452382" cy="620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dirty="0">
                  <a:latin typeface="Arial Rounded MT Bold" panose="020F0704030504030204" pitchFamily="34" charset="0"/>
                </a:rPr>
                <a:t>Universitas</a:t>
              </a:r>
            </a:p>
            <a:p>
              <a:r>
                <a:rPr lang="id-ID" sz="1800" dirty="0">
                  <a:latin typeface="Arial Rounded MT Bold" panose="020F0704030504030204" pitchFamily="34" charset="0"/>
                </a:rPr>
                <a:t>Pembangunan Jaya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680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904" y="6195763"/>
            <a:ext cx="14974921" cy="1183513"/>
          </a:xfrm>
        </p:spPr>
        <p:txBody>
          <a:bodyPr anchor="b">
            <a:normAutofit/>
          </a:bodyPr>
          <a:lstStyle>
            <a:lvl1pPr>
              <a:defRPr sz="40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19904" y="897466"/>
            <a:ext cx="14974921" cy="488183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622"/>
            </a:lvl1pPr>
            <a:lvl2pPr marL="660388" indent="0">
              <a:buNone/>
              <a:defRPr sz="4044"/>
            </a:lvl2pPr>
            <a:lvl3pPr marL="1320775" indent="0">
              <a:buNone/>
              <a:defRPr sz="3467"/>
            </a:lvl3pPr>
            <a:lvl4pPr marL="1981164" indent="0">
              <a:buNone/>
              <a:defRPr sz="2889"/>
            </a:lvl4pPr>
            <a:lvl5pPr marL="2641552" indent="0">
              <a:buNone/>
              <a:defRPr sz="2889"/>
            </a:lvl5pPr>
            <a:lvl6pPr marL="3301940" indent="0">
              <a:buNone/>
              <a:defRPr sz="2889"/>
            </a:lvl6pPr>
            <a:lvl7pPr marL="3962327" indent="0">
              <a:buNone/>
              <a:defRPr sz="2889"/>
            </a:lvl7pPr>
            <a:lvl8pPr marL="4622716" indent="0">
              <a:buNone/>
              <a:defRPr sz="2889"/>
            </a:lvl8pPr>
            <a:lvl9pPr marL="5283104" indent="0">
              <a:buNone/>
              <a:defRPr sz="28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7" y="7379275"/>
            <a:ext cx="14972659" cy="985793"/>
          </a:xfrm>
        </p:spPr>
        <p:txBody>
          <a:bodyPr>
            <a:normAutofit/>
          </a:bodyPr>
          <a:lstStyle>
            <a:lvl1pPr marL="0" indent="0" algn="ctr">
              <a:buNone/>
              <a:defRPr sz="260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053694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4947019"/>
          </a:xfrm>
        </p:spPr>
        <p:txBody>
          <a:bodyPr anchor="ctr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8" y="6073630"/>
            <a:ext cx="14954985" cy="2299824"/>
          </a:xfrm>
        </p:spPr>
        <p:txBody>
          <a:bodyPr anchor="ctr"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300855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10" y="880533"/>
            <a:ext cx="13436905" cy="4323084"/>
          </a:xfrm>
        </p:spPr>
        <p:txBody>
          <a:bodyPr anchor="ctr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485302" y="5214492"/>
            <a:ext cx="12641830" cy="616506"/>
          </a:xfrm>
        </p:spPr>
        <p:txBody>
          <a:bodyPr anchor="t">
            <a:normAutofit/>
          </a:bodyPr>
          <a:lstStyle>
            <a:lvl1pPr marL="0" indent="0" algn="r">
              <a:buNone/>
              <a:defRPr sz="2024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8" y="6073630"/>
            <a:ext cx="14954985" cy="2291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1208403" y="1062015"/>
            <a:ext cx="880507" cy="844676"/>
          </a:xfrm>
          <a:prstGeom prst="rect">
            <a:avLst/>
          </a:prstGeom>
        </p:spPr>
        <p:txBody>
          <a:bodyPr vert="horz" lIns="132080" tIns="66041" rIns="132080" bIns="6604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55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94362" y="4293023"/>
            <a:ext cx="880507" cy="844676"/>
          </a:xfrm>
          <a:prstGeom prst="rect">
            <a:avLst/>
          </a:prstGeom>
        </p:spPr>
        <p:txBody>
          <a:bodyPr vert="horz" lIns="132080" tIns="66041" rIns="132080" bIns="6604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55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829652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904" y="3072250"/>
            <a:ext cx="14957244" cy="3628206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5" y="6717470"/>
            <a:ext cx="14954987" cy="1647597"/>
          </a:xfrm>
        </p:spPr>
        <p:txBody>
          <a:bodyPr anchor="t"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070849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19889" y="3016463"/>
            <a:ext cx="4765016" cy="118921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19889" y="4205679"/>
            <a:ext cx="4765016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0188" y="3016463"/>
            <a:ext cx="4764441" cy="118921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420188" y="4205679"/>
            <a:ext cx="4766264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516643" y="3016463"/>
            <a:ext cx="4753828" cy="118921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521046" y="4205679"/>
            <a:ext cx="4753828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3" name="Group 12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912500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19887" y="6060743"/>
            <a:ext cx="4765014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577314" y="3320760"/>
            <a:ext cx="4246611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19887" y="6893121"/>
            <a:ext cx="4765014" cy="1471944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7044" y="6060743"/>
            <a:ext cx="4765055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599465" y="3320760"/>
            <a:ext cx="4232853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415088" y="6893120"/>
            <a:ext cx="4767009" cy="1471944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516821" y="6060743"/>
            <a:ext cx="4751936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775918" y="3320760"/>
            <a:ext cx="4235148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516640" y="6893124"/>
            <a:ext cx="4758230" cy="1471942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5" name="Group 14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533670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686037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880535"/>
            <a:ext cx="3672618" cy="748453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9885" y="880535"/>
            <a:ext cx="11062243" cy="74845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646882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3642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80507" y="396699"/>
            <a:ext cx="15849124" cy="1651000"/>
          </a:xfrm>
          <a:prstGeom prst="rect">
            <a:avLst/>
          </a:prstGeom>
        </p:spPr>
        <p:txBody>
          <a:bodyPr vert="horz" lIns="132080" tIns="66040" rIns="132080" bIns="66040" rtlCol="0" anchor="ctr">
            <a:norm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Integrity,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Professionalism,</a:t>
            </a:r>
            <a:r>
              <a:rPr kumimoji="0" lang="en-US" sz="3467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Entrepreneurship</a:t>
            </a:r>
            <a:endParaRPr kumimoji="0" lang="en-US" sz="3467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39487" y="2352676"/>
            <a:ext cx="15668744" cy="6968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64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600467" y="169128"/>
            <a:ext cx="6265411" cy="500371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85" y="181286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27519" y="827149"/>
            <a:ext cx="4808264" cy="49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1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533040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6" y="949329"/>
            <a:ext cx="14059097" cy="4120620"/>
          </a:xfrm>
        </p:spPr>
        <p:txBody>
          <a:bodyPr anchor="b">
            <a:normAutofit/>
          </a:bodyPr>
          <a:lstStyle>
            <a:lvl1pPr>
              <a:defRPr sz="49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5526" y="5202947"/>
            <a:ext cx="14059097" cy="2166937"/>
          </a:xfrm>
        </p:spPr>
        <p:txBody>
          <a:bodyPr/>
          <a:lstStyle>
            <a:lvl1pPr marL="0" indent="0" algn="ctr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8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75" indent="0">
              <a:buNone/>
              <a:defRPr sz="2601">
                <a:solidFill>
                  <a:schemeClr val="tx1">
                    <a:tint val="75000"/>
                  </a:schemeClr>
                </a:solidFill>
              </a:defRPr>
            </a:lvl3pPr>
            <a:lvl4pPr marL="1981164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52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940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32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716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104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82704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19157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9889" y="3016463"/>
            <a:ext cx="7375117" cy="5348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6872" y="3016463"/>
            <a:ext cx="7358003" cy="5348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982090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9225" y="3016463"/>
            <a:ext cx="7047519" cy="119009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467" b="1"/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9889" y="4206557"/>
            <a:ext cx="7376858" cy="4158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47061" y="3016463"/>
            <a:ext cx="7027811" cy="119009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467" b="1"/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4" y="4206557"/>
            <a:ext cx="7359738" cy="4158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0" name="Group 9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22692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591949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5" name="Group 4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4279604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49" y="880533"/>
            <a:ext cx="5679727" cy="3412067"/>
          </a:xfrm>
        </p:spPr>
        <p:txBody>
          <a:bodyPr anchor="b">
            <a:normAutofit/>
          </a:bodyPr>
          <a:lstStyle>
            <a:lvl1pPr>
              <a:defRPr sz="40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765" y="880536"/>
            <a:ext cx="8940108" cy="748453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4849" y="4292603"/>
            <a:ext cx="5679727" cy="4072465"/>
          </a:xfrm>
        </p:spPr>
        <p:txBody>
          <a:bodyPr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001214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49" y="880533"/>
            <a:ext cx="8564970" cy="3412067"/>
          </a:xfrm>
        </p:spPr>
        <p:txBody>
          <a:bodyPr anchor="b">
            <a:normAutofit/>
          </a:bodyPr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24394" y="1096163"/>
            <a:ext cx="4702040" cy="7053277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622"/>
            </a:lvl1pPr>
            <a:lvl2pPr marL="660388" indent="0">
              <a:buNone/>
              <a:defRPr sz="4044"/>
            </a:lvl2pPr>
            <a:lvl3pPr marL="1320775" indent="0">
              <a:buNone/>
              <a:defRPr sz="3467"/>
            </a:lvl3pPr>
            <a:lvl4pPr marL="1981164" indent="0">
              <a:buNone/>
              <a:defRPr sz="2889"/>
            </a:lvl4pPr>
            <a:lvl5pPr marL="2641552" indent="0">
              <a:buNone/>
              <a:defRPr sz="2889"/>
            </a:lvl5pPr>
            <a:lvl6pPr marL="3301940" indent="0">
              <a:buNone/>
              <a:defRPr sz="2889"/>
            </a:lvl6pPr>
            <a:lvl7pPr marL="3962327" indent="0">
              <a:buNone/>
              <a:defRPr sz="2889"/>
            </a:lvl7pPr>
            <a:lvl8pPr marL="4622716" indent="0">
              <a:buNone/>
              <a:defRPr sz="2889"/>
            </a:lvl8pPr>
            <a:lvl9pPr marL="5283104" indent="0">
              <a:buNone/>
              <a:defRPr sz="28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9" y="4292601"/>
            <a:ext cx="8572447" cy="4072467"/>
          </a:xfrm>
        </p:spPr>
        <p:txBody>
          <a:bodyPr>
            <a:normAutofit/>
          </a:bodyPr>
          <a:lstStyle>
            <a:lvl1pPr marL="0" indent="0" algn="ctr">
              <a:buNone/>
              <a:defRPr sz="260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991542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1915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9888" y="3027649"/>
            <a:ext cx="14954985" cy="5337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91175" y="8498067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9888" y="8498067"/>
            <a:ext cx="963829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86455" y="8498067"/>
            <a:ext cx="108842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140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defTabSz="1320775" rtl="0" eaLnBrk="1" latinLnBrk="0" hangingPunct="1">
        <a:lnSpc>
          <a:spcPct val="90000"/>
        </a:lnSpc>
        <a:spcBef>
          <a:spcPct val="0"/>
        </a:spcBef>
        <a:buNone/>
        <a:defRPr sz="4912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30196" indent="-330196" algn="l" defTabSz="1320775" rtl="0" eaLnBrk="1" latinLnBrk="0" hangingPunct="1">
        <a:lnSpc>
          <a:spcPct val="120000"/>
        </a:lnSpc>
        <a:spcBef>
          <a:spcPts val="1446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990583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601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650971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311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2311359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971748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3632134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4292523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4952911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5613298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1pPr>
      <a:lvl2pPr marL="660388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2pPr>
      <a:lvl3pPr marL="1320775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3pPr>
      <a:lvl4pPr marL="1981164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4pPr>
      <a:lvl5pPr marL="2641552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5pPr>
      <a:lvl6pPr marL="3301940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6pPr>
      <a:lvl7pPr marL="3962327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7pPr>
      <a:lvl8pPr marL="4622716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8pPr>
      <a:lvl9pPr marL="5283104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package" Target="../embeddings/Microsoft_Word_Document1.docx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Word_Document7.docx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Word_Document9.docx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6431" y="3626391"/>
            <a:ext cx="122090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/>
              <a:t>Analisis Struktur CVL208	(3 sks)</a:t>
            </a:r>
          </a:p>
          <a:p>
            <a:r>
              <a:rPr lang="id-ID" sz="4000" dirty="0"/>
              <a:t>Pertemuan 9 </a:t>
            </a:r>
          </a:p>
          <a:p>
            <a:r>
              <a:rPr lang="id-ID" sz="4000" dirty="0"/>
              <a:t>Metode Gaya – Balok Statis Tak Tentu</a:t>
            </a:r>
            <a:endParaRPr lang="id-ID" sz="4000" i="1" dirty="0"/>
          </a:p>
        </p:txBody>
      </p:sp>
    </p:spTree>
    <p:extLst>
      <p:ext uri="{BB962C8B-B14F-4D97-AF65-F5344CB8AC3E}">
        <p14:creationId xmlns:p14="http://schemas.microsoft.com/office/powerpoint/2010/main" val="192262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76411" y="688526"/>
            <a:ext cx="2858411" cy="803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id-ID" sz="4622" b="1" dirty="0">
                <a:solidFill>
                  <a:prstClr val="black"/>
                </a:solidFill>
                <a:latin typeface="Calibri"/>
              </a:rPr>
              <a:t>Contoh 8.1</a:t>
            </a:r>
            <a:endParaRPr lang="id-ID" sz="462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80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79"/>
          <p:cNvSpPr>
            <a:spLocks noChangeArrowheads="1"/>
          </p:cNvSpPr>
          <p:nvPr/>
        </p:nvSpPr>
        <p:spPr bwMode="auto">
          <a:xfrm>
            <a:off x="2421203" y="2835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4348249" y="3056518"/>
            <a:ext cx="8950254" cy="4918605"/>
            <a:chOff x="1292" y="1574"/>
            <a:chExt cx="9758" cy="5362"/>
          </a:xfrm>
        </p:grpSpPr>
        <p:sp>
          <p:nvSpPr>
            <p:cNvPr id="72" name="Text Box 78"/>
            <p:cNvSpPr txBox="1">
              <a:spLocks noChangeArrowheads="1"/>
            </p:cNvSpPr>
            <p:nvPr/>
          </p:nvSpPr>
          <p:spPr bwMode="auto">
            <a:xfrm>
              <a:off x="2875" y="6522"/>
              <a:ext cx="96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2022" noProof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 kN</a:t>
              </a:r>
              <a:endParaRPr lang="id-ID" altLang="id-ID" sz="3467" noProof="1">
                <a:latin typeface="Arial" pitchFamily="34" charset="0"/>
              </a:endParaRPr>
            </a:p>
          </p:txBody>
        </p:sp>
        <p:grpSp>
          <p:nvGrpSpPr>
            <p:cNvPr id="74" name="Group 2"/>
            <p:cNvGrpSpPr>
              <a:grpSpLocks/>
            </p:cNvGrpSpPr>
            <p:nvPr/>
          </p:nvGrpSpPr>
          <p:grpSpPr bwMode="auto">
            <a:xfrm>
              <a:off x="1292" y="1574"/>
              <a:ext cx="9758" cy="5362"/>
              <a:chOff x="1292" y="1574"/>
              <a:chExt cx="9758" cy="5362"/>
            </a:xfrm>
          </p:grpSpPr>
          <p:sp>
            <p:nvSpPr>
              <p:cNvPr id="75" name="Text Box 77"/>
              <p:cNvSpPr txBox="1">
                <a:spLocks noChangeArrowheads="1"/>
              </p:cNvSpPr>
              <p:nvPr/>
            </p:nvSpPr>
            <p:spPr bwMode="auto">
              <a:xfrm>
                <a:off x="7446" y="1757"/>
                <a:ext cx="3604" cy="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2022" i="1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r>
                  <a:rPr lang="id-ID" altLang="id-ID" sz="2022" baseline="-30000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lang="id-ID" altLang="id-ID" sz="2022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= − 270 + 180∙</a:t>
                </a:r>
                <a:r>
                  <a:rPr lang="id-ID" altLang="id-ID" sz="2022" i="1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</a:t>
                </a:r>
                <a:r>
                  <a:rPr lang="id-ID" altLang="id-ID" sz="2022" baseline="-30000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lang="id-ID" altLang="id-ID" sz="2022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− 30∙</a:t>
                </a:r>
                <a:r>
                  <a:rPr lang="id-ID" altLang="id-ID" sz="2022" i="1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</a:t>
                </a:r>
                <a:r>
                  <a:rPr lang="id-ID" altLang="id-ID" sz="2022" baseline="-30000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lang="id-ID" altLang="id-ID" sz="2022" baseline="30000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lang="id-ID" altLang="id-ID" sz="1444" noProof="1">
                  <a:latin typeface="Arial" pitchFamily="34" charset="0"/>
                </a:endParaRPr>
              </a:p>
              <a:p>
                <a:pPr defTabSz="132075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2022" i="1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r>
                  <a:rPr lang="id-ID" altLang="id-ID" sz="2022" baseline="-30000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r>
                  <a:rPr lang="id-ID" altLang="id-ID" sz="2022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= 0</a:t>
                </a:r>
                <a:endParaRPr lang="id-ID" altLang="id-ID" sz="3467" noProof="1">
                  <a:latin typeface="Arial" pitchFamily="34" charset="0"/>
                </a:endParaRPr>
              </a:p>
            </p:txBody>
          </p:sp>
          <p:sp>
            <p:nvSpPr>
              <p:cNvPr id="76" name="Text Box 76"/>
              <p:cNvSpPr txBox="1">
                <a:spLocks noChangeArrowheads="1"/>
              </p:cNvSpPr>
              <p:nvPr/>
            </p:nvSpPr>
            <p:spPr bwMode="auto">
              <a:xfrm>
                <a:off x="8113" y="4401"/>
                <a:ext cx="2218" cy="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2022" i="1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r>
                  <a:rPr lang="id-ID" altLang="id-ID" sz="2022" baseline="-30000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lang="id-ID" altLang="id-ID" sz="2022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=  − 6 +  </a:t>
                </a:r>
                <a:r>
                  <a:rPr lang="id-ID" altLang="id-ID" sz="2022" i="1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</a:t>
                </a:r>
                <a:r>
                  <a:rPr lang="id-ID" altLang="id-ID" sz="2022" baseline="-30000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lang="id-ID" altLang="id-ID" sz="1444" noProof="1">
                  <a:latin typeface="Arial" pitchFamily="34" charset="0"/>
                </a:endParaRPr>
              </a:p>
              <a:p>
                <a:pPr defTabSz="132075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2022" i="1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r>
                  <a:rPr lang="id-ID" altLang="id-ID" sz="2022" baseline="-30000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r>
                  <a:rPr lang="id-ID" altLang="id-ID" sz="2022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=  − </a:t>
                </a:r>
                <a:r>
                  <a:rPr lang="id-ID" altLang="id-ID" sz="2022" i="1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</a:t>
                </a:r>
                <a:r>
                  <a:rPr lang="id-ID" altLang="id-ID" sz="2022" baseline="-30000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lang="id-ID" altLang="id-ID" sz="3467" noProof="1">
                  <a:latin typeface="Arial" pitchFamily="34" charset="0"/>
                </a:endParaRPr>
              </a:p>
            </p:txBody>
          </p:sp>
          <p:sp>
            <p:nvSpPr>
              <p:cNvPr id="77" name="AutoShape 75"/>
              <p:cNvSpPr>
                <a:spLocks noChangeShapeType="1"/>
              </p:cNvSpPr>
              <p:nvPr/>
            </p:nvSpPr>
            <p:spPr bwMode="auto">
              <a:xfrm>
                <a:off x="7260" y="4494"/>
                <a:ext cx="0" cy="88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lg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 noProof="1"/>
              </a:p>
            </p:txBody>
          </p:sp>
          <p:grpSp>
            <p:nvGrpSpPr>
              <p:cNvPr id="78" name="Group 3"/>
              <p:cNvGrpSpPr>
                <a:grpSpLocks/>
              </p:cNvGrpSpPr>
              <p:nvPr/>
            </p:nvGrpSpPr>
            <p:grpSpPr bwMode="auto">
              <a:xfrm>
                <a:off x="1292" y="1574"/>
                <a:ext cx="6821" cy="5362"/>
                <a:chOff x="1292" y="1574"/>
                <a:chExt cx="6821" cy="5362"/>
              </a:xfrm>
            </p:grpSpPr>
            <p:sp>
              <p:nvSpPr>
                <p:cNvPr id="79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4997" y="3915"/>
                  <a:ext cx="690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altLang="id-ID" sz="2022" noProof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(a)</a:t>
                  </a:r>
                  <a:endParaRPr lang="id-ID" altLang="id-ID" sz="3467" noProof="1">
                    <a:latin typeface="Arial" pitchFamily="34" charset="0"/>
                  </a:endParaRPr>
                </a:p>
              </p:txBody>
            </p:sp>
            <p:sp>
              <p:nvSpPr>
                <p:cNvPr id="80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5091" y="6525"/>
                  <a:ext cx="690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altLang="id-ID" sz="2022" noProof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(b)</a:t>
                  </a:r>
                  <a:endParaRPr lang="id-ID" altLang="id-ID" sz="3467" noProof="1">
                    <a:latin typeface="Arial" pitchFamily="34" charset="0"/>
                  </a:endParaRPr>
                </a:p>
              </p:txBody>
            </p:sp>
            <p:grpSp>
              <p:nvGrpSpPr>
                <p:cNvPr id="81" name="Group 4"/>
                <p:cNvGrpSpPr>
                  <a:grpSpLocks/>
                </p:cNvGrpSpPr>
                <p:nvPr/>
              </p:nvGrpSpPr>
              <p:grpSpPr bwMode="auto">
                <a:xfrm>
                  <a:off x="1292" y="1574"/>
                  <a:ext cx="6821" cy="5117"/>
                  <a:chOff x="1292" y="1574"/>
                  <a:chExt cx="6821" cy="5117"/>
                </a:xfrm>
              </p:grpSpPr>
              <p:grpSp>
                <p:nvGrpSpPr>
                  <p:cNvPr id="82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292" y="1574"/>
                    <a:ext cx="6360" cy="2693"/>
                    <a:chOff x="337" y="1574"/>
                    <a:chExt cx="6360" cy="2693"/>
                  </a:xfrm>
                </p:grpSpPr>
                <p:grpSp>
                  <p:nvGrpSpPr>
                    <p:cNvPr id="109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06" y="1574"/>
                      <a:ext cx="5291" cy="2414"/>
                      <a:chOff x="1200" y="1140"/>
                      <a:chExt cx="5291" cy="2414"/>
                    </a:xfrm>
                  </p:grpSpPr>
                  <p:grpSp>
                    <p:nvGrpSpPr>
                      <p:cNvPr id="112" name="Group 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00" y="1694"/>
                        <a:ext cx="5291" cy="1860"/>
                        <a:chOff x="1200" y="1694"/>
                        <a:chExt cx="5291" cy="1860"/>
                      </a:xfrm>
                    </p:grpSpPr>
                    <p:grpSp>
                      <p:nvGrpSpPr>
                        <p:cNvPr id="118" name="Group 4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06" y="1694"/>
                          <a:ext cx="5085" cy="1770"/>
                          <a:chOff x="1406" y="1694"/>
                          <a:chExt cx="5085" cy="1770"/>
                        </a:xfrm>
                      </p:grpSpPr>
                      <p:sp>
                        <p:nvSpPr>
                          <p:cNvPr id="121" name="Text Box 7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099" y="2414"/>
                            <a:ext cx="392" cy="3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1320759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id-ID" altLang="id-ID" sz="1517" noProof="1">
                                <a:latin typeface="Times New Roman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a:t>C</a:t>
                            </a:r>
                            <a:endParaRPr lang="id-ID" altLang="id-ID" sz="3467" noProof="1">
                              <a:latin typeface="Arial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122" name="Group 4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406" y="1694"/>
                            <a:ext cx="4693" cy="1770"/>
                            <a:chOff x="1583" y="8850"/>
                            <a:chExt cx="4693" cy="1770"/>
                          </a:xfrm>
                        </p:grpSpPr>
                        <p:grpSp>
                          <p:nvGrpSpPr>
                            <p:cNvPr id="123" name="Group 5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956" y="9030"/>
                              <a:ext cx="4320" cy="1590"/>
                              <a:chOff x="2295" y="4320"/>
                              <a:chExt cx="4320" cy="1590"/>
                            </a:xfrm>
                          </p:grpSpPr>
                          <p:grpSp>
                            <p:nvGrpSpPr>
                              <p:cNvPr id="129" name="Group 69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295" y="4320"/>
                                <a:ext cx="143" cy="990"/>
                                <a:chOff x="2295" y="4545"/>
                                <a:chExt cx="143" cy="765"/>
                              </a:xfrm>
                            </p:grpSpPr>
                            <p:sp>
                              <p:nvSpPr>
                                <p:cNvPr id="148" name="Rectangle 71" descr="Light upward diagonal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295" y="4545"/>
                                  <a:ext cx="143" cy="765"/>
                                </a:xfrm>
                                <a:prstGeom prst="rect">
                                  <a:avLst/>
                                </a:prstGeom>
                                <a:pattFill prst="ltUpDiag">
                                  <a:fgClr>
                                    <a:srgbClr val="000000"/>
                                  </a:fgClr>
                                  <a:bgClr>
                                    <a:srgbClr val="FFFFFF"/>
                                  </a:bgClr>
                                </a:patt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 type="none" w="sm" len="lg"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vert="horz" wrap="square" lIns="132080" tIns="66040" rIns="132080" bIns="6604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id-ID" sz="3467" noProof="1"/>
                                </a:p>
                              </p:txBody>
                            </p:sp>
                            <p:sp>
                              <p:nvSpPr>
                                <p:cNvPr id="149" name="AutoShape 70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438" y="4545"/>
                                  <a:ext cx="0" cy="765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 type="none" w="sm" len="lg"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132080" tIns="66040" rIns="132080" bIns="6604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id-ID" sz="3467" noProof="1"/>
                                </a:p>
                              </p:txBody>
                            </p:sp>
                          </p:grpSp>
                          <p:sp>
                            <p:nvSpPr>
                              <p:cNvPr id="130" name="Rectangle 6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438" y="4890"/>
                                <a:ext cx="4177" cy="135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 type="none" w="sm" len="lg"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 noProof="1"/>
                              </a:p>
                            </p:txBody>
                          </p:sp>
                          <p:sp>
                            <p:nvSpPr>
                              <p:cNvPr id="131" name="AutoShape 6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530" y="5415"/>
                                <a:ext cx="0" cy="45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 type="none" w="sm" len="lg"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 noProof="1"/>
                              </a:p>
                            </p:txBody>
                          </p:sp>
                          <p:sp>
                            <p:nvSpPr>
                              <p:cNvPr id="132" name="AutoShape 6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438" y="5460"/>
                                <a:ext cx="0" cy="405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 type="none" w="sm" len="lg"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 noProof="1"/>
                              </a:p>
                            </p:txBody>
                          </p:sp>
                          <p:sp>
                            <p:nvSpPr>
                              <p:cNvPr id="133" name="AutoShape 6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6615" y="5460"/>
                                <a:ext cx="0" cy="45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 type="none" w="sm" len="lg"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 noProof="1"/>
                              </a:p>
                            </p:txBody>
                          </p:sp>
                          <p:sp>
                            <p:nvSpPr>
                              <p:cNvPr id="134" name="AutoShape 6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438" y="5670"/>
                                <a:ext cx="2092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 type="triangle" w="sm" len="med"/>
                                <a:tailEnd type="triangle" w="sm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 noProof="1"/>
                              </a:p>
                            </p:txBody>
                          </p:sp>
                          <p:sp>
                            <p:nvSpPr>
                              <p:cNvPr id="135" name="AutoShape 6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523" y="5670"/>
                                <a:ext cx="2092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 type="triangle" w="sm" len="med"/>
                                <a:tailEnd type="triangle" w="sm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 noProof="1"/>
                              </a:p>
                            </p:txBody>
                          </p:sp>
                          <p:sp>
                            <p:nvSpPr>
                              <p:cNvPr id="136" name="AutoShape 6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438" y="4860"/>
                                <a:ext cx="2092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34925">
                                <a:solidFill>
                                  <a:srgbClr val="000000"/>
                                </a:solidFill>
                                <a:round/>
                                <a:headEnd type="none" w="sm" len="lg"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 noProof="1"/>
                              </a:p>
                            </p:txBody>
                          </p:sp>
                          <p:sp>
                            <p:nvSpPr>
                              <p:cNvPr id="137" name="AutoShape 6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438" y="5063"/>
                                <a:ext cx="2092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34925">
                                <a:solidFill>
                                  <a:srgbClr val="000000"/>
                                </a:solidFill>
                                <a:round/>
                                <a:headEnd type="none" w="sm" len="lg"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 noProof="1"/>
                              </a:p>
                            </p:txBody>
                          </p:sp>
                          <p:sp>
                            <p:nvSpPr>
                              <p:cNvPr id="138" name="AutoShape 6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438" y="4440"/>
                                <a:ext cx="0" cy="42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6350">
                                <a:solidFill>
                                  <a:srgbClr val="000000"/>
                                </a:solidFill>
                                <a:round/>
                                <a:headEnd type="none" w="sm" len="lg"/>
                                <a:tailEnd type="triangle" w="sm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 noProof="1"/>
                              </a:p>
                            </p:txBody>
                          </p:sp>
                          <p:sp>
                            <p:nvSpPr>
                              <p:cNvPr id="139" name="AutoShape 5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678" y="4440"/>
                                <a:ext cx="0" cy="42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6350">
                                <a:solidFill>
                                  <a:srgbClr val="000000"/>
                                </a:solidFill>
                                <a:round/>
                                <a:headEnd type="none" w="sm" len="lg"/>
                                <a:tailEnd type="triangle" w="sm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 noProof="1"/>
                              </a:p>
                            </p:txBody>
                          </p:sp>
                          <p:sp>
                            <p:nvSpPr>
                              <p:cNvPr id="140" name="AutoShape 5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940" y="4440"/>
                                <a:ext cx="0" cy="42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6350">
                                <a:solidFill>
                                  <a:srgbClr val="000000"/>
                                </a:solidFill>
                                <a:round/>
                                <a:headEnd type="none" w="sm" len="lg"/>
                                <a:tailEnd type="triangle" w="sm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 noProof="1"/>
                              </a:p>
                            </p:txBody>
                          </p:sp>
                          <p:sp>
                            <p:nvSpPr>
                              <p:cNvPr id="141" name="AutoShape 5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195" y="4440"/>
                                <a:ext cx="0" cy="42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6350">
                                <a:solidFill>
                                  <a:srgbClr val="000000"/>
                                </a:solidFill>
                                <a:round/>
                                <a:headEnd type="none" w="sm" len="lg"/>
                                <a:tailEnd type="triangle" w="sm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 noProof="1"/>
                              </a:p>
                            </p:txBody>
                          </p:sp>
                          <p:sp>
                            <p:nvSpPr>
                              <p:cNvPr id="142" name="AutoShape 5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465" y="4440"/>
                                <a:ext cx="0" cy="42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6350">
                                <a:solidFill>
                                  <a:srgbClr val="000000"/>
                                </a:solidFill>
                                <a:round/>
                                <a:headEnd type="none" w="sm" len="lg"/>
                                <a:tailEnd type="triangle" w="sm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 noProof="1"/>
                              </a:p>
                            </p:txBody>
                          </p:sp>
                          <p:sp>
                            <p:nvSpPr>
                              <p:cNvPr id="143" name="AutoShape 5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720" y="4440"/>
                                <a:ext cx="0" cy="42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6350">
                                <a:solidFill>
                                  <a:srgbClr val="000000"/>
                                </a:solidFill>
                                <a:round/>
                                <a:headEnd type="none" w="sm" len="lg"/>
                                <a:tailEnd type="triangle" w="sm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 noProof="1"/>
                              </a:p>
                            </p:txBody>
                          </p:sp>
                          <p:sp>
                            <p:nvSpPr>
                              <p:cNvPr id="144" name="AutoShape 5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975" y="4440"/>
                                <a:ext cx="0" cy="42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6350">
                                <a:solidFill>
                                  <a:srgbClr val="000000"/>
                                </a:solidFill>
                                <a:round/>
                                <a:headEnd type="none" w="sm" len="lg"/>
                                <a:tailEnd type="triangle" w="sm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 noProof="1"/>
                              </a:p>
                            </p:txBody>
                          </p:sp>
                          <p:sp>
                            <p:nvSpPr>
                              <p:cNvPr id="145" name="AutoShape 5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523" y="4440"/>
                                <a:ext cx="0" cy="42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6350">
                                <a:solidFill>
                                  <a:srgbClr val="000000"/>
                                </a:solidFill>
                                <a:round/>
                                <a:headEnd type="none" w="sm" len="lg"/>
                                <a:tailEnd type="triangle" w="sm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 noProof="1"/>
                              </a:p>
                            </p:txBody>
                          </p:sp>
                          <p:sp>
                            <p:nvSpPr>
                              <p:cNvPr id="146" name="AutoShape 5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230" y="4440"/>
                                <a:ext cx="0" cy="42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6350">
                                <a:solidFill>
                                  <a:srgbClr val="000000"/>
                                </a:solidFill>
                                <a:round/>
                                <a:headEnd type="none" w="sm" len="lg"/>
                                <a:tailEnd type="triangle" w="sm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 noProof="1"/>
                              </a:p>
                            </p:txBody>
                          </p:sp>
                          <p:sp>
                            <p:nvSpPr>
                              <p:cNvPr id="147" name="AutoShape 5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438" y="4440"/>
                                <a:ext cx="2085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 type="none" w="sm" len="lg"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 noProof="1"/>
                              </a:p>
                            </p:txBody>
                          </p:sp>
                        </p:grpSp>
                        <p:sp>
                          <p:nvSpPr>
                            <p:cNvPr id="124" name="Text Box 49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67" y="8850"/>
                              <a:ext cx="1246" cy="35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defTabSz="1320759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r>
                                <a:rPr lang="id-ID" altLang="id-ID" sz="1517" noProof="1">
                                  <a:latin typeface="Times New Roman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a:t>60 kN/m</a:t>
                              </a:r>
                              <a:endParaRPr lang="id-ID" altLang="id-ID" sz="3467" noProof="1"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5" name="Text Box 48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583" y="9525"/>
                              <a:ext cx="373" cy="35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defTabSz="1320759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r>
                                <a:rPr lang="id-ID" altLang="id-ID" sz="1517" noProof="1">
                                  <a:latin typeface="Times New Roman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a:t>A</a:t>
                              </a:r>
                              <a:endParaRPr lang="id-ID" altLang="id-ID" sz="3467" noProof="1"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6" name="Text Box 47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013" y="9765"/>
                              <a:ext cx="373" cy="35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defTabSz="1320759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r>
                                <a:rPr lang="id-ID" altLang="id-ID" sz="1517" noProof="1">
                                  <a:latin typeface="Times New Roman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a:t>B</a:t>
                              </a:r>
                              <a:endParaRPr lang="id-ID" altLang="id-ID" sz="3467" noProof="1"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7" name="Text Box 46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67" y="10125"/>
                              <a:ext cx="683" cy="35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defTabSz="1320759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r>
                                <a:rPr lang="id-ID" altLang="id-ID" sz="1517" noProof="1">
                                  <a:latin typeface="Times New Roman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a:t>3 m</a:t>
                              </a:r>
                              <a:endParaRPr lang="id-ID" altLang="id-ID" sz="3467" noProof="1"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128" name="Text Box 45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918" y="10087"/>
                              <a:ext cx="683" cy="35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defTabSz="1320759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r>
                                <a:rPr lang="id-ID" altLang="id-ID" sz="1517" noProof="1">
                                  <a:latin typeface="Times New Roman" pitchFamily="18" charset="0"/>
                                  <a:ea typeface="Calibri" pitchFamily="34" charset="0"/>
                                  <a:cs typeface="Times New Roman" pitchFamily="18" charset="0"/>
                                </a:rPr>
                                <a:t>3 m</a:t>
                              </a:r>
                              <a:endParaRPr lang="id-ID" altLang="id-ID" sz="3467" noProof="1">
                                <a:latin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119" name="AutoShap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79" y="2645"/>
                          <a:ext cx="0" cy="909"/>
                        </a:xfrm>
                        <a:prstGeom prst="straightConnector1">
                          <a:avLst/>
                        </a:prstGeom>
                        <a:noFill/>
                        <a:ln w="25400">
                          <a:solidFill>
                            <a:srgbClr val="000000"/>
                          </a:solidFill>
                          <a:round/>
                          <a:headEnd type="none" w="sm" len="lg"/>
                          <a:tailEnd type="triangle" w="med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 noProof="1"/>
                        </a:p>
                      </p:txBody>
                    </p:sp>
                    <p:sp>
                      <p:nvSpPr>
                        <p:cNvPr id="120" name="Arc 41"/>
                        <p:cNvSpPr>
                          <a:spLocks/>
                        </p:cNvSpPr>
                        <p:nvPr/>
                      </p:nvSpPr>
                      <p:spPr bwMode="auto">
                        <a:xfrm rot="16200000">
                          <a:off x="1002" y="2357"/>
                          <a:ext cx="772" cy="375"/>
                        </a:xfrm>
                        <a:custGeom>
                          <a:avLst/>
                          <a:gdLst>
                            <a:gd name="G0" fmla="+- 21600 0 0"/>
                            <a:gd name="G1" fmla="+- 21600 0 0"/>
                            <a:gd name="G2" fmla="+- 21600 0 0"/>
                            <a:gd name="T0" fmla="*/ 70 w 43200"/>
                            <a:gd name="T1" fmla="*/ 23336 h 23336"/>
                            <a:gd name="T2" fmla="*/ 43200 w 43200"/>
                            <a:gd name="T3" fmla="*/ 21600 h 23336"/>
                            <a:gd name="T4" fmla="*/ 21600 w 43200"/>
                            <a:gd name="T5" fmla="*/ 21600 h 2333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43200" h="23336" fill="none" extrusionOk="0">
                              <a:moveTo>
                                <a:pt x="69" y="23336"/>
                              </a:moveTo>
                              <a:cubicBezTo>
                                <a:pt x="23" y="22758"/>
                                <a:pt x="0" y="22179"/>
                                <a:pt x="0" y="21600"/>
                              </a:cubicBezTo>
                              <a:cubicBezTo>
                                <a:pt x="0" y="9670"/>
                                <a:pt x="9670" y="0"/>
                                <a:pt x="21600" y="0"/>
                              </a:cubicBezTo>
                              <a:cubicBezTo>
                                <a:pt x="33529" y="-1"/>
                                <a:pt x="43199" y="9670"/>
                                <a:pt x="43200" y="21599"/>
                              </a:cubicBezTo>
                            </a:path>
                            <a:path w="43200" h="23336" stroke="0" extrusionOk="0">
                              <a:moveTo>
                                <a:pt x="69" y="23336"/>
                              </a:moveTo>
                              <a:cubicBezTo>
                                <a:pt x="23" y="22758"/>
                                <a:pt x="0" y="22179"/>
                                <a:pt x="0" y="21600"/>
                              </a:cubicBezTo>
                              <a:cubicBezTo>
                                <a:pt x="0" y="9670"/>
                                <a:pt x="9670" y="0"/>
                                <a:pt x="21600" y="0"/>
                              </a:cubicBezTo>
                              <a:cubicBezTo>
                                <a:pt x="33529" y="-1"/>
                                <a:pt x="43199" y="9670"/>
                                <a:pt x="43200" y="21599"/>
                              </a:cubicBezTo>
                              <a:lnTo>
                                <a:pt x="2160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5400">
                          <a:solidFill>
                            <a:srgbClr val="000000"/>
                          </a:solidFill>
                          <a:round/>
                          <a:headEnd type="triangle" w="med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 noProof="1"/>
                        </a:p>
                      </p:txBody>
                    </p:sp>
                  </p:grpSp>
                  <p:grpSp>
                    <p:nvGrpSpPr>
                      <p:cNvPr id="113" name="Group 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2" y="1140"/>
                        <a:ext cx="4166" cy="434"/>
                        <a:chOff x="1922" y="1140"/>
                        <a:chExt cx="4166" cy="434"/>
                      </a:xfrm>
                    </p:grpSpPr>
                    <p:sp>
                      <p:nvSpPr>
                        <p:cNvPr id="114" name="AutoShape 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2" y="1425"/>
                          <a:ext cx="502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oval" w="sm" len="sm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 noProof="1"/>
                        </a:p>
                      </p:txBody>
                    </p:sp>
                    <p:sp>
                      <p:nvSpPr>
                        <p:cNvPr id="115" name="AutoShape 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586" y="1425"/>
                          <a:ext cx="502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med"/>
                          <a:tailEnd type="oval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 noProof="1"/>
                        </a:p>
                      </p:txBody>
                    </p:sp>
                    <p:sp>
                      <p:nvSpPr>
                        <p:cNvPr id="116" name="Text Box 3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43" y="1140"/>
                          <a:ext cx="593" cy="4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id-ID" altLang="id-ID" sz="2022" i="1" noProof="1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x</a:t>
                          </a:r>
                          <a:r>
                            <a:rPr lang="id-ID" altLang="id-ID" sz="2022" baseline="-30000" noProof="1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1</a:t>
                          </a:r>
                          <a:endParaRPr lang="id-ID" altLang="id-ID" sz="3467" noProof="1"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117" name="Text Box 3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12" y="1140"/>
                          <a:ext cx="593" cy="4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id-ID" altLang="id-ID" sz="2022" i="1" noProof="1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x</a:t>
                          </a:r>
                          <a:r>
                            <a:rPr lang="id-ID" altLang="id-ID" sz="2022" baseline="-30000" noProof="1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2</a:t>
                          </a:r>
                          <a:endParaRPr lang="id-ID" altLang="id-ID" sz="3467" noProof="1">
                            <a:latin typeface="Arial" pitchFamily="34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110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7" y="2155"/>
                      <a:ext cx="1633" cy="4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d-ID" altLang="id-ID" sz="2022" noProof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270 kN.m</a:t>
                      </a:r>
                      <a:endParaRPr lang="id-ID" altLang="id-ID" sz="3467" noProof="1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11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20" y="3853"/>
                      <a:ext cx="1122" cy="41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d-ID" altLang="id-ID" sz="2022" noProof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180 kN</a:t>
                      </a:r>
                      <a:endParaRPr lang="id-ID" altLang="id-ID" sz="3467" noProof="1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83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305" y="4402"/>
                    <a:ext cx="6808" cy="2289"/>
                    <a:chOff x="1305" y="4402"/>
                    <a:chExt cx="6808" cy="2289"/>
                  </a:xfrm>
                </p:grpSpPr>
                <p:sp>
                  <p:nvSpPr>
                    <p:cNvPr id="84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57" y="5175"/>
                      <a:ext cx="373" cy="35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d-ID" altLang="id-ID" sz="1517" noProof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  <a:endParaRPr lang="id-ID" altLang="id-ID" sz="3467" noProof="1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85" name="Text Box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05" y="4965"/>
                      <a:ext cx="1431" cy="41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d-ID" altLang="id-ID" sz="2022" noProof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 kN.m</a:t>
                      </a:r>
                      <a:endParaRPr lang="id-ID" altLang="id-ID" sz="3467" noProof="1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86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85" y="4402"/>
                      <a:ext cx="828" cy="41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d-ID" altLang="id-ID" sz="2022" noProof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kN</a:t>
                      </a:r>
                      <a:endParaRPr lang="id-ID" altLang="id-ID" sz="3467" noProof="1">
                        <a:latin typeface="Arial" pitchFamily="34" charset="0"/>
                      </a:endParaRPr>
                    </a:p>
                  </p:txBody>
                </p:sp>
                <p:grpSp>
                  <p:nvGrpSpPr>
                    <p:cNvPr id="87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19" y="4531"/>
                      <a:ext cx="4166" cy="434"/>
                      <a:chOff x="1922" y="1140"/>
                      <a:chExt cx="4166" cy="434"/>
                    </a:xfrm>
                  </p:grpSpPr>
                  <p:sp>
                    <p:nvSpPr>
                      <p:cNvPr id="105" name="AutoShape 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2" y="1425"/>
                        <a:ext cx="50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oval" w="sm" len="sm"/>
                        <a:tailEnd type="triangle" w="sm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 noProof="1"/>
                      </a:p>
                    </p:txBody>
                  </p:sp>
                  <p:sp>
                    <p:nvSpPr>
                      <p:cNvPr id="106" name="AutoShape 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586" y="1425"/>
                        <a:ext cx="502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triangle" w="sm" len="med"/>
                        <a:tailEnd type="oval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 noProof="1"/>
                      </a:p>
                    </p:txBody>
                  </p:sp>
                  <p:sp>
                    <p:nvSpPr>
                      <p:cNvPr id="107" name="Text Box 2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43" y="1140"/>
                        <a:ext cx="593" cy="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id-ID" altLang="id-ID" sz="2022" i="1" noProof="1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x</a:t>
                        </a:r>
                        <a:r>
                          <a:rPr lang="id-ID" altLang="id-ID" sz="2022" baseline="-30000" noProof="1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1</a:t>
                        </a:r>
                        <a:endParaRPr lang="id-ID" altLang="id-ID" sz="3467" noProof="1"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108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212" y="1140"/>
                        <a:ext cx="593" cy="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id-ID" altLang="id-ID" sz="2022" i="1" noProof="1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x</a:t>
                        </a:r>
                        <a:r>
                          <a:rPr lang="id-ID" altLang="id-ID" sz="2022" baseline="-30000" noProof="1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2</a:t>
                        </a:r>
                        <a:endParaRPr lang="id-ID" altLang="id-ID" sz="3467" noProof="1">
                          <a:latin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88" name="Arc 22"/>
                    <p:cNvSpPr>
                      <a:spLocks/>
                    </p:cNvSpPr>
                    <p:nvPr/>
                  </p:nvSpPr>
                  <p:spPr bwMode="auto">
                    <a:xfrm rot="16200000">
                      <a:off x="2238" y="5426"/>
                      <a:ext cx="772" cy="375"/>
                    </a:xfrm>
                    <a:custGeom>
                      <a:avLst/>
                      <a:gdLst>
                        <a:gd name="G0" fmla="+- 21600 0 0"/>
                        <a:gd name="G1" fmla="+- 21600 0 0"/>
                        <a:gd name="G2" fmla="+- 21600 0 0"/>
                        <a:gd name="T0" fmla="*/ 70 w 43200"/>
                        <a:gd name="T1" fmla="*/ 23336 h 23336"/>
                        <a:gd name="T2" fmla="*/ 43200 w 43200"/>
                        <a:gd name="T3" fmla="*/ 21600 h 23336"/>
                        <a:gd name="T4" fmla="*/ 21600 w 43200"/>
                        <a:gd name="T5" fmla="*/ 21600 h 23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3200" h="23336" fill="none" extrusionOk="0">
                          <a:moveTo>
                            <a:pt x="69" y="23336"/>
                          </a:moveTo>
                          <a:cubicBezTo>
                            <a:pt x="23" y="22758"/>
                            <a:pt x="0" y="2217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</a:path>
                        <a:path w="43200" h="23336" stroke="0" extrusionOk="0">
                          <a:moveTo>
                            <a:pt x="69" y="23336"/>
                          </a:moveTo>
                          <a:cubicBezTo>
                            <a:pt x="23" y="22758"/>
                            <a:pt x="0" y="22179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199" y="9670"/>
                            <a:pt x="43200" y="21599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 type="triangle" w="med" len="lg"/>
                      <a:tailEnd type="none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 noProof="1"/>
                    </a:p>
                  </p:txBody>
                </p:sp>
                <p:sp>
                  <p:nvSpPr>
                    <p:cNvPr id="89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49" y="5648"/>
                      <a:ext cx="373" cy="35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d-ID" altLang="id-ID" sz="1517" noProof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  <a:endParaRPr lang="id-ID" altLang="id-ID" sz="3467" noProof="1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0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83" y="5430"/>
                      <a:ext cx="4177" cy="135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 noProof="1"/>
                    </a:p>
                  </p:txBody>
                </p:sp>
                <p:sp>
                  <p:nvSpPr>
                    <p:cNvPr id="91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60" y="5430"/>
                      <a:ext cx="392" cy="35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d-ID" altLang="id-ID" sz="1517" noProof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  <a:endParaRPr lang="id-ID" altLang="id-ID" sz="3467" noProof="1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2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51" y="5955"/>
                      <a:ext cx="683" cy="35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d-ID" altLang="id-ID" sz="1517" noProof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m</a:t>
                      </a:r>
                      <a:endParaRPr lang="id-ID" altLang="id-ID" sz="3467" noProof="1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93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902" y="5917"/>
                      <a:ext cx="683" cy="35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d-ID" altLang="id-ID" sz="1517" noProof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m</a:t>
                      </a:r>
                      <a:endParaRPr lang="id-ID" altLang="id-ID" sz="3467" noProof="1">
                        <a:latin typeface="Arial" pitchFamily="34" charset="0"/>
                      </a:endParaRPr>
                    </a:p>
                  </p:txBody>
                </p:sp>
                <p:grpSp>
                  <p:nvGrpSpPr>
                    <p:cNvPr id="94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38" y="4965"/>
                      <a:ext cx="143" cy="990"/>
                      <a:chOff x="2295" y="4545"/>
                      <a:chExt cx="143" cy="765"/>
                    </a:xfrm>
                  </p:grpSpPr>
                  <p:sp>
                    <p:nvSpPr>
                      <p:cNvPr id="103" name="Rectangle 16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95" y="4545"/>
                        <a:ext cx="143" cy="765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 type="none" w="sm" len="lg"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 noProof="1"/>
                      </a:p>
                    </p:txBody>
                  </p:sp>
                  <p:sp>
                    <p:nvSpPr>
                      <p:cNvPr id="104" name="AutoShape 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38" y="4545"/>
                        <a:ext cx="0" cy="765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none" w="sm" len="lg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 noProof="1"/>
                      </a:p>
                    </p:txBody>
                  </p:sp>
                </p:grpSp>
                <p:sp>
                  <p:nvSpPr>
                    <p:cNvPr id="95" name="AutoShap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75" y="5955"/>
                      <a:ext cx="0" cy="45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 noProof="1"/>
                    </a:p>
                  </p:txBody>
                </p:sp>
                <p:sp>
                  <p:nvSpPr>
                    <p:cNvPr id="96" name="AutoShap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83" y="6000"/>
                      <a:ext cx="0" cy="40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 noProof="1"/>
                    </a:p>
                  </p:txBody>
                </p:sp>
                <p:sp>
                  <p:nvSpPr>
                    <p:cNvPr id="97" name="AutoShap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83" y="6210"/>
                      <a:ext cx="2092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sm" len="med"/>
                      <a:tailEnd type="triangle" w="sm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 noProof="1"/>
                    </a:p>
                  </p:txBody>
                </p:sp>
                <p:sp>
                  <p:nvSpPr>
                    <p:cNvPr id="98" name="AutoShap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68" y="6210"/>
                      <a:ext cx="2092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sm" len="med"/>
                      <a:tailEnd type="triangle" w="sm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 noProof="1"/>
                    </a:p>
                  </p:txBody>
                </p:sp>
                <p:sp>
                  <p:nvSpPr>
                    <p:cNvPr id="99" name="AutoShap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83" y="5400"/>
                      <a:ext cx="2092" cy="0"/>
                    </a:xfrm>
                    <a:prstGeom prst="straightConnector1">
                      <a:avLst/>
                    </a:prstGeom>
                    <a:noFill/>
                    <a:ln w="34925">
                      <a:solidFill>
                        <a:srgbClr val="000000"/>
                      </a:solidFill>
                      <a:round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 noProof="1"/>
                    </a:p>
                  </p:txBody>
                </p:sp>
                <p:sp>
                  <p:nvSpPr>
                    <p:cNvPr id="100" name="AutoShap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83" y="5603"/>
                      <a:ext cx="2092" cy="0"/>
                    </a:xfrm>
                    <a:prstGeom prst="straightConnector1">
                      <a:avLst/>
                    </a:prstGeom>
                    <a:noFill/>
                    <a:ln w="34925">
                      <a:solidFill>
                        <a:srgbClr val="000000"/>
                      </a:solidFill>
                      <a:round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 noProof="1"/>
                    </a:p>
                  </p:txBody>
                </p:sp>
                <p:sp>
                  <p:nvSpPr>
                    <p:cNvPr id="101" name="AutoShape 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38" y="5782"/>
                      <a:ext cx="0" cy="909"/>
                    </a:xfrm>
                    <a:prstGeom prst="straightConnector1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 type="none" w="med" len="lg"/>
                      <a:tailEnd type="triangle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 noProof="1"/>
                    </a:p>
                  </p:txBody>
                </p:sp>
                <p:sp>
                  <p:nvSpPr>
                    <p:cNvPr id="102" name="AutoShap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60" y="6000"/>
                      <a:ext cx="0" cy="52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 noProof="1"/>
                    </a:p>
                  </p:txBody>
                </p:sp>
              </p:grpSp>
            </p:grpSp>
          </p:grpSp>
        </p:grpSp>
      </p:grpSp>
      <p:sp>
        <p:nvSpPr>
          <p:cNvPr id="150" name="Rectangle 104"/>
          <p:cNvSpPr>
            <a:spLocks noChangeArrowheads="1"/>
          </p:cNvSpPr>
          <p:nvPr/>
        </p:nvSpPr>
        <p:spPr bwMode="auto">
          <a:xfrm>
            <a:off x="2421203" y="6137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3010938" y="1707748"/>
            <a:ext cx="10682673" cy="981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889" dirty="0">
                <a:latin typeface="Times New Roman"/>
                <a:ea typeface="Calibri"/>
              </a:rPr>
              <a:t>Untuk mencari </a:t>
            </a:r>
            <a:r>
              <a:rPr lang="id-ID" sz="2889" dirty="0">
                <a:latin typeface="Symbol"/>
                <a:ea typeface="Calibri"/>
                <a:cs typeface="Times New Roman"/>
              </a:rPr>
              <a:t>D</a:t>
            </a:r>
            <a:r>
              <a:rPr lang="id-ID" sz="2889" baseline="-25000" dirty="0">
                <a:latin typeface="Times New Roman"/>
                <a:ea typeface="Calibri"/>
              </a:rPr>
              <a:t>C</a:t>
            </a:r>
            <a:r>
              <a:rPr lang="id-ID" sz="2889" dirty="0">
                <a:latin typeface="Times New Roman"/>
                <a:ea typeface="Calibri"/>
              </a:rPr>
              <a:t> dan </a:t>
            </a:r>
            <a:r>
              <a:rPr lang="id-ID" sz="2889" i="1" dirty="0">
                <a:latin typeface="Times New Roman"/>
                <a:ea typeface="Calibri"/>
              </a:rPr>
              <a:t>f</a:t>
            </a:r>
            <a:r>
              <a:rPr lang="id-ID" sz="2889" baseline="-25000" dirty="0">
                <a:latin typeface="Times New Roman"/>
                <a:ea typeface="Calibri"/>
              </a:rPr>
              <a:t>CC</a:t>
            </a:r>
            <a:r>
              <a:rPr lang="id-ID" sz="2889" dirty="0">
                <a:latin typeface="Times New Roman"/>
                <a:ea typeface="Calibri"/>
              </a:rPr>
              <a:t>, selanjutnya dapat digunakan cara energi seperti yang telah dijelaskan dalam bab sebelumnya. </a:t>
            </a:r>
            <a:endParaRPr lang="id-ID" sz="2889" dirty="0"/>
          </a:p>
        </p:txBody>
      </p:sp>
    </p:spTree>
    <p:extLst>
      <p:ext uri="{BB962C8B-B14F-4D97-AF65-F5344CB8AC3E}">
        <p14:creationId xmlns:p14="http://schemas.microsoft.com/office/powerpoint/2010/main" val="272767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76411" y="688526"/>
            <a:ext cx="2858411" cy="803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id-ID" sz="4622" b="1" dirty="0">
                <a:solidFill>
                  <a:prstClr val="black"/>
                </a:solidFill>
                <a:latin typeface="Calibri"/>
              </a:rPr>
              <a:t>Contoh 8.1</a:t>
            </a:r>
            <a:endParaRPr lang="id-ID" sz="462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80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79"/>
          <p:cNvSpPr>
            <a:spLocks noChangeArrowheads="1"/>
          </p:cNvSpPr>
          <p:nvPr/>
        </p:nvSpPr>
        <p:spPr bwMode="auto">
          <a:xfrm>
            <a:off x="2421203" y="2835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104"/>
          <p:cNvSpPr>
            <a:spLocks noChangeArrowheads="1"/>
          </p:cNvSpPr>
          <p:nvPr/>
        </p:nvSpPr>
        <p:spPr bwMode="auto">
          <a:xfrm>
            <a:off x="2421203" y="6137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88444" y="1728642"/>
          <a:ext cx="10147397" cy="3952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" name="Document" r:id="rId3" imgW="5748608" imgH="2246853" progId="Word.Document.12">
                  <p:embed/>
                </p:oleObj>
              </mc:Choice>
              <mc:Fallback>
                <p:oleObj name="Document" r:id="rId3" imgW="5748608" imgH="2246853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8444" y="1728642"/>
                        <a:ext cx="10147397" cy="3952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292457" y="5889104"/>
          <a:ext cx="10655758" cy="3016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Document" r:id="rId5" imgW="5748608" imgH="1628833" progId="Word.Document.12">
                  <p:embed/>
                </p:oleObj>
              </mc:Choice>
              <mc:Fallback>
                <p:oleObj name="Document" r:id="rId5" imgW="5748608" imgH="1628833" progId="Word.Documen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92457" y="5889104"/>
                        <a:ext cx="10655758" cy="3016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9549208" y="5923319"/>
            <a:ext cx="581253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dirty="0"/>
              <a:t>Karena </a:t>
            </a:r>
            <a:r>
              <a:rPr lang="id-ID" sz="2600" i="1" dirty="0"/>
              <a:t>I</a:t>
            </a:r>
            <a:r>
              <a:rPr lang="id-ID" sz="2600" baseline="-25000" dirty="0"/>
              <a:t>BC</a:t>
            </a:r>
            <a:r>
              <a:rPr lang="id-ID" sz="2600" dirty="0"/>
              <a:t> = 2/3(</a:t>
            </a:r>
            <a:r>
              <a:rPr lang="id-ID" sz="2600" i="1" dirty="0"/>
              <a:t>I</a:t>
            </a:r>
            <a:r>
              <a:rPr lang="id-ID" sz="2600" baseline="-25000" dirty="0"/>
              <a:t>AB</a:t>
            </a:r>
            <a:r>
              <a:rPr lang="id-ID" sz="2600" dirty="0"/>
              <a:t>), maka </a:t>
            </a:r>
            <a:r>
              <a:rPr lang="id-ID" sz="2600" i="1" dirty="0"/>
              <a:t>f</a:t>
            </a:r>
            <a:r>
              <a:rPr lang="id-ID" sz="2600" baseline="-25000" dirty="0"/>
              <a:t>BB</a:t>
            </a:r>
            <a:r>
              <a:rPr lang="id-ID" sz="2600" dirty="0"/>
              <a:t> dapat dinyatakan pula dalam </a:t>
            </a:r>
            <a:r>
              <a:rPr lang="id-ID" sz="2600" i="1" dirty="0"/>
              <a:t>EI</a:t>
            </a:r>
            <a:r>
              <a:rPr lang="id-ID" sz="2600" baseline="-25000" dirty="0"/>
              <a:t>AB</a:t>
            </a:r>
            <a:r>
              <a:rPr lang="id-ID" sz="2600" dirty="0"/>
              <a:t> sebagai berikut :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201069" y="130177"/>
            <a:ext cx="1781578" cy="40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r>
              <a:rPr lang="id-ID" altLang="id-ID" sz="1733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id-ID" altLang="id-ID" sz="1733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CC</a:t>
            </a:r>
            <a:r>
              <a:rPr lang="id-ID" altLang="id-ID" sz="1733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= </a:t>
            </a: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9845185" y="7257018"/>
          <a:ext cx="3859743" cy="1140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Equation" r:id="rId7" imgW="1675673" imgH="495085" progId="Equation.3">
                  <p:embed/>
                </p:oleObj>
              </mc:Choice>
              <mc:Fallback>
                <p:oleObj name="Equation" r:id="rId7" imgW="1675673" imgH="495085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5185" y="7257018"/>
                        <a:ext cx="3859743" cy="11403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560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76411" y="688526"/>
            <a:ext cx="2858411" cy="803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id-ID" sz="4622" b="1" dirty="0">
                <a:solidFill>
                  <a:prstClr val="black"/>
                </a:solidFill>
                <a:latin typeface="Calibri"/>
              </a:rPr>
              <a:t>Contoh 8.1</a:t>
            </a:r>
            <a:endParaRPr lang="id-ID" sz="462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80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79"/>
          <p:cNvSpPr>
            <a:spLocks noChangeArrowheads="1"/>
          </p:cNvSpPr>
          <p:nvPr/>
        </p:nvSpPr>
        <p:spPr bwMode="auto">
          <a:xfrm>
            <a:off x="2421203" y="2835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104"/>
          <p:cNvSpPr>
            <a:spLocks noChangeArrowheads="1"/>
          </p:cNvSpPr>
          <p:nvPr/>
        </p:nvSpPr>
        <p:spPr bwMode="auto">
          <a:xfrm>
            <a:off x="2421203" y="6137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201069" y="130177"/>
            <a:ext cx="1781578" cy="40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r>
              <a:rPr lang="id-ID" altLang="id-ID" sz="1733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id-ID" altLang="id-ID" sz="1733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CC</a:t>
            </a:r>
            <a:r>
              <a:rPr lang="id-ID" altLang="id-ID" sz="1733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= </a:t>
            </a: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084434" y="1832653"/>
          <a:ext cx="10960010" cy="5720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" name="Document" r:id="rId3" imgW="5748608" imgH="3000729" progId="Word.Document.12">
                  <p:embed/>
                </p:oleObj>
              </mc:Choice>
              <mc:Fallback>
                <p:oleObj name="Document" r:id="rId3" imgW="5748608" imgH="3000729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4434" y="1832653"/>
                        <a:ext cx="10960010" cy="5720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6808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76411" y="688526"/>
            <a:ext cx="2858411" cy="803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id-ID" sz="4622" b="1" dirty="0">
                <a:solidFill>
                  <a:prstClr val="black"/>
                </a:solidFill>
                <a:latin typeface="Calibri"/>
              </a:rPr>
              <a:t>Contoh 8.1</a:t>
            </a:r>
            <a:endParaRPr lang="id-ID" sz="462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80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79"/>
          <p:cNvSpPr>
            <a:spLocks noChangeArrowheads="1"/>
          </p:cNvSpPr>
          <p:nvPr/>
        </p:nvSpPr>
        <p:spPr bwMode="auto">
          <a:xfrm>
            <a:off x="2421203" y="2835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104"/>
          <p:cNvSpPr>
            <a:spLocks noChangeArrowheads="1"/>
          </p:cNvSpPr>
          <p:nvPr/>
        </p:nvSpPr>
        <p:spPr bwMode="auto">
          <a:xfrm>
            <a:off x="2421203" y="6137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201069" y="130177"/>
            <a:ext cx="1781578" cy="40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r>
              <a:rPr lang="id-ID" altLang="id-ID" sz="1733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id-ID" altLang="id-ID" sz="1733" baseline="-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CC</a:t>
            </a:r>
            <a:r>
              <a:rPr lang="id-ID" altLang="id-ID" sz="1733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= </a:t>
            </a: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82"/>
          <p:cNvSpPr>
            <a:spLocks noChangeArrowheads="1"/>
          </p:cNvSpPr>
          <p:nvPr/>
        </p:nvSpPr>
        <p:spPr bwMode="auto">
          <a:xfrm>
            <a:off x="2641336" y="503729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3585944" y="1936665"/>
            <a:ext cx="10315692" cy="7969334"/>
            <a:chOff x="1234" y="5911"/>
            <a:chExt cx="8636" cy="6299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1234" y="5911"/>
              <a:ext cx="8636" cy="6299"/>
              <a:chOff x="1234" y="5911"/>
              <a:chExt cx="8636" cy="6299"/>
            </a:xfrm>
          </p:grpSpPr>
          <p:grpSp>
            <p:nvGrpSpPr>
              <p:cNvPr id="12" name="Group 7"/>
              <p:cNvGrpSpPr>
                <a:grpSpLocks/>
              </p:cNvGrpSpPr>
              <p:nvPr/>
            </p:nvGrpSpPr>
            <p:grpSpPr bwMode="auto">
              <a:xfrm>
                <a:off x="1234" y="5911"/>
                <a:ext cx="8636" cy="6299"/>
                <a:chOff x="1234" y="5911"/>
                <a:chExt cx="8636" cy="6299"/>
              </a:xfrm>
            </p:grpSpPr>
            <p:grpSp>
              <p:nvGrpSpPr>
                <p:cNvPr id="15" name="Group 36"/>
                <p:cNvGrpSpPr>
                  <a:grpSpLocks/>
                </p:cNvGrpSpPr>
                <p:nvPr/>
              </p:nvGrpSpPr>
              <p:grpSpPr bwMode="auto">
                <a:xfrm>
                  <a:off x="1234" y="5911"/>
                  <a:ext cx="8636" cy="2019"/>
                  <a:chOff x="1234" y="5911"/>
                  <a:chExt cx="8636" cy="2019"/>
                </a:xfrm>
              </p:grpSpPr>
              <p:sp>
                <p:nvSpPr>
                  <p:cNvPr id="77" name="Arc 81"/>
                  <p:cNvSpPr>
                    <a:spLocks/>
                  </p:cNvSpPr>
                  <p:nvPr/>
                </p:nvSpPr>
                <p:spPr bwMode="auto">
                  <a:xfrm flipH="1">
                    <a:off x="3045" y="6362"/>
                    <a:ext cx="404" cy="824"/>
                  </a:xfrm>
                  <a:custGeom>
                    <a:avLst/>
                    <a:gdLst>
                      <a:gd name="G0" fmla="+- 1686 0 0"/>
                      <a:gd name="G1" fmla="+- 21600 0 0"/>
                      <a:gd name="G2" fmla="+- 21600 0 0"/>
                      <a:gd name="T0" fmla="*/ 1686 w 23286"/>
                      <a:gd name="T1" fmla="*/ 0 h 43200"/>
                      <a:gd name="T2" fmla="*/ 0 w 23286"/>
                      <a:gd name="T3" fmla="*/ 43134 h 43200"/>
                      <a:gd name="T4" fmla="*/ 1686 w 23286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3286" h="43200" fill="none" extrusionOk="0">
                        <a:moveTo>
                          <a:pt x="1685" y="0"/>
                        </a:moveTo>
                        <a:cubicBezTo>
                          <a:pt x="13615" y="0"/>
                          <a:pt x="23286" y="9670"/>
                          <a:pt x="23286" y="21600"/>
                        </a:cubicBezTo>
                        <a:cubicBezTo>
                          <a:pt x="23286" y="33529"/>
                          <a:pt x="13615" y="43200"/>
                          <a:pt x="1686" y="43200"/>
                        </a:cubicBezTo>
                        <a:cubicBezTo>
                          <a:pt x="1123" y="43200"/>
                          <a:pt x="560" y="43178"/>
                          <a:pt x="-1" y="43134"/>
                        </a:cubicBezTo>
                      </a:path>
                      <a:path w="23286" h="43200" stroke="0" extrusionOk="0">
                        <a:moveTo>
                          <a:pt x="1685" y="0"/>
                        </a:moveTo>
                        <a:cubicBezTo>
                          <a:pt x="13615" y="0"/>
                          <a:pt x="23286" y="9670"/>
                          <a:pt x="23286" y="21600"/>
                        </a:cubicBezTo>
                        <a:cubicBezTo>
                          <a:pt x="23286" y="33529"/>
                          <a:pt x="13615" y="43200"/>
                          <a:pt x="1686" y="43200"/>
                        </a:cubicBezTo>
                        <a:cubicBezTo>
                          <a:pt x="1123" y="43200"/>
                          <a:pt x="560" y="43178"/>
                          <a:pt x="-1" y="43134"/>
                        </a:cubicBezTo>
                        <a:lnTo>
                          <a:pt x="1686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 type="none" w="sm" len="lg"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grpSp>
                <p:nvGrpSpPr>
                  <p:cNvPr id="78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1234" y="5911"/>
                    <a:ext cx="8636" cy="2019"/>
                    <a:chOff x="1234" y="5911"/>
                    <a:chExt cx="8636" cy="2019"/>
                  </a:xfrm>
                </p:grpSpPr>
                <p:grpSp>
                  <p:nvGrpSpPr>
                    <p:cNvPr id="81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76" y="5911"/>
                      <a:ext cx="5091" cy="1770"/>
                      <a:chOff x="1922" y="4140"/>
                      <a:chExt cx="5091" cy="1770"/>
                    </a:xfrm>
                  </p:grpSpPr>
                  <p:grpSp>
                    <p:nvGrpSpPr>
                      <p:cNvPr id="85" name="Group 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95" y="4320"/>
                        <a:ext cx="4320" cy="1590"/>
                        <a:chOff x="2295" y="4320"/>
                        <a:chExt cx="4320" cy="1590"/>
                      </a:xfrm>
                    </p:grpSpPr>
                    <p:grpSp>
                      <p:nvGrpSpPr>
                        <p:cNvPr id="133" name="Group 7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95" y="4320"/>
                          <a:ext cx="143" cy="990"/>
                          <a:chOff x="2295" y="4545"/>
                          <a:chExt cx="143" cy="765"/>
                        </a:xfrm>
                      </p:grpSpPr>
                      <p:sp>
                        <p:nvSpPr>
                          <p:cNvPr id="153" name="Rectangle 80" descr="Light upward diagonal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95" y="4545"/>
                            <a:ext cx="143" cy="765"/>
                          </a:xfrm>
                          <a:prstGeom prst="rect">
                            <a:avLst/>
                          </a:prstGeom>
                          <a:pattFill prst="ltUpDiag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 type="none" w="sm" len="lg"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044"/>
                          </a:p>
                        </p:txBody>
                      </p:sp>
                      <p:sp>
                        <p:nvSpPr>
                          <p:cNvPr id="154" name="AutoShape 7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438" y="4545"/>
                            <a:ext cx="0" cy="765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 type="none" w="sm" len="lg"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044"/>
                          </a:p>
                        </p:txBody>
                      </p:sp>
                    </p:grpSp>
                    <p:sp>
                      <p:nvSpPr>
                        <p:cNvPr id="134" name="Rectangle 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38" y="4890"/>
                          <a:ext cx="4177" cy="13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  <p:sp>
                      <p:nvSpPr>
                        <p:cNvPr id="135" name="AutoShape 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530" y="5415"/>
                          <a:ext cx="0" cy="45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  <p:sp>
                      <p:nvSpPr>
                        <p:cNvPr id="136" name="AutoShape 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38" y="5460"/>
                          <a:ext cx="0" cy="40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  <p:sp>
                      <p:nvSpPr>
                        <p:cNvPr id="137" name="AutoShape 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615" y="5460"/>
                          <a:ext cx="0" cy="45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  <p:sp>
                      <p:nvSpPr>
                        <p:cNvPr id="138" name="AutoShape 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38" y="5670"/>
                          <a:ext cx="2092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med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  <p:sp>
                      <p:nvSpPr>
                        <p:cNvPr id="139" name="AutoShape 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523" y="5670"/>
                          <a:ext cx="2092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med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  <p:sp>
                      <p:nvSpPr>
                        <p:cNvPr id="140" name="AutoShape 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38" y="4860"/>
                          <a:ext cx="2092" cy="0"/>
                        </a:xfrm>
                        <a:prstGeom prst="straightConnector1">
                          <a:avLst/>
                        </a:prstGeom>
                        <a:noFill/>
                        <a:ln w="349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  <p:sp>
                      <p:nvSpPr>
                        <p:cNvPr id="141" name="AutoShape 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38" y="5063"/>
                          <a:ext cx="2092" cy="0"/>
                        </a:xfrm>
                        <a:prstGeom prst="straightConnector1">
                          <a:avLst/>
                        </a:prstGeom>
                        <a:noFill/>
                        <a:ln w="349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  <p:sp>
                      <p:nvSpPr>
                        <p:cNvPr id="142" name="AutoShape 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38" y="4440"/>
                          <a:ext cx="0" cy="420"/>
                        </a:xfrm>
                        <a:prstGeom prst="straightConnector1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 type="none" w="sm" len="lg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  <p:sp>
                      <p:nvSpPr>
                        <p:cNvPr id="143" name="AutoShape 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678" y="4440"/>
                          <a:ext cx="0" cy="420"/>
                        </a:xfrm>
                        <a:prstGeom prst="straightConnector1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 type="none" w="sm" len="lg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  <p:sp>
                      <p:nvSpPr>
                        <p:cNvPr id="144" name="AutoShape 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40" y="4440"/>
                          <a:ext cx="0" cy="420"/>
                        </a:xfrm>
                        <a:prstGeom prst="straightConnector1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 type="none" w="sm" len="lg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  <p:sp>
                      <p:nvSpPr>
                        <p:cNvPr id="145" name="AutoShape 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95" y="4440"/>
                          <a:ext cx="0" cy="420"/>
                        </a:xfrm>
                        <a:prstGeom prst="straightConnector1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 type="none" w="sm" len="lg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  <p:sp>
                      <p:nvSpPr>
                        <p:cNvPr id="146" name="AutoShape 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465" y="4440"/>
                          <a:ext cx="0" cy="420"/>
                        </a:xfrm>
                        <a:prstGeom prst="straightConnector1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 type="none" w="sm" len="lg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  <p:sp>
                      <p:nvSpPr>
                        <p:cNvPr id="147" name="AutoShape 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20" y="4440"/>
                          <a:ext cx="0" cy="420"/>
                        </a:xfrm>
                        <a:prstGeom prst="straightConnector1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 type="none" w="sm" len="lg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  <p:sp>
                      <p:nvSpPr>
                        <p:cNvPr id="148" name="AutoShape 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75" y="4440"/>
                          <a:ext cx="0" cy="420"/>
                        </a:xfrm>
                        <a:prstGeom prst="straightConnector1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 type="none" w="sm" len="lg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  <p:sp>
                      <p:nvSpPr>
                        <p:cNvPr id="149" name="AutoShape 6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523" y="4440"/>
                          <a:ext cx="0" cy="420"/>
                        </a:xfrm>
                        <a:prstGeom prst="straightConnector1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 type="none" w="sm" len="lg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  <p:sp>
                      <p:nvSpPr>
                        <p:cNvPr id="151" name="AutoShape 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30" y="4440"/>
                          <a:ext cx="0" cy="420"/>
                        </a:xfrm>
                        <a:prstGeom prst="straightConnector1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 type="none" w="sm" len="lg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  <p:sp>
                      <p:nvSpPr>
                        <p:cNvPr id="152" name="AutoShape 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38" y="4440"/>
                          <a:ext cx="208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</p:grpSp>
                  <p:grpSp>
                    <p:nvGrpSpPr>
                      <p:cNvPr id="86" name="Group 5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241" y="5025"/>
                        <a:ext cx="772" cy="466"/>
                        <a:chOff x="6150" y="4177"/>
                        <a:chExt cx="772" cy="466"/>
                      </a:xfrm>
                    </p:grpSpPr>
                    <p:sp>
                      <p:nvSpPr>
                        <p:cNvPr id="95" name="AutoShape 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150" y="4500"/>
                          <a:ext cx="772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  <p:sp>
                      <p:nvSpPr>
                        <p:cNvPr id="128" name="Rectangle 57" descr="Light up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150" y="4500"/>
                          <a:ext cx="772" cy="143"/>
                        </a:xfrm>
                        <a:prstGeom prst="rect">
                          <a:avLst/>
                        </a:prstGeom>
                        <a:pattFill prst="ltUp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 type="none" w="sm" len="lg"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  <p:sp>
                      <p:nvSpPr>
                        <p:cNvPr id="129" name="AutoShape 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345" y="4177"/>
                          <a:ext cx="345" cy="180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  <p:sp>
                      <p:nvSpPr>
                        <p:cNvPr id="130" name="Oval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391" y="4357"/>
                          <a:ext cx="127" cy="120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  <p:sp>
                      <p:nvSpPr>
                        <p:cNvPr id="131" name="Oval 5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18" y="4357"/>
                          <a:ext cx="127" cy="120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  <p:sp>
                      <p:nvSpPr>
                        <p:cNvPr id="132" name="AutoShape 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203" y="4357"/>
                          <a:ext cx="622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</p:grpSp>
                  <p:sp>
                    <p:nvSpPr>
                      <p:cNvPr id="87" name="Text Box 5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543" y="5063"/>
                        <a:ext cx="1762" cy="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1589" i="1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I</a:t>
                        </a:r>
                        <a:r>
                          <a:rPr lang="en-US" altLang="id-ID" sz="1589" baseline="-3000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AB</a:t>
                        </a:r>
                        <a:r>
                          <a:rPr lang="en-US" altLang="id-ID" sz="1589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 = 120(10</a:t>
                        </a:r>
                        <a:r>
                          <a:rPr lang="en-US" altLang="id-ID" sz="1589" baseline="3000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6</a:t>
                        </a:r>
                        <a:r>
                          <a:rPr lang="en-US" altLang="id-ID" sz="1589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) mm</a:t>
                        </a:r>
                        <a:r>
                          <a:rPr lang="en-US" altLang="id-ID" sz="1589" baseline="3000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4</a:t>
                        </a:r>
                        <a:endParaRPr lang="en-US" altLang="id-ID" sz="4044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8" name="Text Box 5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674" y="5025"/>
                        <a:ext cx="1762" cy="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1589" i="1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I</a:t>
                        </a:r>
                        <a:r>
                          <a:rPr lang="en-US" altLang="id-ID" sz="1589" baseline="-3000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BC</a:t>
                        </a:r>
                        <a:r>
                          <a:rPr lang="en-US" altLang="id-ID" sz="1589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 = 80(10</a:t>
                        </a:r>
                        <a:r>
                          <a:rPr lang="en-US" altLang="id-ID" sz="1589" baseline="3000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6</a:t>
                        </a:r>
                        <a:r>
                          <a:rPr lang="en-US" altLang="id-ID" sz="1589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) mm</a:t>
                        </a:r>
                        <a:r>
                          <a:rPr lang="en-US" altLang="id-ID" sz="1589" baseline="3000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4</a:t>
                        </a:r>
                        <a:endParaRPr lang="en-US" altLang="id-ID" sz="4044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9" name="Text Box 4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106" y="4140"/>
                        <a:ext cx="944" cy="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1589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60 kN/m</a:t>
                        </a:r>
                        <a:endParaRPr lang="en-US" altLang="id-ID" sz="4044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0" name="Text Box 4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922" y="4815"/>
                        <a:ext cx="373" cy="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1589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A</a:t>
                        </a:r>
                        <a:endParaRPr lang="en-US" altLang="id-ID" sz="4044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1" name="Text Box 4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352" y="5055"/>
                        <a:ext cx="373" cy="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1589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B</a:t>
                        </a:r>
                        <a:endParaRPr lang="en-US" altLang="id-ID" sz="4044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2" name="Text Box 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609" y="4755"/>
                        <a:ext cx="373" cy="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1589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C</a:t>
                        </a:r>
                        <a:endParaRPr lang="en-US" altLang="id-ID" sz="4044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3" name="Text Box 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106" y="5415"/>
                        <a:ext cx="683" cy="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1589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3 m</a:t>
                        </a:r>
                        <a:endParaRPr lang="en-US" altLang="id-ID" sz="4044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94" name="Text Box 4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257" y="5377"/>
                        <a:ext cx="683" cy="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1589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3 m</a:t>
                        </a:r>
                        <a:endParaRPr lang="en-US" altLang="id-ID" sz="4044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82" name="Text 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34" y="6037"/>
                      <a:ext cx="2298" cy="4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311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  <a:r>
                        <a:rPr lang="en-US" altLang="id-ID" sz="2311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  <a:r>
                        <a:rPr lang="en-US" altLang="id-ID" sz="231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= − 158,82 kN∙m</a:t>
                      </a:r>
                      <a:endParaRPr lang="en-US" altLang="id-ID" sz="4044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3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96" y="7441"/>
                      <a:ext cx="1901" cy="4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311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</a:t>
                      </a:r>
                      <a:r>
                        <a:rPr lang="en-US" altLang="id-ID" sz="2311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  <a:r>
                        <a:rPr lang="en-US" altLang="id-ID" sz="231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= 161,47 kN</a:t>
                      </a:r>
                      <a:endParaRPr lang="en-US" altLang="id-ID" sz="4044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4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969" y="7441"/>
                      <a:ext cx="1901" cy="4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311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</a:t>
                      </a:r>
                      <a:r>
                        <a:rPr lang="en-US" altLang="id-ID" sz="2311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</a:t>
                      </a:r>
                      <a:r>
                        <a:rPr lang="en-US" altLang="id-ID" sz="231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= 18,53 kN</a:t>
                      </a:r>
                      <a:endParaRPr lang="en-US" altLang="id-ID" sz="4044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79" name="AutoShap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49" y="6781"/>
                    <a:ext cx="0" cy="855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 type="none" w="sm" len="lg"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80" name="AutoShap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69" y="6878"/>
                    <a:ext cx="0" cy="855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 type="none" w="sm" len="lg"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</p:grpSp>
            <p:sp>
              <p:nvSpPr>
                <p:cNvPr id="16" name="AutoShape 35"/>
                <p:cNvSpPr>
                  <a:spLocks noChangeShapeType="1"/>
                </p:cNvSpPr>
                <p:nvPr/>
              </p:nvSpPr>
              <p:spPr bwMode="auto">
                <a:xfrm>
                  <a:off x="3792" y="6938"/>
                  <a:ext cx="0" cy="527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044"/>
                </a:p>
              </p:txBody>
            </p:sp>
            <p:sp>
              <p:nvSpPr>
                <p:cNvPr id="17" name="AutoShape 34"/>
                <p:cNvSpPr>
                  <a:spLocks noChangeShapeType="1"/>
                </p:cNvSpPr>
                <p:nvPr/>
              </p:nvSpPr>
              <p:spPr bwMode="auto">
                <a:xfrm>
                  <a:off x="5884" y="7733"/>
                  <a:ext cx="0" cy="103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044"/>
                </a:p>
              </p:txBody>
            </p:sp>
            <p:sp>
              <p:nvSpPr>
                <p:cNvPr id="18" name="AutoShape 33"/>
                <p:cNvSpPr>
                  <a:spLocks noChangeShapeType="1"/>
                </p:cNvSpPr>
                <p:nvPr/>
              </p:nvSpPr>
              <p:spPr bwMode="auto">
                <a:xfrm>
                  <a:off x="7944" y="7930"/>
                  <a:ext cx="0" cy="839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044"/>
                </a:p>
              </p:txBody>
            </p:sp>
            <p:grpSp>
              <p:nvGrpSpPr>
                <p:cNvPr id="19" name="Group 16"/>
                <p:cNvGrpSpPr>
                  <a:grpSpLocks/>
                </p:cNvGrpSpPr>
                <p:nvPr/>
              </p:nvGrpSpPr>
              <p:grpSpPr bwMode="auto">
                <a:xfrm>
                  <a:off x="2469" y="7636"/>
                  <a:ext cx="6944" cy="1778"/>
                  <a:chOff x="2469" y="7636"/>
                  <a:chExt cx="6944" cy="1778"/>
                </a:xfrm>
              </p:grpSpPr>
              <p:sp>
                <p:nvSpPr>
                  <p:cNvPr id="28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69" y="8340"/>
                    <a:ext cx="1323" cy="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31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161,47 kN</a:t>
                    </a:r>
                    <a:endParaRPr lang="en-US" altLang="id-ID" sz="4044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90" y="8985"/>
                    <a:ext cx="1323" cy="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31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− 18,53 kN</a:t>
                    </a:r>
                    <a:endParaRPr lang="en-US" altLang="id-ID" sz="4044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3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792" y="7636"/>
                    <a:ext cx="1612" cy="854"/>
                    <a:chOff x="3792" y="7636"/>
                    <a:chExt cx="1612" cy="854"/>
                  </a:xfrm>
                </p:grpSpPr>
                <p:sp>
                  <p:nvSpPr>
                    <p:cNvPr id="74" name="AutoShap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92" y="7930"/>
                      <a:ext cx="1612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sm" len="med"/>
                      <a:tailEnd type="triangle" w="sm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75" name="AutoShap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04" y="7733"/>
                      <a:ext cx="0" cy="75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76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01" y="7636"/>
                      <a:ext cx="1042" cy="42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1589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2,6912 m</a:t>
                      </a:r>
                      <a:endParaRPr lang="en-US" altLang="id-ID" sz="4044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1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3792" y="8115"/>
                    <a:ext cx="4171" cy="1125"/>
                    <a:chOff x="3792" y="8115"/>
                    <a:chExt cx="4171" cy="1125"/>
                  </a:xfrm>
                </p:grpSpPr>
                <p:sp>
                  <p:nvSpPr>
                    <p:cNvPr id="64" name="Freeform 26" descr="Light horizontal"/>
                    <p:cNvSpPr>
                      <a:spLocks/>
                    </p:cNvSpPr>
                    <p:nvPr/>
                  </p:nvSpPr>
                  <p:spPr bwMode="auto">
                    <a:xfrm>
                      <a:off x="5404" y="8985"/>
                      <a:ext cx="2540" cy="255"/>
                    </a:xfrm>
                    <a:custGeom>
                      <a:avLst/>
                      <a:gdLst>
                        <a:gd name="T0" fmla="*/ 71 w 2540"/>
                        <a:gd name="T1" fmla="*/ 0 h 255"/>
                        <a:gd name="T2" fmla="*/ 2540 w 2540"/>
                        <a:gd name="T3" fmla="*/ 0 h 255"/>
                        <a:gd name="T4" fmla="*/ 2540 w 2540"/>
                        <a:gd name="T5" fmla="*/ 255 h 255"/>
                        <a:gd name="T6" fmla="*/ 473 w 2540"/>
                        <a:gd name="T7" fmla="*/ 255 h 255"/>
                        <a:gd name="T8" fmla="*/ 0 w 2540"/>
                        <a:gd name="T9" fmla="*/ 0 h 2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540" h="255">
                          <a:moveTo>
                            <a:pt x="71" y="0"/>
                          </a:moveTo>
                          <a:lnTo>
                            <a:pt x="2540" y="0"/>
                          </a:lnTo>
                          <a:lnTo>
                            <a:pt x="2540" y="255"/>
                          </a:lnTo>
                          <a:lnTo>
                            <a:pt x="473" y="25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pattFill prst="lt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grpSp>
                  <p:nvGrpSpPr>
                    <p:cNvPr id="65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2" y="8115"/>
                      <a:ext cx="4171" cy="1125"/>
                      <a:chOff x="3792" y="8115"/>
                      <a:chExt cx="4171" cy="1125"/>
                    </a:xfrm>
                  </p:grpSpPr>
                  <p:sp>
                    <p:nvSpPr>
                      <p:cNvPr id="67" name="AutoShape 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92" y="8985"/>
                        <a:ext cx="4171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none" w="sm" len="lg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  <p:grpSp>
                    <p:nvGrpSpPr>
                      <p:cNvPr id="68" name="Group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92" y="8115"/>
                        <a:ext cx="4171" cy="1125"/>
                        <a:chOff x="3792" y="8115"/>
                        <a:chExt cx="4171" cy="1125"/>
                      </a:xfrm>
                    </p:grpSpPr>
                    <p:sp>
                      <p:nvSpPr>
                        <p:cNvPr id="69" name="AutoShape 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792" y="8115"/>
                          <a:ext cx="0" cy="870"/>
                        </a:xfrm>
                        <a:prstGeom prst="straightConnector1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 type="none" w="sm" len="lg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  <p:sp>
                      <p:nvSpPr>
                        <p:cNvPr id="70" name="AutoShap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92" y="8115"/>
                          <a:ext cx="2085" cy="1125"/>
                        </a:xfrm>
                        <a:prstGeom prst="straightConnector1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  <p:sp>
                      <p:nvSpPr>
                        <p:cNvPr id="72" name="AutoShape 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877" y="9240"/>
                          <a:ext cx="2086" cy="0"/>
                        </a:xfrm>
                        <a:prstGeom prst="straightConnector1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  <p:sp>
                      <p:nvSpPr>
                        <p:cNvPr id="73" name="AutoShape 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7963" y="8985"/>
                          <a:ext cx="0" cy="255"/>
                        </a:xfrm>
                        <a:prstGeom prst="straightConnector1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 type="none" w="sm" len="lg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</p:grpSp>
                </p:grpSp>
                <p:sp>
                  <p:nvSpPr>
                    <p:cNvPr id="66" name="Freeform 18" descr="Light vertical"/>
                    <p:cNvSpPr>
                      <a:spLocks/>
                    </p:cNvSpPr>
                    <p:nvPr/>
                  </p:nvSpPr>
                  <p:spPr bwMode="auto">
                    <a:xfrm>
                      <a:off x="3820" y="8160"/>
                      <a:ext cx="1475" cy="795"/>
                    </a:xfrm>
                    <a:custGeom>
                      <a:avLst/>
                      <a:gdLst>
                        <a:gd name="T0" fmla="*/ 0 w 1475"/>
                        <a:gd name="T1" fmla="*/ 0 h 795"/>
                        <a:gd name="T2" fmla="*/ 1475 w 1475"/>
                        <a:gd name="T3" fmla="*/ 795 h 795"/>
                        <a:gd name="T4" fmla="*/ 0 w 1475"/>
                        <a:gd name="T5" fmla="*/ 795 h 795"/>
                        <a:gd name="T6" fmla="*/ 0 w 1475"/>
                        <a:gd name="T7" fmla="*/ 0 h 7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75" h="795">
                          <a:moveTo>
                            <a:pt x="0" y="0"/>
                          </a:moveTo>
                          <a:lnTo>
                            <a:pt x="1475" y="795"/>
                          </a:lnTo>
                          <a:lnTo>
                            <a:pt x="0" y="79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pattFill prst="ltVert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</p:grpSp>
            </p:grpSp>
            <p:grpSp>
              <p:nvGrpSpPr>
                <p:cNvPr id="20" name="Group 10"/>
                <p:cNvGrpSpPr>
                  <a:grpSpLocks/>
                </p:cNvGrpSpPr>
                <p:nvPr/>
              </p:nvGrpSpPr>
              <p:grpSpPr bwMode="auto">
                <a:xfrm>
                  <a:off x="3792" y="9653"/>
                  <a:ext cx="4177" cy="2122"/>
                  <a:chOff x="3792" y="9653"/>
                  <a:chExt cx="4177" cy="2122"/>
                </a:xfrm>
              </p:grpSpPr>
              <p:grpSp>
                <p:nvGrpSpPr>
                  <p:cNvPr id="23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792" y="9653"/>
                    <a:ext cx="4152" cy="2122"/>
                    <a:chOff x="3792" y="9653"/>
                    <a:chExt cx="4152" cy="2122"/>
                  </a:xfrm>
                </p:grpSpPr>
                <p:sp>
                  <p:nvSpPr>
                    <p:cNvPr id="25" name="Freeform 15" descr="Light vertical"/>
                    <p:cNvSpPr>
                      <a:spLocks/>
                    </p:cNvSpPr>
                    <p:nvPr/>
                  </p:nvSpPr>
                  <p:spPr bwMode="auto">
                    <a:xfrm>
                      <a:off x="4690" y="9695"/>
                      <a:ext cx="3215" cy="648"/>
                    </a:xfrm>
                    <a:custGeom>
                      <a:avLst/>
                      <a:gdLst>
                        <a:gd name="T0" fmla="*/ 0 w 3215"/>
                        <a:gd name="T1" fmla="*/ 648 h 648"/>
                        <a:gd name="T2" fmla="*/ 310 w 3215"/>
                        <a:gd name="T3" fmla="*/ 305 h 648"/>
                        <a:gd name="T4" fmla="*/ 605 w 3215"/>
                        <a:gd name="T5" fmla="*/ 55 h 648"/>
                        <a:gd name="T6" fmla="*/ 740 w 3215"/>
                        <a:gd name="T7" fmla="*/ 0 h 648"/>
                        <a:gd name="T8" fmla="*/ 894 w 3215"/>
                        <a:gd name="T9" fmla="*/ 0 h 648"/>
                        <a:gd name="T10" fmla="*/ 1187 w 3215"/>
                        <a:gd name="T11" fmla="*/ 65 h 648"/>
                        <a:gd name="T12" fmla="*/ 3215 w 3215"/>
                        <a:gd name="T13" fmla="*/ 648 h 648"/>
                        <a:gd name="T14" fmla="*/ 0 w 3215"/>
                        <a:gd name="T15" fmla="*/ 648 h 6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3215" h="648">
                          <a:moveTo>
                            <a:pt x="0" y="648"/>
                          </a:moveTo>
                          <a:lnTo>
                            <a:pt x="310" y="305"/>
                          </a:lnTo>
                          <a:lnTo>
                            <a:pt x="605" y="55"/>
                          </a:lnTo>
                          <a:lnTo>
                            <a:pt x="740" y="0"/>
                          </a:lnTo>
                          <a:lnTo>
                            <a:pt x="894" y="0"/>
                          </a:lnTo>
                          <a:lnTo>
                            <a:pt x="1187" y="65"/>
                          </a:lnTo>
                          <a:lnTo>
                            <a:pt x="3215" y="648"/>
                          </a:lnTo>
                          <a:lnTo>
                            <a:pt x="0" y="648"/>
                          </a:lnTo>
                          <a:close/>
                        </a:path>
                      </a:pathLst>
                    </a:custGeom>
                    <a:pattFill prst="ltVert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26" name="Freeform 14" descr="Light horizontal"/>
                    <p:cNvSpPr>
                      <a:spLocks/>
                    </p:cNvSpPr>
                    <p:nvPr/>
                  </p:nvSpPr>
                  <p:spPr bwMode="auto">
                    <a:xfrm>
                      <a:off x="3792" y="10343"/>
                      <a:ext cx="858" cy="1432"/>
                    </a:xfrm>
                    <a:custGeom>
                      <a:avLst/>
                      <a:gdLst>
                        <a:gd name="T0" fmla="*/ 28 w 858"/>
                        <a:gd name="T1" fmla="*/ 0 h 1432"/>
                        <a:gd name="T2" fmla="*/ 858 w 858"/>
                        <a:gd name="T3" fmla="*/ 0 h 1432"/>
                        <a:gd name="T4" fmla="*/ 588 w 858"/>
                        <a:gd name="T5" fmla="*/ 387 h 1432"/>
                        <a:gd name="T6" fmla="*/ 309 w 858"/>
                        <a:gd name="T7" fmla="*/ 867 h 1432"/>
                        <a:gd name="T8" fmla="*/ 63 w 858"/>
                        <a:gd name="T9" fmla="*/ 1312 h 1432"/>
                        <a:gd name="T10" fmla="*/ 0 w 858"/>
                        <a:gd name="T11" fmla="*/ 1432 h 1432"/>
                        <a:gd name="T12" fmla="*/ 0 w 858"/>
                        <a:gd name="T13" fmla="*/ 0 h 14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58" h="1432">
                          <a:moveTo>
                            <a:pt x="28" y="0"/>
                          </a:moveTo>
                          <a:lnTo>
                            <a:pt x="858" y="0"/>
                          </a:lnTo>
                          <a:lnTo>
                            <a:pt x="588" y="387"/>
                          </a:lnTo>
                          <a:lnTo>
                            <a:pt x="309" y="867"/>
                          </a:lnTo>
                          <a:lnTo>
                            <a:pt x="63" y="1312"/>
                          </a:lnTo>
                          <a:lnTo>
                            <a:pt x="0" y="143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pattFill prst="lt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 type="triangle" w="sm" len="lg"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27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3792" y="9653"/>
                      <a:ext cx="4152" cy="2122"/>
                    </a:xfrm>
                    <a:custGeom>
                      <a:avLst/>
                      <a:gdLst>
                        <a:gd name="T0" fmla="*/ 0 w 4152"/>
                        <a:gd name="T1" fmla="*/ 2122 h 2122"/>
                        <a:gd name="T2" fmla="*/ 456 w 4152"/>
                        <a:gd name="T3" fmla="*/ 1294 h 2122"/>
                        <a:gd name="T4" fmla="*/ 850 w 4152"/>
                        <a:gd name="T5" fmla="*/ 724 h 2122"/>
                        <a:gd name="T6" fmla="*/ 1233 w 4152"/>
                        <a:gd name="T7" fmla="*/ 307 h 2122"/>
                        <a:gd name="T8" fmla="*/ 1608 w 4152"/>
                        <a:gd name="T9" fmla="*/ 37 h 2122"/>
                        <a:gd name="T10" fmla="*/ 2043 w 4152"/>
                        <a:gd name="T11" fmla="*/ 82 h 2122"/>
                        <a:gd name="T12" fmla="*/ 2478 w 4152"/>
                        <a:gd name="T13" fmla="*/ 202 h 2122"/>
                        <a:gd name="T14" fmla="*/ 4152 w 4152"/>
                        <a:gd name="T15" fmla="*/ 681 h 21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4152" h="2122">
                          <a:moveTo>
                            <a:pt x="0" y="2122"/>
                          </a:moveTo>
                          <a:cubicBezTo>
                            <a:pt x="157" y="1825"/>
                            <a:pt x="314" y="1527"/>
                            <a:pt x="456" y="1294"/>
                          </a:cubicBezTo>
                          <a:cubicBezTo>
                            <a:pt x="597" y="1061"/>
                            <a:pt x="720" y="889"/>
                            <a:pt x="850" y="724"/>
                          </a:cubicBezTo>
                          <a:cubicBezTo>
                            <a:pt x="980" y="559"/>
                            <a:pt x="1107" y="421"/>
                            <a:pt x="1233" y="307"/>
                          </a:cubicBezTo>
                          <a:cubicBezTo>
                            <a:pt x="1359" y="193"/>
                            <a:pt x="1473" y="74"/>
                            <a:pt x="1608" y="37"/>
                          </a:cubicBezTo>
                          <a:cubicBezTo>
                            <a:pt x="1743" y="0"/>
                            <a:pt x="1898" y="55"/>
                            <a:pt x="2043" y="82"/>
                          </a:cubicBezTo>
                          <a:cubicBezTo>
                            <a:pt x="2188" y="109"/>
                            <a:pt x="2126" y="102"/>
                            <a:pt x="2478" y="202"/>
                          </a:cubicBezTo>
                          <a:cubicBezTo>
                            <a:pt x="2830" y="302"/>
                            <a:pt x="3803" y="581"/>
                            <a:pt x="4152" y="68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</p:grpSp>
              <p:sp>
                <p:nvSpPr>
                  <p:cNvPr id="24" name="AutoShape 11"/>
                  <p:cNvSpPr>
                    <a:spLocks noChangeShapeType="1"/>
                  </p:cNvSpPr>
                  <p:nvPr/>
                </p:nvSpPr>
                <p:spPr bwMode="auto">
                  <a:xfrm>
                    <a:off x="3798" y="10343"/>
                    <a:ext cx="4171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lg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</p:grpSp>
            <p:sp>
              <p:nvSpPr>
                <p:cNvPr id="21" name="AutoShape 9"/>
                <p:cNvSpPr>
                  <a:spLocks noChangeShapeType="1"/>
                </p:cNvSpPr>
                <p:nvPr/>
              </p:nvSpPr>
              <p:spPr bwMode="auto">
                <a:xfrm>
                  <a:off x="7944" y="9414"/>
                  <a:ext cx="0" cy="80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044"/>
                </a:p>
              </p:txBody>
            </p:sp>
            <p:sp>
              <p:nvSpPr>
                <p:cNvPr id="22" name="AutoShape 8"/>
                <p:cNvSpPr>
                  <a:spLocks noChangeShapeType="1"/>
                </p:cNvSpPr>
                <p:nvPr/>
              </p:nvSpPr>
              <p:spPr bwMode="auto">
                <a:xfrm>
                  <a:off x="5404" y="9060"/>
                  <a:ext cx="1" cy="59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044"/>
                </a:p>
              </p:txBody>
            </p:sp>
          </p:grpSp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>
                <a:off x="2176" y="10785"/>
                <a:ext cx="1721" cy="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231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−</a:t>
                </a:r>
                <a:r>
                  <a:rPr lang="en-US" altLang="id-ID" sz="231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158,82 kN∙m</a:t>
                </a:r>
                <a:endParaRPr lang="en-US" altLang="id-ID" sz="4044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>
                <a:off x="5450" y="9414"/>
                <a:ext cx="2531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2311" i="1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r>
                  <a:rPr lang="id-ID" altLang="id-ID" sz="2311" baseline="-30000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maks</a:t>
                </a:r>
                <a:r>
                  <a:rPr lang="id-ID" altLang="id-ID" sz="2311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= 58,45 kN∙m</a:t>
                </a:r>
                <a:endParaRPr lang="id-ID" altLang="id-ID" sz="4044" noProof="1">
                  <a:latin typeface="Arial" pitchFamily="34" charset="0"/>
                </a:endParaRPr>
              </a:p>
            </p:txBody>
          </p:sp>
        </p:grp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2905" y="8807"/>
              <a:ext cx="744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311" b="1" u="sng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SFD</a:t>
              </a:r>
              <a:endParaRPr lang="en-US" altLang="id-ID" sz="4044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2905" y="10215"/>
              <a:ext cx="887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311" b="1" u="sng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BMD</a:t>
              </a:r>
              <a:endParaRPr lang="en-US" altLang="id-ID" sz="4044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5" name="Rectangle 101"/>
          <p:cNvSpPr>
            <a:spLocks noChangeArrowheads="1"/>
          </p:cNvSpPr>
          <p:nvPr/>
        </p:nvSpPr>
        <p:spPr bwMode="auto">
          <a:xfrm>
            <a:off x="2641336" y="833929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36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76410" y="792539"/>
            <a:ext cx="11887200" cy="6537502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Contoh 8.</a:t>
            </a:r>
            <a:r>
              <a:rPr lang="en-US" b="1" dirty="0"/>
              <a:t>2</a:t>
            </a:r>
            <a:endParaRPr lang="id-ID" dirty="0"/>
          </a:p>
          <a:p>
            <a:pPr algn="just"/>
            <a:r>
              <a:rPr lang="id-ID" sz="3467" dirty="0"/>
              <a:t>Hitunglah reaksi tumpuan dari suatu struktur balok dalam Gambar </a:t>
            </a:r>
            <a:r>
              <a:rPr lang="en-US" sz="3467" dirty="0"/>
              <a:t>8.6</a:t>
            </a:r>
            <a:r>
              <a:rPr lang="id-ID" sz="3467" dirty="0"/>
              <a:t>.a berikut ini. Gambarkan pula diagram gaya lintang serta diagram momen lenturnya. Anggaplah nilai EI adalah konstan pada seluruh batang balok</a:t>
            </a:r>
          </a:p>
        </p:txBody>
      </p:sp>
      <p:sp>
        <p:nvSpPr>
          <p:cNvPr id="29" name="Rectangle 77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 24"/>
          <p:cNvGrpSpPr>
            <a:grpSpLocks/>
          </p:cNvGrpSpPr>
          <p:nvPr/>
        </p:nvGrpSpPr>
        <p:grpSpPr bwMode="auto">
          <a:xfrm>
            <a:off x="5087581" y="4640965"/>
            <a:ext cx="7669926" cy="3120347"/>
            <a:chOff x="2221" y="1723"/>
            <a:chExt cx="6493" cy="2207"/>
          </a:xfrm>
        </p:grpSpPr>
        <p:grpSp>
          <p:nvGrpSpPr>
            <p:cNvPr id="31" name="Group 27"/>
            <p:cNvGrpSpPr>
              <a:grpSpLocks/>
            </p:cNvGrpSpPr>
            <p:nvPr/>
          </p:nvGrpSpPr>
          <p:grpSpPr bwMode="auto">
            <a:xfrm>
              <a:off x="2221" y="1723"/>
              <a:ext cx="6493" cy="2207"/>
              <a:chOff x="2221" y="1723"/>
              <a:chExt cx="6493" cy="2207"/>
            </a:xfrm>
          </p:grpSpPr>
          <p:grpSp>
            <p:nvGrpSpPr>
              <p:cNvPr id="33794" name="Group 32"/>
              <p:cNvGrpSpPr>
                <a:grpSpLocks/>
              </p:cNvGrpSpPr>
              <p:nvPr/>
            </p:nvGrpSpPr>
            <p:grpSpPr bwMode="auto">
              <a:xfrm>
                <a:off x="2355" y="2107"/>
                <a:ext cx="6210" cy="1823"/>
                <a:chOff x="2355" y="2107"/>
                <a:chExt cx="6210" cy="1823"/>
              </a:xfrm>
            </p:grpSpPr>
            <p:grpSp>
              <p:nvGrpSpPr>
                <p:cNvPr id="33799" name="Group 38"/>
                <p:cNvGrpSpPr>
                  <a:grpSpLocks/>
                </p:cNvGrpSpPr>
                <p:nvPr/>
              </p:nvGrpSpPr>
              <p:grpSpPr bwMode="auto">
                <a:xfrm>
                  <a:off x="2355" y="2107"/>
                  <a:ext cx="6210" cy="1194"/>
                  <a:chOff x="2355" y="1710"/>
                  <a:chExt cx="6210" cy="1194"/>
                </a:xfrm>
              </p:grpSpPr>
              <p:grpSp>
                <p:nvGrpSpPr>
                  <p:cNvPr id="3380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4740" y="2363"/>
                    <a:ext cx="735" cy="398"/>
                    <a:chOff x="2115" y="2475"/>
                    <a:chExt cx="735" cy="398"/>
                  </a:xfrm>
                </p:grpSpPr>
                <p:grpSp>
                  <p:nvGrpSpPr>
                    <p:cNvPr id="33840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5" y="2730"/>
                      <a:ext cx="735" cy="143"/>
                      <a:chOff x="2115" y="2730"/>
                      <a:chExt cx="735" cy="143"/>
                    </a:xfrm>
                  </p:grpSpPr>
                  <p:sp>
                    <p:nvSpPr>
                      <p:cNvPr id="33842" name="Rectangle 76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15" y="2730"/>
                        <a:ext cx="735" cy="143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 type="none" w="sm" len="lg"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  <p:sp>
                    <p:nvSpPr>
                      <p:cNvPr id="33843" name="AutoShap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5" y="2730"/>
                        <a:ext cx="735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none" w="sm" len="lg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</p:grpSp>
                <p:sp>
                  <p:nvSpPr>
                    <p:cNvPr id="33841" name="AutoShap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50" y="2475"/>
                      <a:ext cx="450" cy="255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311"/>
                    </a:p>
                  </p:txBody>
                </p:sp>
              </p:grpSp>
              <p:grpSp>
                <p:nvGrpSpPr>
                  <p:cNvPr id="33806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2355" y="2363"/>
                    <a:ext cx="735" cy="541"/>
                    <a:chOff x="4380" y="2715"/>
                    <a:chExt cx="735" cy="541"/>
                  </a:xfrm>
                </p:grpSpPr>
                <p:sp>
                  <p:nvSpPr>
                    <p:cNvPr id="33833" name="AutoShap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15" y="2715"/>
                      <a:ext cx="450" cy="255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311"/>
                    </a:p>
                  </p:txBody>
                </p:sp>
                <p:grpSp>
                  <p:nvGrpSpPr>
                    <p:cNvPr id="33834" name="Group 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0" y="3113"/>
                      <a:ext cx="735" cy="143"/>
                      <a:chOff x="2115" y="2730"/>
                      <a:chExt cx="735" cy="143"/>
                    </a:xfrm>
                  </p:grpSpPr>
                  <p:sp>
                    <p:nvSpPr>
                      <p:cNvPr id="33838" name="Rectangle 70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15" y="2730"/>
                        <a:ext cx="735" cy="143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 type="none" w="sm" len="lg"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  <p:sp>
                    <p:nvSpPr>
                      <p:cNvPr id="33839" name="AutoShape 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5" y="2730"/>
                        <a:ext cx="735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none" w="sm" len="lg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</p:grpSp>
                <p:sp>
                  <p:nvSpPr>
                    <p:cNvPr id="33835" name="Oval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12" y="2970"/>
                      <a:ext cx="143" cy="143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311"/>
                    </a:p>
                  </p:txBody>
                </p:sp>
                <p:sp>
                  <p:nvSpPr>
                    <p:cNvPr id="33836" name="Oval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5" y="2970"/>
                      <a:ext cx="143" cy="143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311"/>
                    </a:p>
                  </p:txBody>
                </p:sp>
                <p:sp>
                  <p:nvSpPr>
                    <p:cNvPr id="33837" name="AutoShap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80" y="2970"/>
                      <a:ext cx="73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311"/>
                    </a:p>
                  </p:txBody>
                </p:sp>
              </p:grpSp>
              <p:grpSp>
                <p:nvGrpSpPr>
                  <p:cNvPr id="33807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7830" y="2363"/>
                    <a:ext cx="735" cy="541"/>
                    <a:chOff x="4380" y="2715"/>
                    <a:chExt cx="735" cy="541"/>
                  </a:xfrm>
                </p:grpSpPr>
                <p:sp>
                  <p:nvSpPr>
                    <p:cNvPr id="33826" name="AutoShap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15" y="2715"/>
                      <a:ext cx="450" cy="255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311"/>
                    </a:p>
                  </p:txBody>
                </p:sp>
                <p:grpSp>
                  <p:nvGrpSpPr>
                    <p:cNvPr id="33827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0" y="3113"/>
                      <a:ext cx="735" cy="143"/>
                      <a:chOff x="2115" y="2730"/>
                      <a:chExt cx="735" cy="143"/>
                    </a:xfrm>
                  </p:grpSpPr>
                  <p:sp>
                    <p:nvSpPr>
                      <p:cNvPr id="33831" name="Rectangle 62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15" y="2730"/>
                        <a:ext cx="735" cy="143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 type="none" w="sm" len="lg"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  <p:sp>
                    <p:nvSpPr>
                      <p:cNvPr id="33832" name="AutoShape 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5" y="2730"/>
                        <a:ext cx="735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none" w="sm" len="lg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</p:grpSp>
                <p:sp>
                  <p:nvSpPr>
                    <p:cNvPr id="33828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12" y="2970"/>
                      <a:ext cx="143" cy="143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311"/>
                    </a:p>
                  </p:txBody>
                </p:sp>
                <p:sp>
                  <p:nvSpPr>
                    <p:cNvPr id="33829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5" y="2970"/>
                      <a:ext cx="143" cy="143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311"/>
                    </a:p>
                  </p:txBody>
                </p:sp>
                <p:sp>
                  <p:nvSpPr>
                    <p:cNvPr id="33830" name="AutoShap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80" y="2970"/>
                      <a:ext cx="73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311"/>
                    </a:p>
                  </p:txBody>
                </p:sp>
              </p:grpSp>
              <p:sp>
                <p:nvSpPr>
                  <p:cNvPr id="33808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2220"/>
                    <a:ext cx="5505" cy="143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 type="none" w="sm" len="lg"/>
                    <a:tailEnd/>
                  </a:ln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311"/>
                  </a:p>
                </p:txBody>
              </p:sp>
              <p:grpSp>
                <p:nvGrpSpPr>
                  <p:cNvPr id="33809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2700" y="1710"/>
                    <a:ext cx="2415" cy="510"/>
                    <a:chOff x="2700" y="1710"/>
                    <a:chExt cx="2415" cy="510"/>
                  </a:xfrm>
                </p:grpSpPr>
                <p:grpSp>
                  <p:nvGrpSpPr>
                    <p:cNvPr id="33811" name="Group 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00" y="1710"/>
                      <a:ext cx="495" cy="510"/>
                      <a:chOff x="2700" y="1710"/>
                      <a:chExt cx="495" cy="510"/>
                    </a:xfrm>
                  </p:grpSpPr>
                  <p:sp>
                    <p:nvSpPr>
                      <p:cNvPr id="33823" name="AutoShape 5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700" y="1710"/>
                        <a:ext cx="0" cy="51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none" w="sm" len="lg"/>
                        <a:tailEnd type="triangle" w="sm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  <p:sp>
                    <p:nvSpPr>
                      <p:cNvPr id="33824" name="AutoShape 5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40" y="1710"/>
                        <a:ext cx="0" cy="51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none" w="sm" len="lg"/>
                        <a:tailEnd type="triangle" w="sm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  <p:sp>
                    <p:nvSpPr>
                      <p:cNvPr id="33825" name="AutoShape 5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95" y="1710"/>
                        <a:ext cx="0" cy="51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none" w="sm" len="lg"/>
                        <a:tailEnd type="triangle" w="sm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</p:grpSp>
                <p:grpSp>
                  <p:nvGrpSpPr>
                    <p:cNvPr id="33812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35" y="1710"/>
                      <a:ext cx="495" cy="510"/>
                      <a:chOff x="2700" y="1710"/>
                      <a:chExt cx="495" cy="510"/>
                    </a:xfrm>
                  </p:grpSpPr>
                  <p:sp>
                    <p:nvSpPr>
                      <p:cNvPr id="33820" name="AutoShape 5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700" y="1710"/>
                        <a:ext cx="0" cy="51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none" w="sm" len="lg"/>
                        <a:tailEnd type="triangle" w="sm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  <p:sp>
                    <p:nvSpPr>
                      <p:cNvPr id="33821" name="AutoShape 4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40" y="1710"/>
                        <a:ext cx="0" cy="51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none" w="sm" len="lg"/>
                        <a:tailEnd type="triangle" w="sm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  <p:sp>
                    <p:nvSpPr>
                      <p:cNvPr id="33822" name="AutoShape 4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95" y="1710"/>
                        <a:ext cx="0" cy="51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none" w="sm" len="lg"/>
                        <a:tailEnd type="triangle" w="sm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</p:grpSp>
                <p:grpSp>
                  <p:nvGrpSpPr>
                    <p:cNvPr id="33813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70" y="1710"/>
                      <a:ext cx="495" cy="510"/>
                      <a:chOff x="2700" y="1710"/>
                      <a:chExt cx="495" cy="510"/>
                    </a:xfrm>
                  </p:grpSpPr>
                  <p:sp>
                    <p:nvSpPr>
                      <p:cNvPr id="33817" name="AutoShape 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700" y="1710"/>
                        <a:ext cx="0" cy="51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none" w="sm" len="lg"/>
                        <a:tailEnd type="triangle" w="sm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  <p:sp>
                    <p:nvSpPr>
                      <p:cNvPr id="33818" name="AutoShape 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40" y="1710"/>
                        <a:ext cx="0" cy="51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none" w="sm" len="lg"/>
                        <a:tailEnd type="triangle" w="sm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  <p:sp>
                    <p:nvSpPr>
                      <p:cNvPr id="33819" name="AutoShape 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95" y="1710"/>
                        <a:ext cx="0" cy="51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none" w="sm" len="lg"/>
                        <a:tailEnd type="triangle" w="sm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</p:grpSp>
                <p:sp>
                  <p:nvSpPr>
                    <p:cNvPr id="33814" name="AutoShap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5" y="1710"/>
                      <a:ext cx="0" cy="51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none" w="sm" len="lg"/>
                      <a:tailEnd type="triangle" w="sm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311"/>
                    </a:p>
                  </p:txBody>
                </p:sp>
                <p:sp>
                  <p:nvSpPr>
                    <p:cNvPr id="33816" name="AutoShap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15" y="1710"/>
                      <a:ext cx="0" cy="51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none" w="sm" len="lg"/>
                      <a:tailEnd type="triangle" w="sm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311"/>
                    </a:p>
                  </p:txBody>
                </p:sp>
              </p:grpSp>
              <p:sp>
                <p:nvSpPr>
                  <p:cNvPr id="33810" name="AutoShape 39"/>
                  <p:cNvSpPr>
                    <a:spLocks noChangeShapeType="1"/>
                  </p:cNvSpPr>
                  <p:nvPr/>
                </p:nvSpPr>
                <p:spPr bwMode="auto">
                  <a:xfrm>
                    <a:off x="2700" y="1710"/>
                    <a:ext cx="241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lg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311"/>
                  </a:p>
                </p:txBody>
              </p:sp>
            </p:grpSp>
            <p:sp>
              <p:nvSpPr>
                <p:cNvPr id="33800" name="AutoShape 37"/>
                <p:cNvSpPr>
                  <a:spLocks noChangeShapeType="1"/>
                </p:cNvSpPr>
                <p:nvPr/>
              </p:nvSpPr>
              <p:spPr bwMode="auto">
                <a:xfrm>
                  <a:off x="2730" y="3435"/>
                  <a:ext cx="0" cy="49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311"/>
                </a:p>
              </p:txBody>
            </p:sp>
            <p:sp>
              <p:nvSpPr>
                <p:cNvPr id="33801" name="AutoShape 36"/>
                <p:cNvSpPr>
                  <a:spLocks noChangeShapeType="1"/>
                </p:cNvSpPr>
                <p:nvPr/>
              </p:nvSpPr>
              <p:spPr bwMode="auto">
                <a:xfrm>
                  <a:off x="5115" y="3435"/>
                  <a:ext cx="0" cy="49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311"/>
                </a:p>
              </p:txBody>
            </p:sp>
            <p:sp>
              <p:nvSpPr>
                <p:cNvPr id="33802" name="AutoShape 35"/>
                <p:cNvSpPr>
                  <a:spLocks noChangeShapeType="1"/>
                </p:cNvSpPr>
                <p:nvPr/>
              </p:nvSpPr>
              <p:spPr bwMode="auto">
                <a:xfrm>
                  <a:off x="8205" y="3435"/>
                  <a:ext cx="0" cy="49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311"/>
                </a:p>
              </p:txBody>
            </p:sp>
            <p:sp>
              <p:nvSpPr>
                <p:cNvPr id="33803" name="AutoShape 34"/>
                <p:cNvSpPr>
                  <a:spLocks noChangeShapeType="1"/>
                </p:cNvSpPr>
                <p:nvPr/>
              </p:nvSpPr>
              <p:spPr bwMode="auto">
                <a:xfrm>
                  <a:off x="2730" y="3720"/>
                  <a:ext cx="238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311"/>
                </a:p>
              </p:txBody>
            </p:sp>
            <p:sp>
              <p:nvSpPr>
                <p:cNvPr id="33804" name="AutoShape 33"/>
                <p:cNvSpPr>
                  <a:spLocks noChangeShapeType="1"/>
                </p:cNvSpPr>
                <p:nvPr/>
              </p:nvSpPr>
              <p:spPr bwMode="auto">
                <a:xfrm>
                  <a:off x="5115" y="3720"/>
                  <a:ext cx="309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311"/>
                </a:p>
              </p:txBody>
            </p:sp>
          </p:grpSp>
          <p:sp>
            <p:nvSpPr>
              <p:cNvPr id="33795" name="Text Box 31"/>
              <p:cNvSpPr txBox="1">
                <a:spLocks noChangeArrowheads="1"/>
              </p:cNvSpPr>
              <p:nvPr/>
            </p:nvSpPr>
            <p:spPr bwMode="auto">
              <a:xfrm>
                <a:off x="2221" y="2510"/>
                <a:ext cx="509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311">
                    <a:ea typeface="Calibri" pitchFamily="34" charset="0"/>
                    <a:cs typeface="Times New Roman" pitchFamily="18" charset="0"/>
                  </a:rPr>
                  <a:t>A</a:t>
                </a:r>
                <a:endParaRPr lang="en-US" altLang="id-ID" sz="2311"/>
              </a:p>
            </p:txBody>
          </p:sp>
          <p:sp>
            <p:nvSpPr>
              <p:cNvPr id="33796" name="Text Box 30"/>
              <p:cNvSpPr txBox="1">
                <a:spLocks noChangeArrowheads="1"/>
              </p:cNvSpPr>
              <p:nvPr/>
            </p:nvSpPr>
            <p:spPr bwMode="auto">
              <a:xfrm>
                <a:off x="5235" y="2774"/>
                <a:ext cx="660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311">
                    <a:ea typeface="Calibri" pitchFamily="34" charset="0"/>
                    <a:cs typeface="Times New Roman" pitchFamily="18" charset="0"/>
                  </a:rPr>
                  <a:t>  B</a:t>
                </a:r>
                <a:endParaRPr lang="en-US" altLang="id-ID" sz="2311"/>
              </a:p>
            </p:txBody>
          </p:sp>
          <p:sp>
            <p:nvSpPr>
              <p:cNvPr id="33797" name="Text Box 29"/>
              <p:cNvSpPr txBox="1">
                <a:spLocks noChangeArrowheads="1"/>
              </p:cNvSpPr>
              <p:nvPr/>
            </p:nvSpPr>
            <p:spPr bwMode="auto">
              <a:xfrm>
                <a:off x="8205" y="2510"/>
                <a:ext cx="509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311">
                    <a:ea typeface="Calibri" pitchFamily="34" charset="0"/>
                    <a:cs typeface="Times New Roman" pitchFamily="18" charset="0"/>
                  </a:rPr>
                  <a:t>C</a:t>
                </a:r>
                <a:endParaRPr lang="en-US" altLang="id-ID" sz="2311"/>
              </a:p>
            </p:txBody>
          </p:sp>
          <p:sp>
            <p:nvSpPr>
              <p:cNvPr id="33798" name="Text Box 28"/>
              <p:cNvSpPr txBox="1">
                <a:spLocks noChangeArrowheads="1"/>
              </p:cNvSpPr>
              <p:nvPr/>
            </p:nvSpPr>
            <p:spPr bwMode="auto">
              <a:xfrm>
                <a:off x="3435" y="1723"/>
                <a:ext cx="1080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2311">
                    <a:ea typeface="Calibri" pitchFamily="34" charset="0"/>
                    <a:cs typeface="Times New Roman" pitchFamily="18" charset="0"/>
                  </a:rPr>
                  <a:t>4 kN/m</a:t>
                </a:r>
                <a:endParaRPr lang="id-ID" altLang="id-ID" sz="2311"/>
              </a:p>
            </p:txBody>
          </p:sp>
        </p:grpSp>
        <p:sp>
          <p:nvSpPr>
            <p:cNvPr id="33792" name="Text Box 26"/>
            <p:cNvSpPr txBox="1">
              <a:spLocks noChangeArrowheads="1"/>
            </p:cNvSpPr>
            <p:nvPr/>
          </p:nvSpPr>
          <p:spPr bwMode="auto">
            <a:xfrm>
              <a:off x="3579" y="3435"/>
              <a:ext cx="9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311">
                  <a:ea typeface="Calibri" pitchFamily="34" charset="0"/>
                  <a:cs typeface="Times New Roman" pitchFamily="18" charset="0"/>
                </a:rPr>
                <a:t>15 m</a:t>
              </a:r>
              <a:endParaRPr lang="en-US" altLang="id-ID" sz="2311"/>
            </a:p>
          </p:txBody>
        </p:sp>
        <p:sp>
          <p:nvSpPr>
            <p:cNvPr id="33793" name="Text Box 25"/>
            <p:cNvSpPr txBox="1">
              <a:spLocks noChangeArrowheads="1"/>
            </p:cNvSpPr>
            <p:nvPr/>
          </p:nvSpPr>
          <p:spPr bwMode="auto">
            <a:xfrm>
              <a:off x="6294" y="3435"/>
              <a:ext cx="9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311">
                  <a:ea typeface="Calibri" pitchFamily="34" charset="0"/>
                  <a:cs typeface="Times New Roman" pitchFamily="18" charset="0"/>
                </a:rPr>
                <a:t>20 m</a:t>
              </a:r>
              <a:endParaRPr lang="en-US" altLang="id-ID" sz="2311"/>
            </a:p>
          </p:txBody>
        </p:sp>
      </p:grpSp>
    </p:spTree>
    <p:extLst>
      <p:ext uri="{BB962C8B-B14F-4D97-AF65-F5344CB8AC3E}">
        <p14:creationId xmlns:p14="http://schemas.microsoft.com/office/powerpoint/2010/main" val="610060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0423" y="584514"/>
            <a:ext cx="2858411" cy="803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id-ID" sz="4622" b="1" dirty="0">
                <a:solidFill>
                  <a:prstClr val="black"/>
                </a:solidFill>
                <a:latin typeface="Calibri"/>
              </a:rPr>
              <a:t>Contoh 8.1</a:t>
            </a:r>
            <a:endParaRPr lang="id-ID" sz="462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8446" y="1728642"/>
            <a:ext cx="55864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600" i="1" noProof="1"/>
              <a:t>V</a:t>
            </a:r>
            <a:r>
              <a:rPr lang="id-ID" sz="2600" baseline="-25000" noProof="1"/>
              <a:t>C</a:t>
            </a:r>
            <a:r>
              <a:rPr lang="id-ID" sz="2600" noProof="1"/>
              <a:t>, dipilih sebagai reaksi redundan</a:t>
            </a:r>
          </a:p>
        </p:txBody>
      </p:sp>
      <p:sp>
        <p:nvSpPr>
          <p:cNvPr id="6" name="Rectangle 114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3789764" y="2560735"/>
            <a:ext cx="7927628" cy="6626933"/>
            <a:chOff x="2074" y="7832"/>
            <a:chExt cx="7537" cy="6463"/>
          </a:xfrm>
        </p:grpSpPr>
        <p:grpSp>
          <p:nvGrpSpPr>
            <p:cNvPr id="8" name="Group 51"/>
            <p:cNvGrpSpPr>
              <a:grpSpLocks/>
            </p:cNvGrpSpPr>
            <p:nvPr/>
          </p:nvGrpSpPr>
          <p:grpSpPr bwMode="auto">
            <a:xfrm>
              <a:off x="2074" y="7832"/>
              <a:ext cx="7478" cy="3592"/>
              <a:chOff x="2074" y="8493"/>
              <a:chExt cx="7478" cy="3592"/>
            </a:xfrm>
          </p:grpSpPr>
          <p:sp>
            <p:nvSpPr>
              <p:cNvPr id="58" name="Freeform 113"/>
              <p:cNvSpPr>
                <a:spLocks/>
              </p:cNvSpPr>
              <p:nvPr/>
            </p:nvSpPr>
            <p:spPr bwMode="auto">
              <a:xfrm>
                <a:off x="2910" y="9326"/>
                <a:ext cx="5498" cy="931"/>
              </a:xfrm>
              <a:custGeom>
                <a:avLst/>
                <a:gdLst>
                  <a:gd name="T0" fmla="*/ 0 w 5498"/>
                  <a:gd name="T1" fmla="*/ 623 h 931"/>
                  <a:gd name="T2" fmla="*/ 1110 w 5498"/>
                  <a:gd name="T3" fmla="*/ 929 h 931"/>
                  <a:gd name="T4" fmla="*/ 2400 w 5498"/>
                  <a:gd name="T5" fmla="*/ 638 h 931"/>
                  <a:gd name="T6" fmla="*/ 5498 w 5498"/>
                  <a:gd name="T7" fmla="*/ 0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98" h="931">
                    <a:moveTo>
                      <a:pt x="0" y="623"/>
                    </a:moveTo>
                    <a:cubicBezTo>
                      <a:pt x="185" y="673"/>
                      <a:pt x="710" y="927"/>
                      <a:pt x="1110" y="929"/>
                    </a:cubicBezTo>
                    <a:cubicBezTo>
                      <a:pt x="1510" y="931"/>
                      <a:pt x="1669" y="793"/>
                      <a:pt x="2400" y="638"/>
                    </a:cubicBezTo>
                    <a:cubicBezTo>
                      <a:pt x="3131" y="483"/>
                      <a:pt x="4853" y="133"/>
                      <a:pt x="5498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lgDash"/>
                <a:round/>
                <a:headEnd type="non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grpSp>
            <p:nvGrpSpPr>
              <p:cNvPr id="59" name="Group 52"/>
              <p:cNvGrpSpPr>
                <a:grpSpLocks/>
              </p:cNvGrpSpPr>
              <p:nvPr/>
            </p:nvGrpSpPr>
            <p:grpSpPr bwMode="auto">
              <a:xfrm>
                <a:off x="2074" y="8493"/>
                <a:ext cx="7478" cy="3592"/>
                <a:chOff x="2074" y="8493"/>
                <a:chExt cx="7478" cy="3592"/>
              </a:xfrm>
            </p:grpSpPr>
            <p:sp>
              <p:nvSpPr>
                <p:cNvPr id="60" name="AutoShape 112"/>
                <p:cNvSpPr>
                  <a:spLocks noChangeShapeType="1"/>
                </p:cNvSpPr>
                <p:nvPr/>
              </p:nvSpPr>
              <p:spPr bwMode="auto">
                <a:xfrm>
                  <a:off x="2903" y="9326"/>
                  <a:ext cx="241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grpSp>
              <p:nvGrpSpPr>
                <p:cNvPr id="61" name="Group 53"/>
                <p:cNvGrpSpPr>
                  <a:grpSpLocks/>
                </p:cNvGrpSpPr>
                <p:nvPr/>
              </p:nvGrpSpPr>
              <p:grpSpPr bwMode="auto">
                <a:xfrm>
                  <a:off x="2074" y="8493"/>
                  <a:ext cx="7478" cy="3592"/>
                  <a:chOff x="2074" y="5902"/>
                  <a:chExt cx="7478" cy="3592"/>
                </a:xfrm>
              </p:grpSpPr>
              <p:sp>
                <p:nvSpPr>
                  <p:cNvPr id="62" name="Text Box 1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60" y="8579"/>
                    <a:ext cx="2274" cy="9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</a:t>
                    </a:r>
                    <a:r>
                      <a:rPr lang="en-US" altLang="id-ID" sz="2022" baseline="-3000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1</a:t>
                    </a: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 = 30</a:t>
                    </a:r>
                    <a:r>
                      <a:rPr lang="en-US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x</a:t>
                    </a:r>
                    <a:r>
                      <a:rPr lang="en-US" altLang="id-ID" sz="2022" baseline="-3000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1</a:t>
                    </a: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 </a:t>
                    </a:r>
                    <a:r>
                      <a:rPr lang="en-US" altLang="id-ID" sz="2022">
                        <a:latin typeface="Calibri"/>
                        <a:ea typeface="Calibri" pitchFamily="34" charset="0"/>
                        <a:cs typeface="Times New Roman" pitchFamily="18" charset="0"/>
                      </a:rPr>
                      <a:t>–</a:t>
                    </a: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 2</a:t>
                    </a:r>
                    <a:r>
                      <a:rPr lang="en-US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x</a:t>
                    </a:r>
                    <a:r>
                      <a:rPr lang="en-US" altLang="id-ID" sz="2022" baseline="-3000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1</a:t>
                    </a:r>
                    <a:r>
                      <a:rPr lang="en-US" altLang="id-ID" sz="2022" baseline="3000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2</a:t>
                    </a: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 </a:t>
                    </a:r>
                    <a:endParaRPr lang="en-US" altLang="id-ID" sz="1444">
                      <a:latin typeface="Arial" pitchFamily="34" charset="0"/>
                      <a:cs typeface="Arial" pitchFamily="34" charset="0"/>
                    </a:endParaRPr>
                  </a:p>
                  <a:p>
                    <a:pPr defTabSz="1320759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</a:t>
                    </a:r>
                    <a:r>
                      <a:rPr lang="en-US" altLang="id-ID" sz="2022" baseline="-3000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2</a:t>
                    </a: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 = 0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63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2074" y="5902"/>
                    <a:ext cx="7478" cy="2677"/>
                    <a:chOff x="2074" y="5902"/>
                    <a:chExt cx="7478" cy="2677"/>
                  </a:xfrm>
                </p:grpSpPr>
                <p:grpSp>
                  <p:nvGrpSpPr>
                    <p:cNvPr id="64" name="Group 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74" y="5902"/>
                      <a:ext cx="7478" cy="2677"/>
                      <a:chOff x="2074" y="5902"/>
                      <a:chExt cx="7478" cy="2677"/>
                    </a:xfrm>
                  </p:grpSpPr>
                  <p:grpSp>
                    <p:nvGrpSpPr>
                      <p:cNvPr id="67" name="Group 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31" y="6372"/>
                        <a:ext cx="6493" cy="2207"/>
                        <a:chOff x="2431" y="6372"/>
                        <a:chExt cx="6493" cy="2207"/>
                      </a:xfrm>
                    </p:grpSpPr>
                    <p:sp>
                      <p:nvSpPr>
                        <p:cNvPr id="80" name="Text Box 11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89" y="7930"/>
                          <a:ext cx="93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id-ID" sz="2022" dirty="0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15 m</a:t>
                          </a:r>
                          <a:endParaRPr lang="en-US" altLang="id-ID" sz="3467" dirty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81" name="Text Box 10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504" y="7892"/>
                          <a:ext cx="93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id-ID" sz="2022" dirty="0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20 m</a:t>
                          </a:r>
                          <a:endParaRPr lang="en-US" altLang="id-ID" sz="3467" dirty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82" name="Text Box 10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31" y="7159"/>
                          <a:ext cx="509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id-ID" sz="2022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A</a:t>
                          </a:r>
                          <a:endParaRPr lang="en-US" altLang="id-ID" sz="3467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83" name="Text Box 10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45" y="7423"/>
                          <a:ext cx="660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id-ID" sz="2022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  B</a:t>
                          </a:r>
                          <a:endParaRPr lang="en-US" altLang="id-ID" sz="3467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84" name="Text Box 10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15" y="7159"/>
                          <a:ext cx="509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id-ID" sz="2022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C</a:t>
                          </a:r>
                          <a:endParaRPr lang="en-US" altLang="id-ID" sz="3467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85" name="Text Box 10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45" y="6372"/>
                          <a:ext cx="1080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id-ID" sz="2022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4 kN/m</a:t>
                          </a:r>
                          <a:endParaRPr lang="en-US" altLang="id-ID" sz="3467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86" name="AutoShape 1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40" y="8084"/>
                          <a:ext cx="0" cy="49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87" name="AutoShape 1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325" y="8084"/>
                          <a:ext cx="0" cy="49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88" name="AutoShape 1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415" y="8084"/>
                          <a:ext cx="0" cy="49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89" name="AutoShape 1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40" y="8369"/>
                          <a:ext cx="238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med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90" name="AutoShape 1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325" y="8369"/>
                          <a:ext cx="3090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med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grpSp>
                      <p:nvGrpSpPr>
                        <p:cNvPr id="91" name="Group 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950" y="7409"/>
                          <a:ext cx="735" cy="398"/>
                          <a:chOff x="2115" y="2475"/>
                          <a:chExt cx="735" cy="398"/>
                        </a:xfrm>
                      </p:grpSpPr>
                      <p:grpSp>
                        <p:nvGrpSpPr>
                          <p:cNvPr id="116" name="Group 9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115" y="2730"/>
                            <a:ext cx="735" cy="143"/>
                            <a:chOff x="2115" y="2730"/>
                            <a:chExt cx="735" cy="143"/>
                          </a:xfrm>
                        </p:grpSpPr>
                        <p:sp>
                          <p:nvSpPr>
                            <p:cNvPr id="118" name="Rectangle 99" descr="Light upward diagonal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15" y="2730"/>
                              <a:ext cx="735" cy="143"/>
                            </a:xfrm>
                            <a:prstGeom prst="rect">
                              <a:avLst/>
                            </a:prstGeom>
                            <a:pattFill prst="ltUpDiag">
                              <a:fgClr>
                                <a:srgbClr val="000000"/>
                              </a:fgClr>
                              <a:bgClr>
                                <a:srgbClr val="FFFFFF"/>
                              </a:bgClr>
                            </a:patt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 type="none" w="sm" len="lg"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119" name="AutoShape 9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115" y="2730"/>
                              <a:ext cx="735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 type="none" w="sm" len="lg"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</p:grpSp>
                      <p:sp>
                        <p:nvSpPr>
                          <p:cNvPr id="117" name="AutoShape 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50" y="2475"/>
                            <a:ext cx="450" cy="255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 type="none" w="sm" len="lg"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</p:grpSp>
                    <p:grpSp>
                      <p:nvGrpSpPr>
                        <p:cNvPr id="92" name="Group 8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65" y="7409"/>
                          <a:ext cx="735" cy="541"/>
                          <a:chOff x="4380" y="2715"/>
                          <a:chExt cx="735" cy="541"/>
                        </a:xfrm>
                      </p:grpSpPr>
                      <p:sp>
                        <p:nvSpPr>
                          <p:cNvPr id="109" name="AutoShape 9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515" y="2715"/>
                            <a:ext cx="450" cy="255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 type="none" w="sm" len="lg"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grpSp>
                        <p:nvGrpSpPr>
                          <p:cNvPr id="110" name="Group 9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380" y="3113"/>
                            <a:ext cx="735" cy="143"/>
                            <a:chOff x="2115" y="2730"/>
                            <a:chExt cx="735" cy="143"/>
                          </a:xfrm>
                        </p:grpSpPr>
                        <p:sp>
                          <p:nvSpPr>
                            <p:cNvPr id="114" name="Rectangle 93" descr="Light upward diagonal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15" y="2730"/>
                              <a:ext cx="735" cy="143"/>
                            </a:xfrm>
                            <a:prstGeom prst="rect">
                              <a:avLst/>
                            </a:prstGeom>
                            <a:pattFill prst="ltUpDiag">
                              <a:fgClr>
                                <a:srgbClr val="000000"/>
                              </a:fgClr>
                              <a:bgClr>
                                <a:srgbClr val="FFFFFF"/>
                              </a:bgClr>
                            </a:patt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 type="none" w="sm" len="lg"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115" name="AutoShape 9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115" y="2730"/>
                              <a:ext cx="735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 type="none" w="sm" len="lg"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</p:grpSp>
                      <p:sp>
                        <p:nvSpPr>
                          <p:cNvPr id="111" name="Oval 9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12" y="2970"/>
                            <a:ext cx="143" cy="14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 type="none" w="sm" len="lg"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112" name="Oval 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755" y="2970"/>
                            <a:ext cx="143" cy="14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 type="none" w="sm" len="lg"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113" name="AutoShape 8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380" y="2970"/>
                            <a:ext cx="735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 type="none" w="sm" len="lg"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</p:grpSp>
                    <p:sp>
                      <p:nvSpPr>
                        <p:cNvPr id="93" name="Rectangle 8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10" y="7266"/>
                          <a:ext cx="5505" cy="143"/>
                        </a:xfrm>
                        <a:prstGeom prst="rect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 type="none" w="sm" len="lg"/>
                          <a:tailEnd/>
                        </a:ln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grpSp>
                      <p:nvGrpSpPr>
                        <p:cNvPr id="94" name="Group 7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10" y="6756"/>
                          <a:ext cx="2415" cy="510"/>
                          <a:chOff x="2700" y="1710"/>
                          <a:chExt cx="2415" cy="510"/>
                        </a:xfrm>
                      </p:grpSpPr>
                      <p:grpSp>
                        <p:nvGrpSpPr>
                          <p:cNvPr id="95" name="Group 8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700" y="1710"/>
                            <a:ext cx="495" cy="510"/>
                            <a:chOff x="2700" y="1710"/>
                            <a:chExt cx="495" cy="510"/>
                          </a:xfrm>
                        </p:grpSpPr>
                        <p:sp>
                          <p:nvSpPr>
                            <p:cNvPr id="106" name="AutoShape 8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700" y="1710"/>
                              <a:ext cx="0" cy="51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 type="none" w="sm" len="lg"/>
                              <a:tailEnd type="triangle" w="sm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107" name="AutoShape 8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940" y="1710"/>
                              <a:ext cx="0" cy="51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 type="none" w="sm" len="lg"/>
                              <a:tailEnd type="triangle" w="sm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108" name="AutoShape 8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195" y="1710"/>
                              <a:ext cx="0" cy="51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 type="none" w="sm" len="lg"/>
                              <a:tailEnd type="triangle" w="sm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</p:grpSp>
                      <p:grpSp>
                        <p:nvGrpSpPr>
                          <p:cNvPr id="96" name="Group 7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35" y="1710"/>
                            <a:ext cx="495" cy="510"/>
                            <a:chOff x="2700" y="1710"/>
                            <a:chExt cx="495" cy="510"/>
                          </a:xfrm>
                        </p:grpSpPr>
                        <p:sp>
                          <p:nvSpPr>
                            <p:cNvPr id="103" name="AutoShape 8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700" y="1710"/>
                              <a:ext cx="0" cy="51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 type="none" w="sm" len="lg"/>
                              <a:tailEnd type="triangle" w="sm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104" name="AutoShape 8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940" y="1710"/>
                              <a:ext cx="0" cy="51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 type="none" w="sm" len="lg"/>
                              <a:tailEnd type="triangle" w="sm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105" name="AutoShape 7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195" y="1710"/>
                              <a:ext cx="0" cy="51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 type="none" w="sm" len="lg"/>
                              <a:tailEnd type="triangle" w="sm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</p:grpSp>
                      <p:grpSp>
                        <p:nvGrpSpPr>
                          <p:cNvPr id="97" name="Group 7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170" y="1710"/>
                            <a:ext cx="495" cy="510"/>
                            <a:chOff x="2700" y="1710"/>
                            <a:chExt cx="495" cy="510"/>
                          </a:xfrm>
                        </p:grpSpPr>
                        <p:sp>
                          <p:nvSpPr>
                            <p:cNvPr id="100" name="AutoShape 7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700" y="1710"/>
                              <a:ext cx="0" cy="51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 type="none" w="sm" len="lg"/>
                              <a:tailEnd type="triangle" w="sm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101" name="AutoShape 7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940" y="1710"/>
                              <a:ext cx="0" cy="51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 type="none" w="sm" len="lg"/>
                              <a:tailEnd type="triangle" w="sm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102" name="AutoShape 7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195" y="1710"/>
                              <a:ext cx="0" cy="51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 type="none" w="sm" len="lg"/>
                              <a:tailEnd type="triangle" w="sm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</p:grpSp>
                      <p:sp>
                        <p:nvSpPr>
                          <p:cNvPr id="98" name="AutoShape 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875" y="1710"/>
                            <a:ext cx="0" cy="51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 type="none" w="sm" len="lg"/>
                            <a:tailEnd type="triangle" w="sm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99" name="AutoShape 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115" y="1710"/>
                            <a:ext cx="0" cy="51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 type="none" w="sm" len="lg"/>
                            <a:tailEnd type="triangle" w="sm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</p:grpSp>
                  </p:grpSp>
                  <p:grpSp>
                    <p:nvGrpSpPr>
                      <p:cNvPr id="68" name="Group 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834" y="6735"/>
                        <a:ext cx="361" cy="532"/>
                        <a:chOff x="8834" y="6735"/>
                        <a:chExt cx="361" cy="532"/>
                      </a:xfrm>
                    </p:grpSpPr>
                    <p:sp>
                      <p:nvSpPr>
                        <p:cNvPr id="77" name="AutoShape 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834" y="6735"/>
                          <a:ext cx="361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78" name="AutoShape 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834" y="7266"/>
                          <a:ext cx="361" cy="1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79" name="AutoShape 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983" y="6735"/>
                          <a:ext cx="0" cy="532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med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  <p:sp>
                    <p:nvSpPr>
                      <p:cNvPr id="69" name="Text Box 6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983" y="6805"/>
                        <a:ext cx="569" cy="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022">
                            <a:latin typeface="Symbol" pitchFamily="18" charset="2"/>
                            <a:ea typeface="Calibri" pitchFamily="34" charset="0"/>
                            <a:cs typeface="Times New Roman" pitchFamily="18" charset="0"/>
                          </a:rPr>
                          <a:t>D</a:t>
                        </a:r>
                        <a:r>
                          <a:rPr lang="en-US" altLang="id-ID" sz="2022" baseline="-3000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C</a:t>
                        </a:r>
                        <a:endParaRPr lang="en-US" altLang="id-ID" sz="3467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grpSp>
                    <p:nvGrpSpPr>
                      <p:cNvPr id="70" name="Group 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40" y="5902"/>
                        <a:ext cx="5468" cy="583"/>
                        <a:chOff x="2940" y="5902"/>
                        <a:chExt cx="5468" cy="583"/>
                      </a:xfrm>
                    </p:grpSpPr>
                    <p:sp>
                      <p:nvSpPr>
                        <p:cNvPr id="73" name="AutoShape 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40" y="6240"/>
                          <a:ext cx="630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oval" w="sm" len="sm"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74" name="AutoShape 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7778" y="6372"/>
                          <a:ext cx="630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oval" w="sm" len="sm"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75" name="Text Box 6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64" y="5902"/>
                          <a:ext cx="523" cy="4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id-ID" sz="2022" i="1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x</a:t>
                          </a:r>
                          <a:r>
                            <a:rPr lang="en-US" altLang="id-ID" sz="2022" baseline="-30000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1</a:t>
                          </a:r>
                          <a:endParaRPr lang="en-US" altLang="id-ID" sz="3467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6" name="Text Box 6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440" y="6015"/>
                          <a:ext cx="523" cy="4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id-ID" sz="2022" i="1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x</a:t>
                          </a:r>
                          <a:r>
                            <a:rPr lang="en-US" altLang="id-ID" sz="2022" baseline="-30000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2</a:t>
                          </a:r>
                          <a:endParaRPr lang="en-US" altLang="id-ID" sz="3467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71" name="Text Box 5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074" y="7926"/>
                        <a:ext cx="925" cy="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022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30 kN</a:t>
                        </a:r>
                        <a:endParaRPr lang="en-US" altLang="id-ID" sz="3467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2" name="Text Box 5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239" y="7942"/>
                        <a:ext cx="925" cy="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022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30 kN</a:t>
                        </a:r>
                        <a:endParaRPr lang="en-US" altLang="id-ID" sz="3467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65" name="AutoShape 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40" y="7527"/>
                      <a:ext cx="0" cy="842"/>
                    </a:xfrm>
                    <a:prstGeom prst="straightConnector1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 type="none" w="sm" len="lg"/>
                      <a:tailEnd type="triangle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66" name="AutoShape 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325" y="7543"/>
                      <a:ext cx="0" cy="842"/>
                    </a:xfrm>
                    <a:prstGeom prst="straightConnector1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 type="none" w="sm" len="lg"/>
                      <a:tailEnd type="triangle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</p:grpSp>
          </p:grpSp>
        </p:grpSp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2074" y="11038"/>
              <a:ext cx="7537" cy="3257"/>
              <a:chOff x="2074" y="9600"/>
              <a:chExt cx="7537" cy="3257"/>
            </a:xfrm>
          </p:grpSpPr>
          <p:grpSp>
            <p:nvGrpSpPr>
              <p:cNvPr id="10" name="Group 5"/>
              <p:cNvGrpSpPr>
                <a:grpSpLocks/>
              </p:cNvGrpSpPr>
              <p:nvPr/>
            </p:nvGrpSpPr>
            <p:grpSpPr bwMode="auto">
              <a:xfrm>
                <a:off x="2074" y="9600"/>
                <a:ext cx="7537" cy="2453"/>
                <a:chOff x="2074" y="8692"/>
                <a:chExt cx="7537" cy="2453"/>
              </a:xfrm>
            </p:grpSpPr>
            <p:grpSp>
              <p:nvGrpSpPr>
                <p:cNvPr id="13" name="Group 11"/>
                <p:cNvGrpSpPr>
                  <a:grpSpLocks/>
                </p:cNvGrpSpPr>
                <p:nvPr/>
              </p:nvGrpSpPr>
              <p:grpSpPr bwMode="auto">
                <a:xfrm>
                  <a:off x="2074" y="9404"/>
                  <a:ext cx="7537" cy="1741"/>
                  <a:chOff x="2074" y="9404"/>
                  <a:chExt cx="7537" cy="1741"/>
                </a:xfrm>
              </p:grpSpPr>
              <p:grpSp>
                <p:nvGrpSpPr>
                  <p:cNvPr id="19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2074" y="9405"/>
                    <a:ext cx="6850" cy="1740"/>
                    <a:chOff x="2074" y="9405"/>
                    <a:chExt cx="6850" cy="1740"/>
                  </a:xfrm>
                </p:grpSpPr>
                <p:grpSp>
                  <p:nvGrpSpPr>
                    <p:cNvPr id="25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31" y="9405"/>
                      <a:ext cx="6493" cy="1740"/>
                      <a:chOff x="2431" y="9405"/>
                      <a:chExt cx="6493" cy="1740"/>
                    </a:xfrm>
                  </p:grpSpPr>
                  <p:sp>
                    <p:nvSpPr>
                      <p:cNvPr id="30" name="Text Box 5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789" y="10477"/>
                        <a:ext cx="936" cy="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022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15 m</a:t>
                        </a:r>
                        <a:endParaRPr lang="en-US" altLang="id-ID" sz="3467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1" name="AutoShape 4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415" y="9975"/>
                        <a:ext cx="0" cy="795"/>
                      </a:xfrm>
                      <a:prstGeom prst="straightConnector1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 type="none" w="sm" len="lg"/>
                        <a:tailEnd type="triangle" w="med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grpSp>
                    <p:nvGrpSpPr>
                      <p:cNvPr id="32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31" y="9405"/>
                        <a:ext cx="6493" cy="1740"/>
                        <a:chOff x="2431" y="9405"/>
                        <a:chExt cx="6493" cy="1740"/>
                      </a:xfrm>
                    </p:grpSpPr>
                    <p:grpSp>
                      <p:nvGrpSpPr>
                        <p:cNvPr id="33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31" y="9725"/>
                          <a:ext cx="6493" cy="1420"/>
                          <a:chOff x="2431" y="9725"/>
                          <a:chExt cx="6493" cy="1420"/>
                        </a:xfrm>
                      </p:grpSpPr>
                      <p:sp>
                        <p:nvSpPr>
                          <p:cNvPr id="35" name="Text Box 4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504" y="10477"/>
                            <a:ext cx="936" cy="3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1320759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en-US" altLang="id-ID" sz="2022" dirty="0">
                                <a:latin typeface="Times New Roman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a:t>20 m</a:t>
                            </a:r>
                            <a:endParaRPr lang="en-US" altLang="id-ID" sz="3467" dirty="0"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6" name="Text Box 47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31" y="9725"/>
                            <a:ext cx="509" cy="3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1320759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en-US" altLang="id-ID" sz="2022">
                                <a:latin typeface="Times New Roman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a:t>A</a:t>
                            </a:r>
                            <a:endParaRPr lang="en-US" altLang="id-ID" sz="3467"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7" name="Text Box 46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45" y="9989"/>
                            <a:ext cx="660" cy="3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1320759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en-US" altLang="id-ID" sz="2022">
                                <a:latin typeface="Times New Roman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a:t>  B</a:t>
                            </a:r>
                            <a:endParaRPr lang="en-US" altLang="id-ID" sz="3467"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8" name="Text Box 45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15" y="9725"/>
                            <a:ext cx="509" cy="3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1320759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en-US" altLang="id-ID" sz="2022">
                                <a:latin typeface="Times New Roman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a:t>C</a:t>
                            </a:r>
                            <a:endParaRPr lang="en-US" altLang="id-ID" sz="3467"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39" name="AutoShape 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40" y="10650"/>
                            <a:ext cx="0" cy="495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 type="none" w="sm" len="lg"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40" name="AutoShape 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325" y="10650"/>
                            <a:ext cx="0" cy="495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 type="none" w="sm" len="lg"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41" name="AutoShape 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8415" y="10650"/>
                            <a:ext cx="0" cy="495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 type="none" w="sm" len="lg"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42" name="AutoShape 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40" y="10935"/>
                            <a:ext cx="2385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 type="triangle" w="sm" len="med"/>
                            <a:tailEnd type="triangle" w="sm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43" name="AutoShape 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325" y="10935"/>
                            <a:ext cx="3090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 type="triangle" w="sm" len="med"/>
                            <a:tailEnd type="triangle" w="sm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grpSp>
                        <p:nvGrpSpPr>
                          <p:cNvPr id="44" name="Group 3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950" y="9975"/>
                            <a:ext cx="735" cy="398"/>
                            <a:chOff x="2115" y="2475"/>
                            <a:chExt cx="735" cy="398"/>
                          </a:xfrm>
                        </p:grpSpPr>
                        <p:grpSp>
                          <p:nvGrpSpPr>
                            <p:cNvPr id="54" name="Group 3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115" y="2730"/>
                              <a:ext cx="735" cy="143"/>
                              <a:chOff x="2115" y="2730"/>
                              <a:chExt cx="735" cy="143"/>
                            </a:xfrm>
                          </p:grpSpPr>
                          <p:sp>
                            <p:nvSpPr>
                              <p:cNvPr id="56" name="Rectangle 39" descr="Light upward diagonal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115" y="2730"/>
                                <a:ext cx="735" cy="143"/>
                              </a:xfrm>
                              <a:prstGeom prst="rect">
                                <a:avLst/>
                              </a:prstGeom>
                              <a:pattFill prst="ltUpDiag">
                                <a:fgClr>
                                  <a:srgbClr val="000000"/>
                                </a:fgClr>
                                <a:bgClr>
                                  <a:srgbClr val="FFFFFF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 type="none" w="sm" len="lg"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/>
                              </a:p>
                            </p:txBody>
                          </p:sp>
                          <p:sp>
                            <p:nvSpPr>
                              <p:cNvPr id="57" name="AutoShape 3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15" y="2730"/>
                                <a:ext cx="735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 type="none" w="sm" len="lg"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/>
                              </a:p>
                            </p:txBody>
                          </p:sp>
                        </p:grpSp>
                        <p:sp>
                          <p:nvSpPr>
                            <p:cNvPr id="55" name="AutoShape 3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250" y="2475"/>
                              <a:ext cx="450" cy="255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 type="none" w="sm" len="lg"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</p:grpSp>
                      <p:grpSp>
                        <p:nvGrpSpPr>
                          <p:cNvPr id="45" name="Group 2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65" y="9975"/>
                            <a:ext cx="735" cy="541"/>
                            <a:chOff x="4380" y="2715"/>
                            <a:chExt cx="735" cy="541"/>
                          </a:xfrm>
                        </p:grpSpPr>
                        <p:sp>
                          <p:nvSpPr>
                            <p:cNvPr id="47" name="AutoShape 3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515" y="2715"/>
                              <a:ext cx="450" cy="255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 type="none" w="sm" len="lg"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grpSp>
                          <p:nvGrpSpPr>
                            <p:cNvPr id="48" name="Group 3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380" y="3113"/>
                              <a:ext cx="735" cy="143"/>
                              <a:chOff x="2115" y="2730"/>
                              <a:chExt cx="735" cy="143"/>
                            </a:xfrm>
                          </p:grpSpPr>
                          <p:sp>
                            <p:nvSpPr>
                              <p:cNvPr id="52" name="Rectangle 33" descr="Light upward diagonal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115" y="2730"/>
                                <a:ext cx="735" cy="143"/>
                              </a:xfrm>
                              <a:prstGeom prst="rect">
                                <a:avLst/>
                              </a:prstGeom>
                              <a:pattFill prst="ltUpDiag">
                                <a:fgClr>
                                  <a:srgbClr val="000000"/>
                                </a:fgClr>
                                <a:bgClr>
                                  <a:srgbClr val="FFFFFF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 type="none" w="sm" len="lg"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/>
                              </a:p>
                            </p:txBody>
                          </p:sp>
                          <p:sp>
                            <p:nvSpPr>
                              <p:cNvPr id="53" name="AutoShape 3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15" y="2730"/>
                                <a:ext cx="735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 type="none" w="sm" len="lg"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/>
                              </a:p>
                            </p:txBody>
                          </p:sp>
                        </p:grpSp>
                        <p:sp>
                          <p:nvSpPr>
                            <p:cNvPr id="49" name="Oval 3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612" y="2970"/>
                              <a:ext cx="143" cy="143"/>
                            </a:xfrm>
                            <a:prstGeom prst="ellips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 type="none" w="sm" len="lg"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50" name="Oval 2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755" y="2970"/>
                              <a:ext cx="143" cy="143"/>
                            </a:xfrm>
                            <a:prstGeom prst="ellips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 type="none" w="sm" len="lg"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51" name="AutoShape 2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380" y="2970"/>
                              <a:ext cx="735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 type="none" w="sm" len="lg"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</p:grpSp>
                      <p:sp>
                        <p:nvSpPr>
                          <p:cNvPr id="46" name="Rectangle 2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10" y="9832"/>
                            <a:ext cx="5505" cy="143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 type="none" w="sm" len="lg"/>
                            <a:tailEnd/>
                          </a:ln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</p:grpSp>
                    <p:sp>
                      <p:nvSpPr>
                        <p:cNvPr id="34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03" y="9405"/>
                          <a:ext cx="5505" cy="705"/>
                        </a:xfrm>
                        <a:custGeom>
                          <a:avLst/>
                          <a:gdLst>
                            <a:gd name="T0" fmla="*/ 0 w 5505"/>
                            <a:gd name="T1" fmla="*/ 488 h 705"/>
                            <a:gd name="T2" fmla="*/ 1237 w 5505"/>
                            <a:gd name="T3" fmla="*/ 704 h 705"/>
                            <a:gd name="T4" fmla="*/ 2422 w 5505"/>
                            <a:gd name="T5" fmla="*/ 495 h 705"/>
                            <a:gd name="T6" fmla="*/ 5505 w 5505"/>
                            <a:gd name="T7" fmla="*/ 0 h 70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5505" h="705">
                              <a:moveTo>
                                <a:pt x="0" y="488"/>
                              </a:moveTo>
                              <a:cubicBezTo>
                                <a:pt x="206" y="525"/>
                                <a:pt x="833" y="703"/>
                                <a:pt x="1237" y="704"/>
                              </a:cubicBezTo>
                              <a:cubicBezTo>
                                <a:pt x="1641" y="705"/>
                                <a:pt x="1711" y="612"/>
                                <a:pt x="2422" y="495"/>
                              </a:cubicBezTo>
                              <a:cubicBezTo>
                                <a:pt x="3133" y="378"/>
                                <a:pt x="4863" y="103"/>
                                <a:pt x="5505" y="0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prstDash val="lgDash"/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</p:grpSp>
                <p:sp>
                  <p:nvSpPr>
                    <p:cNvPr id="26" name="AutoShape 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325" y="10056"/>
                      <a:ext cx="0" cy="842"/>
                    </a:xfrm>
                    <a:prstGeom prst="straightConnector1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 type="none" w="sm" len="lg"/>
                      <a:tailEnd type="triangle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27" name="AutoShap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0" y="9989"/>
                      <a:ext cx="0" cy="842"/>
                    </a:xfrm>
                    <a:prstGeom prst="straightConnector1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 type="none" w="sm" len="lg"/>
                      <a:tailEnd type="triangle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28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74" y="10455"/>
                      <a:ext cx="925" cy="44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4/3 kN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39" y="10455"/>
                      <a:ext cx="925" cy="44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022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7/3 kN</a:t>
                      </a:r>
                      <a:endParaRPr lang="en-US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20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8834" y="9404"/>
                    <a:ext cx="361" cy="428"/>
                    <a:chOff x="8834" y="6735"/>
                    <a:chExt cx="361" cy="532"/>
                  </a:xfrm>
                </p:grpSpPr>
                <p:sp>
                  <p:nvSpPr>
                    <p:cNvPr id="22" name="AutoShap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34" y="6735"/>
                      <a:ext cx="361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23" name="AutoShap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834" y="7266"/>
                      <a:ext cx="361" cy="1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24" name="AutoShap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983" y="6735"/>
                      <a:ext cx="0" cy="532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sm" len="med"/>
                      <a:tailEnd type="triangle" w="sm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  <p:sp>
                <p:nvSpPr>
                  <p:cNvPr id="21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83" y="9404"/>
                    <a:ext cx="628" cy="4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f</a:t>
                    </a:r>
                    <a:r>
                      <a:rPr lang="en-US" altLang="id-ID" sz="2022" baseline="-3000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CC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4" name="Group 6"/>
                <p:cNvGrpSpPr>
                  <a:grpSpLocks/>
                </p:cNvGrpSpPr>
                <p:nvPr/>
              </p:nvGrpSpPr>
              <p:grpSpPr bwMode="auto">
                <a:xfrm>
                  <a:off x="2856" y="8692"/>
                  <a:ext cx="5468" cy="583"/>
                  <a:chOff x="2940" y="5902"/>
                  <a:chExt cx="5468" cy="583"/>
                </a:xfrm>
              </p:grpSpPr>
              <p:sp>
                <p:nvSpPr>
                  <p:cNvPr id="15" name="AutoShape 10"/>
                  <p:cNvSpPr>
                    <a:spLocks noChangeShapeType="1"/>
                  </p:cNvSpPr>
                  <p:nvPr/>
                </p:nvSpPr>
                <p:spPr bwMode="auto">
                  <a:xfrm>
                    <a:off x="2940" y="6240"/>
                    <a:ext cx="63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oval" w="sm" len="sm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16" name="AutoShape 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78" y="6372"/>
                    <a:ext cx="63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oval" w="sm" len="sm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17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64" y="5902"/>
                    <a:ext cx="523" cy="4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x</a:t>
                    </a:r>
                    <a:r>
                      <a:rPr lang="en-US" altLang="id-ID" sz="2022" baseline="-3000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1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40" y="6015"/>
                    <a:ext cx="523" cy="4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x</a:t>
                    </a:r>
                    <a:r>
                      <a:rPr lang="en-US" altLang="id-ID" sz="2022" baseline="-3000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2</a:t>
                    </a:r>
                    <a:endParaRPr lang="en-US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6105" y="11942"/>
                <a:ext cx="2274" cy="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r>
                  <a:rPr lang="en-US" altLang="id-ID" sz="2022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= 4/3∙</a:t>
                </a:r>
                <a:r>
                  <a:rPr lang="en-US" altLang="id-ID" sz="2022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</a:t>
                </a:r>
                <a:r>
                  <a:rPr lang="en-US" altLang="id-ID" sz="2022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lang="en-US" altLang="id-ID" sz="1444">
                  <a:latin typeface="Arial" pitchFamily="34" charset="0"/>
                  <a:cs typeface="Arial" pitchFamily="34" charset="0"/>
                </a:endParaRPr>
              </a:p>
              <a:p>
                <a:pPr defTabSz="132075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r>
                  <a:rPr lang="en-US" altLang="id-ID" sz="2022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= </a:t>
                </a:r>
                <a:r>
                  <a:rPr lang="en-US" altLang="id-ID" sz="2022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</a:t>
                </a:r>
                <a:r>
                  <a:rPr lang="en-US" altLang="id-ID" sz="2022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8379" y="11252"/>
                <a:ext cx="894" cy="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 kN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22" name="Rectangle 121"/>
          <p:cNvSpPr/>
          <p:nvPr/>
        </p:nvSpPr>
        <p:spPr>
          <a:xfrm>
            <a:off x="11755670" y="7194967"/>
            <a:ext cx="3042821" cy="892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3467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0</a:t>
            </a:r>
            <a:r>
              <a:rPr lang="en-US" sz="3467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id-ID" sz="3467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= </a:t>
            </a:r>
            <a:r>
              <a:rPr lang="id-ID" sz="3467" b="1" dirty="0">
                <a:solidFill>
                  <a:srgbClr val="00B050"/>
                </a:solidFill>
                <a:latin typeface="Symbol"/>
                <a:ea typeface="Calibri"/>
                <a:cs typeface="Times New Roman"/>
              </a:rPr>
              <a:t>D</a:t>
            </a:r>
            <a:r>
              <a:rPr lang="id-ID" sz="3467" b="1" baseline="-250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C</a:t>
            </a:r>
            <a:r>
              <a:rPr lang="id-ID" sz="3467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+ </a:t>
            </a:r>
            <a:r>
              <a:rPr lang="id-ID" sz="3467" b="1" i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V</a:t>
            </a:r>
            <a:r>
              <a:rPr lang="id-ID" sz="3467" b="1" baseline="-250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C</a:t>
            </a:r>
            <a:r>
              <a:rPr lang="id-ID" sz="3467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∙</a:t>
            </a:r>
            <a:r>
              <a:rPr lang="id-ID" sz="3467" b="1" i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f</a:t>
            </a:r>
            <a:r>
              <a:rPr lang="id-ID" sz="3467" b="1" baseline="-250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CC</a:t>
            </a:r>
            <a:endParaRPr lang="id-ID" sz="2889" b="1" dirty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8077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0423" y="584514"/>
            <a:ext cx="2858411" cy="803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id-ID" sz="4622" b="1" dirty="0">
                <a:solidFill>
                  <a:prstClr val="black"/>
                </a:solidFill>
                <a:latin typeface="Calibri"/>
              </a:rPr>
              <a:t>Contoh 8.1</a:t>
            </a:r>
            <a:endParaRPr lang="id-ID" sz="462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114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285685" y="1616605"/>
          <a:ext cx="10665001" cy="6723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" name="Document" r:id="rId3" imgW="5748608" imgH="3618388" progId="Word.Document.12">
                  <p:embed/>
                </p:oleObj>
              </mc:Choice>
              <mc:Fallback>
                <p:oleObj name="Document" r:id="rId3" imgW="5748608" imgH="3618388" progId="Word.Documen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85685" y="1616605"/>
                        <a:ext cx="10665001" cy="6723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7062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0423" y="584514"/>
            <a:ext cx="2858411" cy="803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id-ID" sz="4622" b="1" dirty="0">
                <a:solidFill>
                  <a:prstClr val="black"/>
                </a:solidFill>
                <a:latin typeface="Calibri"/>
              </a:rPr>
              <a:t>Contoh 8.1</a:t>
            </a:r>
            <a:endParaRPr lang="id-ID" sz="462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114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980423" y="1621346"/>
          <a:ext cx="10676358" cy="3979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" name="Document" r:id="rId3" imgW="5748608" imgH="2402529" progId="Word.Document.12">
                  <p:embed/>
                </p:oleObj>
              </mc:Choice>
              <mc:Fallback>
                <p:oleObj name="Document" r:id="rId3" imgW="5748608" imgH="2402529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0423" y="1621346"/>
                        <a:ext cx="10676358" cy="3979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99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7943352" y="3902805"/>
            <a:ext cx="7255228" cy="5909203"/>
            <a:chOff x="1794" y="8368"/>
            <a:chExt cx="7910" cy="6442"/>
          </a:xfrm>
        </p:grpSpPr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794" y="8368"/>
              <a:ext cx="7910" cy="6442"/>
              <a:chOff x="1794" y="8368"/>
              <a:chExt cx="7910" cy="6442"/>
            </a:xfrm>
          </p:grpSpPr>
          <p:sp>
            <p:nvSpPr>
              <p:cNvPr id="11" name="AutoShape 98"/>
              <p:cNvSpPr>
                <a:spLocks noChangeShapeType="1"/>
              </p:cNvSpPr>
              <p:nvPr/>
            </p:nvSpPr>
            <p:spPr bwMode="auto">
              <a:xfrm>
                <a:off x="2910" y="9530"/>
                <a:ext cx="0" cy="457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600"/>
              </a:p>
            </p:txBody>
          </p:sp>
          <p:sp>
            <p:nvSpPr>
              <p:cNvPr id="12" name="AutoShape 97"/>
              <p:cNvSpPr>
                <a:spLocks noChangeShapeType="1"/>
              </p:cNvSpPr>
              <p:nvPr/>
            </p:nvSpPr>
            <p:spPr bwMode="auto">
              <a:xfrm>
                <a:off x="5325" y="9650"/>
                <a:ext cx="0" cy="318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600"/>
              </a:p>
            </p:txBody>
          </p:sp>
          <p:sp>
            <p:nvSpPr>
              <p:cNvPr id="13" name="AutoShape 96"/>
              <p:cNvSpPr>
                <a:spLocks noChangeShapeType="1"/>
              </p:cNvSpPr>
              <p:nvPr/>
            </p:nvSpPr>
            <p:spPr bwMode="auto">
              <a:xfrm>
                <a:off x="8415" y="9650"/>
                <a:ext cx="0" cy="457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600"/>
              </a:p>
            </p:txBody>
          </p:sp>
          <p:grpSp>
            <p:nvGrpSpPr>
              <p:cNvPr id="14" name="Group 35"/>
              <p:cNvGrpSpPr>
                <a:grpSpLocks/>
              </p:cNvGrpSpPr>
              <p:nvPr/>
            </p:nvGrpSpPr>
            <p:grpSpPr bwMode="auto">
              <a:xfrm>
                <a:off x="1794" y="8368"/>
                <a:ext cx="7910" cy="2207"/>
                <a:chOff x="1794" y="8362"/>
                <a:chExt cx="7910" cy="2207"/>
              </a:xfrm>
            </p:grpSpPr>
            <p:grpSp>
              <p:nvGrpSpPr>
                <p:cNvPr id="43" name="Group 39"/>
                <p:cNvGrpSpPr>
                  <a:grpSpLocks/>
                </p:cNvGrpSpPr>
                <p:nvPr/>
              </p:nvGrpSpPr>
              <p:grpSpPr bwMode="auto">
                <a:xfrm>
                  <a:off x="2431" y="8362"/>
                  <a:ext cx="6493" cy="2207"/>
                  <a:chOff x="2431" y="8362"/>
                  <a:chExt cx="6493" cy="2207"/>
                </a:xfrm>
              </p:grpSpPr>
              <p:grpSp>
                <p:nvGrpSpPr>
                  <p:cNvPr id="47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2431" y="8362"/>
                    <a:ext cx="6493" cy="2207"/>
                    <a:chOff x="2221" y="1723"/>
                    <a:chExt cx="6493" cy="2207"/>
                  </a:xfrm>
                </p:grpSpPr>
                <p:grpSp>
                  <p:nvGrpSpPr>
                    <p:cNvPr id="51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21" y="1723"/>
                      <a:ext cx="6493" cy="2207"/>
                      <a:chOff x="2221" y="1723"/>
                      <a:chExt cx="6493" cy="2207"/>
                    </a:xfrm>
                  </p:grpSpPr>
                  <p:grpSp>
                    <p:nvGrpSpPr>
                      <p:cNvPr id="54" name="Group 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55" y="2107"/>
                        <a:ext cx="6210" cy="1823"/>
                        <a:chOff x="2355" y="2107"/>
                        <a:chExt cx="6210" cy="1823"/>
                      </a:xfrm>
                    </p:grpSpPr>
                    <p:grpSp>
                      <p:nvGrpSpPr>
                        <p:cNvPr id="59" name="Group 5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55" y="2107"/>
                          <a:ext cx="6210" cy="1194"/>
                          <a:chOff x="2355" y="1710"/>
                          <a:chExt cx="6210" cy="1194"/>
                        </a:xfrm>
                      </p:grpSpPr>
                      <p:grpSp>
                        <p:nvGrpSpPr>
                          <p:cNvPr id="65" name="Group 9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740" y="2363"/>
                            <a:ext cx="735" cy="398"/>
                            <a:chOff x="2115" y="2475"/>
                            <a:chExt cx="735" cy="398"/>
                          </a:xfrm>
                        </p:grpSpPr>
                        <p:grpSp>
                          <p:nvGrpSpPr>
                            <p:cNvPr id="99" name="Group 9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115" y="2730"/>
                              <a:ext cx="735" cy="143"/>
                              <a:chOff x="2115" y="2730"/>
                              <a:chExt cx="735" cy="143"/>
                            </a:xfrm>
                          </p:grpSpPr>
                          <p:sp>
                            <p:nvSpPr>
                              <p:cNvPr id="101" name="Rectangle 95" descr="Light upward diagonal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115" y="2730"/>
                                <a:ext cx="735" cy="143"/>
                              </a:xfrm>
                              <a:prstGeom prst="rect">
                                <a:avLst/>
                              </a:prstGeom>
                              <a:pattFill prst="ltUpDiag">
                                <a:fgClr>
                                  <a:srgbClr val="000000"/>
                                </a:fgClr>
                                <a:bgClr>
                                  <a:srgbClr val="FFFFFF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 type="none" w="sm" len="lg"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2600"/>
                              </a:p>
                            </p:txBody>
                          </p:sp>
                          <p:sp>
                            <p:nvSpPr>
                              <p:cNvPr id="102" name="AutoShape 9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15" y="2730"/>
                                <a:ext cx="735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 type="none" w="sm" len="lg"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2600"/>
                              </a:p>
                            </p:txBody>
                          </p:sp>
                        </p:grpSp>
                        <p:sp>
                          <p:nvSpPr>
                            <p:cNvPr id="100" name="AutoShape 9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250" y="2475"/>
                              <a:ext cx="450" cy="255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 type="none" w="sm" len="lg"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</p:grpSp>
                      <p:grpSp>
                        <p:nvGrpSpPr>
                          <p:cNvPr id="66" name="Group 8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355" y="2363"/>
                            <a:ext cx="735" cy="541"/>
                            <a:chOff x="4380" y="2715"/>
                            <a:chExt cx="735" cy="541"/>
                          </a:xfrm>
                        </p:grpSpPr>
                        <p:sp>
                          <p:nvSpPr>
                            <p:cNvPr id="92" name="AutoShape 9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515" y="2715"/>
                              <a:ext cx="450" cy="255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 type="none" w="sm" len="lg"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  <p:grpSp>
                          <p:nvGrpSpPr>
                            <p:cNvPr id="93" name="Group 8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380" y="3113"/>
                              <a:ext cx="735" cy="143"/>
                              <a:chOff x="2115" y="2730"/>
                              <a:chExt cx="735" cy="143"/>
                            </a:xfrm>
                          </p:grpSpPr>
                          <p:sp>
                            <p:nvSpPr>
                              <p:cNvPr id="97" name="Rectangle 89" descr="Light upward diagonal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115" y="2730"/>
                                <a:ext cx="735" cy="143"/>
                              </a:xfrm>
                              <a:prstGeom prst="rect">
                                <a:avLst/>
                              </a:prstGeom>
                              <a:pattFill prst="ltUpDiag">
                                <a:fgClr>
                                  <a:srgbClr val="000000"/>
                                </a:fgClr>
                                <a:bgClr>
                                  <a:srgbClr val="FFFFFF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 type="none" w="sm" len="lg"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2600"/>
                              </a:p>
                            </p:txBody>
                          </p:sp>
                          <p:sp>
                            <p:nvSpPr>
                              <p:cNvPr id="98" name="AutoShape 8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15" y="2730"/>
                                <a:ext cx="735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 type="none" w="sm" len="lg"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2600"/>
                              </a:p>
                            </p:txBody>
                          </p:sp>
                        </p:grpSp>
                        <p:sp>
                          <p:nvSpPr>
                            <p:cNvPr id="94" name="Oval 8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612" y="2970"/>
                              <a:ext cx="143" cy="143"/>
                            </a:xfrm>
                            <a:prstGeom prst="ellips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 type="none" w="sm" len="lg"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  <p:sp>
                          <p:nvSpPr>
                            <p:cNvPr id="95" name="Oval 8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755" y="2970"/>
                              <a:ext cx="143" cy="143"/>
                            </a:xfrm>
                            <a:prstGeom prst="ellips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 type="none" w="sm" len="lg"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  <p:sp>
                          <p:nvSpPr>
                            <p:cNvPr id="96" name="AutoShape 8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380" y="2970"/>
                              <a:ext cx="735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 type="none" w="sm" len="lg"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</p:grpSp>
                      <p:grpSp>
                        <p:nvGrpSpPr>
                          <p:cNvPr id="67" name="Group 7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830" y="2363"/>
                            <a:ext cx="735" cy="541"/>
                            <a:chOff x="4380" y="2715"/>
                            <a:chExt cx="735" cy="541"/>
                          </a:xfrm>
                        </p:grpSpPr>
                        <p:sp>
                          <p:nvSpPr>
                            <p:cNvPr id="85" name="AutoShape 8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515" y="2715"/>
                              <a:ext cx="450" cy="255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 type="none" w="sm" len="lg"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  <p:grpSp>
                          <p:nvGrpSpPr>
                            <p:cNvPr id="86" name="Group 7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380" y="3113"/>
                              <a:ext cx="735" cy="143"/>
                              <a:chOff x="2115" y="2730"/>
                              <a:chExt cx="735" cy="143"/>
                            </a:xfrm>
                          </p:grpSpPr>
                          <p:sp>
                            <p:nvSpPr>
                              <p:cNvPr id="90" name="Rectangle 81" descr="Light upward diagonal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115" y="2730"/>
                                <a:ext cx="735" cy="143"/>
                              </a:xfrm>
                              <a:prstGeom prst="rect">
                                <a:avLst/>
                              </a:prstGeom>
                              <a:pattFill prst="ltUpDiag">
                                <a:fgClr>
                                  <a:srgbClr val="000000"/>
                                </a:fgClr>
                                <a:bgClr>
                                  <a:srgbClr val="FFFFFF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 type="none" w="sm" len="lg"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2600"/>
                              </a:p>
                            </p:txBody>
                          </p:sp>
                          <p:sp>
                            <p:nvSpPr>
                              <p:cNvPr id="91" name="AutoShape 8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115" y="2730"/>
                                <a:ext cx="735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 type="none" w="sm" len="lg"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2600"/>
                              </a:p>
                            </p:txBody>
                          </p:sp>
                        </p:grpSp>
                        <p:sp>
                          <p:nvSpPr>
                            <p:cNvPr id="87" name="Oval 7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612" y="2970"/>
                              <a:ext cx="143" cy="143"/>
                            </a:xfrm>
                            <a:prstGeom prst="ellips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 type="none" w="sm" len="lg"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  <p:sp>
                          <p:nvSpPr>
                            <p:cNvPr id="88" name="Oval 7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755" y="2970"/>
                              <a:ext cx="143" cy="143"/>
                            </a:xfrm>
                            <a:prstGeom prst="ellipse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 type="none" w="sm" len="lg"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  <p:sp>
                          <p:nvSpPr>
                            <p:cNvPr id="89" name="AutoShape 7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380" y="2970"/>
                              <a:ext cx="735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 type="none" w="sm" len="lg"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</p:grpSp>
                      <p:sp>
                        <p:nvSpPr>
                          <p:cNvPr id="68" name="Rectangle 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700" y="2220"/>
                            <a:ext cx="5505" cy="14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 type="none" w="sm" len="lg"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600"/>
                          </a:p>
                        </p:txBody>
                      </p:sp>
                      <p:grpSp>
                        <p:nvGrpSpPr>
                          <p:cNvPr id="69" name="Group 5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700" y="1710"/>
                            <a:ext cx="2415" cy="510"/>
                            <a:chOff x="2700" y="1710"/>
                            <a:chExt cx="2415" cy="510"/>
                          </a:xfrm>
                        </p:grpSpPr>
                        <p:grpSp>
                          <p:nvGrpSpPr>
                            <p:cNvPr id="71" name="Group 7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700" y="1710"/>
                              <a:ext cx="495" cy="510"/>
                              <a:chOff x="2700" y="1710"/>
                              <a:chExt cx="495" cy="510"/>
                            </a:xfrm>
                          </p:grpSpPr>
                          <p:sp>
                            <p:nvSpPr>
                              <p:cNvPr id="82" name="AutoShape 7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00" y="1710"/>
                                <a:ext cx="0" cy="51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 type="none" w="sm" len="lg"/>
                                <a:tailEnd type="triangle" w="sm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2600"/>
                              </a:p>
                            </p:txBody>
                          </p:sp>
                          <p:sp>
                            <p:nvSpPr>
                              <p:cNvPr id="83" name="AutoShape 7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940" y="1710"/>
                                <a:ext cx="0" cy="51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 type="none" w="sm" len="lg"/>
                                <a:tailEnd type="triangle" w="sm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2600"/>
                              </a:p>
                            </p:txBody>
                          </p:sp>
                          <p:sp>
                            <p:nvSpPr>
                              <p:cNvPr id="84" name="AutoShape 7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195" y="1710"/>
                                <a:ext cx="0" cy="51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 type="none" w="sm" len="lg"/>
                                <a:tailEnd type="triangle" w="sm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2600"/>
                              </a:p>
                            </p:txBody>
                          </p:sp>
                        </p:grpSp>
                        <p:grpSp>
                          <p:nvGrpSpPr>
                            <p:cNvPr id="72" name="Group 6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435" y="1710"/>
                              <a:ext cx="495" cy="510"/>
                              <a:chOff x="2700" y="1710"/>
                              <a:chExt cx="495" cy="510"/>
                            </a:xfrm>
                          </p:grpSpPr>
                          <p:sp>
                            <p:nvSpPr>
                              <p:cNvPr id="79" name="AutoShape 6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00" y="1710"/>
                                <a:ext cx="0" cy="51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 type="none" w="sm" len="lg"/>
                                <a:tailEnd type="triangle" w="sm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2600"/>
                              </a:p>
                            </p:txBody>
                          </p:sp>
                          <p:sp>
                            <p:nvSpPr>
                              <p:cNvPr id="80" name="AutoShape 6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940" y="1710"/>
                                <a:ext cx="0" cy="51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 type="none" w="sm" len="lg"/>
                                <a:tailEnd type="triangle" w="sm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2600"/>
                              </a:p>
                            </p:txBody>
                          </p:sp>
                          <p:sp>
                            <p:nvSpPr>
                              <p:cNvPr id="81" name="AutoShape 6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195" y="1710"/>
                                <a:ext cx="0" cy="51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 type="none" w="sm" len="lg"/>
                                <a:tailEnd type="triangle" w="sm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2600"/>
                              </a:p>
                            </p:txBody>
                          </p:sp>
                        </p:grpSp>
                        <p:grpSp>
                          <p:nvGrpSpPr>
                            <p:cNvPr id="73" name="Group 6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170" y="1710"/>
                              <a:ext cx="495" cy="510"/>
                              <a:chOff x="2700" y="1710"/>
                              <a:chExt cx="495" cy="510"/>
                            </a:xfrm>
                          </p:grpSpPr>
                          <p:sp>
                            <p:nvSpPr>
                              <p:cNvPr id="76" name="AutoShape 6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700" y="1710"/>
                                <a:ext cx="0" cy="51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 type="none" w="sm" len="lg"/>
                                <a:tailEnd type="triangle" w="sm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2600"/>
                              </a:p>
                            </p:txBody>
                          </p:sp>
                          <p:sp>
                            <p:nvSpPr>
                              <p:cNvPr id="77" name="AutoShape 6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940" y="1710"/>
                                <a:ext cx="0" cy="51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 type="none" w="sm" len="lg"/>
                                <a:tailEnd type="triangle" w="sm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2600"/>
                              </a:p>
                            </p:txBody>
                          </p:sp>
                          <p:sp>
                            <p:nvSpPr>
                              <p:cNvPr id="78" name="AutoShape 6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195" y="1710"/>
                                <a:ext cx="0" cy="51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 type="none" w="sm" len="lg"/>
                                <a:tailEnd type="triangle" w="sm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2600"/>
                              </a:p>
                            </p:txBody>
                          </p:sp>
                        </p:grpSp>
                        <p:sp>
                          <p:nvSpPr>
                            <p:cNvPr id="74" name="AutoShape 6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875" y="1710"/>
                              <a:ext cx="0" cy="51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 type="none" w="sm" len="lg"/>
                              <a:tailEnd type="triangle" w="sm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  <p:sp>
                          <p:nvSpPr>
                            <p:cNvPr id="75" name="AutoShape 6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5115" y="1710"/>
                              <a:ext cx="0" cy="51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 type="none" w="sm" len="lg"/>
                              <a:tailEnd type="triangle" w="sm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</p:grpSp>
                      <p:sp>
                        <p:nvSpPr>
                          <p:cNvPr id="70" name="AutoShape 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00" y="1710"/>
                            <a:ext cx="2415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 type="none" w="sm" len="lg"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600"/>
                          </a:p>
                        </p:txBody>
                      </p:sp>
                    </p:grpSp>
                    <p:sp>
                      <p:nvSpPr>
                        <p:cNvPr id="60" name="AutoShape 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730" y="3435"/>
                          <a:ext cx="0" cy="49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600"/>
                        </a:p>
                      </p:txBody>
                    </p:sp>
                    <p:sp>
                      <p:nvSpPr>
                        <p:cNvPr id="61" name="AutoShape 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115" y="3435"/>
                          <a:ext cx="0" cy="49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600"/>
                        </a:p>
                      </p:txBody>
                    </p:sp>
                    <p:sp>
                      <p:nvSpPr>
                        <p:cNvPr id="62" name="AutoShape 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205" y="3435"/>
                          <a:ext cx="0" cy="49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600"/>
                        </a:p>
                      </p:txBody>
                    </p:sp>
                    <p:sp>
                      <p:nvSpPr>
                        <p:cNvPr id="63" name="AutoShape 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730" y="3720"/>
                          <a:ext cx="238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med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600"/>
                        </a:p>
                      </p:txBody>
                    </p:sp>
                    <p:sp>
                      <p:nvSpPr>
                        <p:cNvPr id="64" name="AutoShape 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115" y="3720"/>
                          <a:ext cx="3090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med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600"/>
                        </a:p>
                      </p:txBody>
                    </p:sp>
                  </p:grpSp>
                  <p:sp>
                    <p:nvSpPr>
                      <p:cNvPr id="55" name="Text Box 5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21" y="2510"/>
                        <a:ext cx="509" cy="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1589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A</a:t>
                        </a:r>
                        <a:endParaRPr lang="en-US" altLang="id-ID" sz="26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56" name="Text Box 4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235" y="2774"/>
                        <a:ext cx="660" cy="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1589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  B</a:t>
                        </a:r>
                        <a:endParaRPr lang="en-US" altLang="id-ID" sz="26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57" name="Text Box 4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205" y="2510"/>
                        <a:ext cx="509" cy="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1589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C</a:t>
                        </a:r>
                        <a:endParaRPr lang="en-US" altLang="id-ID" sz="26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58" name="Text Box 4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435" y="1723"/>
                        <a:ext cx="1080" cy="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1589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4 kN/m</a:t>
                        </a:r>
                        <a:endParaRPr lang="en-US" altLang="id-ID" sz="26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52" name="Text Box 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79" y="3435"/>
                      <a:ext cx="936" cy="3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1589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 m</a:t>
                      </a:r>
                      <a:endParaRPr lang="en-US" altLang="id-ID" sz="26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3" name="Text Box 4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94" y="3435"/>
                      <a:ext cx="936" cy="3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1589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 m</a:t>
                      </a:r>
                      <a:endParaRPr lang="en-US" altLang="id-ID" sz="26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48" name="AutoShap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40" y="9644"/>
                    <a:ext cx="0" cy="925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 type="none" w="sm" len="lg"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sp>
                <p:nvSpPr>
                  <p:cNvPr id="49" name="AutoShap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325" y="9545"/>
                    <a:ext cx="0" cy="925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 type="none" w="sm" len="lg"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sp>
                <p:nvSpPr>
                  <p:cNvPr id="50" name="AutoShape 40"/>
                  <p:cNvSpPr>
                    <a:spLocks noChangeShapeType="1"/>
                  </p:cNvSpPr>
                  <p:nvPr/>
                </p:nvSpPr>
                <p:spPr bwMode="auto">
                  <a:xfrm>
                    <a:off x="8415" y="9545"/>
                    <a:ext cx="0" cy="925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 type="none" w="sm" len="lg"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</p:grpSp>
            <p:sp>
              <p:nvSpPr>
                <p:cNvPr id="4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794" y="9874"/>
                  <a:ext cx="1289" cy="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1589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26,78 kN</a:t>
                  </a:r>
                  <a:endParaRPr lang="en-US" altLang="id-ID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5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5325" y="9874"/>
                  <a:ext cx="1289" cy="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1589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35,63 kN</a:t>
                  </a:r>
                  <a:endParaRPr lang="en-US" altLang="id-ID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8415" y="9874"/>
                  <a:ext cx="1289" cy="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1589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2,41kN</a:t>
                  </a:r>
                  <a:endParaRPr lang="en-US" altLang="id-ID" sz="26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5" name="AutoShape 34"/>
              <p:cNvSpPr>
                <a:spLocks noChangeShapeType="1"/>
              </p:cNvSpPr>
              <p:nvPr/>
            </p:nvSpPr>
            <p:spPr bwMode="auto">
              <a:xfrm>
                <a:off x="4050" y="11496"/>
                <a:ext cx="0" cy="206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600"/>
              </a:p>
            </p:txBody>
          </p:sp>
          <p:grpSp>
            <p:nvGrpSpPr>
              <p:cNvPr id="16" name="Group 7"/>
              <p:cNvGrpSpPr>
                <a:grpSpLocks/>
              </p:cNvGrpSpPr>
              <p:nvPr/>
            </p:nvGrpSpPr>
            <p:grpSpPr bwMode="auto">
              <a:xfrm>
                <a:off x="1876" y="10806"/>
                <a:ext cx="6539" cy="4004"/>
                <a:chOff x="1876" y="10806"/>
                <a:chExt cx="6539" cy="4004"/>
              </a:xfrm>
            </p:grpSpPr>
            <p:grpSp>
              <p:nvGrpSpPr>
                <p:cNvPr id="17" name="Group 20"/>
                <p:cNvGrpSpPr>
                  <a:grpSpLocks/>
                </p:cNvGrpSpPr>
                <p:nvPr/>
              </p:nvGrpSpPr>
              <p:grpSpPr bwMode="auto">
                <a:xfrm>
                  <a:off x="2910" y="10806"/>
                  <a:ext cx="5505" cy="1815"/>
                  <a:chOff x="2910" y="10800"/>
                  <a:chExt cx="5505" cy="1815"/>
                </a:xfrm>
              </p:grpSpPr>
              <p:grpSp>
                <p:nvGrpSpPr>
                  <p:cNvPr id="30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2910" y="11265"/>
                    <a:ext cx="5505" cy="1350"/>
                    <a:chOff x="2910" y="11265"/>
                    <a:chExt cx="5505" cy="1350"/>
                  </a:xfrm>
                </p:grpSpPr>
                <p:sp>
                  <p:nvSpPr>
                    <p:cNvPr id="33" name="Rectangle 33" descr="Light vertical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25" y="11595"/>
                      <a:ext cx="3045" cy="285"/>
                    </a:xfrm>
                    <a:prstGeom prst="rect">
                      <a:avLst/>
                    </a:prstGeom>
                    <a:pattFill prst="ltVert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 type="none" w="sm" len="lg"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  <p:sp>
                  <p:nvSpPr>
                    <p:cNvPr id="34" name="Freeform 32" descr="Light horizontal"/>
                    <p:cNvSpPr>
                      <a:spLocks/>
                    </p:cNvSpPr>
                    <p:nvPr/>
                  </p:nvSpPr>
                  <p:spPr bwMode="auto">
                    <a:xfrm>
                      <a:off x="4050" y="11880"/>
                      <a:ext cx="1275" cy="735"/>
                    </a:xfrm>
                    <a:custGeom>
                      <a:avLst/>
                      <a:gdLst>
                        <a:gd name="T0" fmla="*/ 90 w 1275"/>
                        <a:gd name="T1" fmla="*/ 0 h 735"/>
                        <a:gd name="T2" fmla="*/ 1275 w 1275"/>
                        <a:gd name="T3" fmla="*/ 0 h 735"/>
                        <a:gd name="T4" fmla="*/ 1275 w 1275"/>
                        <a:gd name="T5" fmla="*/ 735 h 735"/>
                        <a:gd name="T6" fmla="*/ 0 w 1275"/>
                        <a:gd name="T7" fmla="*/ 0 h 7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275" h="735">
                          <a:moveTo>
                            <a:pt x="90" y="0"/>
                          </a:moveTo>
                          <a:lnTo>
                            <a:pt x="1275" y="0"/>
                          </a:lnTo>
                          <a:lnTo>
                            <a:pt x="1275" y="73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pattFill prst="ltHorz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 type="triangle" w="sm" len="lg"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  <p:sp>
                  <p:nvSpPr>
                    <p:cNvPr id="35" name="Freeform 31" descr="Light vertical"/>
                    <p:cNvSpPr>
                      <a:spLocks/>
                    </p:cNvSpPr>
                    <p:nvPr/>
                  </p:nvSpPr>
                  <p:spPr bwMode="auto">
                    <a:xfrm>
                      <a:off x="2940" y="11310"/>
                      <a:ext cx="990" cy="570"/>
                    </a:xfrm>
                    <a:custGeom>
                      <a:avLst/>
                      <a:gdLst>
                        <a:gd name="T0" fmla="*/ 0 w 990"/>
                        <a:gd name="T1" fmla="*/ 0 h 570"/>
                        <a:gd name="T2" fmla="*/ 0 w 990"/>
                        <a:gd name="T3" fmla="*/ 570 h 570"/>
                        <a:gd name="T4" fmla="*/ 990 w 990"/>
                        <a:gd name="T5" fmla="*/ 570 h 570"/>
                        <a:gd name="T6" fmla="*/ 0 w 990"/>
                        <a:gd name="T7" fmla="*/ 0 h 5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990" h="570">
                          <a:moveTo>
                            <a:pt x="0" y="0"/>
                          </a:moveTo>
                          <a:lnTo>
                            <a:pt x="0" y="570"/>
                          </a:lnTo>
                          <a:lnTo>
                            <a:pt x="990" y="57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pattFill prst="ltVert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  <p:sp>
                  <p:nvSpPr>
                    <p:cNvPr id="36" name="AutoShap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10" y="11880"/>
                      <a:ext cx="5505" cy="0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  <p:grpSp>
                  <p:nvGrpSpPr>
                    <p:cNvPr id="37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10" y="11265"/>
                      <a:ext cx="5505" cy="1350"/>
                      <a:chOff x="2910" y="11265"/>
                      <a:chExt cx="5505" cy="1350"/>
                    </a:xfrm>
                  </p:grpSpPr>
                  <p:sp>
                    <p:nvSpPr>
                      <p:cNvPr id="38" name="AutoShape 2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910" y="11265"/>
                        <a:ext cx="0" cy="615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lg"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  <p:sp>
                    <p:nvSpPr>
                      <p:cNvPr id="39" name="AutoShape 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10" y="11265"/>
                        <a:ext cx="2415" cy="1350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lg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  <p:sp>
                    <p:nvSpPr>
                      <p:cNvPr id="40" name="AutoShape 2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25" y="11595"/>
                        <a:ext cx="0" cy="1020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lg"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  <p:sp>
                    <p:nvSpPr>
                      <p:cNvPr id="41" name="AutoShape 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325" y="11595"/>
                        <a:ext cx="3090" cy="0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lg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  <p:sp>
                    <p:nvSpPr>
                      <p:cNvPr id="42" name="AutoShape 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415" y="11595"/>
                        <a:ext cx="0" cy="285"/>
                      </a:xfrm>
                      <a:prstGeom prst="straightConnector1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 type="none" w="sm" len="lg"/>
                        <a:tailEnd type="triangle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</p:grpSp>
              </p:grpSp>
              <p:sp>
                <p:nvSpPr>
                  <p:cNvPr id="31" name="AutoShape 22"/>
                  <p:cNvSpPr>
                    <a:spLocks noChangeShapeType="1"/>
                  </p:cNvSpPr>
                  <p:nvPr/>
                </p:nvSpPr>
                <p:spPr bwMode="auto">
                  <a:xfrm>
                    <a:off x="4050" y="10800"/>
                    <a:ext cx="0" cy="46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lg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sp>
                <p:nvSpPr>
                  <p:cNvPr id="32" name="AutoShape 21"/>
                  <p:cNvSpPr>
                    <a:spLocks noChangeShapeType="1"/>
                  </p:cNvSpPr>
                  <p:nvPr/>
                </p:nvSpPr>
                <p:spPr bwMode="auto">
                  <a:xfrm>
                    <a:off x="2910" y="11010"/>
                    <a:ext cx="114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med"/>
                    <a:tailEnd type="triangl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</p:grpSp>
            <p:grpSp>
              <p:nvGrpSpPr>
                <p:cNvPr id="18" name="Group 14"/>
                <p:cNvGrpSpPr>
                  <a:grpSpLocks/>
                </p:cNvGrpSpPr>
                <p:nvPr/>
              </p:nvGrpSpPr>
              <p:grpSpPr bwMode="auto">
                <a:xfrm>
                  <a:off x="2940" y="13056"/>
                  <a:ext cx="5475" cy="1573"/>
                  <a:chOff x="2940" y="13056"/>
                  <a:chExt cx="5475" cy="1573"/>
                </a:xfrm>
              </p:grpSpPr>
              <p:sp>
                <p:nvSpPr>
                  <p:cNvPr id="25" name="Freeform 19" descr="Light horizontal"/>
                  <p:cNvSpPr>
                    <a:spLocks/>
                  </p:cNvSpPr>
                  <p:nvPr/>
                </p:nvSpPr>
                <p:spPr bwMode="auto">
                  <a:xfrm>
                    <a:off x="4875" y="13056"/>
                    <a:ext cx="3443" cy="705"/>
                  </a:xfrm>
                  <a:custGeom>
                    <a:avLst/>
                    <a:gdLst>
                      <a:gd name="T0" fmla="*/ 0 w 3443"/>
                      <a:gd name="T1" fmla="*/ 705 h 705"/>
                      <a:gd name="T2" fmla="*/ 450 w 3443"/>
                      <a:gd name="T3" fmla="*/ 0 h 705"/>
                      <a:gd name="T4" fmla="*/ 3443 w 3443"/>
                      <a:gd name="T5" fmla="*/ 705 h 705"/>
                      <a:gd name="T6" fmla="*/ 0 w 3443"/>
                      <a:gd name="T7" fmla="*/ 705 h 7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443" h="705">
                        <a:moveTo>
                          <a:pt x="0" y="705"/>
                        </a:moveTo>
                        <a:lnTo>
                          <a:pt x="450" y="0"/>
                        </a:lnTo>
                        <a:lnTo>
                          <a:pt x="3443" y="705"/>
                        </a:lnTo>
                        <a:lnTo>
                          <a:pt x="0" y="705"/>
                        </a:lnTo>
                        <a:close/>
                      </a:path>
                    </a:pathLst>
                  </a:custGeom>
                  <a:pattFill prst="ltHorz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sm" len="lg"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sp>
                <p:nvSpPr>
                  <p:cNvPr id="26" name="Freeform 18" descr="Light vertical"/>
                  <p:cNvSpPr>
                    <a:spLocks/>
                  </p:cNvSpPr>
                  <p:nvPr/>
                </p:nvSpPr>
                <p:spPr bwMode="auto">
                  <a:xfrm>
                    <a:off x="2940" y="13761"/>
                    <a:ext cx="1876" cy="750"/>
                  </a:xfrm>
                  <a:custGeom>
                    <a:avLst/>
                    <a:gdLst>
                      <a:gd name="T0" fmla="*/ 0 w 1876"/>
                      <a:gd name="T1" fmla="*/ 0 h 750"/>
                      <a:gd name="T2" fmla="*/ 1876 w 1876"/>
                      <a:gd name="T3" fmla="*/ 0 h 750"/>
                      <a:gd name="T4" fmla="*/ 1680 w 1876"/>
                      <a:gd name="T5" fmla="*/ 300 h 750"/>
                      <a:gd name="T6" fmla="*/ 1335 w 1876"/>
                      <a:gd name="T7" fmla="*/ 653 h 750"/>
                      <a:gd name="T8" fmla="*/ 1110 w 1876"/>
                      <a:gd name="T9" fmla="*/ 750 h 750"/>
                      <a:gd name="T10" fmla="*/ 705 w 1876"/>
                      <a:gd name="T11" fmla="*/ 570 h 750"/>
                      <a:gd name="T12" fmla="*/ 360 w 1876"/>
                      <a:gd name="T13" fmla="*/ 285 h 750"/>
                      <a:gd name="T14" fmla="*/ 0 w 1876"/>
                      <a:gd name="T15" fmla="*/ 0 h 7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876" h="750">
                        <a:moveTo>
                          <a:pt x="0" y="0"/>
                        </a:moveTo>
                        <a:lnTo>
                          <a:pt x="1876" y="0"/>
                        </a:lnTo>
                        <a:lnTo>
                          <a:pt x="1680" y="300"/>
                        </a:lnTo>
                        <a:lnTo>
                          <a:pt x="1335" y="653"/>
                        </a:lnTo>
                        <a:lnTo>
                          <a:pt x="1110" y="750"/>
                        </a:lnTo>
                        <a:lnTo>
                          <a:pt x="705" y="570"/>
                        </a:lnTo>
                        <a:lnTo>
                          <a:pt x="360" y="28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pattFill prst="ltVert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 type="none" w="sm" len="lg"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grpSp>
                <p:nvGrpSpPr>
                  <p:cNvPr id="27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40" y="13056"/>
                    <a:ext cx="5475" cy="1573"/>
                    <a:chOff x="2940" y="13050"/>
                    <a:chExt cx="5475" cy="1573"/>
                  </a:xfrm>
                </p:grpSpPr>
                <p:sp>
                  <p:nvSpPr>
                    <p:cNvPr id="28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940" y="13050"/>
                      <a:ext cx="2385" cy="1573"/>
                    </a:xfrm>
                    <a:custGeom>
                      <a:avLst/>
                      <a:gdLst>
                        <a:gd name="T0" fmla="*/ 0 w 2385"/>
                        <a:gd name="T1" fmla="*/ 705 h 1573"/>
                        <a:gd name="T2" fmla="*/ 1185 w 2385"/>
                        <a:gd name="T3" fmla="*/ 1455 h 1573"/>
                        <a:gd name="T4" fmla="*/ 2385 w 2385"/>
                        <a:gd name="T5" fmla="*/ 0 h 15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385" h="1573">
                          <a:moveTo>
                            <a:pt x="0" y="705"/>
                          </a:moveTo>
                          <a:cubicBezTo>
                            <a:pt x="198" y="830"/>
                            <a:pt x="787" y="1573"/>
                            <a:pt x="1185" y="1455"/>
                          </a:cubicBezTo>
                          <a:cubicBezTo>
                            <a:pt x="1583" y="1337"/>
                            <a:pt x="2135" y="303"/>
                            <a:pt x="2385" y="0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  <p:sp>
                  <p:nvSpPr>
                    <p:cNvPr id="29" name="AutoShap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25" y="13050"/>
                      <a:ext cx="3090" cy="705"/>
                    </a:xfrm>
                    <a:prstGeom prst="straightConnector1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</p:grpSp>
            </p:grpSp>
            <p:sp>
              <p:nvSpPr>
                <p:cNvPr id="1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876" y="11450"/>
                  <a:ext cx="1064" cy="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1444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26,78 kN</a:t>
                  </a:r>
                  <a:endParaRPr lang="en-US" altLang="id-ID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325" y="12396"/>
                  <a:ext cx="1455" cy="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altLang="id-ID" sz="1444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−</a:t>
                  </a:r>
                  <a:r>
                    <a:rPr lang="en-US" altLang="id-ID" sz="1444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33,21 kN</a:t>
                  </a:r>
                  <a:endParaRPr lang="en-US" altLang="id-ID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325" y="11271"/>
                  <a:ext cx="1064" cy="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1444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2,41 kN</a:t>
                  </a:r>
                  <a:endParaRPr lang="en-US" altLang="id-ID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171" y="14374"/>
                  <a:ext cx="1934" cy="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1444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M</a:t>
                  </a:r>
                  <a:r>
                    <a:rPr lang="en-US" altLang="id-ID" sz="1444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maks</a:t>
                  </a:r>
                  <a:r>
                    <a:rPr lang="en-US" altLang="id-ID" sz="1444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= 89,68 kN∙m</a:t>
                  </a:r>
                  <a:endParaRPr lang="en-US" altLang="id-ID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325" y="12832"/>
                  <a:ext cx="1934" cy="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1444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− 48,214 kN∙m</a:t>
                  </a:r>
                  <a:endParaRPr lang="en-US" altLang="id-ID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AutoShape 8"/>
                <p:cNvSpPr>
                  <a:spLocks noChangeShapeType="1"/>
                </p:cNvSpPr>
                <p:nvPr/>
              </p:nvSpPr>
              <p:spPr bwMode="auto">
                <a:xfrm>
                  <a:off x="2910" y="13761"/>
                  <a:ext cx="5505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</p:grpSp>
        </p:grp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7440" y="12020"/>
              <a:ext cx="794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1589" b="1" u="sng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SFD</a:t>
              </a:r>
              <a:endParaRPr lang="en-US" altLang="id-ID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7478" y="13864"/>
              <a:ext cx="892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1589" b="1" u="sng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BMD</a:t>
              </a:r>
              <a:endParaRPr lang="en-US" altLang="id-ID" sz="26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" name="Rectangle 116"/>
          <p:cNvSpPr>
            <a:spLocks noChangeArrowheads="1"/>
          </p:cNvSpPr>
          <p:nvPr/>
        </p:nvSpPr>
        <p:spPr bwMode="auto">
          <a:xfrm>
            <a:off x="2201069" y="327039"/>
            <a:ext cx="1642116" cy="66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1733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13207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altLang="id-ID" sz="1733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id-ID" altLang="id-ID" sz="1156">
                <a:latin typeface="Arial" pitchFamily="34" charset="0"/>
                <a:cs typeface="Arial" pitchFamily="34" charset="0"/>
              </a:rPr>
              <a:t> </a:t>
            </a: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65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6410" y="792539"/>
            <a:ext cx="11887200" cy="6537502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Contoh 8.</a:t>
            </a:r>
            <a:r>
              <a:rPr lang="en-US" b="1" dirty="0"/>
              <a:t>3</a:t>
            </a:r>
            <a:endParaRPr lang="en-US" dirty="0"/>
          </a:p>
          <a:p>
            <a:pPr algn="just"/>
            <a:r>
              <a:rPr lang="en-US" sz="3467" dirty="0"/>
              <a:t>H</a:t>
            </a:r>
            <a:r>
              <a:rPr lang="id-ID" sz="3467" dirty="0"/>
              <a:t>itunglah besarnya reaksi tumpuan dari struktur balok menerus pada </a:t>
            </a:r>
            <a:r>
              <a:rPr lang="es-GT" sz="3467" dirty="0"/>
              <a:t>G</a:t>
            </a:r>
            <a:r>
              <a:rPr lang="id-ID" sz="3467" dirty="0"/>
              <a:t>ambar </a:t>
            </a:r>
            <a:r>
              <a:rPr lang="es-GT" sz="3467" dirty="0"/>
              <a:t>8.7.a</a:t>
            </a:r>
            <a:r>
              <a:rPr lang="id-ID" sz="3467" dirty="0"/>
              <a:t> di bawah ini, dengan menganggap nilai </a:t>
            </a:r>
            <a:r>
              <a:rPr lang="id-ID" sz="3467" i="1" dirty="0"/>
              <a:t>E</a:t>
            </a:r>
            <a:r>
              <a:rPr lang="id-ID" sz="3467" dirty="0"/>
              <a:t> = 200 GPa dan </a:t>
            </a:r>
            <a:r>
              <a:rPr lang="id-ID" sz="3467" i="1" dirty="0"/>
              <a:t>I</a:t>
            </a:r>
            <a:r>
              <a:rPr lang="id-ID" sz="3467" dirty="0"/>
              <a:t> = 90(10</a:t>
            </a:r>
            <a:r>
              <a:rPr lang="id-ID" sz="3467" baseline="30000" dirty="0"/>
              <a:t>6</a:t>
            </a:r>
            <a:r>
              <a:rPr lang="id-ID" sz="3467" dirty="0"/>
              <a:t>) mm</a:t>
            </a:r>
            <a:r>
              <a:rPr lang="id-ID" sz="3467" baseline="30000" dirty="0"/>
              <a:t>4</a:t>
            </a:r>
            <a:r>
              <a:rPr lang="id-ID" sz="3467" dirty="0"/>
              <a:t>. Diketahui pula bahwa tumpuan sendi di A mengalami perpindahan ke atas sebesar 30 mm.</a:t>
            </a:r>
          </a:p>
          <a:p>
            <a:endParaRPr lang="id-ID" dirty="0"/>
          </a:p>
        </p:txBody>
      </p:sp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4619756" y="5369046"/>
            <a:ext cx="8345776" cy="2496277"/>
            <a:chOff x="1785" y="2565"/>
            <a:chExt cx="7814" cy="2205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785" y="2565"/>
              <a:ext cx="7814" cy="2205"/>
              <a:chOff x="1785" y="2565"/>
              <a:chExt cx="7814" cy="2205"/>
            </a:xfrm>
          </p:grpSpPr>
          <p:grpSp>
            <p:nvGrpSpPr>
              <p:cNvPr id="10" name="Group 11"/>
              <p:cNvGrpSpPr>
                <a:grpSpLocks/>
              </p:cNvGrpSpPr>
              <p:nvPr/>
            </p:nvGrpSpPr>
            <p:grpSpPr bwMode="auto">
              <a:xfrm>
                <a:off x="1785" y="2700"/>
                <a:ext cx="7380" cy="2070"/>
                <a:chOff x="1785" y="2700"/>
                <a:chExt cx="7380" cy="2070"/>
              </a:xfrm>
            </p:grpSpPr>
            <p:grpSp>
              <p:nvGrpSpPr>
                <p:cNvPr id="16" name="Group 20"/>
                <p:cNvGrpSpPr>
                  <a:grpSpLocks/>
                </p:cNvGrpSpPr>
                <p:nvPr/>
              </p:nvGrpSpPr>
              <p:grpSpPr bwMode="auto">
                <a:xfrm>
                  <a:off x="1785" y="3570"/>
                  <a:ext cx="7380" cy="720"/>
                  <a:chOff x="1785" y="3165"/>
                  <a:chExt cx="7380" cy="720"/>
                </a:xfrm>
              </p:grpSpPr>
              <p:sp>
                <p:nvSpPr>
                  <p:cNvPr id="25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2175" y="3165"/>
                    <a:ext cx="6990" cy="150"/>
                  </a:xfrm>
                  <a:prstGeom prst="rect">
                    <a:avLst/>
                  </a:prstGeom>
                  <a:solidFill>
                    <a:srgbClr val="00B0F0"/>
                  </a:solidFill>
                  <a:ln w="9525">
                    <a:solidFill>
                      <a:srgbClr val="000000"/>
                    </a:solidFill>
                    <a:miter lim="800000"/>
                    <a:headEnd type="none" w="sm" len="lg"/>
                    <a:tailEnd/>
                  </a:ln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622"/>
                  </a:p>
                </p:txBody>
              </p:sp>
              <p:grpSp>
                <p:nvGrpSpPr>
                  <p:cNvPr id="26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1785" y="3315"/>
                    <a:ext cx="840" cy="420"/>
                    <a:chOff x="2940" y="3780"/>
                    <a:chExt cx="840" cy="420"/>
                  </a:xfrm>
                </p:grpSpPr>
                <p:grpSp>
                  <p:nvGrpSpPr>
                    <p:cNvPr id="41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40" y="4035"/>
                      <a:ext cx="840" cy="165"/>
                      <a:chOff x="2940" y="4035"/>
                      <a:chExt cx="840" cy="165"/>
                    </a:xfrm>
                  </p:grpSpPr>
                  <p:sp>
                    <p:nvSpPr>
                      <p:cNvPr id="43" name="Rectangle 39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40" y="4035"/>
                        <a:ext cx="840" cy="165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 type="none" w="sm" len="lg"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44" name="AutoShape 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40" y="4035"/>
                        <a:ext cx="84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none" w="sm" len="lg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</p:grpSp>
                <p:sp>
                  <p:nvSpPr>
                    <p:cNvPr id="42" name="AutoShap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5" y="3780"/>
                      <a:ext cx="465" cy="255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</p:grpSp>
              <p:grpSp>
                <p:nvGrpSpPr>
                  <p:cNvPr id="27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4590" y="3315"/>
                    <a:ext cx="690" cy="570"/>
                    <a:chOff x="4920" y="3765"/>
                    <a:chExt cx="690" cy="570"/>
                  </a:xfrm>
                </p:grpSpPr>
                <p:sp>
                  <p:nvSpPr>
                    <p:cNvPr id="35" name="AutoShap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5" y="3765"/>
                      <a:ext cx="465" cy="255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  <p:grpSp>
                  <p:nvGrpSpPr>
                    <p:cNvPr id="36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0" y="4170"/>
                      <a:ext cx="690" cy="165"/>
                      <a:chOff x="2940" y="4035"/>
                      <a:chExt cx="840" cy="165"/>
                    </a:xfrm>
                  </p:grpSpPr>
                  <p:sp>
                    <p:nvSpPr>
                      <p:cNvPr id="39" name="Rectangle 33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40" y="4035"/>
                        <a:ext cx="840" cy="165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 type="none" w="sm" len="lg"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40" name="AutoShape 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40" y="4035"/>
                        <a:ext cx="84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none" w="sm" len="lg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</p:grpSp>
                <p:sp>
                  <p:nvSpPr>
                    <p:cNvPr id="37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7" y="4020"/>
                      <a:ext cx="143" cy="150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  <p:sp>
                  <p:nvSpPr>
                    <p:cNvPr id="38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0" y="4020"/>
                      <a:ext cx="143" cy="150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</p:grpSp>
              <p:grpSp>
                <p:nvGrpSpPr>
                  <p:cNvPr id="2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7410" y="3315"/>
                    <a:ext cx="690" cy="570"/>
                    <a:chOff x="4920" y="3765"/>
                    <a:chExt cx="690" cy="570"/>
                  </a:xfrm>
                </p:grpSpPr>
                <p:sp>
                  <p:nvSpPr>
                    <p:cNvPr id="29" name="AutoShap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55" y="3765"/>
                      <a:ext cx="465" cy="255"/>
                    </a:xfrm>
                    <a:prstGeom prst="triangle">
                      <a:avLst>
                        <a:gd name="adj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  <p:grpSp>
                  <p:nvGrpSpPr>
                    <p:cNvPr id="30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20" y="4170"/>
                      <a:ext cx="690" cy="165"/>
                      <a:chOff x="2940" y="4035"/>
                      <a:chExt cx="840" cy="165"/>
                    </a:xfrm>
                  </p:grpSpPr>
                  <p:sp>
                    <p:nvSpPr>
                      <p:cNvPr id="33" name="Rectangle 26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40" y="4035"/>
                        <a:ext cx="840" cy="165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 type="none" w="sm" len="lg"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  <p:sp>
                    <p:nvSpPr>
                      <p:cNvPr id="34" name="AutoShape 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40" y="4035"/>
                        <a:ext cx="84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none" w="sm" len="lg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622"/>
                      </a:p>
                    </p:txBody>
                  </p:sp>
                </p:grpSp>
                <p:sp>
                  <p:nvSpPr>
                    <p:cNvPr id="31" name="Oval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7" y="4020"/>
                      <a:ext cx="143" cy="150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  <p:sp>
                  <p:nvSpPr>
                    <p:cNvPr id="32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0" y="4020"/>
                      <a:ext cx="143" cy="150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622"/>
                    </a:p>
                  </p:txBody>
                </p:sp>
              </p:grpSp>
            </p:grpSp>
            <p:sp>
              <p:nvSpPr>
                <p:cNvPr id="17" name="AutoShape 19"/>
                <p:cNvSpPr>
                  <a:spLocks noChangeShapeType="1"/>
                </p:cNvSpPr>
                <p:nvPr/>
              </p:nvSpPr>
              <p:spPr bwMode="auto">
                <a:xfrm>
                  <a:off x="9165" y="2700"/>
                  <a:ext cx="0" cy="870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 type="none" w="sm" len="lg"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18" name="AutoShape 18"/>
                <p:cNvSpPr>
                  <a:spLocks noChangeShapeType="1"/>
                </p:cNvSpPr>
                <p:nvPr/>
              </p:nvSpPr>
              <p:spPr bwMode="auto">
                <a:xfrm>
                  <a:off x="2175" y="4290"/>
                  <a:ext cx="0" cy="4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19" name="AutoShape 17"/>
                <p:cNvSpPr>
                  <a:spLocks noChangeShapeType="1"/>
                </p:cNvSpPr>
                <p:nvPr/>
              </p:nvSpPr>
              <p:spPr bwMode="auto">
                <a:xfrm>
                  <a:off x="9165" y="4290"/>
                  <a:ext cx="0" cy="4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20" name="AutoShape 16"/>
                <p:cNvSpPr>
                  <a:spLocks noChangeShapeType="1"/>
                </p:cNvSpPr>
                <p:nvPr/>
              </p:nvSpPr>
              <p:spPr bwMode="auto">
                <a:xfrm>
                  <a:off x="7770" y="4305"/>
                  <a:ext cx="0" cy="4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21" name="AutoShape 15"/>
                <p:cNvSpPr>
                  <a:spLocks noChangeShapeType="1"/>
                </p:cNvSpPr>
                <p:nvPr/>
              </p:nvSpPr>
              <p:spPr bwMode="auto">
                <a:xfrm>
                  <a:off x="4950" y="4290"/>
                  <a:ext cx="0" cy="4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22" name="AutoShape 14"/>
                <p:cNvSpPr>
                  <a:spLocks noChangeShapeType="1"/>
                </p:cNvSpPr>
                <p:nvPr/>
              </p:nvSpPr>
              <p:spPr bwMode="auto">
                <a:xfrm>
                  <a:off x="2175" y="4500"/>
                  <a:ext cx="277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lg"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23" name="AutoShape 13"/>
                <p:cNvSpPr>
                  <a:spLocks noChangeShapeType="1"/>
                </p:cNvSpPr>
                <p:nvPr/>
              </p:nvSpPr>
              <p:spPr bwMode="auto">
                <a:xfrm>
                  <a:off x="4950" y="4500"/>
                  <a:ext cx="282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lg"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  <p:sp>
              <p:nvSpPr>
                <p:cNvPr id="24" name="AutoShape 12"/>
                <p:cNvSpPr>
                  <a:spLocks noChangeShapeType="1"/>
                </p:cNvSpPr>
                <p:nvPr/>
              </p:nvSpPr>
              <p:spPr bwMode="auto">
                <a:xfrm>
                  <a:off x="7770" y="4500"/>
                  <a:ext cx="139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lg"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622"/>
                </a:p>
              </p:txBody>
            </p:sp>
          </p:grpSp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1785" y="3427"/>
                <a:ext cx="434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</a:t>
                </a:r>
                <a:endParaRPr lang="en-US" altLang="id-ID" sz="4622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5093" y="3720"/>
                <a:ext cx="434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B</a:t>
                </a:r>
                <a:endParaRPr lang="en-US" altLang="id-ID" sz="4622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7913" y="3667"/>
                <a:ext cx="434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</a:t>
                </a:r>
                <a:endParaRPr lang="en-US" altLang="id-ID" sz="4622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9165" y="3667"/>
                <a:ext cx="434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D</a:t>
                </a:r>
                <a:endParaRPr lang="en-US" altLang="id-ID" sz="4622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 Box 6"/>
              <p:cNvSpPr txBox="1">
                <a:spLocks noChangeArrowheads="1"/>
              </p:cNvSpPr>
              <p:nvPr/>
            </p:nvSpPr>
            <p:spPr bwMode="auto">
              <a:xfrm>
                <a:off x="8251" y="2565"/>
                <a:ext cx="914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40 kN</a:t>
                </a:r>
                <a:endParaRPr lang="en-US" altLang="id-ID" sz="4622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225" y="4141"/>
              <a:ext cx="824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10 m</a:t>
              </a:r>
              <a:endParaRPr lang="en-US" altLang="id-ID" sz="4622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6016" y="4125"/>
              <a:ext cx="824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10 m</a:t>
              </a:r>
              <a:endParaRPr lang="en-US" altLang="id-ID" sz="4622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8100" y="4141"/>
              <a:ext cx="659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5 m</a:t>
              </a:r>
              <a:endParaRPr lang="en-US" altLang="id-ID" sz="4622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080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4434" y="688526"/>
            <a:ext cx="2858411" cy="803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id-ID" sz="4622" b="1" dirty="0">
                <a:solidFill>
                  <a:prstClr val="black"/>
                </a:solidFill>
                <a:latin typeface="Calibri"/>
              </a:rPr>
              <a:t>Contoh 8.</a:t>
            </a:r>
            <a:r>
              <a:rPr lang="en-US" sz="4622" b="1" dirty="0">
                <a:solidFill>
                  <a:prstClr val="black"/>
                </a:solidFill>
                <a:latin typeface="Calibri"/>
              </a:rPr>
              <a:t>3</a:t>
            </a:r>
            <a:endParaRPr lang="en-US" sz="462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2457" y="1728642"/>
            <a:ext cx="57369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600" i="1" noProof="1"/>
              <a:t>V</a:t>
            </a:r>
            <a:r>
              <a:rPr lang="id-ID" sz="2600" baseline="-25000" noProof="1"/>
              <a:t>A</a:t>
            </a:r>
            <a:r>
              <a:rPr lang="id-ID" sz="2600" noProof="1"/>
              <a:t>, dipilih sebagai reaksi redundan. </a:t>
            </a:r>
          </a:p>
        </p:txBody>
      </p:sp>
      <p:sp>
        <p:nvSpPr>
          <p:cNvPr id="6" name="Rectangle 114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3302654" y="2456723"/>
            <a:ext cx="9870901" cy="6918950"/>
            <a:chOff x="1269" y="7066"/>
            <a:chExt cx="8495" cy="6824"/>
          </a:xfrm>
        </p:grpSpPr>
        <p:grpSp>
          <p:nvGrpSpPr>
            <p:cNvPr id="8" name="Group 57"/>
            <p:cNvGrpSpPr>
              <a:grpSpLocks/>
            </p:cNvGrpSpPr>
            <p:nvPr/>
          </p:nvGrpSpPr>
          <p:grpSpPr bwMode="auto">
            <a:xfrm>
              <a:off x="1269" y="7066"/>
              <a:ext cx="8495" cy="3338"/>
              <a:chOff x="1269" y="7066"/>
              <a:chExt cx="8495" cy="3338"/>
            </a:xfrm>
          </p:grpSpPr>
          <p:sp>
            <p:nvSpPr>
              <p:cNvPr id="64" name="Text Box 113"/>
              <p:cNvSpPr txBox="1">
                <a:spLocks noChangeArrowheads="1"/>
              </p:cNvSpPr>
              <p:nvPr/>
            </p:nvSpPr>
            <p:spPr bwMode="auto">
              <a:xfrm>
                <a:off x="1269" y="8168"/>
                <a:ext cx="569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311">
                    <a:latin typeface="Symbol" pitchFamily="18" charset="2"/>
                    <a:ea typeface="Calibri" pitchFamily="34" charset="0"/>
                    <a:cs typeface="Times New Roman" pitchFamily="18" charset="0"/>
                  </a:rPr>
                  <a:t>D</a:t>
                </a:r>
                <a:r>
                  <a:rPr lang="en-US" altLang="id-ID" sz="2311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</a:t>
                </a:r>
                <a:endParaRPr lang="en-US" altLang="id-ID" sz="2311">
                  <a:latin typeface="Arial" pitchFamily="34" charset="0"/>
                </a:endParaRPr>
              </a:p>
            </p:txBody>
          </p:sp>
          <p:grpSp>
            <p:nvGrpSpPr>
              <p:cNvPr id="65" name="Group 58"/>
              <p:cNvGrpSpPr>
                <a:grpSpLocks/>
              </p:cNvGrpSpPr>
              <p:nvPr/>
            </p:nvGrpSpPr>
            <p:grpSpPr bwMode="auto">
              <a:xfrm>
                <a:off x="1680" y="7066"/>
                <a:ext cx="8084" cy="3338"/>
                <a:chOff x="1680" y="7066"/>
                <a:chExt cx="8084" cy="3338"/>
              </a:xfrm>
            </p:grpSpPr>
            <p:sp>
              <p:nvSpPr>
                <p:cNvPr id="66" name="AutoShape 112"/>
                <p:cNvSpPr>
                  <a:spLocks noChangeShapeType="1"/>
                </p:cNvSpPr>
                <p:nvPr/>
              </p:nvSpPr>
              <p:spPr bwMode="auto">
                <a:xfrm>
                  <a:off x="5115" y="9415"/>
                  <a:ext cx="0" cy="922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lg"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311"/>
                </a:p>
              </p:txBody>
            </p:sp>
            <p:sp>
              <p:nvSpPr>
                <p:cNvPr id="67" name="AutoShape 111"/>
                <p:cNvSpPr>
                  <a:spLocks noChangeShapeType="1"/>
                </p:cNvSpPr>
                <p:nvPr/>
              </p:nvSpPr>
              <p:spPr bwMode="auto">
                <a:xfrm flipV="1">
                  <a:off x="7935" y="9400"/>
                  <a:ext cx="0" cy="922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lg"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311"/>
                </a:p>
              </p:txBody>
            </p:sp>
            <p:grpSp>
              <p:nvGrpSpPr>
                <p:cNvPr id="68" name="Group 60"/>
                <p:cNvGrpSpPr>
                  <a:grpSpLocks/>
                </p:cNvGrpSpPr>
                <p:nvPr/>
              </p:nvGrpSpPr>
              <p:grpSpPr bwMode="auto">
                <a:xfrm>
                  <a:off x="1680" y="7066"/>
                  <a:ext cx="8084" cy="2583"/>
                  <a:chOff x="1680" y="6360"/>
                  <a:chExt cx="8084" cy="2583"/>
                </a:xfrm>
              </p:grpSpPr>
              <p:grpSp>
                <p:nvGrpSpPr>
                  <p:cNvPr id="70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680" y="6360"/>
                    <a:ext cx="8084" cy="2205"/>
                    <a:chOff x="1680" y="6360"/>
                    <a:chExt cx="8084" cy="2205"/>
                  </a:xfrm>
                </p:grpSpPr>
                <p:grpSp>
                  <p:nvGrpSpPr>
                    <p:cNvPr id="73" name="Group 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50" y="6360"/>
                      <a:ext cx="7814" cy="2205"/>
                      <a:chOff x="1950" y="6360"/>
                      <a:chExt cx="7814" cy="2205"/>
                    </a:xfrm>
                  </p:grpSpPr>
                  <p:grpSp>
                    <p:nvGrpSpPr>
                      <p:cNvPr id="79" name="Group 8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50" y="6360"/>
                        <a:ext cx="7814" cy="1725"/>
                        <a:chOff x="1950" y="6360"/>
                        <a:chExt cx="7814" cy="1725"/>
                      </a:xfrm>
                    </p:grpSpPr>
                    <p:sp>
                      <p:nvSpPr>
                        <p:cNvPr id="99" name="Text Box 11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50" y="7222"/>
                          <a:ext cx="434" cy="4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id-ID" sz="2311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A</a:t>
                          </a:r>
                          <a:endParaRPr lang="en-US" altLang="id-ID" sz="2311"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100" name="Text Box 10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58" y="7515"/>
                          <a:ext cx="434" cy="4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id-ID" sz="2311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B</a:t>
                          </a:r>
                          <a:endParaRPr lang="en-US" altLang="id-ID" sz="2311"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101" name="Text Box 10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78" y="7462"/>
                          <a:ext cx="434" cy="4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id-ID" sz="2311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C</a:t>
                          </a:r>
                          <a:endParaRPr lang="en-US" altLang="id-ID" sz="2311"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102" name="Text Box 10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30" y="7462"/>
                          <a:ext cx="434" cy="4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id-ID" sz="2311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D</a:t>
                          </a:r>
                          <a:endParaRPr lang="en-US" altLang="id-ID" sz="2311"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103" name="Text Box 10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16" y="6360"/>
                          <a:ext cx="914" cy="4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id-ID" sz="2311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40 kN</a:t>
                          </a:r>
                          <a:endParaRPr lang="en-US" altLang="id-ID" sz="2311"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104" name="AutoShape 1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30" y="6495"/>
                          <a:ext cx="0" cy="870"/>
                        </a:xfrm>
                        <a:prstGeom prst="straightConnector1">
                          <a:avLst/>
                        </a:prstGeom>
                        <a:noFill/>
                        <a:ln w="31750">
                          <a:solidFill>
                            <a:srgbClr val="000000"/>
                          </a:solidFill>
                          <a:round/>
                          <a:headEnd type="none" w="sm" len="lg"/>
                          <a:tailEnd type="triangle" w="med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311"/>
                        </a:p>
                      </p:txBody>
                    </p:sp>
                    <p:sp>
                      <p:nvSpPr>
                        <p:cNvPr id="105" name="Rectangle 10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40" y="7365"/>
                          <a:ext cx="6990" cy="15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 type="none" w="sm" len="lg"/>
                          <a:tailEnd/>
                        </a:ln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311"/>
                        </a:p>
                      </p:txBody>
                    </p:sp>
                    <p:grpSp>
                      <p:nvGrpSpPr>
                        <p:cNvPr id="106" name="Group 9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755" y="7515"/>
                          <a:ext cx="690" cy="570"/>
                          <a:chOff x="4920" y="3765"/>
                          <a:chExt cx="690" cy="570"/>
                        </a:xfrm>
                      </p:grpSpPr>
                      <p:sp>
                        <p:nvSpPr>
                          <p:cNvPr id="114" name="AutoShape 1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55" y="3765"/>
                            <a:ext cx="465" cy="255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 type="none" w="sm" len="lg"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311"/>
                          </a:p>
                        </p:txBody>
                      </p:sp>
                      <p:grpSp>
                        <p:nvGrpSpPr>
                          <p:cNvPr id="115" name="Group 10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920" y="4170"/>
                            <a:ext cx="690" cy="165"/>
                            <a:chOff x="2940" y="4035"/>
                            <a:chExt cx="840" cy="165"/>
                          </a:xfrm>
                        </p:grpSpPr>
                        <p:sp>
                          <p:nvSpPr>
                            <p:cNvPr id="118" name="Rectangle 102" descr="Light upward diagonal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940" y="4035"/>
                              <a:ext cx="840" cy="165"/>
                            </a:xfrm>
                            <a:prstGeom prst="rect">
                              <a:avLst/>
                            </a:prstGeom>
                            <a:pattFill prst="ltUpDiag">
                              <a:fgClr>
                                <a:srgbClr val="000000"/>
                              </a:fgClr>
                              <a:bgClr>
                                <a:srgbClr val="FFFFFF"/>
                              </a:bgClr>
                            </a:patt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 type="none" w="sm" len="lg"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311"/>
                            </a:p>
                          </p:txBody>
                        </p:sp>
                        <p:sp>
                          <p:nvSpPr>
                            <p:cNvPr id="119" name="AutoShape 10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940" y="4035"/>
                              <a:ext cx="840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 type="none" w="sm" len="lg"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311"/>
                            </a:p>
                          </p:txBody>
                        </p:sp>
                      </p:grpSp>
                      <p:sp>
                        <p:nvSpPr>
                          <p:cNvPr id="116" name="Oval 9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37" y="4020"/>
                            <a:ext cx="143" cy="15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 type="none" w="sm" len="lg"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311"/>
                          </a:p>
                        </p:txBody>
                      </p:sp>
                      <p:sp>
                        <p:nvSpPr>
                          <p:cNvPr id="117" name="Oval 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80" y="4020"/>
                            <a:ext cx="143" cy="15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 type="none" w="sm" len="lg"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311"/>
                          </a:p>
                        </p:txBody>
                      </p:sp>
                    </p:grpSp>
                    <p:grpSp>
                      <p:nvGrpSpPr>
                        <p:cNvPr id="107" name="Group 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575" y="7515"/>
                          <a:ext cx="690" cy="570"/>
                          <a:chOff x="4920" y="3765"/>
                          <a:chExt cx="690" cy="570"/>
                        </a:xfrm>
                      </p:grpSpPr>
                      <p:sp>
                        <p:nvSpPr>
                          <p:cNvPr id="108" name="AutoShape 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55" y="3765"/>
                            <a:ext cx="465" cy="255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 type="none" w="sm" len="lg"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311"/>
                          </a:p>
                        </p:txBody>
                      </p:sp>
                      <p:grpSp>
                        <p:nvGrpSpPr>
                          <p:cNvPr id="109" name="Group 9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920" y="4170"/>
                            <a:ext cx="690" cy="165"/>
                            <a:chOff x="2940" y="4035"/>
                            <a:chExt cx="840" cy="165"/>
                          </a:xfrm>
                        </p:grpSpPr>
                        <p:sp>
                          <p:nvSpPr>
                            <p:cNvPr id="112" name="Rectangle 95" descr="Light upward diagonal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940" y="4035"/>
                              <a:ext cx="840" cy="165"/>
                            </a:xfrm>
                            <a:prstGeom prst="rect">
                              <a:avLst/>
                            </a:prstGeom>
                            <a:pattFill prst="ltUpDiag">
                              <a:fgClr>
                                <a:srgbClr val="000000"/>
                              </a:fgClr>
                              <a:bgClr>
                                <a:srgbClr val="FFFFFF"/>
                              </a:bgClr>
                            </a:patt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 type="none" w="sm" len="lg"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311"/>
                            </a:p>
                          </p:txBody>
                        </p:sp>
                        <p:sp>
                          <p:nvSpPr>
                            <p:cNvPr id="113" name="AutoShape 9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940" y="4035"/>
                              <a:ext cx="840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 type="none" w="sm" len="lg"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311"/>
                            </a:p>
                          </p:txBody>
                        </p:sp>
                      </p:grpSp>
                      <p:sp>
                        <p:nvSpPr>
                          <p:cNvPr id="110" name="Oval 9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37" y="4020"/>
                            <a:ext cx="143" cy="15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 type="none" w="sm" len="lg"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311"/>
                          </a:p>
                        </p:txBody>
                      </p:sp>
                      <p:sp>
                        <p:nvSpPr>
                          <p:cNvPr id="111" name="Oval 9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80" y="4020"/>
                            <a:ext cx="143" cy="15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 type="none" w="sm" len="lg"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311"/>
                          </a:p>
                        </p:txBody>
                      </p:sp>
                    </p:grpSp>
                  </p:grpSp>
                  <p:grpSp>
                    <p:nvGrpSpPr>
                      <p:cNvPr id="80" name="Group 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40" y="6678"/>
                        <a:ext cx="6990" cy="1887"/>
                        <a:chOff x="2340" y="6678"/>
                        <a:chExt cx="6990" cy="1887"/>
                      </a:xfrm>
                    </p:grpSpPr>
                    <p:grpSp>
                      <p:nvGrpSpPr>
                        <p:cNvPr id="81" name="Group 7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40" y="7920"/>
                          <a:ext cx="6990" cy="645"/>
                          <a:chOff x="2340" y="7920"/>
                          <a:chExt cx="6990" cy="645"/>
                        </a:xfrm>
                      </p:grpSpPr>
                      <p:sp>
                        <p:nvSpPr>
                          <p:cNvPr id="89" name="Text Box 8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90" y="7936"/>
                            <a:ext cx="824" cy="4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1320759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en-US" altLang="id-ID" sz="2311">
                                <a:latin typeface="Times New Roman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a:t>10 m</a:t>
                            </a:r>
                            <a:endParaRPr lang="en-US" altLang="id-ID" sz="2311"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0" name="Text Box 87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181" y="7920"/>
                            <a:ext cx="824" cy="4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1320759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en-US" altLang="id-ID" sz="2311">
                                <a:latin typeface="Times New Roman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a:t>10 m</a:t>
                            </a:r>
                            <a:endParaRPr lang="en-US" altLang="id-ID" sz="2311"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1" name="Text Box 86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265" y="7936"/>
                            <a:ext cx="659" cy="4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1320759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en-US" altLang="id-ID" sz="2311">
                                <a:latin typeface="Times New Roman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a:t>5 m</a:t>
                            </a:r>
                            <a:endParaRPr lang="en-US" altLang="id-ID" sz="2311"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2" name="AutoShape 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340" y="8085"/>
                            <a:ext cx="0" cy="465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 type="none" w="sm" len="lg"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311"/>
                          </a:p>
                        </p:txBody>
                      </p:sp>
                      <p:sp>
                        <p:nvSpPr>
                          <p:cNvPr id="93" name="AutoShape 8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30" y="8085"/>
                            <a:ext cx="0" cy="465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 type="none" w="sm" len="lg"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311"/>
                          </a:p>
                        </p:txBody>
                      </p:sp>
                      <p:sp>
                        <p:nvSpPr>
                          <p:cNvPr id="94" name="AutoShape 8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935" y="8100"/>
                            <a:ext cx="0" cy="465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 type="none" w="sm" len="lg"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311"/>
                          </a:p>
                        </p:txBody>
                      </p:sp>
                      <p:sp>
                        <p:nvSpPr>
                          <p:cNvPr id="95" name="AutoShape 8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115" y="8085"/>
                            <a:ext cx="0" cy="465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 type="none" w="sm" len="lg"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311"/>
                          </a:p>
                        </p:txBody>
                      </p:sp>
                      <p:sp>
                        <p:nvSpPr>
                          <p:cNvPr id="96" name="AutoShape 8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340" y="8295"/>
                            <a:ext cx="2775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 type="triangle" w="sm" len="lg"/>
                            <a:tailEnd type="triangle" w="sm" len="lg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311"/>
                          </a:p>
                        </p:txBody>
                      </p:sp>
                      <p:sp>
                        <p:nvSpPr>
                          <p:cNvPr id="97" name="AutoShape 8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115" y="8295"/>
                            <a:ext cx="2820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 type="triangle" w="sm" len="lg"/>
                            <a:tailEnd type="triangle" w="sm" len="lg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311"/>
                          </a:p>
                        </p:txBody>
                      </p:sp>
                      <p:sp>
                        <p:nvSpPr>
                          <p:cNvPr id="98" name="AutoShape 7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935" y="8295"/>
                            <a:ext cx="1395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 type="triangle" w="sm" len="lg"/>
                            <a:tailEnd type="triangle" w="sm" len="lg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311"/>
                          </a:p>
                        </p:txBody>
                      </p:sp>
                    </p:grpSp>
                    <p:sp>
                      <p:nvSpPr>
                        <p:cNvPr id="82" name="Freeform 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40" y="7365"/>
                          <a:ext cx="6990" cy="518"/>
                        </a:xfrm>
                        <a:custGeom>
                          <a:avLst/>
                          <a:gdLst>
                            <a:gd name="T0" fmla="*/ 0 w 6990"/>
                            <a:gd name="T1" fmla="*/ 518 h 518"/>
                            <a:gd name="T2" fmla="*/ 1575 w 6990"/>
                            <a:gd name="T3" fmla="*/ 278 h 518"/>
                            <a:gd name="T4" fmla="*/ 2775 w 6990"/>
                            <a:gd name="T5" fmla="*/ 97 h 518"/>
                            <a:gd name="T6" fmla="*/ 4214 w 6990"/>
                            <a:gd name="T7" fmla="*/ 0 h 518"/>
                            <a:gd name="T8" fmla="*/ 5595 w 6990"/>
                            <a:gd name="T9" fmla="*/ 97 h 518"/>
                            <a:gd name="T10" fmla="*/ 6990 w 6990"/>
                            <a:gd name="T11" fmla="*/ 518 h 51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6990" h="518">
                              <a:moveTo>
                                <a:pt x="0" y="518"/>
                              </a:moveTo>
                              <a:cubicBezTo>
                                <a:pt x="556" y="433"/>
                                <a:pt x="1113" y="348"/>
                                <a:pt x="1575" y="278"/>
                              </a:cubicBezTo>
                              <a:cubicBezTo>
                                <a:pt x="2037" y="208"/>
                                <a:pt x="2335" y="143"/>
                                <a:pt x="2775" y="97"/>
                              </a:cubicBezTo>
                              <a:cubicBezTo>
                                <a:pt x="3215" y="51"/>
                                <a:pt x="3744" y="0"/>
                                <a:pt x="4214" y="0"/>
                              </a:cubicBezTo>
                              <a:cubicBezTo>
                                <a:pt x="4684" y="0"/>
                                <a:pt x="5132" y="11"/>
                                <a:pt x="5595" y="97"/>
                              </a:cubicBezTo>
                              <a:cubicBezTo>
                                <a:pt x="6058" y="183"/>
                                <a:pt x="6524" y="350"/>
                                <a:pt x="6990" y="518"/>
                              </a:cubicBez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prstDash val="lgDash"/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311"/>
                        </a:p>
                      </p:txBody>
                    </p:sp>
                    <p:sp>
                      <p:nvSpPr>
                        <p:cNvPr id="83" name="AutoShape 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340" y="6960"/>
                          <a:ext cx="600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oval" w="sm" len="sm"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311"/>
                        </a:p>
                      </p:txBody>
                    </p:sp>
                    <p:sp>
                      <p:nvSpPr>
                        <p:cNvPr id="84" name="AutoShape 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115" y="6960"/>
                          <a:ext cx="600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oval" w="sm" len="sm"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311"/>
                        </a:p>
                      </p:txBody>
                    </p:sp>
                    <p:sp>
                      <p:nvSpPr>
                        <p:cNvPr id="85" name="AutoShape 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8730" y="6960"/>
                          <a:ext cx="600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oval" w="sm" len="sm"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311"/>
                        </a:p>
                      </p:txBody>
                    </p:sp>
                    <p:sp>
                      <p:nvSpPr>
                        <p:cNvPr id="86" name="Text Box 7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21" y="6678"/>
                          <a:ext cx="569" cy="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id-ID" sz="2311" i="1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x</a:t>
                          </a:r>
                          <a:r>
                            <a:rPr lang="en-US" altLang="id-ID" sz="2311" baseline="-30000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1</a:t>
                          </a:r>
                          <a:endParaRPr lang="en-US" altLang="id-ID" sz="2311"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87" name="Text Box 7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612" y="6678"/>
                          <a:ext cx="569" cy="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id-ID" sz="2311" i="1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x</a:t>
                          </a:r>
                          <a:r>
                            <a:rPr lang="en-US" altLang="id-ID" sz="2311" baseline="-30000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2</a:t>
                          </a:r>
                          <a:endParaRPr lang="en-US" altLang="id-ID" sz="2311"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88" name="Text Box 7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347" y="6678"/>
                          <a:ext cx="569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id-ID" sz="2311" i="1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x</a:t>
                          </a:r>
                          <a:r>
                            <a:rPr lang="en-US" altLang="id-ID" sz="2311" baseline="-30000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3</a:t>
                          </a:r>
                          <a:endParaRPr lang="en-US" altLang="id-ID" sz="2311">
                            <a:latin typeface="Arial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74" name="Group 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80" y="7147"/>
                      <a:ext cx="375" cy="1104"/>
                      <a:chOff x="1680" y="7147"/>
                      <a:chExt cx="375" cy="1104"/>
                    </a:xfrm>
                  </p:grpSpPr>
                  <p:sp>
                    <p:nvSpPr>
                      <p:cNvPr id="75" name="AutoShape 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80" y="7515"/>
                        <a:ext cx="375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none" w="sm" len="lg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  <p:sp>
                    <p:nvSpPr>
                      <p:cNvPr id="76" name="AutoShape 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80" y="7883"/>
                        <a:ext cx="375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none" w="sm" len="lg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  <p:sp>
                    <p:nvSpPr>
                      <p:cNvPr id="77" name="AutoShape 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38" y="7883"/>
                        <a:ext cx="0" cy="368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triangle" w="sm" len="lg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  <p:sp>
                    <p:nvSpPr>
                      <p:cNvPr id="78" name="AutoShape 6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838" y="7147"/>
                        <a:ext cx="0" cy="368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triangle" w="sm" len="lg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</p:grpSp>
              </p:grpSp>
              <p:sp>
                <p:nvSpPr>
                  <p:cNvPr id="71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55" y="8514"/>
                    <a:ext cx="937" cy="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31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20 kN</a:t>
                    </a:r>
                    <a:endParaRPr lang="en-US" altLang="id-ID" sz="2311">
                      <a:latin typeface="Arial" pitchFamily="34" charset="0"/>
                    </a:endParaRPr>
                  </a:p>
                </p:txBody>
              </p:sp>
              <p:sp>
                <p:nvSpPr>
                  <p:cNvPr id="72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45" y="8514"/>
                    <a:ext cx="937" cy="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31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60 kN</a:t>
                    </a:r>
                    <a:endParaRPr lang="en-US" altLang="id-ID" sz="2311"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69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2415" y="9220"/>
                  <a:ext cx="2033" cy="11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311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M</a:t>
                  </a:r>
                  <a:r>
                    <a:rPr lang="en-US" altLang="id-ID" sz="2311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</a:t>
                  </a:r>
                  <a:r>
                    <a:rPr lang="en-US" altLang="id-ID" sz="231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= 0</a:t>
                  </a:r>
                  <a:endParaRPr lang="en-US" altLang="id-ID" sz="2311">
                    <a:latin typeface="Arial" pitchFamily="34" charset="0"/>
                  </a:endParaRPr>
                </a:p>
                <a:p>
                  <a:pPr defTabSz="1320759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311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M</a:t>
                  </a:r>
                  <a:r>
                    <a:rPr lang="en-US" altLang="id-ID" sz="2311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r>
                    <a:rPr lang="en-US" altLang="id-ID" sz="231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= − 20∙</a:t>
                  </a:r>
                  <a:r>
                    <a:rPr lang="en-US" altLang="id-ID" sz="2311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x</a:t>
                  </a:r>
                  <a:r>
                    <a:rPr lang="en-US" altLang="id-ID" sz="2311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r>
                    <a:rPr lang="en-US" altLang="id-ID" sz="231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endParaRPr lang="en-US" altLang="id-ID" sz="2311">
                    <a:latin typeface="Arial" pitchFamily="34" charset="0"/>
                  </a:endParaRPr>
                </a:p>
                <a:p>
                  <a:pPr defTabSz="1320759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311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M</a:t>
                  </a:r>
                  <a:r>
                    <a:rPr lang="en-US" altLang="id-ID" sz="2311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3</a:t>
                  </a:r>
                  <a:r>
                    <a:rPr lang="en-US" altLang="id-ID" sz="231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= − 40∙</a:t>
                  </a:r>
                  <a:r>
                    <a:rPr lang="en-US" altLang="id-ID" sz="2311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x</a:t>
                  </a:r>
                  <a:r>
                    <a:rPr lang="en-US" altLang="id-ID" sz="2311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3</a:t>
                  </a:r>
                  <a:endParaRPr lang="en-US" altLang="id-ID" sz="2311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1269" y="10909"/>
              <a:ext cx="8495" cy="2981"/>
              <a:chOff x="1269" y="10909"/>
              <a:chExt cx="8495" cy="2981"/>
            </a:xfrm>
          </p:grpSpPr>
          <p:grpSp>
            <p:nvGrpSpPr>
              <p:cNvPr id="10" name="Group 4"/>
              <p:cNvGrpSpPr>
                <a:grpSpLocks/>
              </p:cNvGrpSpPr>
              <p:nvPr/>
            </p:nvGrpSpPr>
            <p:grpSpPr bwMode="auto">
              <a:xfrm>
                <a:off x="1269" y="10909"/>
                <a:ext cx="8495" cy="2316"/>
                <a:chOff x="1269" y="9865"/>
                <a:chExt cx="8495" cy="2316"/>
              </a:xfrm>
            </p:grpSpPr>
            <p:grpSp>
              <p:nvGrpSpPr>
                <p:cNvPr id="12" name="Group 7"/>
                <p:cNvGrpSpPr>
                  <a:grpSpLocks/>
                </p:cNvGrpSpPr>
                <p:nvPr/>
              </p:nvGrpSpPr>
              <p:grpSpPr bwMode="auto">
                <a:xfrm>
                  <a:off x="1269" y="9865"/>
                  <a:ext cx="8495" cy="1887"/>
                  <a:chOff x="1269" y="9865"/>
                  <a:chExt cx="8495" cy="1887"/>
                </a:xfrm>
              </p:grpSpPr>
              <p:grpSp>
                <p:nvGrpSpPr>
                  <p:cNvPr id="15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269" y="9865"/>
                    <a:ext cx="8495" cy="1887"/>
                    <a:chOff x="1269" y="9070"/>
                    <a:chExt cx="8495" cy="1887"/>
                  </a:xfrm>
                </p:grpSpPr>
                <p:grpSp>
                  <p:nvGrpSpPr>
                    <p:cNvPr id="18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20" y="9070"/>
                      <a:ext cx="8144" cy="1887"/>
                      <a:chOff x="1620" y="9070"/>
                      <a:chExt cx="8144" cy="1887"/>
                    </a:xfrm>
                  </p:grpSpPr>
                  <p:sp>
                    <p:nvSpPr>
                      <p:cNvPr id="20" name="Text Box 5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950" y="9614"/>
                        <a:ext cx="434" cy="4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311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A</a:t>
                        </a:r>
                        <a:endParaRPr lang="en-US" altLang="id-ID" sz="2311"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21" name="Text Box 5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258" y="9907"/>
                        <a:ext cx="434" cy="4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311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B</a:t>
                        </a:r>
                        <a:endParaRPr lang="en-US" altLang="id-ID" sz="2311"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22" name="Text Box 5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078" y="9854"/>
                        <a:ext cx="434" cy="4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311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C</a:t>
                        </a:r>
                        <a:endParaRPr lang="en-US" altLang="id-ID" sz="2311"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23" name="Text Box 5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330" y="9854"/>
                        <a:ext cx="434" cy="4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311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D</a:t>
                        </a:r>
                        <a:endParaRPr lang="en-US" altLang="id-ID" sz="2311"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24" name="Text Box 5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680" y="10169"/>
                        <a:ext cx="884" cy="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id-ID" altLang="id-ID" sz="2311" noProof="1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1 kN</a:t>
                        </a:r>
                        <a:endParaRPr lang="id-ID" altLang="id-ID" sz="2311" noProof="1"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25" name="Rectangle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40" y="9757"/>
                        <a:ext cx="6990" cy="1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 type="none" w="sm" len="lg"/>
                        <a:tailEnd/>
                      </a:ln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  <p:grpSp>
                    <p:nvGrpSpPr>
                      <p:cNvPr id="26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55" y="9907"/>
                        <a:ext cx="690" cy="570"/>
                        <a:chOff x="4920" y="3765"/>
                        <a:chExt cx="690" cy="570"/>
                      </a:xfrm>
                    </p:grpSpPr>
                    <p:sp>
                      <p:nvSpPr>
                        <p:cNvPr id="58" name="AutoShape 5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55" y="3765"/>
                          <a:ext cx="465" cy="255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311"/>
                        </a:p>
                      </p:txBody>
                    </p:sp>
                    <p:grpSp>
                      <p:nvGrpSpPr>
                        <p:cNvPr id="59" name="Group 4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920" y="4170"/>
                          <a:ext cx="690" cy="165"/>
                          <a:chOff x="2940" y="4035"/>
                          <a:chExt cx="840" cy="165"/>
                        </a:xfrm>
                      </p:grpSpPr>
                      <p:sp>
                        <p:nvSpPr>
                          <p:cNvPr id="62" name="Rectangle 49" descr="Light upward diagonal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40" y="4035"/>
                            <a:ext cx="840" cy="165"/>
                          </a:xfrm>
                          <a:prstGeom prst="rect">
                            <a:avLst/>
                          </a:prstGeom>
                          <a:pattFill prst="ltUpDiag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 type="none" w="sm" len="lg"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311"/>
                          </a:p>
                        </p:txBody>
                      </p:sp>
                      <p:sp>
                        <p:nvSpPr>
                          <p:cNvPr id="63" name="AutoShape 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40" y="4035"/>
                            <a:ext cx="840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 type="none" w="sm" len="lg"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311"/>
                          </a:p>
                        </p:txBody>
                      </p:sp>
                    </p:grpSp>
                    <p:sp>
                      <p:nvSpPr>
                        <p:cNvPr id="60" name="Oval 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37" y="4020"/>
                          <a:ext cx="143" cy="150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311"/>
                        </a:p>
                      </p:txBody>
                    </p:sp>
                    <p:sp>
                      <p:nvSpPr>
                        <p:cNvPr id="61" name="Oval 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0" y="4020"/>
                          <a:ext cx="143" cy="150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311"/>
                        </a:p>
                      </p:txBody>
                    </p:sp>
                  </p:grpSp>
                  <p:grpSp>
                    <p:nvGrpSpPr>
                      <p:cNvPr id="27" name="Group 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575" y="9907"/>
                        <a:ext cx="690" cy="570"/>
                        <a:chOff x="4920" y="3765"/>
                        <a:chExt cx="690" cy="570"/>
                      </a:xfrm>
                    </p:grpSpPr>
                    <p:sp>
                      <p:nvSpPr>
                        <p:cNvPr id="52" name="AutoShape 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55" y="3765"/>
                          <a:ext cx="465" cy="255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311"/>
                        </a:p>
                      </p:txBody>
                    </p:sp>
                    <p:grpSp>
                      <p:nvGrpSpPr>
                        <p:cNvPr id="53" name="Group 4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920" y="4170"/>
                          <a:ext cx="690" cy="165"/>
                          <a:chOff x="2940" y="4035"/>
                          <a:chExt cx="840" cy="165"/>
                        </a:xfrm>
                      </p:grpSpPr>
                      <p:sp>
                        <p:nvSpPr>
                          <p:cNvPr id="56" name="Rectangle 42" descr="Light upward diagonal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40" y="4035"/>
                            <a:ext cx="840" cy="165"/>
                          </a:xfrm>
                          <a:prstGeom prst="rect">
                            <a:avLst/>
                          </a:prstGeom>
                          <a:pattFill prst="ltUpDiag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 type="none" w="sm" len="lg"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311"/>
                          </a:p>
                        </p:txBody>
                      </p:sp>
                      <p:sp>
                        <p:nvSpPr>
                          <p:cNvPr id="57" name="AutoShape 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940" y="4035"/>
                            <a:ext cx="840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 type="none" w="sm" len="lg"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311"/>
                          </a:p>
                        </p:txBody>
                      </p:sp>
                    </p:grpSp>
                    <p:sp>
                      <p:nvSpPr>
                        <p:cNvPr id="54" name="Oval 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37" y="4020"/>
                          <a:ext cx="143" cy="150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311"/>
                        </a:p>
                      </p:txBody>
                    </p:sp>
                    <p:sp>
                      <p:nvSpPr>
                        <p:cNvPr id="55" name="Oval 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80" y="4020"/>
                          <a:ext cx="143" cy="150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311"/>
                        </a:p>
                      </p:txBody>
                    </p:sp>
                  </p:grpSp>
                  <p:grpSp>
                    <p:nvGrpSpPr>
                      <p:cNvPr id="28" name="Group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40" y="10312"/>
                        <a:ext cx="6990" cy="645"/>
                        <a:chOff x="2340" y="7920"/>
                        <a:chExt cx="6990" cy="645"/>
                      </a:xfrm>
                    </p:grpSpPr>
                    <p:sp>
                      <p:nvSpPr>
                        <p:cNvPr id="42" name="Text Box 3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90" y="7936"/>
                          <a:ext cx="824" cy="4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id-ID" sz="2311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10 m</a:t>
                          </a:r>
                          <a:endParaRPr lang="en-US" altLang="id-ID" sz="2311"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3" name="Text Box 3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181" y="7920"/>
                          <a:ext cx="824" cy="4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id-ID" sz="2311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10 m</a:t>
                          </a:r>
                          <a:endParaRPr lang="en-US" altLang="id-ID" sz="2311"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4" name="Text Box 3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265" y="7936"/>
                          <a:ext cx="659" cy="4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id-ID" sz="2311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5 m</a:t>
                          </a:r>
                          <a:endParaRPr lang="en-US" altLang="id-ID" sz="2311"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45" name="AutoShape 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340" y="8085"/>
                          <a:ext cx="0" cy="46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311"/>
                        </a:p>
                      </p:txBody>
                    </p:sp>
                    <p:sp>
                      <p:nvSpPr>
                        <p:cNvPr id="46" name="AutoShape 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30" y="8085"/>
                          <a:ext cx="0" cy="46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311"/>
                        </a:p>
                      </p:txBody>
                    </p:sp>
                    <p:sp>
                      <p:nvSpPr>
                        <p:cNvPr id="47" name="AutoShape 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935" y="8100"/>
                          <a:ext cx="0" cy="46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311"/>
                        </a:p>
                      </p:txBody>
                    </p:sp>
                    <p:sp>
                      <p:nvSpPr>
                        <p:cNvPr id="48" name="AutoShape 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115" y="8085"/>
                          <a:ext cx="0" cy="46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311"/>
                        </a:p>
                      </p:txBody>
                    </p:sp>
                    <p:sp>
                      <p:nvSpPr>
                        <p:cNvPr id="49" name="AutoShape 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340" y="8295"/>
                          <a:ext cx="277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lg"/>
                          <a:tailEnd type="triangle" w="sm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311"/>
                        </a:p>
                      </p:txBody>
                    </p:sp>
                    <p:sp>
                      <p:nvSpPr>
                        <p:cNvPr id="50" name="AutoShape 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115" y="8295"/>
                          <a:ext cx="2820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lg"/>
                          <a:tailEnd type="triangle" w="sm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311"/>
                        </a:p>
                      </p:txBody>
                    </p:sp>
                    <p:sp>
                      <p:nvSpPr>
                        <p:cNvPr id="51" name="AutoShape 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935" y="8295"/>
                          <a:ext cx="139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lg"/>
                          <a:tailEnd type="triangle" w="sm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311"/>
                        </a:p>
                      </p:txBody>
                    </p:sp>
                  </p:grpSp>
                  <p:sp>
                    <p:nvSpPr>
                      <p:cNvPr id="29" name="AutoShape 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40" y="9352"/>
                        <a:ext cx="60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oval" w="sm" len="sm"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  <p:sp>
                    <p:nvSpPr>
                      <p:cNvPr id="30" name="AutoShape 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15" y="9352"/>
                        <a:ext cx="60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oval" w="sm" len="sm"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  <p:sp>
                    <p:nvSpPr>
                      <p:cNvPr id="31" name="AutoShape 2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8730" y="9352"/>
                        <a:ext cx="60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oval" w="sm" len="sm"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  <p:sp>
                    <p:nvSpPr>
                      <p:cNvPr id="32" name="Text Box 2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821" y="9070"/>
                        <a:ext cx="569" cy="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311" i="1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x</a:t>
                        </a:r>
                        <a:r>
                          <a:rPr lang="en-US" altLang="id-ID" sz="2311" baseline="-3000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1</a:t>
                        </a:r>
                        <a:endParaRPr lang="en-US" altLang="id-ID" sz="2311"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33" name="Text Box 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612" y="9070"/>
                        <a:ext cx="569" cy="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311" i="1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x</a:t>
                        </a:r>
                        <a:r>
                          <a:rPr lang="en-US" altLang="id-ID" sz="2311" baseline="-3000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2</a:t>
                        </a:r>
                        <a:endParaRPr lang="en-US" altLang="id-ID" sz="2311"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34" name="Text Box 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347" y="9070"/>
                        <a:ext cx="569" cy="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311" i="1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x</a:t>
                        </a:r>
                        <a:r>
                          <a:rPr lang="en-US" altLang="id-ID" sz="2311" baseline="-3000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3</a:t>
                        </a:r>
                        <a:endParaRPr lang="en-US" altLang="id-ID" sz="2311"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35" name="AutoShape 1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340" y="9907"/>
                        <a:ext cx="0" cy="683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 type="none" w="sm" len="lg"/>
                        <a:tailEnd type="triangle" w="med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  <p:sp>
                    <p:nvSpPr>
                      <p:cNvPr id="36" name="Freeform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40" y="9502"/>
                        <a:ext cx="6990" cy="419"/>
                      </a:xfrm>
                      <a:custGeom>
                        <a:avLst/>
                        <a:gdLst>
                          <a:gd name="T0" fmla="*/ 0 w 6990"/>
                          <a:gd name="T1" fmla="*/ 0 h 419"/>
                          <a:gd name="T2" fmla="*/ 2775 w 6990"/>
                          <a:gd name="T3" fmla="*/ 352 h 419"/>
                          <a:gd name="T4" fmla="*/ 4214 w 6990"/>
                          <a:gd name="T5" fmla="*/ 405 h 419"/>
                          <a:gd name="T6" fmla="*/ 5612 w 6990"/>
                          <a:gd name="T7" fmla="*/ 352 h 419"/>
                          <a:gd name="T8" fmla="*/ 6990 w 6990"/>
                          <a:gd name="T9" fmla="*/ 112 h 41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6990" h="419">
                            <a:moveTo>
                              <a:pt x="0" y="0"/>
                            </a:moveTo>
                            <a:cubicBezTo>
                              <a:pt x="1036" y="142"/>
                              <a:pt x="2073" y="285"/>
                              <a:pt x="2775" y="352"/>
                            </a:cubicBezTo>
                            <a:cubicBezTo>
                              <a:pt x="3477" y="419"/>
                              <a:pt x="3741" y="405"/>
                              <a:pt x="4214" y="405"/>
                            </a:cubicBezTo>
                            <a:cubicBezTo>
                              <a:pt x="4687" y="405"/>
                              <a:pt x="5149" y="401"/>
                              <a:pt x="5612" y="352"/>
                            </a:cubicBezTo>
                            <a:cubicBezTo>
                              <a:pt x="6075" y="303"/>
                              <a:pt x="6532" y="207"/>
                              <a:pt x="6990" y="112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0000"/>
                        </a:solidFill>
                        <a:prstDash val="lgDash"/>
                        <a:round/>
                        <a:headEnd type="none" w="sm" len="lg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  <p:grpSp>
                    <p:nvGrpSpPr>
                      <p:cNvPr id="37" name="Group 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20" y="9134"/>
                        <a:ext cx="375" cy="984"/>
                        <a:chOff x="1620" y="9134"/>
                        <a:chExt cx="375" cy="984"/>
                      </a:xfrm>
                    </p:grpSpPr>
                    <p:sp>
                      <p:nvSpPr>
                        <p:cNvPr id="38" name="AutoShap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620" y="9502"/>
                          <a:ext cx="37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311"/>
                        </a:p>
                      </p:txBody>
                    </p:sp>
                    <p:sp>
                      <p:nvSpPr>
                        <p:cNvPr id="39" name="AutoShape 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620" y="9750"/>
                          <a:ext cx="37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311"/>
                        </a:p>
                      </p:txBody>
                    </p:sp>
                    <p:sp>
                      <p:nvSpPr>
                        <p:cNvPr id="40" name="AutoShape 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78" y="9750"/>
                          <a:ext cx="0" cy="368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311"/>
                        </a:p>
                      </p:txBody>
                    </p:sp>
                    <p:sp>
                      <p:nvSpPr>
                        <p:cNvPr id="41" name="AutoShape 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78" y="9134"/>
                          <a:ext cx="0" cy="368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311"/>
                        </a:p>
                      </p:txBody>
                    </p:sp>
                  </p:grpSp>
                </p:grpSp>
                <p:sp>
                  <p:nvSpPr>
                    <p:cNvPr id="19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69" y="9434"/>
                      <a:ext cx="569" cy="4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id-ID" sz="2311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lang="en-US" altLang="id-ID" sz="2311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AA</a:t>
                      </a:r>
                      <a:endParaRPr lang="en-US" altLang="id-ID" sz="2311">
                        <a:latin typeface="Arial" pitchFamily="34" charset="0"/>
                      </a:endParaRPr>
                    </a:p>
                  </p:txBody>
                </p:sp>
              </p:grpSp>
              <p:sp>
                <p:nvSpPr>
                  <p:cNvPr id="16" name="AutoShap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35" y="10830"/>
                    <a:ext cx="0" cy="922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lg"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311"/>
                  </a:p>
                </p:txBody>
              </p:sp>
              <p:sp>
                <p:nvSpPr>
                  <p:cNvPr id="17" name="AutoShape 8"/>
                  <p:cNvSpPr>
                    <a:spLocks noChangeShapeType="1"/>
                  </p:cNvSpPr>
                  <p:nvPr/>
                </p:nvSpPr>
                <p:spPr bwMode="auto">
                  <a:xfrm>
                    <a:off x="5115" y="10830"/>
                    <a:ext cx="0" cy="922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lg"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311"/>
                  </a:p>
                </p:txBody>
              </p:sp>
            </p:grpSp>
            <p:sp>
              <p:nvSpPr>
                <p:cNvPr id="1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755" y="11752"/>
                  <a:ext cx="937" cy="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31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 kN</a:t>
                  </a:r>
                  <a:endParaRPr lang="en-US" altLang="id-ID" sz="2311">
                    <a:latin typeface="Arial" pitchFamily="34" charset="0"/>
                  </a:endParaRPr>
                </a:p>
              </p:txBody>
            </p:sp>
            <p:sp>
              <p:nvSpPr>
                <p:cNvPr id="1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545" y="11752"/>
                  <a:ext cx="937" cy="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31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 kN</a:t>
                  </a:r>
                  <a:endParaRPr lang="en-US" altLang="id-ID" sz="2311">
                    <a:latin typeface="Arial" pitchFamily="34" charset="0"/>
                  </a:endParaRPr>
                </a:p>
              </p:txBody>
            </p:sp>
          </p:grpSp>
          <p:sp>
            <p:nvSpPr>
              <p:cNvPr id="11" name="Text Box 3"/>
              <p:cNvSpPr txBox="1">
                <a:spLocks noChangeArrowheads="1"/>
              </p:cNvSpPr>
              <p:nvPr/>
            </p:nvSpPr>
            <p:spPr bwMode="auto">
              <a:xfrm>
                <a:off x="2564" y="12706"/>
                <a:ext cx="2033" cy="1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311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r>
                  <a:rPr lang="en-US" altLang="id-ID" sz="2311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r>
                  <a:rPr lang="en-US" altLang="id-ID" sz="231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= </a:t>
                </a:r>
                <a:r>
                  <a:rPr lang="en-US" altLang="id-ID" sz="2311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</a:t>
                </a:r>
                <a:r>
                  <a:rPr lang="en-US" altLang="id-ID" sz="2311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lang="en-US" altLang="id-ID" sz="2311">
                  <a:latin typeface="Arial" pitchFamily="34" charset="0"/>
                </a:endParaRPr>
              </a:p>
              <a:p>
                <a:pPr defTabSz="132075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311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r>
                  <a:rPr lang="en-US" altLang="id-ID" sz="2311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r>
                  <a:rPr lang="en-US" altLang="id-ID" sz="231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= 10 −  </a:t>
                </a:r>
                <a:r>
                  <a:rPr lang="en-US" altLang="id-ID" sz="2311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x</a:t>
                </a:r>
                <a:r>
                  <a:rPr lang="en-US" altLang="id-ID" sz="2311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r>
                  <a:rPr lang="en-US" altLang="id-ID" sz="231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lang="en-US" altLang="id-ID" sz="2311">
                  <a:latin typeface="Arial" pitchFamily="34" charset="0"/>
                </a:endParaRPr>
              </a:p>
              <a:p>
                <a:pPr defTabSz="132075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311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</a:t>
                </a:r>
                <a:r>
                  <a:rPr lang="en-US" altLang="id-ID" sz="2311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3</a:t>
                </a:r>
                <a:r>
                  <a:rPr lang="en-US" altLang="id-ID" sz="231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= 0</a:t>
                </a:r>
                <a:endParaRPr lang="en-US" altLang="id-ID" sz="2311">
                  <a:latin typeface="Arial" pitchFamily="34" charset="0"/>
                </a:endParaRPr>
              </a:p>
            </p:txBody>
          </p:sp>
        </p:grpSp>
      </p:grpSp>
      <p:sp>
        <p:nvSpPr>
          <p:cNvPr id="122" name="Rectangle 121"/>
          <p:cNvSpPr/>
          <p:nvPr/>
        </p:nvSpPr>
        <p:spPr>
          <a:xfrm>
            <a:off x="10667999" y="8839945"/>
            <a:ext cx="3582712" cy="892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3467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0,03</a:t>
            </a:r>
            <a:r>
              <a:rPr lang="en-US" sz="3467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id-ID" sz="3467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= </a:t>
            </a:r>
            <a:r>
              <a:rPr lang="id-ID" sz="3467" b="1" dirty="0">
                <a:solidFill>
                  <a:srgbClr val="FF0000"/>
                </a:solidFill>
                <a:latin typeface="Symbol"/>
                <a:ea typeface="Calibri"/>
                <a:cs typeface="Times New Roman"/>
              </a:rPr>
              <a:t>D</a:t>
            </a:r>
            <a:r>
              <a:rPr lang="id-ID" sz="3467" b="1" baseline="-25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</a:t>
            </a:r>
            <a:r>
              <a:rPr lang="id-ID" sz="3467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+ </a:t>
            </a:r>
            <a:r>
              <a:rPr lang="id-ID" sz="3467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</a:t>
            </a:r>
            <a:r>
              <a:rPr lang="id-ID" sz="3467" b="1" baseline="-25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</a:t>
            </a:r>
            <a:r>
              <a:rPr lang="id-ID" sz="3467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∙</a:t>
            </a:r>
            <a:r>
              <a:rPr lang="id-ID" sz="3467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f</a:t>
            </a:r>
            <a:r>
              <a:rPr lang="id-ID" sz="3467" b="1" baseline="-25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AA</a:t>
            </a:r>
            <a:endParaRPr lang="id-ID" sz="2889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000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19887" y="1868229"/>
            <a:ext cx="7104265" cy="62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67" noProof="1"/>
              <a:t>Struktur Statis Tak Tentu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d-ID" sz="3467" noProof="1"/>
              <a:t>Sebuah struktur apapun jenisnya dapat diklasifikasikan sebagai struktur statis tak tentu apabila </a:t>
            </a:r>
            <a:r>
              <a:rPr lang="id-ID" sz="3467" u="sng" noProof="1">
                <a:solidFill>
                  <a:srgbClr val="00B050"/>
                </a:solidFill>
              </a:rPr>
              <a:t>jumlah reaksi tumpuan yang tak diketahui atau gaya-gaya dalamnya melebihi jumlah persamaan kesetimbangan yang tersedia untuk keperluan analisis</a:t>
            </a:r>
          </a:p>
          <a:p>
            <a:pPr algn="just"/>
            <a:r>
              <a:rPr lang="id-ID" sz="3467" noProof="1"/>
              <a:t>Sebagian besar struktur yang dihasilkan saat ini merupakan struktur statis tak tentu</a:t>
            </a:r>
          </a:p>
          <a:p>
            <a:pPr algn="just"/>
            <a:r>
              <a:rPr lang="id-ID" sz="3467" noProof="1"/>
              <a:t>Struktur beton hampir selalu merupakan struktur statis tak tentu, karena pada umumnya elemen balok dan kolom dicor secara monolit menjadi satu kesatuan</a:t>
            </a:r>
          </a:p>
        </p:txBody>
      </p:sp>
    </p:spTree>
    <p:extLst>
      <p:ext uri="{BB962C8B-B14F-4D97-AF65-F5344CB8AC3E}">
        <p14:creationId xmlns:p14="http://schemas.microsoft.com/office/powerpoint/2010/main" val="2254908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4434" y="688526"/>
            <a:ext cx="2858411" cy="803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id-ID" sz="4622" b="1" dirty="0">
                <a:solidFill>
                  <a:prstClr val="black"/>
                </a:solidFill>
                <a:latin typeface="Calibri"/>
              </a:rPr>
              <a:t>Contoh 8.</a:t>
            </a:r>
            <a:r>
              <a:rPr lang="en-US" sz="4622" b="1" dirty="0">
                <a:solidFill>
                  <a:prstClr val="black"/>
                </a:solidFill>
                <a:latin typeface="Calibri"/>
              </a:rPr>
              <a:t>3</a:t>
            </a:r>
            <a:endParaRPr lang="en-US" sz="462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2457" y="1728642"/>
            <a:ext cx="57369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600" i="1" noProof="1"/>
              <a:t>V</a:t>
            </a:r>
            <a:r>
              <a:rPr lang="id-ID" sz="2600" baseline="-25000" noProof="1"/>
              <a:t>A</a:t>
            </a:r>
            <a:r>
              <a:rPr lang="id-ID" sz="2600" noProof="1"/>
              <a:t>, dipilih sebagai reaksi redundan. </a:t>
            </a:r>
          </a:p>
        </p:txBody>
      </p:sp>
      <p:sp>
        <p:nvSpPr>
          <p:cNvPr id="6" name="Rectangle 114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501232" y="2405416"/>
          <a:ext cx="10527417" cy="6445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" name="Document" r:id="rId3" imgW="6537186" imgH="3996767" progId="Word.Document.12">
                  <p:embed/>
                </p:oleObj>
              </mc:Choice>
              <mc:Fallback>
                <p:oleObj name="Document" r:id="rId3" imgW="6537186" imgH="3996767" progId="Word.Documen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1232" y="2405416"/>
                        <a:ext cx="10527417" cy="6445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120"/>
          <p:cNvGraphicFramePr>
            <a:graphicFrameLocks noChangeAspect="1"/>
          </p:cNvGraphicFramePr>
          <p:nvPr/>
        </p:nvGraphicFramePr>
        <p:xfrm>
          <a:off x="3500479" y="7241254"/>
          <a:ext cx="10281452" cy="1976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Document" r:id="rId5" imgW="5748608" imgH="1105228" progId="Word.Document.12">
                  <p:embed/>
                </p:oleObj>
              </mc:Choice>
              <mc:Fallback>
                <p:oleObj name="Document" r:id="rId5" imgW="5748608" imgH="1105228" progId="Word.Document.12">
                  <p:embed/>
                  <p:pic>
                    <p:nvPicPr>
                      <p:cNvPr id="121" name="Object 1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0479" y="7241254"/>
                        <a:ext cx="10281452" cy="1976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6163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4434" y="688526"/>
            <a:ext cx="2858411" cy="803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id-ID" sz="4622" b="1" dirty="0">
                <a:solidFill>
                  <a:prstClr val="black"/>
                </a:solidFill>
                <a:latin typeface="Calibri"/>
              </a:rPr>
              <a:t>Contoh 8.</a:t>
            </a:r>
            <a:r>
              <a:rPr lang="en-US" sz="4622" b="1" dirty="0">
                <a:solidFill>
                  <a:prstClr val="black"/>
                </a:solidFill>
                <a:latin typeface="Calibri"/>
              </a:rPr>
              <a:t>3</a:t>
            </a:r>
            <a:endParaRPr lang="en-US" sz="462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2457" y="1728642"/>
            <a:ext cx="57369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600" i="1" noProof="1"/>
              <a:t>V</a:t>
            </a:r>
            <a:r>
              <a:rPr lang="id-ID" sz="2600" baseline="-25000" noProof="1"/>
              <a:t>A</a:t>
            </a:r>
            <a:r>
              <a:rPr lang="id-ID" sz="2600" noProof="1"/>
              <a:t>, dipilih sebagai reaksi redundan. </a:t>
            </a:r>
          </a:p>
        </p:txBody>
      </p:sp>
      <p:sp>
        <p:nvSpPr>
          <p:cNvPr id="6" name="Rectangle 114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501232" y="2405416"/>
          <a:ext cx="10527417" cy="6445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" name="Document" r:id="rId3" imgW="6537186" imgH="3996767" progId="Word.Document.12">
                  <p:embed/>
                </p:oleObj>
              </mc:Choice>
              <mc:Fallback>
                <p:oleObj name="Document" r:id="rId3" imgW="6537186" imgH="3996767" progId="Word.Documen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1232" y="2405416"/>
                        <a:ext cx="10527417" cy="6445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120"/>
          <p:cNvGraphicFramePr>
            <a:graphicFrameLocks noChangeAspect="1"/>
          </p:cNvGraphicFramePr>
          <p:nvPr/>
        </p:nvGraphicFramePr>
        <p:xfrm>
          <a:off x="3500479" y="7241254"/>
          <a:ext cx="10281452" cy="1976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Document" r:id="rId5" imgW="5748608" imgH="1105228" progId="Word.Document.12">
                  <p:embed/>
                </p:oleObj>
              </mc:Choice>
              <mc:Fallback>
                <p:oleObj name="Document" r:id="rId5" imgW="5748608" imgH="1105228" progId="Word.Document.12">
                  <p:embed/>
                  <p:pic>
                    <p:nvPicPr>
                      <p:cNvPr id="121" name="Object 1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0479" y="7241254"/>
                        <a:ext cx="10281452" cy="1976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8053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4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2456" y="2140612"/>
            <a:ext cx="10609179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600" dirty="0"/>
              <a:t>Mengingat bahwa </a:t>
            </a:r>
            <a:r>
              <a:rPr lang="id-ID" sz="2600" i="1" dirty="0"/>
              <a:t>E</a:t>
            </a:r>
            <a:r>
              <a:rPr lang="id-ID" sz="2600" dirty="0"/>
              <a:t> = 200 GPa dan </a:t>
            </a:r>
            <a:r>
              <a:rPr lang="id-ID" sz="2600" i="1" dirty="0"/>
              <a:t>I</a:t>
            </a:r>
            <a:r>
              <a:rPr lang="id-ID" sz="2600" dirty="0"/>
              <a:t> = 90(10</a:t>
            </a:r>
            <a:r>
              <a:rPr lang="id-ID" sz="2600" baseline="30000" dirty="0"/>
              <a:t>6</a:t>
            </a:r>
            <a:r>
              <a:rPr lang="id-ID" sz="2600" dirty="0"/>
              <a:t>) mm</a:t>
            </a:r>
            <a:r>
              <a:rPr lang="id-ID" sz="2600" baseline="30000" dirty="0"/>
              <a:t>4</a:t>
            </a:r>
            <a:r>
              <a:rPr lang="id-ID" sz="2600" dirty="0"/>
              <a:t>, maka diperoleh </a:t>
            </a:r>
            <a:r>
              <a:rPr lang="id-ID" sz="2600" b="1" i="1" dirty="0"/>
              <a:t>V</a:t>
            </a:r>
            <a:r>
              <a:rPr lang="id-ID" sz="2600" b="1" baseline="-25000" dirty="0"/>
              <a:t>A</a:t>
            </a:r>
            <a:r>
              <a:rPr lang="id-ID" sz="2600" b="1" dirty="0"/>
              <a:t> = 5,81 kN</a:t>
            </a:r>
            <a:r>
              <a:rPr lang="id-ID" sz="2600" dirty="0"/>
              <a:t> ( ↑ ), dan reaksi tumpuan di titik B serta titik C dapat diperoleh dengan menggunakan persamaan kesetimbangan sebagai berikut :</a:t>
            </a:r>
          </a:p>
          <a:p>
            <a:pPr>
              <a:lnSpc>
                <a:spcPct val="150000"/>
              </a:lnSpc>
            </a:pPr>
            <a:r>
              <a:rPr lang="id-ID" sz="2600" dirty="0"/>
              <a:t>	</a:t>
            </a:r>
            <a:r>
              <a:rPr lang="id-ID" sz="2600" b="1" dirty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id-ID" sz="2600" b="1" i="1" dirty="0">
                <a:solidFill>
                  <a:srgbClr val="0070C0"/>
                </a:solidFill>
              </a:rPr>
              <a:t>M</a:t>
            </a:r>
            <a:r>
              <a:rPr lang="id-ID" sz="2600" b="1" baseline="-25000" dirty="0">
                <a:solidFill>
                  <a:srgbClr val="0070C0"/>
                </a:solidFill>
              </a:rPr>
              <a:t>B</a:t>
            </a:r>
            <a:r>
              <a:rPr lang="id-ID" sz="2600" b="1" dirty="0">
                <a:solidFill>
                  <a:srgbClr val="0070C0"/>
                </a:solidFill>
              </a:rPr>
              <a:t> = 0</a:t>
            </a:r>
            <a:r>
              <a:rPr lang="id-ID" sz="2600" dirty="0"/>
              <a:t>	</a:t>
            </a:r>
            <a:r>
              <a:rPr lang="id-ID" sz="2600" i="1" dirty="0"/>
              <a:t>V</a:t>
            </a:r>
            <a:r>
              <a:rPr lang="id-ID" sz="2600" baseline="-25000" dirty="0"/>
              <a:t>A</a:t>
            </a:r>
            <a:r>
              <a:rPr lang="id-ID" sz="2600" dirty="0"/>
              <a:t>(10) – </a:t>
            </a:r>
            <a:r>
              <a:rPr lang="id-ID" sz="2600" i="1" dirty="0"/>
              <a:t>V</a:t>
            </a:r>
            <a:r>
              <a:rPr lang="id-ID" sz="2600" baseline="-25000" dirty="0"/>
              <a:t>C</a:t>
            </a:r>
            <a:r>
              <a:rPr lang="id-ID" sz="2600" dirty="0"/>
              <a:t>(10) + 40(15) 	= 0</a:t>
            </a:r>
          </a:p>
          <a:p>
            <a:pPr>
              <a:lnSpc>
                <a:spcPct val="150000"/>
              </a:lnSpc>
            </a:pPr>
            <a:r>
              <a:rPr lang="id-ID" sz="2600" dirty="0"/>
              <a:t>			5,81(10) – </a:t>
            </a:r>
            <a:r>
              <a:rPr lang="id-ID" sz="2600" i="1" dirty="0"/>
              <a:t>V</a:t>
            </a:r>
            <a:r>
              <a:rPr lang="id-ID" sz="2600" baseline="-25000" dirty="0"/>
              <a:t>C</a:t>
            </a:r>
            <a:r>
              <a:rPr lang="id-ID" sz="2600" dirty="0"/>
              <a:t>(10) + 600	= 0</a:t>
            </a:r>
          </a:p>
          <a:p>
            <a:pPr>
              <a:lnSpc>
                <a:spcPct val="150000"/>
              </a:lnSpc>
            </a:pPr>
            <a:r>
              <a:rPr lang="id-ID" sz="2600" dirty="0"/>
              <a:t>				</a:t>
            </a:r>
            <a:r>
              <a:rPr lang="id-ID" sz="2600" b="1" i="1" dirty="0"/>
              <a:t>V</a:t>
            </a:r>
            <a:r>
              <a:rPr lang="id-ID" sz="2600" b="1" baseline="-25000" dirty="0"/>
              <a:t>C</a:t>
            </a:r>
            <a:r>
              <a:rPr lang="id-ID" sz="2600" b="1" dirty="0"/>
              <a:t> = 65,81 kN</a:t>
            </a:r>
            <a:r>
              <a:rPr lang="id-ID" sz="2600" dirty="0"/>
              <a:t> ( ↑ )</a:t>
            </a:r>
          </a:p>
          <a:p>
            <a:pPr>
              <a:lnSpc>
                <a:spcPct val="150000"/>
              </a:lnSpc>
            </a:pPr>
            <a:r>
              <a:rPr lang="id-ID" sz="2600" dirty="0"/>
              <a:t>  </a:t>
            </a:r>
          </a:p>
          <a:p>
            <a:pPr>
              <a:lnSpc>
                <a:spcPct val="150000"/>
              </a:lnSpc>
            </a:pPr>
            <a:r>
              <a:rPr lang="id-ID" sz="2600" dirty="0"/>
              <a:t>	</a:t>
            </a:r>
            <a:r>
              <a:rPr lang="id-ID" sz="2600" b="1" dirty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id-ID" sz="2600" b="1" i="1" dirty="0">
                <a:solidFill>
                  <a:srgbClr val="0070C0"/>
                </a:solidFill>
              </a:rPr>
              <a:t>V</a:t>
            </a:r>
            <a:r>
              <a:rPr lang="id-ID" sz="2600" b="1" dirty="0">
                <a:solidFill>
                  <a:srgbClr val="0070C0"/>
                </a:solidFill>
              </a:rPr>
              <a:t> = 0</a:t>
            </a:r>
            <a:r>
              <a:rPr lang="id-ID" sz="2600" dirty="0"/>
              <a:t>		</a:t>
            </a:r>
            <a:r>
              <a:rPr lang="id-ID" sz="2600" i="1" dirty="0"/>
              <a:t>V</a:t>
            </a:r>
            <a:r>
              <a:rPr lang="id-ID" sz="2600" baseline="-25000" dirty="0"/>
              <a:t>A</a:t>
            </a:r>
            <a:r>
              <a:rPr lang="id-ID" sz="2600" dirty="0"/>
              <a:t> + </a:t>
            </a:r>
            <a:r>
              <a:rPr lang="id-ID" sz="2600" i="1" dirty="0"/>
              <a:t>V</a:t>
            </a:r>
            <a:r>
              <a:rPr lang="id-ID" sz="2600" baseline="-25000" dirty="0"/>
              <a:t>B</a:t>
            </a:r>
            <a:r>
              <a:rPr lang="id-ID" sz="2600" dirty="0"/>
              <a:t> + </a:t>
            </a:r>
            <a:r>
              <a:rPr lang="id-ID" sz="2600" i="1" dirty="0"/>
              <a:t>V</a:t>
            </a:r>
            <a:r>
              <a:rPr lang="id-ID" sz="2600" baseline="-25000" dirty="0"/>
              <a:t>C</a:t>
            </a:r>
            <a:r>
              <a:rPr lang="id-ID" sz="2600" dirty="0"/>
              <a:t> – 40 	= 0</a:t>
            </a:r>
          </a:p>
          <a:p>
            <a:pPr>
              <a:lnSpc>
                <a:spcPct val="150000"/>
              </a:lnSpc>
            </a:pPr>
            <a:r>
              <a:rPr lang="id-ID" sz="2600" dirty="0"/>
              <a:t>			5,81 + </a:t>
            </a:r>
            <a:r>
              <a:rPr lang="id-ID" sz="2600" i="1" dirty="0"/>
              <a:t>V</a:t>
            </a:r>
            <a:r>
              <a:rPr lang="id-ID" sz="2600" baseline="-25000" dirty="0"/>
              <a:t>B</a:t>
            </a:r>
            <a:r>
              <a:rPr lang="id-ID" sz="2600" dirty="0"/>
              <a:t> + 65,81 – 40 	= 0</a:t>
            </a:r>
          </a:p>
          <a:p>
            <a:pPr>
              <a:lnSpc>
                <a:spcPct val="150000"/>
              </a:lnSpc>
            </a:pPr>
            <a:r>
              <a:rPr lang="id-ID" sz="2600" dirty="0"/>
              <a:t>				</a:t>
            </a:r>
            <a:r>
              <a:rPr lang="id-ID" sz="2600" b="1" i="1" dirty="0"/>
              <a:t>V</a:t>
            </a:r>
            <a:r>
              <a:rPr lang="id-ID" sz="2600" b="1" baseline="-25000" dirty="0"/>
              <a:t>B</a:t>
            </a:r>
            <a:r>
              <a:rPr lang="id-ID" sz="2600" b="1" dirty="0"/>
              <a:t> = 22,38 kN</a:t>
            </a:r>
            <a:r>
              <a:rPr lang="id-ID" sz="2600" dirty="0"/>
              <a:t> ( ↑ )</a:t>
            </a:r>
          </a:p>
        </p:txBody>
      </p:sp>
    </p:spTree>
    <p:extLst>
      <p:ext uri="{BB962C8B-B14F-4D97-AF65-F5344CB8AC3E}">
        <p14:creationId xmlns:p14="http://schemas.microsoft.com/office/powerpoint/2010/main" val="396065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000897"/>
              </p:ext>
            </p:extLst>
          </p:nvPr>
        </p:nvGraphicFramePr>
        <p:xfrm>
          <a:off x="1307264" y="3031247"/>
          <a:ext cx="11887200" cy="5219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878">
                <a:tc>
                  <a:txBody>
                    <a:bodyPr/>
                    <a:lstStyle/>
                    <a:p>
                      <a:pPr algn="ctr"/>
                      <a:r>
                        <a:rPr lang="id-ID" sz="1600" noProof="1"/>
                        <a:t>Keuntungan</a:t>
                      </a:r>
                    </a:p>
                  </a:txBody>
                  <a:tcPr marL="133601" marR="133601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1"/>
                        <a:t>Kekurangan</a:t>
                      </a:r>
                      <a:endParaRPr lang="id-ID" sz="1600" noProof="1"/>
                    </a:p>
                  </a:txBody>
                  <a:tcPr marL="133601" marR="133601" marT="66040" marB="660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624">
                <a:tc>
                  <a:txBody>
                    <a:bodyPr/>
                    <a:lstStyle/>
                    <a:p>
                      <a:r>
                        <a:rPr lang="id-ID" sz="2000" noProof="1"/>
                        <a:t>Tegangan</a:t>
                      </a:r>
                      <a:r>
                        <a:rPr lang="id-ID" sz="2000" baseline="0" noProof="1"/>
                        <a:t> maksimum dan defleksi lebih kecil daripada struktur statis tertentu</a:t>
                      </a:r>
                      <a:endParaRPr lang="id-ID" sz="2000" noProof="1"/>
                    </a:p>
                  </a:txBody>
                  <a:tcPr marL="133601" marR="133601" marT="66040" marB="66040"/>
                </a:tc>
                <a:tc>
                  <a:txBody>
                    <a:bodyPr/>
                    <a:lstStyle/>
                    <a:p>
                      <a:r>
                        <a:rPr lang="id-ID" sz="2000" noProof="1"/>
                        <a:t>Biaya fabrikasi</a:t>
                      </a:r>
                      <a:r>
                        <a:rPr lang="id-ID" sz="2000" baseline="0" noProof="1"/>
                        <a:t> yang tinggi</a:t>
                      </a:r>
                      <a:endParaRPr lang="id-ID" sz="2000" noProof="1"/>
                    </a:p>
                  </a:txBody>
                  <a:tcPr marL="133601" marR="133601" marT="66040" marB="660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8441">
                <a:tc>
                  <a:txBody>
                    <a:bodyPr/>
                    <a:lstStyle/>
                    <a:p>
                      <a:r>
                        <a:rPr lang="id-ID" sz="2000" noProof="1"/>
                        <a:t>Memiliki</a:t>
                      </a:r>
                      <a:r>
                        <a:rPr lang="id-ID" sz="2000" baseline="0" noProof="1"/>
                        <a:t> tendensi untuk redistribusi beban jika terjadi overloading</a:t>
                      </a:r>
                      <a:endParaRPr lang="id-ID" sz="2000" noProof="1"/>
                    </a:p>
                  </a:txBody>
                  <a:tcPr marL="133601" marR="133601" marT="66040" marB="66040"/>
                </a:tc>
                <a:tc>
                  <a:txBody>
                    <a:bodyPr/>
                    <a:lstStyle/>
                    <a:p>
                      <a:r>
                        <a:rPr lang="id-ID" sz="2000" noProof="1"/>
                        <a:t>Ada</a:t>
                      </a:r>
                      <a:r>
                        <a:rPr lang="id-ID" sz="2000" baseline="0" noProof="1"/>
                        <a:t> tegangan tambahan yang harus diperhitungkan akibat deformasi yang disebabkan oleh penurunan tumpuan, perubahan panjang elemen, perubahan temperatur, kesalahan fabrikasi dll.</a:t>
                      </a:r>
                      <a:endParaRPr lang="id-ID" sz="2000" noProof="1"/>
                    </a:p>
                  </a:txBody>
                  <a:tcPr marL="133601" marR="133601" marT="66040" marB="660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347">
                <a:tc>
                  <a:txBody>
                    <a:bodyPr/>
                    <a:lstStyle/>
                    <a:p>
                      <a:r>
                        <a:rPr lang="id-ID" sz="2000" noProof="1"/>
                        <a:t>Dapat memikul</a:t>
                      </a:r>
                      <a:r>
                        <a:rPr lang="id-ID" sz="2000" baseline="0" noProof="1"/>
                        <a:t> beban dengan elemen yang lebih tipis</a:t>
                      </a:r>
                      <a:endParaRPr lang="id-ID" sz="2000" noProof="1"/>
                    </a:p>
                  </a:txBody>
                  <a:tcPr marL="133601" marR="133601" marT="66040" marB="66040"/>
                </a:tc>
                <a:tc>
                  <a:txBody>
                    <a:bodyPr/>
                    <a:lstStyle/>
                    <a:p>
                      <a:endParaRPr lang="id-ID" sz="2000" noProof="1"/>
                    </a:p>
                  </a:txBody>
                  <a:tcPr marL="133601" marR="133601" marT="66040" marB="660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6485">
                <a:tc>
                  <a:txBody>
                    <a:bodyPr/>
                    <a:lstStyle/>
                    <a:p>
                      <a:r>
                        <a:rPr lang="id-ID" sz="2000" noProof="1"/>
                        <a:t>Memiliki stabilitas yang lebih baik</a:t>
                      </a:r>
                      <a:r>
                        <a:rPr lang="id-ID" sz="2000" baseline="0" noProof="1"/>
                        <a:t> daripada statis tertentu</a:t>
                      </a:r>
                      <a:endParaRPr lang="id-ID" sz="2000" noProof="1"/>
                    </a:p>
                  </a:txBody>
                  <a:tcPr marL="133601" marR="133601" marT="66040" marB="66040"/>
                </a:tc>
                <a:tc>
                  <a:txBody>
                    <a:bodyPr/>
                    <a:lstStyle/>
                    <a:p>
                      <a:endParaRPr lang="id-ID" sz="2000" noProof="1"/>
                    </a:p>
                  </a:txBody>
                  <a:tcPr marL="133601" marR="133601" marT="66040" marB="660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07264" y="1960298"/>
            <a:ext cx="11753306" cy="62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67" noProof="1"/>
              <a:t>Keuntungan dan Kekurangan Struktur Statis Tak Tentu</a:t>
            </a:r>
          </a:p>
        </p:txBody>
      </p:sp>
    </p:spTree>
    <p:extLst>
      <p:ext uri="{BB962C8B-B14F-4D97-AF65-F5344CB8AC3E}">
        <p14:creationId xmlns:p14="http://schemas.microsoft.com/office/powerpoint/2010/main" val="1486352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604802" y="2236803"/>
            <a:ext cx="6208474" cy="625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67" noProof="1"/>
              <a:t>Struktur Statis Tak Tentu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7175" y="1591844"/>
            <a:ext cx="14954985" cy="1915797"/>
          </a:xfrm>
        </p:spPr>
        <p:txBody>
          <a:bodyPr/>
          <a:lstStyle/>
          <a:p>
            <a:pPr algn="l"/>
            <a:r>
              <a:rPr lang="id-ID" noProof="1"/>
              <a:t>Metode Analisis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439286"/>
              </p:ext>
            </p:extLst>
          </p:nvPr>
        </p:nvGraphicFramePr>
        <p:xfrm>
          <a:off x="1661202" y="3564776"/>
          <a:ext cx="11887200" cy="360301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03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Factor</a:t>
                      </a:r>
                      <a:endParaRPr lang="id-ID" sz="2000" dirty="0"/>
                    </a:p>
                  </a:txBody>
                  <a:tcPr marL="133601" marR="133601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Force /Flexibility Method</a:t>
                      </a:r>
                      <a:endParaRPr lang="id-ID" sz="2000" dirty="0"/>
                    </a:p>
                  </a:txBody>
                  <a:tcPr marL="133601" marR="133601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Displacement/Stiffness</a:t>
                      </a:r>
                      <a:r>
                        <a:rPr lang="en-US" sz="2000" baseline="0" dirty="0"/>
                        <a:t> Method</a:t>
                      </a:r>
                      <a:endParaRPr lang="id-ID" sz="2000" dirty="0"/>
                    </a:p>
                  </a:txBody>
                  <a:tcPr marL="133601" marR="133601" marT="66040" marB="660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2000" noProof="1"/>
                        <a:t>Variabel</a:t>
                      </a:r>
                      <a:endParaRPr lang="id-ID" sz="2000" noProof="1"/>
                    </a:p>
                  </a:txBody>
                  <a:tcPr marL="133601" marR="133601" marT="66040" marB="66040"/>
                </a:tc>
                <a:tc>
                  <a:txBody>
                    <a:bodyPr/>
                    <a:lstStyle/>
                    <a:p>
                      <a:r>
                        <a:rPr lang="en-US" sz="2000" noProof="1"/>
                        <a:t>Gaya (Force)</a:t>
                      </a:r>
                      <a:endParaRPr lang="id-ID" sz="2000" noProof="1"/>
                    </a:p>
                  </a:txBody>
                  <a:tcPr marL="133601" marR="133601" marT="66040" marB="66040"/>
                </a:tc>
                <a:tc>
                  <a:txBody>
                    <a:bodyPr/>
                    <a:lstStyle/>
                    <a:p>
                      <a:r>
                        <a:rPr lang="en-US" sz="2000" noProof="1"/>
                        <a:t>Perpindahan (Displacement)</a:t>
                      </a:r>
                      <a:endParaRPr lang="id-ID" sz="2000" noProof="1"/>
                    </a:p>
                  </a:txBody>
                  <a:tcPr marL="133601" marR="133601" marT="66040" marB="660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7864">
                <a:tc>
                  <a:txBody>
                    <a:bodyPr/>
                    <a:lstStyle/>
                    <a:p>
                      <a:r>
                        <a:rPr lang="en-US" sz="2000" noProof="1"/>
                        <a:t>Persamaan</a:t>
                      </a:r>
                      <a:r>
                        <a:rPr lang="en-US" sz="2000" baseline="0" noProof="1"/>
                        <a:t> Yang Digunakan</a:t>
                      </a:r>
                      <a:endParaRPr lang="id-ID" sz="2000" noProof="1"/>
                    </a:p>
                  </a:txBody>
                  <a:tcPr marL="133601" marR="133601" marT="66040" marB="66040"/>
                </a:tc>
                <a:tc>
                  <a:txBody>
                    <a:bodyPr/>
                    <a:lstStyle/>
                    <a:p>
                      <a:r>
                        <a:rPr lang="en-US" sz="2000" noProof="1"/>
                        <a:t>Compatibility + </a:t>
                      </a:r>
                    </a:p>
                    <a:p>
                      <a:r>
                        <a:rPr lang="en-US" sz="2000" noProof="1"/>
                        <a:t>Force-Displacement</a:t>
                      </a:r>
                      <a:endParaRPr lang="id-ID" sz="2000" noProof="1"/>
                    </a:p>
                  </a:txBody>
                  <a:tcPr marL="133601" marR="133601" marT="66040" marB="66040"/>
                </a:tc>
                <a:tc>
                  <a:txBody>
                    <a:bodyPr/>
                    <a:lstStyle/>
                    <a:p>
                      <a:r>
                        <a:rPr lang="en-US" sz="2000" noProof="1"/>
                        <a:t>Equilibrium</a:t>
                      </a:r>
                      <a:r>
                        <a:rPr lang="en-US" sz="2000" baseline="0" noProof="1"/>
                        <a:t> + </a:t>
                      </a:r>
                    </a:p>
                    <a:p>
                      <a:r>
                        <a:rPr lang="en-US" sz="2000" baseline="0" noProof="1"/>
                        <a:t>Force-Displacement</a:t>
                      </a:r>
                      <a:endParaRPr lang="id-ID" sz="2000" noProof="1"/>
                    </a:p>
                  </a:txBody>
                  <a:tcPr marL="133601" marR="133601" marT="66040" marB="660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391">
                <a:tc>
                  <a:txBody>
                    <a:bodyPr/>
                    <a:lstStyle/>
                    <a:p>
                      <a:r>
                        <a:rPr lang="en-US" sz="2000" noProof="1"/>
                        <a:t>Koefisien</a:t>
                      </a:r>
                      <a:r>
                        <a:rPr lang="en-US" sz="2000" baseline="0" noProof="1"/>
                        <a:t> Variabel</a:t>
                      </a:r>
                      <a:endParaRPr lang="id-ID" sz="2000" noProof="1"/>
                    </a:p>
                  </a:txBody>
                  <a:tcPr marL="133601" marR="133601" marT="66040" marB="66040"/>
                </a:tc>
                <a:tc>
                  <a:txBody>
                    <a:bodyPr/>
                    <a:lstStyle/>
                    <a:p>
                      <a:r>
                        <a:rPr lang="en-US" sz="2000" noProof="1"/>
                        <a:t>Koefisien</a:t>
                      </a:r>
                      <a:r>
                        <a:rPr lang="en-US" sz="2000" baseline="0" noProof="1"/>
                        <a:t> Fleksibilitas</a:t>
                      </a:r>
                      <a:endParaRPr lang="id-ID" sz="2000" noProof="1"/>
                    </a:p>
                  </a:txBody>
                  <a:tcPr marL="133601" marR="133601" marT="66040" marB="66040"/>
                </a:tc>
                <a:tc>
                  <a:txBody>
                    <a:bodyPr/>
                    <a:lstStyle/>
                    <a:p>
                      <a:r>
                        <a:rPr lang="en-US" sz="2000" noProof="1"/>
                        <a:t>Koefisien Kekakuan</a:t>
                      </a:r>
                      <a:endParaRPr lang="id-ID" sz="2000" noProof="1"/>
                    </a:p>
                  </a:txBody>
                  <a:tcPr marL="133601" marR="133601" marT="66040" marB="660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84166" y="7544305"/>
            <a:ext cx="1144127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M</a:t>
            </a:r>
            <a:r>
              <a:rPr lang="id-ID" sz="2600" dirty="0"/>
              <a:t>etode gaya</a:t>
            </a:r>
            <a:r>
              <a:rPr lang="en-US" sz="2600" dirty="0"/>
              <a:t> (Force Method)</a:t>
            </a:r>
            <a:r>
              <a:rPr lang="id-ID" sz="2600" dirty="0"/>
              <a:t> pada awalnya dikembangkan oleh James Clerk Maxwell pada tahun 1964, dan kemudian disempurnakan oleh Otto Mohr dan Heinrich Müller-Breslau.</a:t>
            </a:r>
          </a:p>
        </p:txBody>
      </p:sp>
    </p:spTree>
    <p:extLst>
      <p:ext uri="{BB962C8B-B14F-4D97-AF65-F5344CB8AC3E}">
        <p14:creationId xmlns:p14="http://schemas.microsoft.com/office/powerpoint/2010/main" val="1610398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noProof="1"/>
              <a:t>Metode Analisis</a:t>
            </a:r>
          </a:p>
        </p:txBody>
      </p: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3098535" y="1785106"/>
            <a:ext cx="9855491" cy="5377674"/>
            <a:chOff x="1935" y="857"/>
            <a:chExt cx="10746" cy="5863"/>
          </a:xfrm>
        </p:grpSpPr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1935" y="857"/>
              <a:ext cx="10746" cy="4254"/>
              <a:chOff x="1935" y="857"/>
              <a:chExt cx="10746" cy="4254"/>
            </a:xfrm>
          </p:grpSpPr>
          <p:sp>
            <p:nvSpPr>
              <p:cNvPr id="31" name="Text Box 79"/>
              <p:cNvSpPr txBox="1">
                <a:spLocks noChangeArrowheads="1"/>
              </p:cNvSpPr>
              <p:nvPr/>
            </p:nvSpPr>
            <p:spPr bwMode="auto">
              <a:xfrm rot="5400000">
                <a:off x="3222" y="2898"/>
                <a:ext cx="1095" cy="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6933" b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=</a:t>
                </a:r>
                <a:endParaRPr lang="id-ID" altLang="id-ID" sz="4044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Text Box 78"/>
              <p:cNvSpPr txBox="1">
                <a:spLocks noChangeArrowheads="1"/>
              </p:cNvSpPr>
              <p:nvPr/>
            </p:nvSpPr>
            <p:spPr bwMode="auto">
              <a:xfrm>
                <a:off x="5997" y="3883"/>
                <a:ext cx="798" cy="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6933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+</a:t>
                </a:r>
                <a:endParaRPr lang="id-ID" altLang="id-ID" sz="4044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3" name="Group 57"/>
              <p:cNvGrpSpPr>
                <a:grpSpLocks/>
              </p:cNvGrpSpPr>
              <p:nvPr/>
            </p:nvGrpSpPr>
            <p:grpSpPr bwMode="auto">
              <a:xfrm>
                <a:off x="1935" y="857"/>
                <a:ext cx="3944" cy="1993"/>
                <a:chOff x="1935" y="857"/>
                <a:chExt cx="3944" cy="1993"/>
              </a:xfrm>
            </p:grpSpPr>
            <p:grpSp>
              <p:nvGrpSpPr>
                <p:cNvPr id="68" name="Group 61"/>
                <p:cNvGrpSpPr>
                  <a:grpSpLocks/>
                </p:cNvGrpSpPr>
                <p:nvPr/>
              </p:nvGrpSpPr>
              <p:grpSpPr bwMode="auto">
                <a:xfrm>
                  <a:off x="1935" y="1440"/>
                  <a:ext cx="3765" cy="1410"/>
                  <a:chOff x="2310" y="1440"/>
                  <a:chExt cx="3765" cy="1410"/>
                </a:xfrm>
              </p:grpSpPr>
              <p:grpSp>
                <p:nvGrpSpPr>
                  <p:cNvPr id="72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5340" y="2339"/>
                    <a:ext cx="735" cy="511"/>
                    <a:chOff x="4740" y="2850"/>
                    <a:chExt cx="735" cy="511"/>
                  </a:xfrm>
                </p:grpSpPr>
                <p:grpSp>
                  <p:nvGrpSpPr>
                    <p:cNvPr id="80" name="Group 75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5036" y="2922"/>
                      <a:ext cx="143" cy="735"/>
                      <a:chOff x="2310" y="1830"/>
                      <a:chExt cx="143" cy="810"/>
                    </a:xfrm>
                  </p:grpSpPr>
                  <p:sp>
                    <p:nvSpPr>
                      <p:cNvPr id="86" name="Rectangle 77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10" y="1830"/>
                        <a:ext cx="143" cy="810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  <p:sp>
                    <p:nvSpPr>
                      <p:cNvPr id="87" name="AutoShape 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53" y="1830"/>
                        <a:ext cx="0" cy="81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</p:grpSp>
                <p:grpSp>
                  <p:nvGrpSpPr>
                    <p:cNvPr id="81" name="Group 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40" y="2850"/>
                      <a:ext cx="735" cy="368"/>
                      <a:chOff x="4740" y="2850"/>
                      <a:chExt cx="735" cy="368"/>
                    </a:xfrm>
                  </p:grpSpPr>
                  <p:sp>
                    <p:nvSpPr>
                      <p:cNvPr id="82" name="AutoShape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75" y="2850"/>
                        <a:ext cx="465" cy="22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  <p:sp>
                    <p:nvSpPr>
                      <p:cNvPr id="83" name="Oval 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57" y="3075"/>
                        <a:ext cx="143" cy="143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  <p:sp>
                    <p:nvSpPr>
                      <p:cNvPr id="84" name="Oval 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00" y="3075"/>
                        <a:ext cx="143" cy="143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  <p:sp>
                    <p:nvSpPr>
                      <p:cNvPr id="85" name="AutoShape 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40" y="3075"/>
                        <a:ext cx="735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</p:grpSp>
              </p:grpSp>
              <p:grpSp>
                <p:nvGrpSpPr>
                  <p:cNvPr id="73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2310" y="1860"/>
                    <a:ext cx="3390" cy="704"/>
                    <a:chOff x="2310" y="1860"/>
                    <a:chExt cx="3390" cy="704"/>
                  </a:xfrm>
                </p:grpSpPr>
                <p:grpSp>
                  <p:nvGrpSpPr>
                    <p:cNvPr id="76" name="Group 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10" y="1860"/>
                      <a:ext cx="143" cy="704"/>
                      <a:chOff x="2310" y="1830"/>
                      <a:chExt cx="143" cy="810"/>
                    </a:xfrm>
                  </p:grpSpPr>
                  <p:sp>
                    <p:nvSpPr>
                      <p:cNvPr id="78" name="Rectangle 68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10" y="1830"/>
                        <a:ext cx="143" cy="810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  <p:sp>
                    <p:nvSpPr>
                      <p:cNvPr id="79" name="AutoShape 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53" y="1830"/>
                        <a:ext cx="0" cy="81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</p:grpSp>
                <p:sp>
                  <p:nvSpPr>
                    <p:cNvPr id="77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3" y="2196"/>
                      <a:ext cx="3247" cy="143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</p:grpSp>
              <p:sp>
                <p:nvSpPr>
                  <p:cNvPr id="74" name="AutoShape 63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1440"/>
                    <a:ext cx="1" cy="756"/>
                  </a:xfrm>
                  <a:prstGeom prst="straightConnector1">
                    <a:avLst/>
                  </a:prstGeom>
                  <a:noFill/>
                  <a:ln w="31750">
                    <a:solidFill>
                      <a:srgbClr val="000000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75" name="Freeform 62"/>
                  <p:cNvSpPr>
                    <a:spLocks/>
                  </p:cNvSpPr>
                  <p:nvPr/>
                </p:nvSpPr>
                <p:spPr bwMode="auto">
                  <a:xfrm>
                    <a:off x="2453" y="2215"/>
                    <a:ext cx="3247" cy="410"/>
                  </a:xfrm>
                  <a:custGeom>
                    <a:avLst/>
                    <a:gdLst>
                      <a:gd name="T0" fmla="*/ 0 w 3247"/>
                      <a:gd name="T1" fmla="*/ 12 h 410"/>
                      <a:gd name="T2" fmla="*/ 622 w 3247"/>
                      <a:gd name="T3" fmla="*/ 66 h 410"/>
                      <a:gd name="T4" fmla="*/ 1785 w 3247"/>
                      <a:gd name="T5" fmla="*/ 410 h 410"/>
                      <a:gd name="T6" fmla="*/ 3247 w 3247"/>
                      <a:gd name="T7" fmla="*/ 65 h 4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247" h="410">
                        <a:moveTo>
                          <a:pt x="0" y="12"/>
                        </a:moveTo>
                        <a:cubicBezTo>
                          <a:pt x="104" y="21"/>
                          <a:pt x="325" y="0"/>
                          <a:pt x="622" y="66"/>
                        </a:cubicBezTo>
                        <a:cubicBezTo>
                          <a:pt x="919" y="132"/>
                          <a:pt x="1348" y="410"/>
                          <a:pt x="1785" y="410"/>
                        </a:cubicBezTo>
                        <a:cubicBezTo>
                          <a:pt x="2222" y="410"/>
                          <a:pt x="2943" y="137"/>
                          <a:pt x="3247" y="65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</p:grpSp>
            <p:sp>
              <p:nvSpPr>
                <p:cNvPr id="69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1935" y="1860"/>
                  <a:ext cx="550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altLang="id-ID" sz="231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A</a:t>
                  </a:r>
                  <a:endParaRPr lang="id-ID" altLang="id-ID" sz="4044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0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5329" y="1612"/>
                  <a:ext cx="550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altLang="id-ID" sz="2311" dirty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B</a:t>
                  </a:r>
                  <a:endParaRPr lang="id-ID" altLang="id-ID" sz="4044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3494" y="857"/>
                  <a:ext cx="550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altLang="id-ID" sz="2311" dirty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id-ID" altLang="id-ID" sz="2311" i="1" dirty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P</a:t>
                  </a:r>
                  <a:endParaRPr lang="id-ID" altLang="id-ID" sz="4044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4" name="Group 41"/>
              <p:cNvGrpSpPr>
                <a:grpSpLocks/>
              </p:cNvGrpSpPr>
              <p:nvPr/>
            </p:nvGrpSpPr>
            <p:grpSpPr bwMode="auto">
              <a:xfrm>
                <a:off x="6795" y="3967"/>
                <a:ext cx="5886" cy="1144"/>
                <a:chOff x="6795" y="3967"/>
                <a:chExt cx="5886" cy="1144"/>
              </a:xfrm>
            </p:grpSpPr>
            <p:grpSp>
              <p:nvGrpSpPr>
                <p:cNvPr id="53" name="Group 47"/>
                <p:cNvGrpSpPr>
                  <a:grpSpLocks/>
                </p:cNvGrpSpPr>
                <p:nvPr/>
              </p:nvGrpSpPr>
              <p:grpSpPr bwMode="auto">
                <a:xfrm flipV="1">
                  <a:off x="6795" y="3985"/>
                  <a:ext cx="3810" cy="789"/>
                  <a:chOff x="2310" y="3284"/>
                  <a:chExt cx="3810" cy="789"/>
                </a:xfrm>
              </p:grpSpPr>
              <p:grpSp>
                <p:nvGrpSpPr>
                  <p:cNvPr id="59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2310" y="3284"/>
                    <a:ext cx="3390" cy="704"/>
                    <a:chOff x="2310" y="1860"/>
                    <a:chExt cx="3390" cy="704"/>
                  </a:xfrm>
                </p:grpSpPr>
                <p:grpSp>
                  <p:nvGrpSpPr>
                    <p:cNvPr id="64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10" y="1860"/>
                      <a:ext cx="143" cy="704"/>
                      <a:chOff x="2310" y="1830"/>
                      <a:chExt cx="143" cy="810"/>
                    </a:xfrm>
                  </p:grpSpPr>
                  <p:sp>
                    <p:nvSpPr>
                      <p:cNvPr id="66" name="Rectangle 56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10" y="1830"/>
                        <a:ext cx="143" cy="810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  <p:sp>
                    <p:nvSpPr>
                      <p:cNvPr id="67" name="AutoShape 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53" y="1830"/>
                        <a:ext cx="0" cy="81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</p:grpSp>
                <p:sp>
                  <p:nvSpPr>
                    <p:cNvPr id="65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3" y="2196"/>
                      <a:ext cx="3247" cy="143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</p:grpSp>
              <p:sp>
                <p:nvSpPr>
                  <p:cNvPr id="60" name="Freeform 51"/>
                  <p:cNvSpPr>
                    <a:spLocks/>
                  </p:cNvSpPr>
                  <p:nvPr/>
                </p:nvSpPr>
                <p:spPr bwMode="auto">
                  <a:xfrm>
                    <a:off x="2453" y="3679"/>
                    <a:ext cx="3247" cy="394"/>
                  </a:xfrm>
                  <a:custGeom>
                    <a:avLst/>
                    <a:gdLst>
                      <a:gd name="T0" fmla="*/ 0 w 3247"/>
                      <a:gd name="T1" fmla="*/ 19 h 394"/>
                      <a:gd name="T2" fmla="*/ 442 w 3247"/>
                      <a:gd name="T3" fmla="*/ 19 h 394"/>
                      <a:gd name="T4" fmla="*/ 1508 w 3247"/>
                      <a:gd name="T5" fmla="*/ 131 h 394"/>
                      <a:gd name="T6" fmla="*/ 3247 w 3247"/>
                      <a:gd name="T7" fmla="*/ 394 h 3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247" h="394">
                        <a:moveTo>
                          <a:pt x="0" y="19"/>
                        </a:moveTo>
                        <a:cubicBezTo>
                          <a:pt x="95" y="9"/>
                          <a:pt x="191" y="0"/>
                          <a:pt x="442" y="19"/>
                        </a:cubicBezTo>
                        <a:cubicBezTo>
                          <a:pt x="693" y="38"/>
                          <a:pt x="1041" y="69"/>
                          <a:pt x="1508" y="131"/>
                        </a:cubicBezTo>
                        <a:cubicBezTo>
                          <a:pt x="1975" y="193"/>
                          <a:pt x="2611" y="293"/>
                          <a:pt x="3247" y="394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61" name="AutoShape 50"/>
                  <p:cNvSpPr>
                    <a:spLocks noChangeShapeType="1"/>
                  </p:cNvSpPr>
                  <p:nvPr/>
                </p:nvSpPr>
                <p:spPr bwMode="auto">
                  <a:xfrm>
                    <a:off x="5843" y="3679"/>
                    <a:ext cx="277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62" name="AutoShape 49"/>
                  <p:cNvSpPr>
                    <a:spLocks noChangeShapeType="1"/>
                  </p:cNvSpPr>
                  <p:nvPr/>
                </p:nvSpPr>
                <p:spPr bwMode="auto">
                  <a:xfrm>
                    <a:off x="5843" y="4073"/>
                    <a:ext cx="277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63" name="AutoShape 48"/>
                  <p:cNvSpPr>
                    <a:spLocks noChangeShapeType="1"/>
                  </p:cNvSpPr>
                  <p:nvPr/>
                </p:nvSpPr>
                <p:spPr bwMode="auto">
                  <a:xfrm>
                    <a:off x="5993" y="3679"/>
                    <a:ext cx="0" cy="39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med"/>
                    <a:tailEnd type="triangl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</p:grpSp>
            <p:sp>
              <p:nvSpPr>
                <p:cNvPr id="54" name="AutoShape 46"/>
                <p:cNvSpPr>
                  <a:spLocks noChangeShapeType="1"/>
                </p:cNvSpPr>
                <p:nvPr/>
              </p:nvSpPr>
              <p:spPr bwMode="auto">
                <a:xfrm flipV="1">
                  <a:off x="10185" y="4421"/>
                  <a:ext cx="0" cy="69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044"/>
                </a:p>
              </p:txBody>
            </p:sp>
            <p:sp>
              <p:nvSpPr>
                <p:cNvPr id="5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6795" y="3967"/>
                  <a:ext cx="550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altLang="id-ID" sz="231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A</a:t>
                  </a:r>
                  <a:endParaRPr lang="id-ID" altLang="id-ID" sz="4044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6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9698" y="4100"/>
                  <a:ext cx="550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altLang="id-ID" sz="2311" dirty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B</a:t>
                  </a:r>
                  <a:endParaRPr lang="id-ID" altLang="id-ID" sz="4044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0629" y="4005"/>
                  <a:ext cx="2052" cy="4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altLang="id-ID" sz="2311">
                      <a:latin typeface="Symbol" pitchFamily="18" charset="2"/>
                      <a:ea typeface="Calibri" pitchFamily="34" charset="0"/>
                      <a:cs typeface="Times New Roman" pitchFamily="18" charset="0"/>
                    </a:rPr>
                    <a:t>D</a:t>
                  </a:r>
                  <a:r>
                    <a:rPr lang="id-ID" altLang="id-ID" sz="2311" baseline="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/</a:t>
                  </a:r>
                  <a:r>
                    <a:rPr lang="id-ID" altLang="id-ID" sz="2311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BB</a:t>
                  </a:r>
                  <a:r>
                    <a:rPr lang="id-ID" altLang="id-ID" sz="231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= </a:t>
                  </a:r>
                  <a:r>
                    <a:rPr lang="id-ID" altLang="id-ID" sz="2311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V</a:t>
                  </a:r>
                  <a:r>
                    <a:rPr lang="id-ID" altLang="id-ID" sz="2311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B</a:t>
                  </a:r>
                  <a:r>
                    <a:rPr lang="id-ID" altLang="id-ID" sz="231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∙</a:t>
                  </a:r>
                  <a:r>
                    <a:rPr lang="id-ID" altLang="id-ID" sz="2311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f</a:t>
                  </a:r>
                  <a:r>
                    <a:rPr lang="id-ID" altLang="id-ID" sz="2311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BB</a:t>
                  </a:r>
                  <a:endParaRPr lang="id-ID" altLang="id-ID" sz="4044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0095" y="4699"/>
                  <a:ext cx="693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altLang="id-ID" sz="231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id-ID" altLang="id-ID" sz="2311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V</a:t>
                  </a:r>
                  <a:r>
                    <a:rPr lang="id-ID" altLang="id-ID" sz="2311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B</a:t>
                  </a:r>
                  <a:endParaRPr lang="id-ID" altLang="id-ID" sz="4044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" name="Group 23"/>
              <p:cNvGrpSpPr>
                <a:grpSpLocks/>
              </p:cNvGrpSpPr>
              <p:nvPr/>
            </p:nvGrpSpPr>
            <p:grpSpPr bwMode="auto">
              <a:xfrm>
                <a:off x="1951" y="3130"/>
                <a:ext cx="4364" cy="1775"/>
                <a:chOff x="1951" y="3130"/>
                <a:chExt cx="4364" cy="1775"/>
              </a:xfrm>
            </p:grpSpPr>
            <p:grpSp>
              <p:nvGrpSpPr>
                <p:cNvPr id="36" name="Group 25"/>
                <p:cNvGrpSpPr>
                  <a:grpSpLocks/>
                </p:cNvGrpSpPr>
                <p:nvPr/>
              </p:nvGrpSpPr>
              <p:grpSpPr bwMode="auto">
                <a:xfrm>
                  <a:off x="1951" y="3130"/>
                  <a:ext cx="3810" cy="1685"/>
                  <a:chOff x="6795" y="964"/>
                  <a:chExt cx="3810" cy="1685"/>
                </a:xfrm>
              </p:grpSpPr>
              <p:grpSp>
                <p:nvGrpSpPr>
                  <p:cNvPr id="38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6795" y="1440"/>
                    <a:ext cx="3810" cy="1209"/>
                    <a:chOff x="2310" y="2864"/>
                    <a:chExt cx="3810" cy="1209"/>
                  </a:xfrm>
                </p:grpSpPr>
                <p:sp>
                  <p:nvSpPr>
                    <p:cNvPr id="42" name="AutoShap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59" y="2864"/>
                      <a:ext cx="1" cy="756"/>
                    </a:xfrm>
                    <a:prstGeom prst="straightConnector1">
                      <a:avLst/>
                    </a:prstGeom>
                    <a:noFill/>
                    <a:ln w="31750">
                      <a:solidFill>
                        <a:srgbClr val="000000"/>
                      </a:solidFill>
                      <a:round/>
                      <a:headEnd/>
                      <a:tailEnd type="triangle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grpSp>
                  <p:nvGrpSpPr>
                    <p:cNvPr id="43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10" y="3284"/>
                      <a:ext cx="3810" cy="789"/>
                      <a:chOff x="2310" y="3284"/>
                      <a:chExt cx="3810" cy="789"/>
                    </a:xfrm>
                  </p:grpSpPr>
                  <p:grpSp>
                    <p:nvGrpSpPr>
                      <p:cNvPr id="44" name="Group 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10" y="3284"/>
                        <a:ext cx="3390" cy="704"/>
                        <a:chOff x="2310" y="1860"/>
                        <a:chExt cx="3390" cy="704"/>
                      </a:xfrm>
                    </p:grpSpPr>
                    <p:grpSp>
                      <p:nvGrpSpPr>
                        <p:cNvPr id="49" name="Group 3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10" y="1860"/>
                          <a:ext cx="143" cy="704"/>
                          <a:chOff x="2310" y="1830"/>
                          <a:chExt cx="143" cy="810"/>
                        </a:xfrm>
                      </p:grpSpPr>
                      <p:sp>
                        <p:nvSpPr>
                          <p:cNvPr id="51" name="Rectangle 39" descr="Light upward diagonal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10" y="1830"/>
                            <a:ext cx="143" cy="810"/>
                          </a:xfrm>
                          <a:prstGeom prst="rect">
                            <a:avLst/>
                          </a:prstGeom>
                          <a:pattFill prst="ltUpDiag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044"/>
                          </a:p>
                        </p:txBody>
                      </p:sp>
                      <p:sp>
                        <p:nvSpPr>
                          <p:cNvPr id="52" name="AutoShape 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453" y="1830"/>
                            <a:ext cx="0" cy="81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044"/>
                          </a:p>
                        </p:txBody>
                      </p:sp>
                    </p:grpSp>
                    <p:sp>
                      <p:nvSpPr>
                        <p:cNvPr id="50" name="Rectangle 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53" y="2196"/>
                          <a:ext cx="3247" cy="143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</p:grpSp>
                  <p:sp>
                    <p:nvSpPr>
                      <p:cNvPr id="45" name="Freeform 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53" y="3679"/>
                        <a:ext cx="3247" cy="394"/>
                      </a:xfrm>
                      <a:custGeom>
                        <a:avLst/>
                        <a:gdLst>
                          <a:gd name="T0" fmla="*/ 0 w 3247"/>
                          <a:gd name="T1" fmla="*/ 19 h 394"/>
                          <a:gd name="T2" fmla="*/ 442 w 3247"/>
                          <a:gd name="T3" fmla="*/ 19 h 394"/>
                          <a:gd name="T4" fmla="*/ 1508 w 3247"/>
                          <a:gd name="T5" fmla="*/ 131 h 394"/>
                          <a:gd name="T6" fmla="*/ 3247 w 3247"/>
                          <a:gd name="T7" fmla="*/ 394 h 39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3247" h="394">
                            <a:moveTo>
                              <a:pt x="0" y="19"/>
                            </a:moveTo>
                            <a:cubicBezTo>
                              <a:pt x="95" y="9"/>
                              <a:pt x="191" y="0"/>
                              <a:pt x="442" y="19"/>
                            </a:cubicBezTo>
                            <a:cubicBezTo>
                              <a:pt x="693" y="38"/>
                              <a:pt x="1041" y="69"/>
                              <a:pt x="1508" y="131"/>
                            </a:cubicBezTo>
                            <a:cubicBezTo>
                              <a:pt x="1975" y="193"/>
                              <a:pt x="2611" y="293"/>
                              <a:pt x="3247" y="394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prstDash val="lgDash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  <p:sp>
                    <p:nvSpPr>
                      <p:cNvPr id="46" name="AutoShape 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843" y="3679"/>
                        <a:ext cx="277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  <p:sp>
                    <p:nvSpPr>
                      <p:cNvPr id="47" name="AutoShape 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843" y="4073"/>
                        <a:ext cx="277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  <p:sp>
                    <p:nvSpPr>
                      <p:cNvPr id="48" name="AutoShape 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993" y="3679"/>
                        <a:ext cx="0" cy="394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triangle" w="sm" len="med"/>
                        <a:tailEnd type="triangle" w="sm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</p:grpSp>
              </p:grpSp>
              <p:sp>
                <p:nvSpPr>
                  <p:cNvPr id="39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68" y="964"/>
                    <a:ext cx="550" cy="4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311" dirty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 </a:t>
                    </a:r>
                    <a:r>
                      <a:rPr lang="id-ID" altLang="id-ID" sz="2311" i="1" dirty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</a:t>
                    </a:r>
                    <a:endParaRPr lang="id-ID" altLang="id-ID" sz="4044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95" y="1860"/>
                    <a:ext cx="550" cy="4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31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 A</a:t>
                    </a:r>
                    <a:endParaRPr lang="id-ID" altLang="id-ID" sz="4044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28" y="1860"/>
                    <a:ext cx="550" cy="4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31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 B</a:t>
                    </a:r>
                    <a:endParaRPr lang="id-ID" altLang="id-ID" sz="4044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7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5565" y="4403"/>
                  <a:ext cx="750" cy="5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altLang="id-ID" sz="2311" dirty="0">
                      <a:latin typeface="Symbol" pitchFamily="18" charset="2"/>
                      <a:ea typeface="Calibri" pitchFamily="34" charset="0"/>
                      <a:cs typeface="Times New Roman" pitchFamily="18" charset="0"/>
                    </a:rPr>
                    <a:t>D</a:t>
                  </a:r>
                  <a:r>
                    <a:rPr lang="id-ID" altLang="id-ID" sz="2311" baseline="-30000" dirty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B</a:t>
                  </a:r>
                  <a:endParaRPr lang="id-ID" altLang="id-ID" sz="4044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1935" y="5558"/>
              <a:ext cx="4380" cy="1162"/>
              <a:chOff x="1935" y="5558"/>
              <a:chExt cx="4380" cy="1162"/>
            </a:xfrm>
          </p:grpSpPr>
          <p:grpSp>
            <p:nvGrpSpPr>
              <p:cNvPr id="15" name="Group 12"/>
              <p:cNvGrpSpPr>
                <a:grpSpLocks/>
              </p:cNvGrpSpPr>
              <p:nvPr/>
            </p:nvGrpSpPr>
            <p:grpSpPr bwMode="auto">
              <a:xfrm flipV="1">
                <a:off x="1951" y="5576"/>
                <a:ext cx="3810" cy="789"/>
                <a:chOff x="2310" y="3284"/>
                <a:chExt cx="3810" cy="789"/>
              </a:xfrm>
            </p:grpSpPr>
            <p:grpSp>
              <p:nvGrpSpPr>
                <p:cNvPr id="22" name="Group 17"/>
                <p:cNvGrpSpPr>
                  <a:grpSpLocks/>
                </p:cNvGrpSpPr>
                <p:nvPr/>
              </p:nvGrpSpPr>
              <p:grpSpPr bwMode="auto">
                <a:xfrm>
                  <a:off x="2310" y="3284"/>
                  <a:ext cx="3390" cy="704"/>
                  <a:chOff x="2310" y="1860"/>
                  <a:chExt cx="3390" cy="704"/>
                </a:xfrm>
              </p:grpSpPr>
              <p:grpSp>
                <p:nvGrpSpPr>
                  <p:cNvPr id="27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2310" y="1860"/>
                    <a:ext cx="143" cy="704"/>
                    <a:chOff x="2310" y="1830"/>
                    <a:chExt cx="143" cy="810"/>
                  </a:xfrm>
                </p:grpSpPr>
                <p:sp>
                  <p:nvSpPr>
                    <p:cNvPr id="29" name="Rectangle 21" descr="Light upward diagonal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10" y="1830"/>
                      <a:ext cx="143" cy="810"/>
                    </a:xfrm>
                    <a:prstGeom prst="rect">
                      <a:avLst/>
                    </a:prstGeom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30" name="AutoShap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53" y="1830"/>
                      <a:ext cx="0" cy="81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</p:grpSp>
              <p:sp>
                <p:nvSpPr>
                  <p:cNvPr id="28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453" y="2196"/>
                    <a:ext cx="3247" cy="143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</p:grpSp>
            <p:sp>
              <p:nvSpPr>
                <p:cNvPr id="23" name="Freeform 16"/>
                <p:cNvSpPr>
                  <a:spLocks/>
                </p:cNvSpPr>
                <p:nvPr/>
              </p:nvSpPr>
              <p:spPr bwMode="auto">
                <a:xfrm>
                  <a:off x="2453" y="3679"/>
                  <a:ext cx="3247" cy="394"/>
                </a:xfrm>
                <a:custGeom>
                  <a:avLst/>
                  <a:gdLst>
                    <a:gd name="T0" fmla="*/ 0 w 3247"/>
                    <a:gd name="T1" fmla="*/ 19 h 394"/>
                    <a:gd name="T2" fmla="*/ 442 w 3247"/>
                    <a:gd name="T3" fmla="*/ 19 h 394"/>
                    <a:gd name="T4" fmla="*/ 1508 w 3247"/>
                    <a:gd name="T5" fmla="*/ 131 h 394"/>
                    <a:gd name="T6" fmla="*/ 3247 w 3247"/>
                    <a:gd name="T7" fmla="*/ 394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47" h="394">
                      <a:moveTo>
                        <a:pt x="0" y="19"/>
                      </a:moveTo>
                      <a:cubicBezTo>
                        <a:pt x="95" y="9"/>
                        <a:pt x="191" y="0"/>
                        <a:pt x="442" y="19"/>
                      </a:cubicBezTo>
                      <a:cubicBezTo>
                        <a:pt x="693" y="38"/>
                        <a:pt x="1041" y="69"/>
                        <a:pt x="1508" y="131"/>
                      </a:cubicBezTo>
                      <a:cubicBezTo>
                        <a:pt x="1975" y="193"/>
                        <a:pt x="2611" y="293"/>
                        <a:pt x="3247" y="39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044"/>
                </a:p>
              </p:txBody>
            </p:sp>
            <p:sp>
              <p:nvSpPr>
                <p:cNvPr id="24" name="AutoShape 15"/>
                <p:cNvSpPr>
                  <a:spLocks noChangeShapeType="1"/>
                </p:cNvSpPr>
                <p:nvPr/>
              </p:nvSpPr>
              <p:spPr bwMode="auto">
                <a:xfrm>
                  <a:off x="5843" y="3679"/>
                  <a:ext cx="277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044"/>
                </a:p>
              </p:txBody>
            </p:sp>
            <p:sp>
              <p:nvSpPr>
                <p:cNvPr id="25" name="AutoShape 14"/>
                <p:cNvSpPr>
                  <a:spLocks noChangeShapeType="1"/>
                </p:cNvSpPr>
                <p:nvPr/>
              </p:nvSpPr>
              <p:spPr bwMode="auto">
                <a:xfrm>
                  <a:off x="5843" y="4073"/>
                  <a:ext cx="277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044"/>
                </a:p>
              </p:txBody>
            </p:sp>
            <p:sp>
              <p:nvSpPr>
                <p:cNvPr id="26" name="AutoShape 13"/>
                <p:cNvSpPr>
                  <a:spLocks noChangeShapeType="1"/>
                </p:cNvSpPr>
                <p:nvPr/>
              </p:nvSpPr>
              <p:spPr bwMode="auto">
                <a:xfrm>
                  <a:off x="5993" y="3679"/>
                  <a:ext cx="0" cy="39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4044"/>
                </a:p>
              </p:txBody>
            </p:sp>
          </p:grpSp>
          <p:sp>
            <p:nvSpPr>
              <p:cNvPr id="16" name="AutoShape 11"/>
              <p:cNvSpPr>
                <a:spLocks noChangeShapeType="1"/>
              </p:cNvSpPr>
              <p:nvPr/>
            </p:nvSpPr>
            <p:spPr bwMode="auto">
              <a:xfrm flipV="1">
                <a:off x="5325" y="6030"/>
                <a:ext cx="0" cy="69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4044"/>
              </a:p>
            </p:txBody>
          </p:sp>
          <p:sp>
            <p:nvSpPr>
              <p:cNvPr id="18" name="Text Box 10"/>
              <p:cNvSpPr txBox="1">
                <a:spLocks noChangeArrowheads="1"/>
              </p:cNvSpPr>
              <p:nvPr/>
            </p:nvSpPr>
            <p:spPr bwMode="auto">
              <a:xfrm>
                <a:off x="1935" y="5576"/>
                <a:ext cx="550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231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A</a:t>
                </a:r>
                <a:endParaRPr lang="id-ID" altLang="id-ID" sz="4044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4875" y="5601"/>
                <a:ext cx="550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231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B</a:t>
                </a:r>
                <a:endParaRPr lang="id-ID" altLang="id-ID" sz="4044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 Box 8"/>
              <p:cNvSpPr txBox="1">
                <a:spLocks noChangeArrowheads="1"/>
              </p:cNvSpPr>
              <p:nvPr/>
            </p:nvSpPr>
            <p:spPr bwMode="auto">
              <a:xfrm>
                <a:off x="5634" y="5558"/>
                <a:ext cx="681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2311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f</a:t>
                </a:r>
                <a:r>
                  <a:rPr lang="id-ID" altLang="id-ID" sz="2311" baseline="-300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BB</a:t>
                </a:r>
                <a:endParaRPr lang="id-ID" altLang="id-ID" sz="4044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 Box 7"/>
              <p:cNvSpPr txBox="1">
                <a:spLocks noChangeArrowheads="1"/>
              </p:cNvSpPr>
              <p:nvPr/>
            </p:nvSpPr>
            <p:spPr bwMode="auto">
              <a:xfrm>
                <a:off x="5318" y="6308"/>
                <a:ext cx="443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231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</a:t>
                </a:r>
                <a:endParaRPr lang="id-ID" altLang="id-ID" sz="4044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2345" y="2564"/>
              <a:ext cx="886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231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(a)</a:t>
              </a:r>
              <a:endParaRPr lang="id-ID" altLang="id-ID" sz="4044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2345" y="4632"/>
              <a:ext cx="886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231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(b)</a:t>
              </a:r>
              <a:endParaRPr lang="id-ID" altLang="id-ID" sz="4044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7181" y="4632"/>
              <a:ext cx="104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231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(c)</a:t>
              </a:r>
              <a:endParaRPr lang="id-ID" altLang="id-ID" sz="4044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2345" y="6241"/>
              <a:ext cx="772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231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(d)</a:t>
              </a:r>
              <a:endParaRPr lang="id-ID" altLang="id-ID" sz="4044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2" name="Rectangle 91"/>
          <p:cNvSpPr/>
          <p:nvPr/>
        </p:nvSpPr>
        <p:spPr>
          <a:xfrm>
            <a:off x="7909805" y="6342938"/>
            <a:ext cx="4847701" cy="62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467" b="1" dirty="0">
                <a:solidFill>
                  <a:srgbClr val="0070C0"/>
                </a:solidFill>
                <a:latin typeface="Times New Roman"/>
                <a:ea typeface="Calibri"/>
              </a:rPr>
              <a:t>0	= − </a:t>
            </a:r>
            <a:r>
              <a:rPr lang="id-ID" sz="3467" b="1" dirty="0">
                <a:solidFill>
                  <a:srgbClr val="0070C0"/>
                </a:solidFill>
                <a:latin typeface="Symbol"/>
                <a:ea typeface="Calibri"/>
                <a:cs typeface="Times New Roman"/>
              </a:rPr>
              <a:t>D</a:t>
            </a:r>
            <a:r>
              <a:rPr lang="id-ID" sz="3467" b="1" baseline="-25000" dirty="0">
                <a:solidFill>
                  <a:srgbClr val="0070C0"/>
                </a:solidFill>
                <a:latin typeface="Times New Roman"/>
                <a:ea typeface="Calibri"/>
              </a:rPr>
              <a:t>B</a:t>
            </a:r>
            <a:r>
              <a:rPr lang="id-ID" sz="3467" b="1" dirty="0">
                <a:solidFill>
                  <a:srgbClr val="0070C0"/>
                </a:solidFill>
                <a:latin typeface="Times New Roman"/>
                <a:ea typeface="Calibri"/>
              </a:rPr>
              <a:t> + </a:t>
            </a:r>
            <a:r>
              <a:rPr lang="id-ID" sz="3467" b="1" i="1" dirty="0">
                <a:solidFill>
                  <a:srgbClr val="0070C0"/>
                </a:solidFill>
                <a:latin typeface="Times New Roman"/>
                <a:ea typeface="Calibri"/>
              </a:rPr>
              <a:t>V</a:t>
            </a:r>
            <a:r>
              <a:rPr lang="id-ID" sz="3467" b="1" baseline="-25000" dirty="0">
                <a:solidFill>
                  <a:srgbClr val="0070C0"/>
                </a:solidFill>
                <a:latin typeface="Times New Roman"/>
                <a:ea typeface="Calibri"/>
              </a:rPr>
              <a:t>B</a:t>
            </a:r>
            <a:r>
              <a:rPr lang="id-ID" sz="3467" b="1" dirty="0">
                <a:solidFill>
                  <a:srgbClr val="0070C0"/>
                </a:solidFill>
                <a:latin typeface="Times New Roman"/>
                <a:ea typeface="Calibri"/>
              </a:rPr>
              <a:t>∙</a:t>
            </a:r>
            <a:r>
              <a:rPr lang="id-ID" sz="3467" b="1" i="1" dirty="0">
                <a:solidFill>
                  <a:srgbClr val="0070C0"/>
                </a:solidFill>
                <a:latin typeface="Times New Roman"/>
                <a:ea typeface="Calibri"/>
              </a:rPr>
              <a:t>f</a:t>
            </a:r>
            <a:r>
              <a:rPr lang="id-ID" sz="3467" b="1" baseline="-25000" dirty="0">
                <a:solidFill>
                  <a:srgbClr val="0070C0"/>
                </a:solidFill>
                <a:latin typeface="Times New Roman"/>
                <a:ea typeface="Calibri"/>
              </a:rPr>
              <a:t>BB</a:t>
            </a:r>
            <a:r>
              <a:rPr lang="id-ID" sz="3467" b="1" dirty="0">
                <a:solidFill>
                  <a:srgbClr val="0070C0"/>
                </a:solidFill>
                <a:latin typeface="Times New Roman"/>
                <a:ea typeface="Calibri"/>
              </a:rPr>
              <a:t>	</a:t>
            </a:r>
            <a:endParaRPr lang="id-ID" sz="3467" b="1" dirty="0">
              <a:solidFill>
                <a:srgbClr val="0070C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107943" y="7518822"/>
            <a:ext cx="108977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noProof="1">
                <a:latin typeface="Symbol"/>
                <a:ea typeface="Calibri"/>
                <a:cs typeface="Times New Roman"/>
              </a:rPr>
              <a:t>D</a:t>
            </a:r>
            <a:r>
              <a:rPr lang="id-ID" sz="2600" baseline="-25000" noProof="1">
                <a:latin typeface="Times New Roman"/>
                <a:ea typeface="Calibri"/>
              </a:rPr>
              <a:t>B</a:t>
            </a:r>
            <a:r>
              <a:rPr lang="id-ID" sz="2600" noProof="1">
                <a:latin typeface="Times New Roman"/>
                <a:ea typeface="Calibri"/>
              </a:rPr>
              <a:t> dan </a:t>
            </a:r>
            <a:r>
              <a:rPr lang="id-ID" sz="2600" i="1" noProof="1">
                <a:latin typeface="Times New Roman"/>
                <a:ea typeface="Calibri"/>
              </a:rPr>
              <a:t>f</a:t>
            </a:r>
            <a:r>
              <a:rPr lang="id-ID" sz="2600" baseline="-25000" noProof="1">
                <a:latin typeface="Times New Roman"/>
                <a:ea typeface="Calibri"/>
              </a:rPr>
              <a:t>BB</a:t>
            </a:r>
            <a:r>
              <a:rPr lang="id-ID" sz="2600" noProof="1">
                <a:latin typeface="Times New Roman"/>
                <a:ea typeface="Calibri"/>
              </a:rPr>
              <a:t> dapat dihitung nominalnya dengan menggunakan metode – metode yang telah dijelaskan dalam bab-bab terdahulu. </a:t>
            </a:r>
          </a:p>
          <a:p>
            <a:r>
              <a:rPr lang="id-ID" sz="2600" noProof="1">
                <a:latin typeface="Times New Roman"/>
                <a:ea typeface="Calibri"/>
              </a:rPr>
              <a:t>Sehingga reaksi tumpuan </a:t>
            </a:r>
            <a:r>
              <a:rPr lang="id-ID" sz="2600" i="1" noProof="1">
                <a:latin typeface="Times New Roman"/>
                <a:ea typeface="Calibri"/>
              </a:rPr>
              <a:t>V</a:t>
            </a:r>
            <a:r>
              <a:rPr lang="id-ID" sz="2600" baseline="-25000" noProof="1">
                <a:latin typeface="Times New Roman"/>
                <a:ea typeface="Calibri"/>
              </a:rPr>
              <a:t>B</a:t>
            </a:r>
            <a:r>
              <a:rPr lang="id-ID" sz="2600" noProof="1">
                <a:latin typeface="Times New Roman"/>
                <a:ea typeface="Calibri"/>
              </a:rPr>
              <a:t> dapat dihitung, yaitu </a:t>
            </a:r>
            <a:r>
              <a:rPr lang="id-ID" sz="2600" i="1" noProof="1">
                <a:latin typeface="Times New Roman"/>
                <a:ea typeface="Calibri"/>
              </a:rPr>
              <a:t>V</a:t>
            </a:r>
            <a:r>
              <a:rPr lang="id-ID" sz="2600" baseline="-25000" noProof="1">
                <a:latin typeface="Times New Roman"/>
                <a:ea typeface="Calibri"/>
              </a:rPr>
              <a:t>B</a:t>
            </a:r>
            <a:r>
              <a:rPr lang="id-ID" sz="2600" noProof="1">
                <a:latin typeface="Times New Roman"/>
                <a:ea typeface="Calibri"/>
              </a:rPr>
              <a:t> = </a:t>
            </a:r>
            <a:r>
              <a:rPr lang="id-ID" sz="2600" noProof="1">
                <a:latin typeface="Symbol"/>
                <a:ea typeface="Calibri"/>
                <a:cs typeface="Times New Roman"/>
              </a:rPr>
              <a:t>D</a:t>
            </a:r>
            <a:r>
              <a:rPr lang="id-ID" sz="2600" baseline="-25000" noProof="1">
                <a:latin typeface="Times New Roman"/>
                <a:ea typeface="Calibri"/>
              </a:rPr>
              <a:t>B</a:t>
            </a:r>
            <a:r>
              <a:rPr lang="id-ID" sz="2600" noProof="1">
                <a:latin typeface="Times New Roman"/>
                <a:ea typeface="Calibri"/>
              </a:rPr>
              <a:t>/</a:t>
            </a:r>
            <a:r>
              <a:rPr lang="id-ID" sz="2600" i="1" noProof="1">
                <a:latin typeface="Times New Roman"/>
                <a:ea typeface="Calibri"/>
              </a:rPr>
              <a:t>f</a:t>
            </a:r>
            <a:r>
              <a:rPr lang="id-ID" sz="2600" baseline="-25000" noProof="1">
                <a:latin typeface="Times New Roman"/>
                <a:ea typeface="Calibri"/>
              </a:rPr>
              <a:t>BB</a:t>
            </a:r>
            <a:endParaRPr lang="id-ID" sz="2600" noProof="1"/>
          </a:p>
        </p:txBody>
      </p:sp>
      <p:sp>
        <p:nvSpPr>
          <p:cNvPr id="96" name="Rectangle 95"/>
          <p:cNvSpPr/>
          <p:nvPr/>
        </p:nvSpPr>
        <p:spPr>
          <a:xfrm>
            <a:off x="3178784" y="9196333"/>
            <a:ext cx="879586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i="1" dirty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id-ID" sz="2600" baseline="-25000" dirty="0">
                <a:solidFill>
                  <a:schemeClr val="accent2">
                    <a:lumMod val="75000"/>
                  </a:schemeClr>
                </a:solidFill>
              </a:rPr>
              <a:t>BB</a:t>
            </a:r>
            <a:r>
              <a:rPr lang="id-ID" sz="2600" dirty="0">
                <a:solidFill>
                  <a:schemeClr val="accent2">
                    <a:lumMod val="75000"/>
                  </a:schemeClr>
                </a:solidFill>
              </a:rPr>
              <a:t> sering disebut juga sebagai koefisien fleksibilitas</a:t>
            </a:r>
          </a:p>
        </p:txBody>
      </p:sp>
    </p:spTree>
    <p:extLst>
      <p:ext uri="{BB962C8B-B14F-4D97-AF65-F5344CB8AC3E}">
        <p14:creationId xmlns:p14="http://schemas.microsoft.com/office/powerpoint/2010/main" val="1666919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noProof="1"/>
              <a:t>Metode Analisis</a:t>
            </a:r>
          </a:p>
        </p:txBody>
      </p:sp>
      <p:sp>
        <p:nvSpPr>
          <p:cNvPr id="2" name="Rectangle 100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081143" y="1858589"/>
            <a:ext cx="8608132" cy="5925206"/>
            <a:chOff x="1337" y="7793"/>
            <a:chExt cx="9385" cy="6461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337" y="7793"/>
              <a:ext cx="9385" cy="6461"/>
              <a:chOff x="1234" y="1441"/>
              <a:chExt cx="9385" cy="6461"/>
            </a:xfrm>
          </p:grpSpPr>
          <p:sp>
            <p:nvSpPr>
              <p:cNvPr id="88" name="Text Box 99"/>
              <p:cNvSpPr txBox="1">
                <a:spLocks noChangeArrowheads="1"/>
              </p:cNvSpPr>
              <p:nvPr/>
            </p:nvSpPr>
            <p:spPr bwMode="auto">
              <a:xfrm rot="5400000">
                <a:off x="2902" y="3318"/>
                <a:ext cx="1095" cy="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6933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=</a:t>
                </a:r>
                <a:endParaRPr lang="id-ID" altLang="id-ID" sz="4044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9" name="Group 6"/>
              <p:cNvGrpSpPr>
                <a:grpSpLocks/>
              </p:cNvGrpSpPr>
              <p:nvPr/>
            </p:nvGrpSpPr>
            <p:grpSpPr bwMode="auto">
              <a:xfrm>
                <a:off x="1234" y="1441"/>
                <a:ext cx="9385" cy="6461"/>
                <a:chOff x="1234" y="1441"/>
                <a:chExt cx="9385" cy="6461"/>
              </a:xfrm>
            </p:grpSpPr>
            <p:sp>
              <p:nvSpPr>
                <p:cNvPr id="90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5531" y="4431"/>
                  <a:ext cx="798" cy="8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altLang="id-ID" sz="6933" b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+</a:t>
                  </a:r>
                  <a:endParaRPr lang="id-ID" altLang="id-ID" sz="4044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91" name="Group 75"/>
                <p:cNvGrpSpPr>
                  <a:grpSpLocks/>
                </p:cNvGrpSpPr>
                <p:nvPr/>
              </p:nvGrpSpPr>
              <p:grpSpPr bwMode="auto">
                <a:xfrm>
                  <a:off x="1469" y="1441"/>
                  <a:ext cx="3765" cy="2150"/>
                  <a:chOff x="1469" y="1441"/>
                  <a:chExt cx="3765" cy="2150"/>
                </a:xfrm>
              </p:grpSpPr>
              <p:sp>
                <p:nvSpPr>
                  <p:cNvPr id="16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9" y="3112"/>
                    <a:ext cx="935" cy="4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31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(a)</a:t>
                    </a:r>
                    <a:endParaRPr lang="id-ID" altLang="id-ID" sz="4044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64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1469" y="1441"/>
                    <a:ext cx="3765" cy="1957"/>
                    <a:chOff x="1935" y="893"/>
                    <a:chExt cx="3765" cy="1957"/>
                  </a:xfrm>
                </p:grpSpPr>
                <p:grpSp>
                  <p:nvGrpSpPr>
                    <p:cNvPr id="165" name="Group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35" y="1440"/>
                      <a:ext cx="3765" cy="1410"/>
                      <a:chOff x="2310" y="1440"/>
                      <a:chExt cx="3765" cy="1410"/>
                    </a:xfrm>
                  </p:grpSpPr>
                  <p:grpSp>
                    <p:nvGrpSpPr>
                      <p:cNvPr id="169" name="Group 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340" y="2339"/>
                        <a:ext cx="735" cy="511"/>
                        <a:chOff x="4740" y="2850"/>
                        <a:chExt cx="735" cy="511"/>
                      </a:xfrm>
                    </p:grpSpPr>
                    <p:grpSp>
                      <p:nvGrpSpPr>
                        <p:cNvPr id="177" name="Group 94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-5400000">
                          <a:off x="5036" y="2922"/>
                          <a:ext cx="143" cy="735"/>
                          <a:chOff x="2310" y="1830"/>
                          <a:chExt cx="143" cy="810"/>
                        </a:xfrm>
                      </p:grpSpPr>
                      <p:sp>
                        <p:nvSpPr>
                          <p:cNvPr id="183" name="Rectangle 96" descr="Light upward diagonal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10" y="1830"/>
                            <a:ext cx="143" cy="810"/>
                          </a:xfrm>
                          <a:prstGeom prst="rect">
                            <a:avLst/>
                          </a:prstGeom>
                          <a:pattFill prst="ltUpDiag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044"/>
                          </a:p>
                        </p:txBody>
                      </p:sp>
                      <p:sp>
                        <p:nvSpPr>
                          <p:cNvPr id="184" name="AutoShape 9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453" y="1830"/>
                            <a:ext cx="0" cy="81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044"/>
                          </a:p>
                        </p:txBody>
                      </p:sp>
                    </p:grpSp>
                    <p:grpSp>
                      <p:nvGrpSpPr>
                        <p:cNvPr id="178" name="Group 8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740" y="2850"/>
                          <a:ext cx="735" cy="368"/>
                          <a:chOff x="4740" y="2850"/>
                          <a:chExt cx="735" cy="368"/>
                        </a:xfrm>
                      </p:grpSpPr>
                      <p:sp>
                        <p:nvSpPr>
                          <p:cNvPr id="179" name="AutoShape 9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875" y="2850"/>
                            <a:ext cx="465" cy="225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044"/>
                          </a:p>
                        </p:txBody>
                      </p:sp>
                      <p:sp>
                        <p:nvSpPr>
                          <p:cNvPr id="180" name="Oval 9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957" y="3075"/>
                            <a:ext cx="143" cy="143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044"/>
                          </a:p>
                        </p:txBody>
                      </p:sp>
                      <p:sp>
                        <p:nvSpPr>
                          <p:cNvPr id="181" name="Oval 9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00" y="3075"/>
                            <a:ext cx="143" cy="143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044"/>
                          </a:p>
                        </p:txBody>
                      </p:sp>
                      <p:sp>
                        <p:nvSpPr>
                          <p:cNvPr id="182" name="AutoShape 9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740" y="3075"/>
                            <a:ext cx="735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044"/>
                          </a:p>
                        </p:txBody>
                      </p:sp>
                    </p:grpSp>
                  </p:grpSp>
                  <p:grpSp>
                    <p:nvGrpSpPr>
                      <p:cNvPr id="170" name="Group 8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10" y="1860"/>
                        <a:ext cx="3390" cy="704"/>
                        <a:chOff x="2310" y="1860"/>
                        <a:chExt cx="3390" cy="704"/>
                      </a:xfrm>
                    </p:grpSpPr>
                    <p:grpSp>
                      <p:nvGrpSpPr>
                        <p:cNvPr id="173" name="Group 8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10" y="1860"/>
                          <a:ext cx="143" cy="704"/>
                          <a:chOff x="2310" y="1830"/>
                          <a:chExt cx="143" cy="810"/>
                        </a:xfrm>
                      </p:grpSpPr>
                      <p:sp>
                        <p:nvSpPr>
                          <p:cNvPr id="175" name="Rectangle 87" descr="Light upward diagonal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10" y="1830"/>
                            <a:ext cx="143" cy="810"/>
                          </a:xfrm>
                          <a:prstGeom prst="rect">
                            <a:avLst/>
                          </a:prstGeom>
                          <a:pattFill prst="ltUpDiag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044"/>
                          </a:p>
                        </p:txBody>
                      </p:sp>
                      <p:sp>
                        <p:nvSpPr>
                          <p:cNvPr id="176" name="AutoShape 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453" y="1830"/>
                            <a:ext cx="0" cy="81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4044"/>
                          </a:p>
                        </p:txBody>
                      </p:sp>
                    </p:grpSp>
                    <p:sp>
                      <p:nvSpPr>
                        <p:cNvPr id="174" name="Rectangle 8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53" y="2196"/>
                          <a:ext cx="3247" cy="143"/>
                        </a:xfrm>
                        <a:prstGeom prst="rect">
                          <a:avLst/>
                        </a:prstGeom>
                        <a:solidFill>
                          <a:schemeClr val="accent6">
                            <a:lumMod val="75000"/>
                          </a:schemeClr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4044"/>
                        </a:p>
                      </p:txBody>
                    </p:sp>
                  </p:grpSp>
                  <p:sp>
                    <p:nvSpPr>
                      <p:cNvPr id="171" name="AutoShape 8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1440"/>
                        <a:ext cx="1" cy="756"/>
                      </a:xfrm>
                      <a:prstGeom prst="straightConnector1">
                        <a:avLst/>
                      </a:prstGeom>
                      <a:noFill/>
                      <a:ln w="31750">
                        <a:solidFill>
                          <a:srgbClr val="000000"/>
                        </a:solidFill>
                        <a:round/>
                        <a:headEnd/>
                        <a:tailEnd type="triangle" w="med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  <p:sp>
                    <p:nvSpPr>
                      <p:cNvPr id="172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53" y="2215"/>
                        <a:ext cx="3247" cy="410"/>
                      </a:xfrm>
                      <a:custGeom>
                        <a:avLst/>
                        <a:gdLst>
                          <a:gd name="T0" fmla="*/ 0 w 3247"/>
                          <a:gd name="T1" fmla="*/ 12 h 410"/>
                          <a:gd name="T2" fmla="*/ 622 w 3247"/>
                          <a:gd name="T3" fmla="*/ 66 h 410"/>
                          <a:gd name="T4" fmla="*/ 1785 w 3247"/>
                          <a:gd name="T5" fmla="*/ 410 h 410"/>
                          <a:gd name="T6" fmla="*/ 3247 w 3247"/>
                          <a:gd name="T7" fmla="*/ 65 h 41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3247" h="410">
                            <a:moveTo>
                              <a:pt x="0" y="12"/>
                            </a:moveTo>
                            <a:cubicBezTo>
                              <a:pt x="104" y="21"/>
                              <a:pt x="325" y="0"/>
                              <a:pt x="622" y="66"/>
                            </a:cubicBezTo>
                            <a:cubicBezTo>
                              <a:pt x="919" y="132"/>
                              <a:pt x="1348" y="410"/>
                              <a:pt x="1785" y="410"/>
                            </a:cubicBezTo>
                            <a:cubicBezTo>
                              <a:pt x="2222" y="410"/>
                              <a:pt x="2943" y="137"/>
                              <a:pt x="3247" y="65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prstDash val="lgDash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</p:grpSp>
                <p:sp>
                  <p:nvSpPr>
                    <p:cNvPr id="166" name="Text Box 7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35" y="1860"/>
                      <a:ext cx="550" cy="4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d-ID" altLang="id-ID" sz="231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A</a:t>
                      </a:r>
                      <a:endParaRPr lang="id-ID" altLang="id-ID" sz="4044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7" name="Text Box 7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50" y="1927"/>
                      <a:ext cx="550" cy="4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d-ID" altLang="id-ID" sz="231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B</a:t>
                      </a:r>
                      <a:endParaRPr lang="id-ID" altLang="id-ID" sz="4044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8" name="Text Box 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19" y="893"/>
                      <a:ext cx="550" cy="4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d-ID" altLang="id-ID" sz="2311" dirty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id-ID" altLang="id-ID" sz="2311" i="1" dirty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</a:t>
                      </a:r>
                      <a:endParaRPr lang="id-ID" altLang="id-ID" sz="4044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93" name="Group 53"/>
                <p:cNvGrpSpPr>
                  <a:grpSpLocks/>
                </p:cNvGrpSpPr>
                <p:nvPr/>
              </p:nvGrpSpPr>
              <p:grpSpPr bwMode="auto">
                <a:xfrm>
                  <a:off x="1315" y="3591"/>
                  <a:ext cx="3919" cy="2229"/>
                  <a:chOff x="1315" y="3591"/>
                  <a:chExt cx="3919" cy="2229"/>
                </a:xfrm>
              </p:grpSpPr>
              <p:sp>
                <p:nvSpPr>
                  <p:cNvPr id="142" name="Text Box 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45" y="3591"/>
                    <a:ext cx="550" cy="4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311" dirty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 </a:t>
                    </a:r>
                    <a:r>
                      <a:rPr lang="id-ID" altLang="id-ID" sz="2311" i="1" dirty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</a:t>
                    </a:r>
                    <a:endParaRPr lang="id-ID" altLang="id-ID" sz="4044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3" name="Text Box 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5" y="4574"/>
                    <a:ext cx="550" cy="4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31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 A</a:t>
                    </a:r>
                    <a:endParaRPr lang="id-ID" altLang="id-ID" sz="4044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4" name="Text Box 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18" y="4574"/>
                    <a:ext cx="550" cy="4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31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 B</a:t>
                    </a:r>
                    <a:endParaRPr lang="id-ID" altLang="id-ID" sz="4044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5" name="AutoShape 71"/>
                  <p:cNvSpPr>
                    <a:spLocks noChangeShapeType="1"/>
                  </p:cNvSpPr>
                  <p:nvPr/>
                </p:nvSpPr>
                <p:spPr bwMode="auto">
                  <a:xfrm>
                    <a:off x="3134" y="4154"/>
                    <a:ext cx="1" cy="756"/>
                  </a:xfrm>
                  <a:prstGeom prst="straightConnector1">
                    <a:avLst/>
                  </a:prstGeom>
                  <a:noFill/>
                  <a:ln w="31750">
                    <a:solidFill>
                      <a:srgbClr val="000000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14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1628" y="4910"/>
                    <a:ext cx="3247" cy="143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grpSp>
                <p:nvGrpSpPr>
                  <p:cNvPr id="147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1315" y="5053"/>
                    <a:ext cx="704" cy="361"/>
                    <a:chOff x="6599" y="3256"/>
                    <a:chExt cx="704" cy="361"/>
                  </a:xfrm>
                </p:grpSpPr>
                <p:grpSp>
                  <p:nvGrpSpPr>
                    <p:cNvPr id="159" name="Group 67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6879" y="3194"/>
                      <a:ext cx="143" cy="704"/>
                      <a:chOff x="2310" y="1830"/>
                      <a:chExt cx="143" cy="810"/>
                    </a:xfrm>
                  </p:grpSpPr>
                  <p:sp>
                    <p:nvSpPr>
                      <p:cNvPr id="161" name="Rectangle 69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10" y="1830"/>
                        <a:ext cx="143" cy="810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  <p:sp>
                    <p:nvSpPr>
                      <p:cNvPr id="162" name="AutoShape 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53" y="1830"/>
                        <a:ext cx="0" cy="81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</p:grpSp>
                <p:sp>
                  <p:nvSpPr>
                    <p:cNvPr id="160" name="AutoShap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15" y="3256"/>
                      <a:ext cx="440" cy="22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</p:grpSp>
              <p:grpSp>
                <p:nvGrpSpPr>
                  <p:cNvPr id="148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4530" y="5053"/>
                    <a:ext cx="704" cy="504"/>
                    <a:chOff x="8116" y="3112"/>
                    <a:chExt cx="704" cy="504"/>
                  </a:xfrm>
                </p:grpSpPr>
                <p:grpSp>
                  <p:nvGrpSpPr>
                    <p:cNvPr id="153" name="Group 62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8396" y="3193"/>
                      <a:ext cx="143" cy="704"/>
                      <a:chOff x="2310" y="1830"/>
                      <a:chExt cx="143" cy="810"/>
                    </a:xfrm>
                  </p:grpSpPr>
                  <p:sp>
                    <p:nvSpPr>
                      <p:cNvPr id="157" name="Rectangle 64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10" y="1830"/>
                        <a:ext cx="143" cy="810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  <p:sp>
                    <p:nvSpPr>
                      <p:cNvPr id="158" name="AutoShape 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53" y="1830"/>
                        <a:ext cx="0" cy="81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</p:grpSp>
                <p:sp>
                  <p:nvSpPr>
                    <p:cNvPr id="154" name="AutoShap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32" y="3112"/>
                      <a:ext cx="440" cy="22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155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3338"/>
                      <a:ext cx="143" cy="143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156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17" y="3337"/>
                      <a:ext cx="143" cy="143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</p:grpSp>
              <p:sp>
                <p:nvSpPr>
                  <p:cNvPr id="149" name="Freeform 57"/>
                  <p:cNvSpPr>
                    <a:spLocks/>
                  </p:cNvSpPr>
                  <p:nvPr/>
                </p:nvSpPr>
                <p:spPr bwMode="auto">
                  <a:xfrm>
                    <a:off x="1628" y="4969"/>
                    <a:ext cx="3231" cy="456"/>
                  </a:xfrm>
                  <a:custGeom>
                    <a:avLst/>
                    <a:gdLst>
                      <a:gd name="T0" fmla="*/ 0 w 3231"/>
                      <a:gd name="T1" fmla="*/ 0 h 456"/>
                      <a:gd name="T2" fmla="*/ 1469 w 3231"/>
                      <a:gd name="T3" fmla="*/ 453 h 456"/>
                      <a:gd name="T4" fmla="*/ 3231 w 3231"/>
                      <a:gd name="T5" fmla="*/ 17 h 4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231" h="456">
                        <a:moveTo>
                          <a:pt x="0" y="0"/>
                        </a:moveTo>
                        <a:cubicBezTo>
                          <a:pt x="465" y="225"/>
                          <a:pt x="931" y="450"/>
                          <a:pt x="1469" y="453"/>
                        </a:cubicBezTo>
                        <a:cubicBezTo>
                          <a:pt x="2007" y="456"/>
                          <a:pt x="2619" y="236"/>
                          <a:pt x="3231" y="17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150" name="AutoShape 56"/>
                  <p:cNvSpPr>
                    <a:spLocks noChangeShapeType="1"/>
                  </p:cNvSpPr>
                  <p:nvPr/>
                </p:nvSpPr>
                <p:spPr bwMode="auto">
                  <a:xfrm>
                    <a:off x="1628" y="4969"/>
                    <a:ext cx="1222" cy="85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151" name="Arc 55"/>
                  <p:cNvSpPr>
                    <a:spLocks/>
                  </p:cNvSpPr>
                  <p:nvPr/>
                </p:nvSpPr>
                <p:spPr bwMode="auto">
                  <a:xfrm rot="1487951">
                    <a:off x="2120" y="4963"/>
                    <a:ext cx="352" cy="453"/>
                  </a:xfrm>
                  <a:custGeom>
                    <a:avLst/>
                    <a:gdLst>
                      <a:gd name="G0" fmla="+- 0 0 0"/>
                      <a:gd name="G1" fmla="+- 11544 0 0"/>
                      <a:gd name="G2" fmla="+- 21600 0 0"/>
                      <a:gd name="T0" fmla="*/ 18256 w 21600"/>
                      <a:gd name="T1" fmla="*/ 0 h 25208"/>
                      <a:gd name="T2" fmla="*/ 16729 w 21600"/>
                      <a:gd name="T3" fmla="*/ 25208 h 25208"/>
                      <a:gd name="T4" fmla="*/ 0 w 21600"/>
                      <a:gd name="T5" fmla="*/ 11544 h 25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5208" fill="none" extrusionOk="0">
                        <a:moveTo>
                          <a:pt x="18256" y="-1"/>
                        </a:moveTo>
                        <a:cubicBezTo>
                          <a:pt x="20440" y="3454"/>
                          <a:pt x="21600" y="7457"/>
                          <a:pt x="21600" y="11544"/>
                        </a:cubicBezTo>
                        <a:cubicBezTo>
                          <a:pt x="21600" y="16523"/>
                          <a:pt x="19879" y="21351"/>
                          <a:pt x="16728" y="25207"/>
                        </a:cubicBezTo>
                      </a:path>
                      <a:path w="21600" h="25208" stroke="0" extrusionOk="0">
                        <a:moveTo>
                          <a:pt x="18256" y="-1"/>
                        </a:moveTo>
                        <a:cubicBezTo>
                          <a:pt x="20440" y="3454"/>
                          <a:pt x="21600" y="7457"/>
                          <a:pt x="21600" y="11544"/>
                        </a:cubicBezTo>
                        <a:cubicBezTo>
                          <a:pt x="21600" y="16523"/>
                          <a:pt x="19879" y="21351"/>
                          <a:pt x="16728" y="25207"/>
                        </a:cubicBezTo>
                        <a:lnTo>
                          <a:pt x="0" y="11544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 type="triangle" w="sm" len="med"/>
                    <a:tailEnd type="triangl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152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11" y="5239"/>
                    <a:ext cx="878" cy="5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311">
                        <a:latin typeface="Symbol" pitchFamily="18" charset="2"/>
                        <a:ea typeface="Calibri" pitchFamily="34" charset="0"/>
                        <a:cs typeface="Times New Roman" pitchFamily="18" charset="0"/>
                      </a:rPr>
                      <a:t>q</a:t>
                    </a:r>
                    <a:r>
                      <a:rPr lang="id-ID" altLang="id-ID" sz="2311" baseline="-3000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A</a:t>
                    </a:r>
                    <a:endParaRPr lang="id-ID" altLang="id-ID" sz="4044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95" name="Group 30"/>
                <p:cNvGrpSpPr>
                  <a:grpSpLocks/>
                </p:cNvGrpSpPr>
                <p:nvPr/>
              </p:nvGrpSpPr>
              <p:grpSpPr bwMode="auto">
                <a:xfrm>
                  <a:off x="6619" y="4088"/>
                  <a:ext cx="4000" cy="1948"/>
                  <a:chOff x="6619" y="4088"/>
                  <a:chExt cx="4000" cy="1948"/>
                </a:xfrm>
              </p:grpSpPr>
              <p:sp>
                <p:nvSpPr>
                  <p:cNvPr id="120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70" y="4088"/>
                    <a:ext cx="880" cy="4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311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</a:t>
                    </a:r>
                    <a:r>
                      <a:rPr lang="id-ID" altLang="id-ID" sz="2311" i="1" baseline="-3000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A</a:t>
                    </a:r>
                    <a:endParaRPr lang="id-ID" altLang="id-ID" sz="4044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1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70" y="4574"/>
                    <a:ext cx="550" cy="4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31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 A</a:t>
                    </a:r>
                    <a:endParaRPr lang="id-ID" altLang="id-ID" sz="4044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2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03" y="4574"/>
                    <a:ext cx="550" cy="4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31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 B</a:t>
                    </a:r>
                    <a:endParaRPr lang="id-ID" altLang="id-ID" sz="4044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3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7013" y="4910"/>
                    <a:ext cx="3247" cy="143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grpSp>
                <p:nvGrpSpPr>
                  <p:cNvPr id="124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6700" y="5053"/>
                    <a:ext cx="704" cy="361"/>
                    <a:chOff x="6599" y="3256"/>
                    <a:chExt cx="704" cy="361"/>
                  </a:xfrm>
                </p:grpSpPr>
                <p:grpSp>
                  <p:nvGrpSpPr>
                    <p:cNvPr id="138" name="Group 46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6879" y="3194"/>
                      <a:ext cx="143" cy="704"/>
                      <a:chOff x="2310" y="1830"/>
                      <a:chExt cx="143" cy="810"/>
                    </a:xfrm>
                  </p:grpSpPr>
                  <p:sp>
                    <p:nvSpPr>
                      <p:cNvPr id="140" name="Rectangle 48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10" y="1830"/>
                        <a:ext cx="143" cy="810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  <p:sp>
                    <p:nvSpPr>
                      <p:cNvPr id="141" name="AutoShape 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53" y="1830"/>
                        <a:ext cx="0" cy="81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</p:grpSp>
                <p:sp>
                  <p:nvSpPr>
                    <p:cNvPr id="139" name="AutoShap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15" y="3256"/>
                      <a:ext cx="440" cy="22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</p:grpSp>
              <p:grpSp>
                <p:nvGrpSpPr>
                  <p:cNvPr id="125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9915" y="5053"/>
                    <a:ext cx="704" cy="504"/>
                    <a:chOff x="8116" y="3112"/>
                    <a:chExt cx="704" cy="504"/>
                  </a:xfrm>
                </p:grpSpPr>
                <p:grpSp>
                  <p:nvGrpSpPr>
                    <p:cNvPr id="132" name="Group 41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8396" y="3193"/>
                      <a:ext cx="143" cy="704"/>
                      <a:chOff x="2310" y="1830"/>
                      <a:chExt cx="143" cy="810"/>
                    </a:xfrm>
                  </p:grpSpPr>
                  <p:sp>
                    <p:nvSpPr>
                      <p:cNvPr id="136" name="Rectangle 43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10" y="1830"/>
                        <a:ext cx="143" cy="810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  <p:sp>
                    <p:nvSpPr>
                      <p:cNvPr id="137" name="AutoShape 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53" y="1830"/>
                        <a:ext cx="0" cy="81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</p:grpSp>
                <p:sp>
                  <p:nvSpPr>
                    <p:cNvPr id="133" name="AutoShap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32" y="3112"/>
                      <a:ext cx="440" cy="22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134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3338"/>
                      <a:ext cx="143" cy="143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135" name="Oval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17" y="3337"/>
                      <a:ext cx="143" cy="143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</p:grpSp>
              <p:sp>
                <p:nvSpPr>
                  <p:cNvPr id="126" name="Freeform 36"/>
                  <p:cNvSpPr>
                    <a:spLocks/>
                  </p:cNvSpPr>
                  <p:nvPr/>
                </p:nvSpPr>
                <p:spPr bwMode="auto">
                  <a:xfrm>
                    <a:off x="7013" y="4969"/>
                    <a:ext cx="3231" cy="456"/>
                  </a:xfrm>
                  <a:custGeom>
                    <a:avLst/>
                    <a:gdLst>
                      <a:gd name="T0" fmla="*/ 0 w 3231"/>
                      <a:gd name="T1" fmla="*/ 0 h 456"/>
                      <a:gd name="T2" fmla="*/ 1469 w 3231"/>
                      <a:gd name="T3" fmla="*/ 453 h 456"/>
                      <a:gd name="T4" fmla="*/ 3231 w 3231"/>
                      <a:gd name="T5" fmla="*/ 17 h 4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231" h="456">
                        <a:moveTo>
                          <a:pt x="0" y="0"/>
                        </a:moveTo>
                        <a:cubicBezTo>
                          <a:pt x="465" y="225"/>
                          <a:pt x="931" y="450"/>
                          <a:pt x="1469" y="453"/>
                        </a:cubicBezTo>
                        <a:cubicBezTo>
                          <a:pt x="2007" y="456"/>
                          <a:pt x="2619" y="236"/>
                          <a:pt x="3231" y="17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127" name="AutoShape 35"/>
                  <p:cNvSpPr>
                    <a:spLocks noChangeShapeType="1"/>
                  </p:cNvSpPr>
                  <p:nvPr/>
                </p:nvSpPr>
                <p:spPr bwMode="auto">
                  <a:xfrm>
                    <a:off x="7013" y="4969"/>
                    <a:ext cx="1222" cy="85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128" name="Arc 34"/>
                  <p:cNvSpPr>
                    <a:spLocks/>
                  </p:cNvSpPr>
                  <p:nvPr/>
                </p:nvSpPr>
                <p:spPr bwMode="auto">
                  <a:xfrm rot="1487951">
                    <a:off x="7505" y="4963"/>
                    <a:ext cx="352" cy="453"/>
                  </a:xfrm>
                  <a:custGeom>
                    <a:avLst/>
                    <a:gdLst>
                      <a:gd name="G0" fmla="+- 0 0 0"/>
                      <a:gd name="G1" fmla="+- 11544 0 0"/>
                      <a:gd name="G2" fmla="+- 21600 0 0"/>
                      <a:gd name="T0" fmla="*/ 18256 w 21600"/>
                      <a:gd name="T1" fmla="*/ 0 h 25208"/>
                      <a:gd name="T2" fmla="*/ 16729 w 21600"/>
                      <a:gd name="T3" fmla="*/ 25208 h 25208"/>
                      <a:gd name="T4" fmla="*/ 0 w 21600"/>
                      <a:gd name="T5" fmla="*/ 11544 h 25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5208" fill="none" extrusionOk="0">
                        <a:moveTo>
                          <a:pt x="18256" y="-1"/>
                        </a:moveTo>
                        <a:cubicBezTo>
                          <a:pt x="20440" y="3454"/>
                          <a:pt x="21600" y="7457"/>
                          <a:pt x="21600" y="11544"/>
                        </a:cubicBezTo>
                        <a:cubicBezTo>
                          <a:pt x="21600" y="16523"/>
                          <a:pt x="19879" y="21351"/>
                          <a:pt x="16728" y="25207"/>
                        </a:cubicBezTo>
                      </a:path>
                      <a:path w="21600" h="25208" stroke="0" extrusionOk="0">
                        <a:moveTo>
                          <a:pt x="18256" y="-1"/>
                        </a:moveTo>
                        <a:cubicBezTo>
                          <a:pt x="20440" y="3454"/>
                          <a:pt x="21600" y="7457"/>
                          <a:pt x="21600" y="11544"/>
                        </a:cubicBezTo>
                        <a:cubicBezTo>
                          <a:pt x="21600" y="16523"/>
                          <a:pt x="19879" y="21351"/>
                          <a:pt x="16728" y="25207"/>
                        </a:cubicBezTo>
                        <a:lnTo>
                          <a:pt x="0" y="11544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 type="triangle" w="sm" len="med"/>
                    <a:tailEnd type="triangl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129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99" y="5414"/>
                    <a:ext cx="2272" cy="6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311" dirty="0">
                        <a:latin typeface="Symbol" pitchFamily="18" charset="2"/>
                        <a:ea typeface="Calibri" pitchFamily="34" charset="0"/>
                        <a:cs typeface="Times New Roman" pitchFamily="18" charset="0"/>
                      </a:rPr>
                      <a:t>q</a:t>
                    </a:r>
                    <a:r>
                      <a:rPr lang="id-ID" altLang="id-ID" sz="2311" baseline="30000" dirty="0">
                        <a:latin typeface="Symbol" pitchFamily="18" charset="2"/>
                        <a:ea typeface="Calibri" pitchFamily="34" charset="0"/>
                        <a:cs typeface="Times New Roman" pitchFamily="18" charset="0"/>
                      </a:rPr>
                      <a:t>/</a:t>
                    </a:r>
                    <a:r>
                      <a:rPr lang="id-ID" altLang="id-ID" sz="2311" baseline="-30000" dirty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AA</a:t>
                    </a:r>
                    <a:r>
                      <a:rPr lang="id-ID" altLang="id-ID" sz="2311" dirty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 = </a:t>
                    </a:r>
                    <a:r>
                      <a:rPr lang="id-ID" altLang="id-ID" sz="2311" i="1" dirty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M</a:t>
                    </a:r>
                    <a:r>
                      <a:rPr lang="id-ID" altLang="id-ID" sz="2311" baseline="-30000" dirty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A</a:t>
                    </a:r>
                    <a:r>
                      <a:rPr lang="id-ID" altLang="id-ID" sz="2311" dirty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∙</a:t>
                    </a:r>
                    <a:r>
                      <a:rPr lang="id-ID" altLang="id-ID" sz="2311" dirty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Symbol" pitchFamily="18" charset="2"/>
                      </a:rPr>
                      <a:t></a:t>
                    </a:r>
                    <a:r>
                      <a:rPr lang="id-ID" altLang="id-ID" sz="2311" baseline="-30000" dirty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AA</a:t>
                    </a:r>
                    <a:endParaRPr lang="id-ID" altLang="id-ID" sz="2311" dirty="0">
                      <a:latin typeface="Times New Roman" pitchFamily="18" charset="0"/>
                      <a:ea typeface="Calibri" pitchFamily="34" charset="0"/>
                      <a:cs typeface="Times New Roman" pitchFamily="18" charset="0"/>
                      <a:sym typeface="Symbol" pitchFamily="18" charset="2"/>
                    </a:endParaRPr>
                  </a:p>
                </p:txBody>
              </p:sp>
              <p:sp>
                <p:nvSpPr>
                  <p:cNvPr id="130" name="Arc 32"/>
                  <p:cNvSpPr>
                    <a:spLocks/>
                  </p:cNvSpPr>
                  <p:nvPr/>
                </p:nvSpPr>
                <p:spPr bwMode="auto">
                  <a:xfrm flipH="1">
                    <a:off x="6619" y="4500"/>
                    <a:ext cx="541" cy="91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5"/>
                      <a:gd name="T2" fmla="*/ 479 w 21600"/>
                      <a:gd name="T3" fmla="*/ 43195 h 43195"/>
                      <a:gd name="T4" fmla="*/ 0 w 21600"/>
                      <a:gd name="T5" fmla="*/ 21600 h 431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5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42"/>
                          <a:pt x="12218" y="42934"/>
                          <a:pt x="478" y="43194"/>
                        </a:cubicBezTo>
                      </a:path>
                      <a:path w="21600" h="43195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42"/>
                          <a:pt x="12218" y="42934"/>
                          <a:pt x="478" y="43194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lg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131" name="Freeform 31"/>
                  <p:cNvSpPr>
                    <a:spLocks/>
                  </p:cNvSpPr>
                  <p:nvPr/>
                </p:nvSpPr>
                <p:spPr bwMode="auto">
                  <a:xfrm>
                    <a:off x="7857" y="5271"/>
                    <a:ext cx="378" cy="334"/>
                  </a:xfrm>
                  <a:custGeom>
                    <a:avLst/>
                    <a:gdLst>
                      <a:gd name="T0" fmla="*/ 0 w 378"/>
                      <a:gd name="T1" fmla="*/ 0 h 334"/>
                      <a:gd name="T2" fmla="*/ 228 w 378"/>
                      <a:gd name="T3" fmla="*/ 286 h 334"/>
                      <a:gd name="T4" fmla="*/ 378 w 378"/>
                      <a:gd name="T5" fmla="*/ 286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78" h="334">
                        <a:moveTo>
                          <a:pt x="0" y="0"/>
                        </a:moveTo>
                        <a:cubicBezTo>
                          <a:pt x="82" y="119"/>
                          <a:pt x="165" y="238"/>
                          <a:pt x="228" y="286"/>
                        </a:cubicBezTo>
                        <a:cubicBezTo>
                          <a:pt x="291" y="334"/>
                          <a:pt x="334" y="310"/>
                          <a:pt x="378" y="28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</p:grpSp>
            <p:grpSp>
              <p:nvGrpSpPr>
                <p:cNvPr id="97" name="Group 7"/>
                <p:cNvGrpSpPr>
                  <a:grpSpLocks/>
                </p:cNvGrpSpPr>
                <p:nvPr/>
              </p:nvGrpSpPr>
              <p:grpSpPr bwMode="auto">
                <a:xfrm>
                  <a:off x="1234" y="6036"/>
                  <a:ext cx="4000" cy="1866"/>
                  <a:chOff x="6619" y="4088"/>
                  <a:chExt cx="4000" cy="1866"/>
                </a:xfrm>
              </p:grpSpPr>
              <p:sp>
                <p:nvSpPr>
                  <p:cNvPr id="98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70" y="4088"/>
                    <a:ext cx="880" cy="4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31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1</a:t>
                    </a:r>
                    <a:endParaRPr lang="id-ID" altLang="id-ID" sz="4044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9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70" y="4574"/>
                    <a:ext cx="550" cy="4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31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 A</a:t>
                    </a:r>
                    <a:endParaRPr lang="id-ID" altLang="id-ID" sz="4044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0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03" y="4574"/>
                    <a:ext cx="550" cy="4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31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 B</a:t>
                    </a:r>
                    <a:endParaRPr lang="id-ID" altLang="id-ID" sz="4044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1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7013" y="4910"/>
                    <a:ext cx="3247" cy="143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grpSp>
                <p:nvGrpSpPr>
                  <p:cNvPr id="102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6700" y="5053"/>
                    <a:ext cx="704" cy="361"/>
                    <a:chOff x="6599" y="3256"/>
                    <a:chExt cx="704" cy="361"/>
                  </a:xfrm>
                </p:grpSpPr>
                <p:grpSp>
                  <p:nvGrpSpPr>
                    <p:cNvPr id="116" name="Group 23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6879" y="3194"/>
                      <a:ext cx="143" cy="704"/>
                      <a:chOff x="2310" y="1830"/>
                      <a:chExt cx="143" cy="810"/>
                    </a:xfrm>
                  </p:grpSpPr>
                  <p:sp>
                    <p:nvSpPr>
                      <p:cNvPr id="118" name="Rectangle 25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10" y="1830"/>
                        <a:ext cx="143" cy="810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  <p:sp>
                    <p:nvSpPr>
                      <p:cNvPr id="119" name="AutoShape 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53" y="1830"/>
                        <a:ext cx="0" cy="81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</p:grpSp>
                <p:sp>
                  <p:nvSpPr>
                    <p:cNvPr id="117" name="AutoShap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15" y="3256"/>
                      <a:ext cx="440" cy="22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</p:grpSp>
              <p:grpSp>
                <p:nvGrpSpPr>
                  <p:cNvPr id="103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9915" y="5053"/>
                    <a:ext cx="704" cy="504"/>
                    <a:chOff x="8116" y="3112"/>
                    <a:chExt cx="704" cy="504"/>
                  </a:xfrm>
                </p:grpSpPr>
                <p:grpSp>
                  <p:nvGrpSpPr>
                    <p:cNvPr id="110" name="Group 18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8396" y="3193"/>
                      <a:ext cx="143" cy="704"/>
                      <a:chOff x="2310" y="1830"/>
                      <a:chExt cx="143" cy="810"/>
                    </a:xfrm>
                  </p:grpSpPr>
                  <p:sp>
                    <p:nvSpPr>
                      <p:cNvPr id="114" name="Rectangle 20" descr="Light upward diagonal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10" y="1830"/>
                        <a:ext cx="143" cy="810"/>
                      </a:xfrm>
                      <a:prstGeom prst="rect">
                        <a:avLst/>
                      </a:prstGeom>
                      <a:pattFill prst="ltUpDiag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  <p:sp>
                    <p:nvSpPr>
                      <p:cNvPr id="115" name="AutoShap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53" y="1830"/>
                        <a:ext cx="0" cy="81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4044"/>
                      </a:p>
                    </p:txBody>
                  </p:sp>
                </p:grpSp>
                <p:sp>
                  <p:nvSpPr>
                    <p:cNvPr id="111" name="AutoShap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32" y="3112"/>
                      <a:ext cx="440" cy="22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112" name="Oval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3338"/>
                      <a:ext cx="143" cy="143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  <p:sp>
                  <p:nvSpPr>
                    <p:cNvPr id="113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17" y="3337"/>
                      <a:ext cx="143" cy="143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4044"/>
                    </a:p>
                  </p:txBody>
                </p:sp>
              </p:grpSp>
              <p:sp>
                <p:nvSpPr>
                  <p:cNvPr id="104" name="Freeform 13"/>
                  <p:cNvSpPr>
                    <a:spLocks/>
                  </p:cNvSpPr>
                  <p:nvPr/>
                </p:nvSpPr>
                <p:spPr bwMode="auto">
                  <a:xfrm>
                    <a:off x="7013" y="4969"/>
                    <a:ext cx="3231" cy="456"/>
                  </a:xfrm>
                  <a:custGeom>
                    <a:avLst/>
                    <a:gdLst>
                      <a:gd name="T0" fmla="*/ 0 w 3231"/>
                      <a:gd name="T1" fmla="*/ 0 h 456"/>
                      <a:gd name="T2" fmla="*/ 1469 w 3231"/>
                      <a:gd name="T3" fmla="*/ 453 h 456"/>
                      <a:gd name="T4" fmla="*/ 3231 w 3231"/>
                      <a:gd name="T5" fmla="*/ 17 h 4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231" h="456">
                        <a:moveTo>
                          <a:pt x="0" y="0"/>
                        </a:moveTo>
                        <a:cubicBezTo>
                          <a:pt x="465" y="225"/>
                          <a:pt x="931" y="450"/>
                          <a:pt x="1469" y="453"/>
                        </a:cubicBezTo>
                        <a:cubicBezTo>
                          <a:pt x="2007" y="456"/>
                          <a:pt x="2619" y="236"/>
                          <a:pt x="3231" y="17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105" name="AutoShape 12"/>
                  <p:cNvSpPr>
                    <a:spLocks noChangeShapeType="1"/>
                  </p:cNvSpPr>
                  <p:nvPr/>
                </p:nvSpPr>
                <p:spPr bwMode="auto">
                  <a:xfrm>
                    <a:off x="7013" y="4969"/>
                    <a:ext cx="1222" cy="85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106" name="Arc 11"/>
                  <p:cNvSpPr>
                    <a:spLocks/>
                  </p:cNvSpPr>
                  <p:nvPr/>
                </p:nvSpPr>
                <p:spPr bwMode="auto">
                  <a:xfrm rot="1487951">
                    <a:off x="7505" y="4963"/>
                    <a:ext cx="352" cy="453"/>
                  </a:xfrm>
                  <a:custGeom>
                    <a:avLst/>
                    <a:gdLst>
                      <a:gd name="G0" fmla="+- 0 0 0"/>
                      <a:gd name="G1" fmla="+- 11544 0 0"/>
                      <a:gd name="G2" fmla="+- 21600 0 0"/>
                      <a:gd name="T0" fmla="*/ 18256 w 21600"/>
                      <a:gd name="T1" fmla="*/ 0 h 25208"/>
                      <a:gd name="T2" fmla="*/ 16729 w 21600"/>
                      <a:gd name="T3" fmla="*/ 25208 h 25208"/>
                      <a:gd name="T4" fmla="*/ 0 w 21600"/>
                      <a:gd name="T5" fmla="*/ 11544 h 25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5208" fill="none" extrusionOk="0">
                        <a:moveTo>
                          <a:pt x="18256" y="-1"/>
                        </a:moveTo>
                        <a:cubicBezTo>
                          <a:pt x="20440" y="3454"/>
                          <a:pt x="21600" y="7457"/>
                          <a:pt x="21600" y="11544"/>
                        </a:cubicBezTo>
                        <a:cubicBezTo>
                          <a:pt x="21600" y="16523"/>
                          <a:pt x="19879" y="21351"/>
                          <a:pt x="16728" y="25207"/>
                        </a:cubicBezTo>
                      </a:path>
                      <a:path w="21600" h="25208" stroke="0" extrusionOk="0">
                        <a:moveTo>
                          <a:pt x="18256" y="-1"/>
                        </a:moveTo>
                        <a:cubicBezTo>
                          <a:pt x="20440" y="3454"/>
                          <a:pt x="21600" y="7457"/>
                          <a:pt x="21600" y="11544"/>
                        </a:cubicBezTo>
                        <a:cubicBezTo>
                          <a:pt x="21600" y="16523"/>
                          <a:pt x="19879" y="21351"/>
                          <a:pt x="16728" y="25207"/>
                        </a:cubicBezTo>
                        <a:lnTo>
                          <a:pt x="0" y="11544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 type="triangle" w="sm" len="med"/>
                    <a:tailEnd type="triangl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107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99" y="5414"/>
                    <a:ext cx="1716" cy="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311">
                        <a:latin typeface="Symbol" pitchFamily="18" charset="2"/>
                        <a:ea typeface="Calibri" pitchFamily="34" charset="0"/>
                        <a:cs typeface="Times New Roman" pitchFamily="18" charset="0"/>
                      </a:rPr>
                      <a:t>a</a:t>
                    </a:r>
                    <a:r>
                      <a:rPr lang="id-ID" altLang="id-ID" sz="2311" baseline="-3000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AA</a:t>
                    </a:r>
                    <a:r>
                      <a:rPr lang="id-ID" altLang="id-ID" sz="231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 </a:t>
                    </a:r>
                    <a:endParaRPr lang="id-ID" altLang="id-ID" sz="4044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8" name="Arc 9"/>
                  <p:cNvSpPr>
                    <a:spLocks/>
                  </p:cNvSpPr>
                  <p:nvPr/>
                </p:nvSpPr>
                <p:spPr bwMode="auto">
                  <a:xfrm flipH="1">
                    <a:off x="6619" y="4500"/>
                    <a:ext cx="541" cy="91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5"/>
                      <a:gd name="T2" fmla="*/ 479 w 21600"/>
                      <a:gd name="T3" fmla="*/ 43195 h 43195"/>
                      <a:gd name="T4" fmla="*/ 0 w 21600"/>
                      <a:gd name="T5" fmla="*/ 21600 h 431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5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42"/>
                          <a:pt x="12218" y="42934"/>
                          <a:pt x="478" y="43194"/>
                        </a:cubicBezTo>
                      </a:path>
                      <a:path w="21600" h="43195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42"/>
                          <a:pt x="12218" y="42934"/>
                          <a:pt x="478" y="43194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lg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  <p:sp>
                <p:nvSpPr>
                  <p:cNvPr id="109" name="Freeform 8"/>
                  <p:cNvSpPr>
                    <a:spLocks/>
                  </p:cNvSpPr>
                  <p:nvPr/>
                </p:nvSpPr>
                <p:spPr bwMode="auto">
                  <a:xfrm>
                    <a:off x="7857" y="5271"/>
                    <a:ext cx="378" cy="334"/>
                  </a:xfrm>
                  <a:custGeom>
                    <a:avLst/>
                    <a:gdLst>
                      <a:gd name="T0" fmla="*/ 0 w 378"/>
                      <a:gd name="T1" fmla="*/ 0 h 334"/>
                      <a:gd name="T2" fmla="*/ 228 w 378"/>
                      <a:gd name="T3" fmla="*/ 286 h 334"/>
                      <a:gd name="T4" fmla="*/ 378 w 378"/>
                      <a:gd name="T5" fmla="*/ 286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78" h="334">
                        <a:moveTo>
                          <a:pt x="0" y="0"/>
                        </a:moveTo>
                        <a:cubicBezTo>
                          <a:pt x="82" y="119"/>
                          <a:pt x="165" y="238"/>
                          <a:pt x="228" y="286"/>
                        </a:cubicBezTo>
                        <a:cubicBezTo>
                          <a:pt x="291" y="334"/>
                          <a:pt x="334" y="310"/>
                          <a:pt x="378" y="28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4044"/>
                  </a:p>
                </p:txBody>
              </p:sp>
            </p:grpSp>
          </p:grpSp>
        </p:grp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878" y="11909"/>
              <a:ext cx="776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231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(b)</a:t>
              </a:r>
              <a:endParaRPr lang="id-ID" altLang="id-ID" sz="4044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7084" y="11827"/>
              <a:ext cx="769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231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(c)</a:t>
              </a:r>
              <a:endParaRPr lang="id-ID" altLang="id-ID" sz="4044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1878" y="13857"/>
              <a:ext cx="886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231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(d)</a:t>
              </a:r>
              <a:endParaRPr lang="id-ID" altLang="id-ID" sz="4044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5" name="Rectangle 122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9129213" y="6937264"/>
            <a:ext cx="3808735" cy="625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467" b="1" dirty="0">
                <a:solidFill>
                  <a:srgbClr val="FF0000"/>
                </a:solidFill>
                <a:latin typeface="Times New Roman"/>
                <a:ea typeface="Calibri"/>
              </a:rPr>
              <a:t>0	= </a:t>
            </a:r>
            <a:r>
              <a:rPr lang="id-ID" sz="3467" b="1" dirty="0">
                <a:solidFill>
                  <a:srgbClr val="FF0000"/>
                </a:solidFill>
                <a:latin typeface="Symbol"/>
                <a:ea typeface="Calibri"/>
                <a:cs typeface="Times New Roman"/>
              </a:rPr>
              <a:t>q</a:t>
            </a:r>
            <a:r>
              <a:rPr lang="id-ID" sz="3467" b="1" baseline="-25000" dirty="0">
                <a:solidFill>
                  <a:srgbClr val="FF0000"/>
                </a:solidFill>
                <a:latin typeface="Times New Roman"/>
                <a:ea typeface="Calibri"/>
              </a:rPr>
              <a:t>A</a:t>
            </a:r>
            <a:r>
              <a:rPr lang="id-ID" sz="3467" b="1" dirty="0">
                <a:solidFill>
                  <a:srgbClr val="FF0000"/>
                </a:solidFill>
                <a:latin typeface="Times New Roman"/>
                <a:ea typeface="Calibri"/>
              </a:rPr>
              <a:t> + </a:t>
            </a:r>
            <a:r>
              <a:rPr lang="id-ID" sz="3467" b="1" i="1" dirty="0">
                <a:solidFill>
                  <a:srgbClr val="FF0000"/>
                </a:solidFill>
                <a:latin typeface="Times New Roman"/>
                <a:ea typeface="Calibri"/>
              </a:rPr>
              <a:t>M</a:t>
            </a:r>
            <a:r>
              <a:rPr lang="id-ID" sz="3467" b="1" baseline="-25000" dirty="0">
                <a:solidFill>
                  <a:srgbClr val="FF0000"/>
                </a:solidFill>
                <a:latin typeface="Times New Roman"/>
                <a:ea typeface="Calibri"/>
              </a:rPr>
              <a:t>A</a:t>
            </a:r>
            <a:r>
              <a:rPr lang="id-ID" sz="3467" b="1" dirty="0">
                <a:solidFill>
                  <a:srgbClr val="FF0000"/>
                </a:solidFill>
                <a:latin typeface="Times New Roman"/>
                <a:ea typeface="Calibri"/>
              </a:rPr>
              <a:t>∙</a:t>
            </a:r>
            <a:r>
              <a:rPr lang="id-ID" sz="3467" b="1" dirty="0">
                <a:solidFill>
                  <a:srgbClr val="FF0000"/>
                </a:solidFill>
                <a:latin typeface="Symbol"/>
                <a:ea typeface="Calibri"/>
                <a:cs typeface="Times New Roman"/>
              </a:rPr>
              <a:t>a</a:t>
            </a:r>
            <a:r>
              <a:rPr lang="id-ID" sz="3467" b="1" baseline="-25000" dirty="0">
                <a:solidFill>
                  <a:srgbClr val="FF0000"/>
                </a:solidFill>
                <a:latin typeface="Times New Roman"/>
                <a:ea typeface="Calibri"/>
              </a:rPr>
              <a:t>AA</a:t>
            </a:r>
            <a:endParaRPr lang="id-ID" sz="3467" b="1" dirty="0">
              <a:solidFill>
                <a:srgbClr val="FF0000"/>
              </a:solidFill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5892746" y="7967796"/>
            <a:ext cx="854944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i="1" dirty="0"/>
              <a:t>M</a:t>
            </a:r>
            <a:r>
              <a:rPr lang="id-ID" sz="2600" baseline="-25000" dirty="0"/>
              <a:t>A</a:t>
            </a:r>
            <a:r>
              <a:rPr lang="id-ID" sz="2600" dirty="0"/>
              <a:t> = − </a:t>
            </a:r>
            <a:r>
              <a:rPr lang="id-ID" sz="2600" dirty="0">
                <a:latin typeface="Symbol" panose="05050102010706020507" pitchFamily="18" charset="2"/>
              </a:rPr>
              <a:t>q</a:t>
            </a:r>
            <a:r>
              <a:rPr lang="id-ID" sz="2600" baseline="-25000" dirty="0"/>
              <a:t>A</a:t>
            </a:r>
            <a:r>
              <a:rPr lang="id-ID" sz="2600" dirty="0"/>
              <a:t> / </a:t>
            </a:r>
            <a:r>
              <a:rPr lang="id-ID" sz="2600" dirty="0">
                <a:latin typeface="Symbol" panose="05050102010706020507" pitchFamily="18" charset="2"/>
              </a:rPr>
              <a:t>a</a:t>
            </a:r>
            <a:r>
              <a:rPr lang="id-ID" sz="2600" baseline="-25000" dirty="0"/>
              <a:t>AA</a:t>
            </a:r>
            <a:r>
              <a:rPr lang="id-ID" sz="2600" dirty="0"/>
              <a:t> bernilai negatif, maka hal tersebut dapat diartikan bahwa </a:t>
            </a:r>
            <a:r>
              <a:rPr lang="id-ID" sz="2600" i="1" dirty="0"/>
              <a:t>M</a:t>
            </a:r>
            <a:r>
              <a:rPr lang="id-ID" sz="2600" baseline="-25000" dirty="0"/>
              <a:t>A</a:t>
            </a:r>
            <a:r>
              <a:rPr lang="id-ID" sz="2600" dirty="0"/>
              <a:t> memiliki </a:t>
            </a:r>
            <a:r>
              <a:rPr lang="id-ID" sz="2600" b="1" u="sng" dirty="0">
                <a:solidFill>
                  <a:srgbClr val="00B050"/>
                </a:solidFill>
              </a:rPr>
              <a:t>arah berlawanan </a:t>
            </a:r>
            <a:r>
              <a:rPr lang="id-ID" sz="2600" dirty="0"/>
              <a:t>dari momen satu satuan yang diberikan.</a:t>
            </a:r>
          </a:p>
        </p:txBody>
      </p:sp>
    </p:spTree>
    <p:extLst>
      <p:ext uri="{BB962C8B-B14F-4D97-AF65-F5344CB8AC3E}">
        <p14:creationId xmlns:p14="http://schemas.microsoft.com/office/powerpoint/2010/main" val="345810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noProof="1"/>
              <a:t>Metode Analisis</a:t>
            </a:r>
          </a:p>
        </p:txBody>
      </p:sp>
      <p:sp>
        <p:nvSpPr>
          <p:cNvPr id="2" name="Rectangle 100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Rectangle 122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42"/>
          <p:cNvSpPr>
            <a:spLocks noChangeArrowheads="1"/>
          </p:cNvSpPr>
          <p:nvPr/>
        </p:nvSpPr>
        <p:spPr bwMode="auto">
          <a:xfrm>
            <a:off x="2421203" y="2835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3366857" y="1728642"/>
            <a:ext cx="6062281" cy="7678389"/>
            <a:chOff x="1907" y="1350"/>
            <a:chExt cx="5640" cy="8110"/>
          </a:xfrm>
        </p:grpSpPr>
        <p:sp>
          <p:nvSpPr>
            <p:cNvPr id="10" name="Text Box 141"/>
            <p:cNvSpPr txBox="1">
              <a:spLocks noChangeArrowheads="1"/>
            </p:cNvSpPr>
            <p:nvPr/>
          </p:nvSpPr>
          <p:spPr bwMode="auto">
            <a:xfrm>
              <a:off x="4290" y="5082"/>
              <a:ext cx="965" cy="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6355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+</a:t>
              </a:r>
              <a:endParaRPr lang="id-ID" altLang="id-ID" sz="3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140"/>
            <p:cNvSpPr txBox="1">
              <a:spLocks noChangeArrowheads="1"/>
            </p:cNvSpPr>
            <p:nvPr/>
          </p:nvSpPr>
          <p:spPr bwMode="auto">
            <a:xfrm>
              <a:off x="4290" y="7097"/>
              <a:ext cx="965" cy="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6355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+</a:t>
              </a:r>
              <a:endParaRPr lang="id-ID" altLang="id-ID" sz="3467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1907" y="1350"/>
              <a:ext cx="5640" cy="8110"/>
              <a:chOff x="1907" y="1350"/>
              <a:chExt cx="5640" cy="8110"/>
            </a:xfrm>
          </p:grpSpPr>
          <p:sp>
            <p:nvSpPr>
              <p:cNvPr id="13" name="Text Box 139"/>
              <p:cNvSpPr txBox="1">
                <a:spLocks noChangeArrowheads="1"/>
              </p:cNvSpPr>
              <p:nvPr/>
            </p:nvSpPr>
            <p:spPr bwMode="auto">
              <a:xfrm>
                <a:off x="2173" y="4013"/>
                <a:ext cx="504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</a:t>
                </a:r>
                <a:endParaRPr lang="id-ID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4" name="Group 3"/>
              <p:cNvGrpSpPr>
                <a:grpSpLocks/>
              </p:cNvGrpSpPr>
              <p:nvPr/>
            </p:nvGrpSpPr>
            <p:grpSpPr bwMode="auto">
              <a:xfrm>
                <a:off x="1907" y="1350"/>
                <a:ext cx="5640" cy="8110"/>
                <a:chOff x="1907" y="1350"/>
                <a:chExt cx="5640" cy="8110"/>
              </a:xfrm>
            </p:grpSpPr>
            <p:grpSp>
              <p:nvGrpSpPr>
                <p:cNvPr id="15" name="Group 131"/>
                <p:cNvGrpSpPr>
                  <a:grpSpLocks/>
                </p:cNvGrpSpPr>
                <p:nvPr/>
              </p:nvGrpSpPr>
              <p:grpSpPr bwMode="auto">
                <a:xfrm>
                  <a:off x="5077" y="2385"/>
                  <a:ext cx="840" cy="526"/>
                  <a:chOff x="3270" y="2242"/>
                  <a:chExt cx="840" cy="526"/>
                </a:xfrm>
              </p:grpSpPr>
              <p:grpSp>
                <p:nvGrpSpPr>
                  <p:cNvPr id="273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3270" y="2625"/>
                    <a:ext cx="840" cy="143"/>
                    <a:chOff x="1935" y="2625"/>
                    <a:chExt cx="840" cy="143"/>
                  </a:xfrm>
                </p:grpSpPr>
                <p:sp>
                  <p:nvSpPr>
                    <p:cNvPr id="278" name="Rectangle 138" descr="Light upward diagonal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35" y="2625"/>
                      <a:ext cx="840" cy="143"/>
                    </a:xfrm>
                    <a:prstGeom prst="rect">
                      <a:avLst/>
                    </a:prstGeom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279" name="AutoShape 1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35" y="2625"/>
                      <a:ext cx="84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  <p:sp>
                <p:nvSpPr>
                  <p:cNvPr id="274" name="AutoShape 135"/>
                  <p:cNvSpPr>
                    <a:spLocks noChangeArrowheads="1"/>
                  </p:cNvSpPr>
                  <p:nvPr/>
                </p:nvSpPr>
                <p:spPr bwMode="auto">
                  <a:xfrm>
                    <a:off x="3480" y="2242"/>
                    <a:ext cx="450" cy="2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275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3562" y="2482"/>
                    <a:ext cx="143" cy="1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276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3705" y="2482"/>
                    <a:ext cx="143" cy="1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277" name="AutoShape 132"/>
                  <p:cNvSpPr>
                    <a:spLocks noChangeShapeType="1"/>
                  </p:cNvSpPr>
                  <p:nvPr/>
                </p:nvSpPr>
                <p:spPr bwMode="auto">
                  <a:xfrm>
                    <a:off x="3270" y="2482"/>
                    <a:ext cx="84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</p:grpSp>
            <p:grpSp>
              <p:nvGrpSpPr>
                <p:cNvPr id="16" name="Group 123"/>
                <p:cNvGrpSpPr>
                  <a:grpSpLocks/>
                </p:cNvGrpSpPr>
                <p:nvPr/>
              </p:nvGrpSpPr>
              <p:grpSpPr bwMode="auto">
                <a:xfrm>
                  <a:off x="3450" y="2385"/>
                  <a:ext cx="840" cy="526"/>
                  <a:chOff x="3270" y="2242"/>
                  <a:chExt cx="840" cy="526"/>
                </a:xfrm>
              </p:grpSpPr>
              <p:grpSp>
                <p:nvGrpSpPr>
                  <p:cNvPr id="266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3270" y="2625"/>
                    <a:ext cx="840" cy="143"/>
                    <a:chOff x="1935" y="2625"/>
                    <a:chExt cx="840" cy="143"/>
                  </a:xfrm>
                </p:grpSpPr>
                <p:sp>
                  <p:nvSpPr>
                    <p:cNvPr id="271" name="Rectangle 130" descr="Light upward diagonal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35" y="2625"/>
                      <a:ext cx="840" cy="143"/>
                    </a:xfrm>
                    <a:prstGeom prst="rect">
                      <a:avLst/>
                    </a:prstGeom>
                    <a:pattFill prst="ltUpDiag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272" name="AutoShape 1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35" y="2625"/>
                      <a:ext cx="840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  <p:sp>
                <p:nvSpPr>
                  <p:cNvPr id="267" name="AutoShape 127"/>
                  <p:cNvSpPr>
                    <a:spLocks noChangeArrowheads="1"/>
                  </p:cNvSpPr>
                  <p:nvPr/>
                </p:nvSpPr>
                <p:spPr bwMode="auto">
                  <a:xfrm>
                    <a:off x="3480" y="2242"/>
                    <a:ext cx="450" cy="24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268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3562" y="2482"/>
                    <a:ext cx="143" cy="1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269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3705" y="2482"/>
                    <a:ext cx="143" cy="14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270" name="AutoShape 124"/>
                  <p:cNvSpPr>
                    <a:spLocks noChangeShapeType="1"/>
                  </p:cNvSpPr>
                  <p:nvPr/>
                </p:nvSpPr>
                <p:spPr bwMode="auto">
                  <a:xfrm>
                    <a:off x="3270" y="2482"/>
                    <a:ext cx="84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</p:grpSp>
            <p:sp>
              <p:nvSpPr>
                <p:cNvPr id="18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3238" y="1350"/>
                  <a:ext cx="504" cy="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altLang="id-ID" sz="2022" i="1" dirty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P</a:t>
                  </a:r>
                  <a:r>
                    <a:rPr lang="id-ID" altLang="id-ID" sz="2022" baseline="-30000" dirty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1</a:t>
                  </a:r>
                  <a:endParaRPr lang="id-ID" altLang="id-ID" sz="3467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4695" y="1350"/>
                  <a:ext cx="504" cy="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altLang="id-ID" sz="2022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P</a:t>
                  </a:r>
                  <a:r>
                    <a:rPr lang="id-ID" altLang="id-ID" sz="2022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endParaRPr lang="id-ID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20" name="Group 4"/>
                <p:cNvGrpSpPr>
                  <a:grpSpLocks/>
                </p:cNvGrpSpPr>
                <p:nvPr/>
              </p:nvGrpSpPr>
              <p:grpSpPr bwMode="auto">
                <a:xfrm>
                  <a:off x="1907" y="1530"/>
                  <a:ext cx="5640" cy="7930"/>
                  <a:chOff x="1907" y="1530"/>
                  <a:chExt cx="5640" cy="7930"/>
                </a:xfrm>
              </p:grpSpPr>
              <p:grpSp>
                <p:nvGrpSpPr>
                  <p:cNvPr id="21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1935" y="1530"/>
                    <a:ext cx="5558" cy="1381"/>
                    <a:chOff x="1935" y="1530"/>
                    <a:chExt cx="5558" cy="1381"/>
                  </a:xfrm>
                </p:grpSpPr>
                <p:grpSp>
                  <p:nvGrpSpPr>
                    <p:cNvPr id="250" name="Group 1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35" y="2385"/>
                      <a:ext cx="840" cy="383"/>
                      <a:chOff x="1935" y="2385"/>
                      <a:chExt cx="840" cy="383"/>
                    </a:xfrm>
                  </p:grpSpPr>
                  <p:grpSp>
                    <p:nvGrpSpPr>
                      <p:cNvPr id="262" name="Group 1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35" y="2625"/>
                        <a:ext cx="840" cy="143"/>
                        <a:chOff x="1935" y="2625"/>
                        <a:chExt cx="840" cy="143"/>
                      </a:xfrm>
                    </p:grpSpPr>
                    <p:sp>
                      <p:nvSpPr>
                        <p:cNvPr id="264" name="Rectangle 120" descr="Light up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35" y="2625"/>
                          <a:ext cx="840" cy="143"/>
                        </a:xfrm>
                        <a:prstGeom prst="rect">
                          <a:avLst/>
                        </a:prstGeom>
                        <a:pattFill prst="ltUp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265" name="AutoShape 1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35" y="2625"/>
                          <a:ext cx="840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  <p:sp>
                    <p:nvSpPr>
                      <p:cNvPr id="263" name="AutoShap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45" y="2385"/>
                        <a:ext cx="450" cy="2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</p:grpSp>
                <p:grpSp>
                  <p:nvGrpSpPr>
                    <p:cNvPr id="251" name="Group 1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53" y="2385"/>
                      <a:ext cx="840" cy="526"/>
                      <a:chOff x="3270" y="2242"/>
                      <a:chExt cx="840" cy="526"/>
                    </a:xfrm>
                  </p:grpSpPr>
                  <p:grpSp>
                    <p:nvGrpSpPr>
                      <p:cNvPr id="255" name="Group 1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70" y="2625"/>
                        <a:ext cx="840" cy="143"/>
                        <a:chOff x="1935" y="2625"/>
                        <a:chExt cx="840" cy="143"/>
                      </a:xfrm>
                    </p:grpSpPr>
                    <p:sp>
                      <p:nvSpPr>
                        <p:cNvPr id="260" name="Rectangle 115" descr="Light up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35" y="2625"/>
                          <a:ext cx="840" cy="143"/>
                        </a:xfrm>
                        <a:prstGeom prst="rect">
                          <a:avLst/>
                        </a:prstGeom>
                        <a:pattFill prst="ltUp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261" name="AutoShape 1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35" y="2625"/>
                          <a:ext cx="840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  <p:sp>
                    <p:nvSpPr>
                      <p:cNvPr id="256" name="AutoShape 1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80" y="2242"/>
                        <a:ext cx="450" cy="240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257" name="Oval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62" y="2482"/>
                        <a:ext cx="143" cy="143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258" name="Oval 1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05" y="2482"/>
                        <a:ext cx="143" cy="143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259" name="AutoShape 1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70" y="2482"/>
                        <a:ext cx="84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</p:grpSp>
                <p:sp>
                  <p:nvSpPr>
                    <p:cNvPr id="252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5" y="2242"/>
                      <a:ext cx="4755" cy="14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253" name="AutoShape 1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0" y="1530"/>
                      <a:ext cx="0" cy="712"/>
                    </a:xfrm>
                    <a:prstGeom prst="straightConnector1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 type="triangle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254" name="AutoShap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95" y="1530"/>
                      <a:ext cx="0" cy="712"/>
                    </a:xfrm>
                    <a:prstGeom prst="straightConnector1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 type="triangle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  <p:sp>
                <p:nvSpPr>
                  <p:cNvPr id="22" name="Text Box 10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91" y="1958"/>
                    <a:ext cx="504" cy="4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A</a:t>
                    </a:r>
                    <a:endParaRPr lang="id-ID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3" name="Text Box 1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60" y="1958"/>
                    <a:ext cx="504" cy="4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B</a:t>
                    </a:r>
                    <a:endParaRPr lang="id-ID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4" name="Text Box 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7" y="1958"/>
                    <a:ext cx="504" cy="4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C</a:t>
                    </a:r>
                    <a:endParaRPr lang="id-ID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5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89" y="1958"/>
                    <a:ext cx="504" cy="4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D</a:t>
                    </a:r>
                    <a:endParaRPr lang="id-ID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6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1907" y="2993"/>
                    <a:ext cx="5640" cy="2055"/>
                    <a:chOff x="1907" y="2319"/>
                    <a:chExt cx="5640" cy="2055"/>
                  </a:xfrm>
                </p:grpSpPr>
                <p:sp>
                  <p:nvSpPr>
                    <p:cNvPr id="221" name="AutoShap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09" y="3848"/>
                      <a:ext cx="1" cy="24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sm" len="sm"/>
                      <a:tailEnd type="triangl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grpSp>
                  <p:nvGrpSpPr>
                    <p:cNvPr id="222" name="Group 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07" y="2319"/>
                      <a:ext cx="5640" cy="2055"/>
                      <a:chOff x="1935" y="2911"/>
                      <a:chExt cx="5640" cy="2055"/>
                    </a:xfrm>
                  </p:grpSpPr>
                  <p:sp>
                    <p:nvSpPr>
                      <p:cNvPr id="223" name="AutoShape 9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85" y="4440"/>
                        <a:ext cx="1" cy="383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triangle" w="sm" len="sm"/>
                        <a:tailEnd type="triangl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grpSp>
                    <p:nvGrpSpPr>
                      <p:cNvPr id="224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35" y="2911"/>
                        <a:ext cx="5640" cy="2055"/>
                        <a:chOff x="1935" y="2911"/>
                        <a:chExt cx="5640" cy="2055"/>
                      </a:xfrm>
                    </p:grpSpPr>
                    <p:grpSp>
                      <p:nvGrpSpPr>
                        <p:cNvPr id="225" name="Group 8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35" y="3585"/>
                          <a:ext cx="5558" cy="1381"/>
                          <a:chOff x="1935" y="1530"/>
                          <a:chExt cx="5558" cy="1381"/>
                        </a:xfrm>
                      </p:grpSpPr>
                      <p:grpSp>
                        <p:nvGrpSpPr>
                          <p:cNvPr id="234" name="Group 9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35" y="2385"/>
                            <a:ext cx="840" cy="383"/>
                            <a:chOff x="1935" y="2385"/>
                            <a:chExt cx="840" cy="383"/>
                          </a:xfrm>
                        </p:grpSpPr>
                        <p:grpSp>
                          <p:nvGrpSpPr>
                            <p:cNvPr id="246" name="Group 9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935" y="2625"/>
                              <a:ext cx="840" cy="143"/>
                              <a:chOff x="1935" y="2625"/>
                              <a:chExt cx="840" cy="143"/>
                            </a:xfrm>
                          </p:grpSpPr>
                          <p:sp>
                            <p:nvSpPr>
                              <p:cNvPr id="248" name="Rectangle 97" descr="Light upward diagonal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935" y="2625"/>
                                <a:ext cx="840" cy="143"/>
                              </a:xfrm>
                              <a:prstGeom prst="rect">
                                <a:avLst/>
                              </a:prstGeom>
                              <a:pattFill prst="ltUpDiag">
                                <a:fgClr>
                                  <a:srgbClr val="000000"/>
                                </a:fgClr>
                                <a:bgClr>
                                  <a:srgbClr val="FFFFFF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/>
                              </a:p>
                            </p:txBody>
                          </p:sp>
                          <p:sp>
                            <p:nvSpPr>
                              <p:cNvPr id="249" name="AutoShape 9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935" y="2625"/>
                                <a:ext cx="840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/>
                              </a:p>
                            </p:txBody>
                          </p:sp>
                        </p:grpSp>
                        <p:sp>
                          <p:nvSpPr>
                            <p:cNvPr id="247" name="AutoShape 9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5" y="2385"/>
                              <a:ext cx="450" cy="240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</p:grpSp>
                      <p:grpSp>
                        <p:nvGrpSpPr>
                          <p:cNvPr id="235" name="Group 8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653" y="2385"/>
                            <a:ext cx="840" cy="526"/>
                            <a:chOff x="3270" y="2242"/>
                            <a:chExt cx="840" cy="526"/>
                          </a:xfrm>
                        </p:grpSpPr>
                        <p:grpSp>
                          <p:nvGrpSpPr>
                            <p:cNvPr id="239" name="Group 9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270" y="2625"/>
                              <a:ext cx="840" cy="143"/>
                              <a:chOff x="1935" y="2625"/>
                              <a:chExt cx="840" cy="143"/>
                            </a:xfrm>
                          </p:grpSpPr>
                          <p:sp>
                            <p:nvSpPr>
                              <p:cNvPr id="244" name="Rectangle 92" descr="Light upward diagonal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935" y="2625"/>
                                <a:ext cx="840" cy="143"/>
                              </a:xfrm>
                              <a:prstGeom prst="rect">
                                <a:avLst/>
                              </a:prstGeom>
                              <a:pattFill prst="ltUpDiag">
                                <a:fgClr>
                                  <a:srgbClr val="000000"/>
                                </a:fgClr>
                                <a:bgClr>
                                  <a:srgbClr val="FFFFFF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/>
                              </a:p>
                            </p:txBody>
                          </p:sp>
                          <p:sp>
                            <p:nvSpPr>
                              <p:cNvPr id="245" name="AutoShape 9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935" y="2625"/>
                                <a:ext cx="840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/>
                              </a:p>
                            </p:txBody>
                          </p:sp>
                        </p:grpSp>
                        <p:sp>
                          <p:nvSpPr>
                            <p:cNvPr id="240" name="AutoShape 8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480" y="2242"/>
                              <a:ext cx="450" cy="240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241" name="Oval 8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562" y="2482"/>
                              <a:ext cx="143" cy="143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242" name="Oval 8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705" y="2482"/>
                              <a:ext cx="143" cy="143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243" name="AutoShape 8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270" y="2482"/>
                              <a:ext cx="840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</p:grpSp>
                      <p:sp>
                        <p:nvSpPr>
                          <p:cNvPr id="236" name="Rectangle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55" y="2242"/>
                            <a:ext cx="4755" cy="143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237" name="AutoShape 8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270" y="1530"/>
                            <a:ext cx="0" cy="712"/>
                          </a:xfrm>
                          <a:prstGeom prst="straightConnector1">
                            <a:avLst/>
                          </a:prstGeom>
                          <a:noFill/>
                          <a:ln w="25400">
                            <a:solidFill>
                              <a:srgbClr val="000000"/>
                            </a:solidFill>
                            <a:round/>
                            <a:headEnd/>
                            <a:tailEnd type="triangle" w="med" len="lg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238" name="AutoShape 8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695" y="1530"/>
                            <a:ext cx="0" cy="712"/>
                          </a:xfrm>
                          <a:prstGeom prst="straightConnector1">
                            <a:avLst/>
                          </a:prstGeom>
                          <a:noFill/>
                          <a:ln w="25400">
                            <a:solidFill>
                              <a:srgbClr val="000000"/>
                            </a:solidFill>
                            <a:round/>
                            <a:headEnd/>
                            <a:tailEnd type="triangle" w="med" len="lg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</p:grpSp>
                    <p:sp>
                      <p:nvSpPr>
                        <p:cNvPr id="226" name="Freeform 8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48" y="4343"/>
                          <a:ext cx="4755" cy="536"/>
                        </a:xfrm>
                        <a:custGeom>
                          <a:avLst/>
                          <a:gdLst>
                            <a:gd name="T0" fmla="*/ 0 w 4755"/>
                            <a:gd name="T1" fmla="*/ 15 h 536"/>
                            <a:gd name="T2" fmla="*/ 922 w 4755"/>
                            <a:gd name="T3" fmla="*/ 337 h 536"/>
                            <a:gd name="T4" fmla="*/ 2347 w 4755"/>
                            <a:gd name="T5" fmla="*/ 480 h 536"/>
                            <a:gd name="T6" fmla="*/ 4755 w 4755"/>
                            <a:gd name="T7" fmla="*/ 0 h 53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4755" h="536">
                              <a:moveTo>
                                <a:pt x="0" y="15"/>
                              </a:moveTo>
                              <a:cubicBezTo>
                                <a:pt x="154" y="70"/>
                                <a:pt x="531" y="260"/>
                                <a:pt x="922" y="337"/>
                              </a:cubicBezTo>
                              <a:cubicBezTo>
                                <a:pt x="1313" y="414"/>
                                <a:pt x="1708" y="536"/>
                                <a:pt x="2347" y="480"/>
                              </a:cubicBezTo>
                              <a:cubicBezTo>
                                <a:pt x="2986" y="424"/>
                                <a:pt x="4253" y="100"/>
                                <a:pt x="4755" y="0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prstDash val="lgDash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227" name="Text Box 7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0" y="2911"/>
                          <a:ext cx="965" cy="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id-ID" altLang="id-ID" sz="6355" b="1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=</a:t>
                          </a:r>
                          <a:endParaRPr lang="id-ID" altLang="id-ID" sz="3467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28" name="Text Box 7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369" y="4013"/>
                          <a:ext cx="504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id-ID" altLang="id-ID" sz="2022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C</a:t>
                          </a:r>
                          <a:endParaRPr lang="id-ID" altLang="id-ID" sz="3467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29" name="Text Box 7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71" y="4013"/>
                          <a:ext cx="504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id-ID" altLang="id-ID" sz="2022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D</a:t>
                          </a:r>
                          <a:endParaRPr lang="id-ID" altLang="id-ID" sz="3467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30" name="Text Box 7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42" y="4396"/>
                          <a:ext cx="704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id-ID" altLang="id-ID" sz="2022">
                              <a:latin typeface="Symbol" pitchFamily="18" charset="2"/>
                              <a:ea typeface="Calibri" pitchFamily="34" charset="0"/>
                              <a:cs typeface="Times New Roman" pitchFamily="18" charset="0"/>
                            </a:rPr>
                            <a:t>  D</a:t>
                          </a:r>
                          <a:r>
                            <a:rPr lang="id-ID" altLang="id-ID" sz="2022" baseline="-30000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B</a:t>
                          </a:r>
                          <a:endParaRPr lang="id-ID" altLang="id-ID" sz="3467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31" name="Text Box 7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38" y="3421"/>
                          <a:ext cx="504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id-ID" altLang="id-ID" sz="2022" i="1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P</a:t>
                          </a:r>
                          <a:r>
                            <a:rPr lang="id-ID" altLang="id-ID" sz="2022" baseline="-30000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1</a:t>
                          </a:r>
                          <a:endParaRPr lang="id-ID" altLang="id-ID" sz="3467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32" name="Text Box 7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95" y="3421"/>
                          <a:ext cx="504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id-ID" altLang="id-ID" sz="2022" i="1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P</a:t>
                          </a:r>
                          <a:r>
                            <a:rPr lang="id-ID" altLang="id-ID" sz="2022" baseline="-30000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2</a:t>
                          </a:r>
                          <a:endParaRPr lang="id-ID" altLang="id-ID" sz="3467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33" name="Text Box 7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16" y="4343"/>
                          <a:ext cx="639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id-ID" altLang="id-ID" sz="2022">
                              <a:latin typeface="Symbol" pitchFamily="18" charset="2"/>
                              <a:ea typeface="Calibri" pitchFamily="34" charset="0"/>
                              <a:cs typeface="Times New Roman" pitchFamily="18" charset="0"/>
                            </a:rPr>
                            <a:t> D</a:t>
                          </a:r>
                          <a:r>
                            <a:rPr lang="id-ID" altLang="id-ID" sz="2022" baseline="-30000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C</a:t>
                          </a:r>
                          <a:endParaRPr lang="id-ID" altLang="id-ID" sz="3467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27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1935" y="5295"/>
                    <a:ext cx="5612" cy="1947"/>
                    <a:chOff x="1935" y="5295"/>
                    <a:chExt cx="5612" cy="1947"/>
                  </a:xfrm>
                </p:grpSpPr>
                <p:sp>
                  <p:nvSpPr>
                    <p:cNvPr id="192" name="Text Box 6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69" y="6670"/>
                      <a:ext cx="1522" cy="4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d-ID" altLang="id-ID" sz="2022">
                          <a:latin typeface="Symbol" pitchFamily="18" charset="2"/>
                          <a:ea typeface="Calibri" pitchFamily="34" charset="0"/>
                          <a:cs typeface="Times New Roman" pitchFamily="18" charset="0"/>
                        </a:rPr>
                        <a:t>D</a:t>
                      </a:r>
                      <a:r>
                        <a:rPr lang="id-ID" altLang="id-ID" sz="2022" baseline="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lang="id-ID" altLang="id-ID" sz="2022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CB</a:t>
                      </a:r>
                      <a:r>
                        <a:rPr lang="id-ID" altLang="id-ID" sz="2022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= </a:t>
                      </a:r>
                      <a:r>
                        <a:rPr lang="id-ID" altLang="id-ID" sz="2022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</a:t>
                      </a:r>
                      <a:r>
                        <a:rPr lang="id-ID" altLang="id-ID" sz="2022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  <a:r>
                        <a:rPr lang="id-ID" altLang="id-ID" sz="2022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∙</a:t>
                      </a:r>
                      <a:r>
                        <a:rPr lang="id-ID" altLang="id-ID" sz="2022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lang="id-ID" altLang="id-ID" sz="2022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CB</a:t>
                      </a:r>
                      <a:endParaRPr lang="id-ID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3" name="Text Box 6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49" y="6815"/>
                      <a:ext cx="1522" cy="4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d-ID" altLang="id-ID" sz="2022">
                          <a:latin typeface="Symbol" pitchFamily="18" charset="2"/>
                          <a:ea typeface="Calibri" pitchFamily="34" charset="0"/>
                          <a:cs typeface="Times New Roman" pitchFamily="18" charset="0"/>
                        </a:rPr>
                        <a:t>D</a:t>
                      </a:r>
                      <a:r>
                        <a:rPr lang="id-ID" altLang="id-ID" sz="2022" baseline="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lang="id-ID" altLang="id-ID" sz="2022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BB</a:t>
                      </a:r>
                      <a:r>
                        <a:rPr lang="id-ID" altLang="id-ID" sz="2022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= </a:t>
                      </a:r>
                      <a:r>
                        <a:rPr lang="id-ID" altLang="id-ID" sz="2022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</a:t>
                      </a:r>
                      <a:r>
                        <a:rPr lang="id-ID" altLang="id-ID" sz="2022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  <a:r>
                        <a:rPr lang="id-ID" altLang="id-ID" sz="2022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∙</a:t>
                      </a:r>
                      <a:r>
                        <a:rPr lang="id-ID" altLang="id-ID" sz="2022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r>
                        <a:rPr lang="id-ID" altLang="id-ID" sz="2022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BB</a:t>
                      </a:r>
                      <a:endParaRPr lang="id-ID" altLang="id-ID" sz="3467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94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35" y="5295"/>
                      <a:ext cx="5612" cy="1612"/>
                      <a:chOff x="1935" y="5295"/>
                      <a:chExt cx="5612" cy="1612"/>
                    </a:xfrm>
                  </p:grpSpPr>
                  <p:grpSp>
                    <p:nvGrpSpPr>
                      <p:cNvPr id="197" name="Group 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35" y="5355"/>
                        <a:ext cx="5612" cy="1552"/>
                        <a:chOff x="1935" y="5355"/>
                        <a:chExt cx="5612" cy="1552"/>
                      </a:xfrm>
                    </p:grpSpPr>
                    <p:sp>
                      <p:nvSpPr>
                        <p:cNvPr id="199" name="AutoShape 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885" y="5355"/>
                          <a:ext cx="1" cy="883"/>
                        </a:xfrm>
                        <a:prstGeom prst="straightConnector1">
                          <a:avLst/>
                        </a:prstGeom>
                        <a:noFill/>
                        <a:ln w="25400">
                          <a:solidFill>
                            <a:srgbClr val="000000"/>
                          </a:solidFill>
                          <a:round/>
                          <a:headEnd/>
                          <a:tailEnd type="triangle" w="med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grpSp>
                      <p:nvGrpSpPr>
                        <p:cNvPr id="200" name="Group 6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35" y="6381"/>
                          <a:ext cx="840" cy="383"/>
                          <a:chOff x="1935" y="2385"/>
                          <a:chExt cx="840" cy="383"/>
                        </a:xfrm>
                      </p:grpSpPr>
                      <p:grpSp>
                        <p:nvGrpSpPr>
                          <p:cNvPr id="217" name="Group 6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35" y="2625"/>
                            <a:ext cx="840" cy="143"/>
                            <a:chOff x="1935" y="2625"/>
                            <a:chExt cx="840" cy="143"/>
                          </a:xfrm>
                        </p:grpSpPr>
                        <p:sp>
                          <p:nvSpPr>
                            <p:cNvPr id="219" name="Rectangle 66" descr="Light upward diagonal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935" y="2625"/>
                              <a:ext cx="840" cy="143"/>
                            </a:xfrm>
                            <a:prstGeom prst="rect">
                              <a:avLst/>
                            </a:prstGeom>
                            <a:pattFill prst="ltUpDiag">
                              <a:fgClr>
                                <a:srgbClr val="000000"/>
                              </a:fgClr>
                              <a:bgClr>
                                <a:srgbClr val="FFFFFF"/>
                              </a:bgClr>
                            </a:patt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220" name="AutoShape 6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935" y="2625"/>
                              <a:ext cx="840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</p:grpSp>
                      <p:sp>
                        <p:nvSpPr>
                          <p:cNvPr id="218" name="AutoShape 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45" y="2385"/>
                            <a:ext cx="450" cy="240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</p:grpSp>
                    <p:grpSp>
                      <p:nvGrpSpPr>
                        <p:cNvPr id="201" name="Group 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653" y="6381"/>
                          <a:ext cx="840" cy="526"/>
                          <a:chOff x="3270" y="2242"/>
                          <a:chExt cx="840" cy="526"/>
                        </a:xfrm>
                      </p:grpSpPr>
                      <p:grpSp>
                        <p:nvGrpSpPr>
                          <p:cNvPr id="210" name="Group 5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270" y="2625"/>
                            <a:ext cx="840" cy="143"/>
                            <a:chOff x="1935" y="2625"/>
                            <a:chExt cx="840" cy="143"/>
                          </a:xfrm>
                        </p:grpSpPr>
                        <p:sp>
                          <p:nvSpPr>
                            <p:cNvPr id="215" name="Rectangle 61" descr="Light upward diagonal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935" y="2625"/>
                              <a:ext cx="840" cy="143"/>
                            </a:xfrm>
                            <a:prstGeom prst="rect">
                              <a:avLst/>
                            </a:prstGeom>
                            <a:pattFill prst="ltUpDiag">
                              <a:fgClr>
                                <a:srgbClr val="000000"/>
                              </a:fgClr>
                              <a:bgClr>
                                <a:srgbClr val="FFFFFF"/>
                              </a:bgClr>
                            </a:patt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216" name="AutoShape 6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935" y="2625"/>
                              <a:ext cx="840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</p:grpSp>
                      <p:sp>
                        <p:nvSpPr>
                          <p:cNvPr id="211" name="AutoShape 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80" y="2242"/>
                            <a:ext cx="450" cy="240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212" name="Oval 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62" y="2482"/>
                            <a:ext cx="143" cy="143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213" name="Oval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05" y="2482"/>
                            <a:ext cx="143" cy="143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214" name="AutoShape 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270" y="2482"/>
                            <a:ext cx="840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</p:grpSp>
                    <p:sp>
                      <p:nvSpPr>
                        <p:cNvPr id="202" name="Rectangle 5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55" y="6238"/>
                          <a:ext cx="4755" cy="14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203" name="Freeform 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48" y="6308"/>
                          <a:ext cx="4755" cy="507"/>
                        </a:xfrm>
                        <a:custGeom>
                          <a:avLst/>
                          <a:gdLst>
                            <a:gd name="T0" fmla="*/ 0 w 4755"/>
                            <a:gd name="T1" fmla="*/ 7 h 507"/>
                            <a:gd name="T2" fmla="*/ 1537 w 4755"/>
                            <a:gd name="T3" fmla="*/ 456 h 507"/>
                            <a:gd name="T4" fmla="*/ 3163 w 4755"/>
                            <a:gd name="T5" fmla="*/ 313 h 507"/>
                            <a:gd name="T6" fmla="*/ 4755 w 4755"/>
                            <a:gd name="T7" fmla="*/ 0 h 50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4755" h="507">
                              <a:moveTo>
                                <a:pt x="0" y="7"/>
                              </a:moveTo>
                              <a:cubicBezTo>
                                <a:pt x="256" y="80"/>
                                <a:pt x="1010" y="405"/>
                                <a:pt x="1537" y="456"/>
                              </a:cubicBezTo>
                              <a:cubicBezTo>
                                <a:pt x="2064" y="507"/>
                                <a:pt x="2627" y="389"/>
                                <a:pt x="3163" y="313"/>
                              </a:cubicBezTo>
                              <a:cubicBezTo>
                                <a:pt x="3699" y="237"/>
                                <a:pt x="4423" y="65"/>
                                <a:pt x="4755" y="0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prstDash val="lgDash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204" name="AutoShape 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85" y="6381"/>
                          <a:ext cx="1" cy="383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sm"/>
                          <a:tailEnd type="triangl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205" name="AutoShape 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513" y="6381"/>
                          <a:ext cx="1" cy="24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sm"/>
                          <a:tailEnd type="triangl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206" name="Text Box 4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145" y="5881"/>
                          <a:ext cx="504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id-ID" altLang="id-ID" sz="2022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A</a:t>
                          </a:r>
                          <a:endParaRPr lang="id-ID" altLang="id-ID" sz="3467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07" name="Text Box 4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84" y="5881"/>
                          <a:ext cx="504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id-ID" altLang="id-ID" sz="2022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B</a:t>
                          </a:r>
                          <a:endParaRPr lang="id-ID" altLang="id-ID" sz="3467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08" name="Text Box 4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341" y="5881"/>
                          <a:ext cx="504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id-ID" altLang="id-ID" sz="2022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C</a:t>
                          </a:r>
                          <a:endParaRPr lang="id-ID" altLang="id-ID" sz="3467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09" name="Text 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43" y="5881"/>
                          <a:ext cx="504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id-ID" altLang="id-ID" sz="2022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D</a:t>
                          </a:r>
                          <a:endParaRPr lang="id-ID" altLang="id-ID" sz="3467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98" name="Text Box 4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450" y="5295"/>
                        <a:ext cx="570" cy="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id-ID" altLang="id-ID" sz="2022" i="1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V</a:t>
                        </a:r>
                        <a:r>
                          <a:rPr lang="id-ID" altLang="id-ID" sz="2022" baseline="-3000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B</a:t>
                        </a:r>
                        <a:endParaRPr lang="id-ID" altLang="id-ID" sz="3467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95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3886" y="6570"/>
                      <a:ext cx="374" cy="488"/>
                    </a:xfrm>
                    <a:custGeom>
                      <a:avLst/>
                      <a:gdLst>
                        <a:gd name="T0" fmla="*/ 0 w 374"/>
                        <a:gd name="T1" fmla="*/ 0 h 488"/>
                        <a:gd name="T2" fmla="*/ 360 w 374"/>
                        <a:gd name="T3" fmla="*/ 337 h 488"/>
                        <a:gd name="T4" fmla="*/ 82 w 374"/>
                        <a:gd name="T5" fmla="*/ 488 h 4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74" h="488">
                          <a:moveTo>
                            <a:pt x="0" y="0"/>
                          </a:moveTo>
                          <a:cubicBezTo>
                            <a:pt x="173" y="128"/>
                            <a:pt x="346" y="256"/>
                            <a:pt x="360" y="337"/>
                          </a:cubicBezTo>
                          <a:cubicBezTo>
                            <a:pt x="374" y="418"/>
                            <a:pt x="228" y="453"/>
                            <a:pt x="82" y="48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196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5119" y="6480"/>
                      <a:ext cx="394" cy="427"/>
                    </a:xfrm>
                    <a:custGeom>
                      <a:avLst/>
                      <a:gdLst>
                        <a:gd name="T0" fmla="*/ 394 w 394"/>
                        <a:gd name="T1" fmla="*/ 0 h 427"/>
                        <a:gd name="T2" fmla="*/ 11 w 394"/>
                        <a:gd name="T3" fmla="*/ 233 h 427"/>
                        <a:gd name="T4" fmla="*/ 325 w 394"/>
                        <a:gd name="T5" fmla="*/ 427 h 4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94" h="427">
                          <a:moveTo>
                            <a:pt x="394" y="0"/>
                          </a:moveTo>
                          <a:cubicBezTo>
                            <a:pt x="208" y="81"/>
                            <a:pt x="22" y="162"/>
                            <a:pt x="11" y="233"/>
                          </a:cubicBezTo>
                          <a:cubicBezTo>
                            <a:pt x="0" y="304"/>
                            <a:pt x="162" y="365"/>
                            <a:pt x="325" y="427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  <p:grpSp>
                <p:nvGrpSpPr>
                  <p:cNvPr id="28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935" y="7245"/>
                    <a:ext cx="5558" cy="2215"/>
                    <a:chOff x="1935" y="7635"/>
                    <a:chExt cx="5558" cy="2215"/>
                  </a:xfrm>
                </p:grpSpPr>
                <p:grpSp>
                  <p:nvGrpSpPr>
                    <p:cNvPr id="65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35" y="7635"/>
                      <a:ext cx="5558" cy="2215"/>
                      <a:chOff x="1935" y="7635"/>
                      <a:chExt cx="5558" cy="2215"/>
                    </a:xfrm>
                  </p:grpSpPr>
                  <p:sp>
                    <p:nvSpPr>
                      <p:cNvPr id="68" name="Text Box 3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444" y="7635"/>
                        <a:ext cx="570" cy="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id-ID" altLang="id-ID" sz="2022" i="1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V</a:t>
                        </a:r>
                        <a:r>
                          <a:rPr lang="id-ID" altLang="id-ID" sz="2022" baseline="-3000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C</a:t>
                        </a:r>
                        <a:endParaRPr lang="id-ID" altLang="id-ID" sz="3467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grpSp>
                    <p:nvGrpSpPr>
                      <p:cNvPr id="69" name="Group 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35" y="7731"/>
                        <a:ext cx="5558" cy="2119"/>
                        <a:chOff x="1935" y="7731"/>
                        <a:chExt cx="5558" cy="2119"/>
                      </a:xfrm>
                    </p:grpSpPr>
                    <p:grpSp>
                      <p:nvGrpSpPr>
                        <p:cNvPr id="70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35" y="7731"/>
                          <a:ext cx="5558" cy="1692"/>
                          <a:chOff x="1935" y="7097"/>
                          <a:chExt cx="5558" cy="1692"/>
                        </a:xfrm>
                      </p:grpSpPr>
                      <p:grpSp>
                        <p:nvGrpSpPr>
                          <p:cNvPr id="73" name="Group 3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35" y="8123"/>
                            <a:ext cx="840" cy="383"/>
                            <a:chOff x="1935" y="2385"/>
                            <a:chExt cx="840" cy="383"/>
                          </a:xfrm>
                        </p:grpSpPr>
                        <p:grpSp>
                          <p:nvGrpSpPr>
                            <p:cNvPr id="188" name="Group 3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935" y="2625"/>
                              <a:ext cx="840" cy="143"/>
                              <a:chOff x="1935" y="2625"/>
                              <a:chExt cx="840" cy="143"/>
                            </a:xfrm>
                          </p:grpSpPr>
                          <p:sp>
                            <p:nvSpPr>
                              <p:cNvPr id="190" name="Rectangle 38" descr="Light upward diagonal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935" y="2625"/>
                                <a:ext cx="840" cy="143"/>
                              </a:xfrm>
                              <a:prstGeom prst="rect">
                                <a:avLst/>
                              </a:prstGeom>
                              <a:pattFill prst="ltUpDiag">
                                <a:fgClr>
                                  <a:srgbClr val="000000"/>
                                </a:fgClr>
                                <a:bgClr>
                                  <a:srgbClr val="FFFFFF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/>
                              </a:p>
                            </p:txBody>
                          </p:sp>
                          <p:sp>
                            <p:nvSpPr>
                              <p:cNvPr id="191" name="AutoShape 3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935" y="2625"/>
                                <a:ext cx="840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/>
                              </a:p>
                            </p:txBody>
                          </p:sp>
                        </p:grpSp>
                        <p:sp>
                          <p:nvSpPr>
                            <p:cNvPr id="189" name="AutoShape 3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45" y="2385"/>
                              <a:ext cx="450" cy="240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</p:grpSp>
                      <p:grpSp>
                        <p:nvGrpSpPr>
                          <p:cNvPr id="74" name="Group 2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653" y="8123"/>
                            <a:ext cx="840" cy="526"/>
                            <a:chOff x="3270" y="2242"/>
                            <a:chExt cx="840" cy="526"/>
                          </a:xfrm>
                        </p:grpSpPr>
                        <p:grpSp>
                          <p:nvGrpSpPr>
                            <p:cNvPr id="84" name="Group 3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270" y="2625"/>
                              <a:ext cx="840" cy="143"/>
                              <a:chOff x="1935" y="2625"/>
                              <a:chExt cx="840" cy="143"/>
                            </a:xfrm>
                          </p:grpSpPr>
                          <p:sp>
                            <p:nvSpPr>
                              <p:cNvPr id="94" name="Rectangle 33" descr="Light upward diagonal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935" y="2625"/>
                                <a:ext cx="840" cy="143"/>
                              </a:xfrm>
                              <a:prstGeom prst="rect">
                                <a:avLst/>
                              </a:prstGeom>
                              <a:pattFill prst="ltUpDiag">
                                <a:fgClr>
                                  <a:srgbClr val="000000"/>
                                </a:fgClr>
                                <a:bgClr>
                                  <a:srgbClr val="FFFFFF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/>
                              </a:p>
                            </p:txBody>
                          </p:sp>
                          <p:sp>
                            <p:nvSpPr>
                              <p:cNvPr id="96" name="AutoShape 3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935" y="2625"/>
                                <a:ext cx="840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3467"/>
                              </a:p>
                            </p:txBody>
                          </p:sp>
                        </p:grpSp>
                        <p:sp>
                          <p:nvSpPr>
                            <p:cNvPr id="85" name="AutoShape 3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480" y="2242"/>
                              <a:ext cx="450" cy="240"/>
                            </a:xfrm>
                            <a:prstGeom prst="triangle">
                              <a:avLst>
                                <a:gd name="adj" fmla="val 50000"/>
                              </a:avLst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86" name="Oval 2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562" y="2482"/>
                              <a:ext cx="143" cy="143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87" name="Oval 2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705" y="2482"/>
                              <a:ext cx="143" cy="143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  <p:sp>
                          <p:nvSpPr>
                            <p:cNvPr id="92" name="AutoShape 2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270" y="2482"/>
                              <a:ext cx="840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3467"/>
                            </a:p>
                          </p:txBody>
                        </p:sp>
                      </p:grpSp>
                      <p:sp>
                        <p:nvSpPr>
                          <p:cNvPr id="75" name="Rectangle 2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55" y="7980"/>
                            <a:ext cx="4755" cy="143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76" name="AutoShape 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5511" y="7097"/>
                            <a:ext cx="1" cy="883"/>
                          </a:xfrm>
                          <a:prstGeom prst="straightConnector1">
                            <a:avLst/>
                          </a:prstGeom>
                          <a:noFill/>
                          <a:ln w="25400">
                            <a:solidFill>
                              <a:srgbClr val="000000"/>
                            </a:solidFill>
                            <a:round/>
                            <a:headEnd/>
                            <a:tailEnd type="triangle" w="med" len="lg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77" name="Freeform 2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48" y="8063"/>
                            <a:ext cx="4755" cy="726"/>
                          </a:xfrm>
                          <a:custGeom>
                            <a:avLst/>
                            <a:gdLst>
                              <a:gd name="T0" fmla="*/ 0 w 4755"/>
                              <a:gd name="T1" fmla="*/ 7 h 726"/>
                              <a:gd name="T2" fmla="*/ 1537 w 4755"/>
                              <a:gd name="T3" fmla="*/ 443 h 726"/>
                              <a:gd name="T4" fmla="*/ 3165 w 4755"/>
                              <a:gd name="T5" fmla="*/ 652 h 726"/>
                              <a:gd name="T6" fmla="*/ 4755 w 4755"/>
                              <a:gd name="T7" fmla="*/ 0 h 72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</a:cxnLst>
                            <a:rect l="0" t="0" r="r" b="b"/>
                            <a:pathLst>
                              <a:path w="4755" h="726">
                                <a:moveTo>
                                  <a:pt x="0" y="7"/>
                                </a:moveTo>
                                <a:cubicBezTo>
                                  <a:pt x="256" y="78"/>
                                  <a:pt x="1010" y="336"/>
                                  <a:pt x="1537" y="443"/>
                                </a:cubicBezTo>
                                <a:cubicBezTo>
                                  <a:pt x="2064" y="550"/>
                                  <a:pt x="2629" y="726"/>
                                  <a:pt x="3165" y="652"/>
                                </a:cubicBezTo>
                                <a:cubicBezTo>
                                  <a:pt x="3701" y="578"/>
                                  <a:pt x="4424" y="136"/>
                                  <a:pt x="4755" y="0"/>
                                </a:cubicBezTo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prstDash val="lgDash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78" name="AutoShape 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884" y="8123"/>
                            <a:ext cx="1" cy="383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 type="triangle" w="sm" len="sm"/>
                            <a:tailEnd type="triangl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79" name="AutoShape 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510" y="8123"/>
                            <a:ext cx="4" cy="592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 type="triangle" w="sm" len="sm"/>
                            <a:tailEnd type="triangle" w="sm" len="sm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3467"/>
                          </a:p>
                        </p:txBody>
                      </p:sp>
                      <p:sp>
                        <p:nvSpPr>
                          <p:cNvPr id="80" name="Text Box 2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91" y="7636"/>
                            <a:ext cx="504" cy="4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1320759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id-ID" altLang="id-ID" sz="2022">
                                <a:latin typeface="Times New Roman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a:t>A</a:t>
                            </a:r>
                            <a:endParaRPr lang="id-ID" altLang="id-ID" sz="3467"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1" name="Text Box 19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60" y="7636"/>
                            <a:ext cx="504" cy="4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1320759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id-ID" altLang="id-ID" sz="2022">
                                <a:latin typeface="Times New Roman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a:t>B</a:t>
                            </a:r>
                            <a:endParaRPr lang="id-ID" altLang="id-ID" sz="3467"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2" name="Text Box 1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510" y="7636"/>
                            <a:ext cx="504" cy="4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1320759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id-ID" altLang="id-ID" sz="2022">
                                <a:latin typeface="Times New Roman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a:t>C</a:t>
                            </a:r>
                            <a:endParaRPr lang="id-ID" altLang="id-ID" sz="3467"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3" name="Text Box 17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989" y="7636"/>
                            <a:ext cx="504" cy="4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1320759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id-ID" altLang="id-ID" sz="2022">
                                <a:latin typeface="Times New Roman" pitchFamily="18" charset="0"/>
                                <a:ea typeface="Calibri" pitchFamily="34" charset="0"/>
                                <a:cs typeface="Times New Roman" pitchFamily="18" charset="0"/>
                              </a:rPr>
                              <a:t>D</a:t>
                            </a:r>
                            <a:endParaRPr lang="id-ID" altLang="id-ID" sz="3467"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71" name="Text Box 1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55" y="9423"/>
                          <a:ext cx="1522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id-ID" altLang="id-ID" sz="2022">
                              <a:latin typeface="Symbol" pitchFamily="18" charset="2"/>
                              <a:ea typeface="Calibri" pitchFamily="34" charset="0"/>
                              <a:cs typeface="Times New Roman" pitchFamily="18" charset="0"/>
                            </a:rPr>
                            <a:t>D</a:t>
                          </a:r>
                          <a:r>
                            <a:rPr lang="id-ID" altLang="id-ID" sz="2022" baseline="30000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/</a:t>
                          </a:r>
                          <a:r>
                            <a:rPr lang="id-ID" altLang="id-ID" sz="2022" baseline="-30000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CC</a:t>
                          </a:r>
                          <a:r>
                            <a:rPr lang="id-ID" altLang="id-ID" sz="2022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 = </a:t>
                          </a:r>
                          <a:r>
                            <a:rPr lang="id-ID" altLang="id-ID" sz="2022" i="1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V</a:t>
                          </a:r>
                          <a:r>
                            <a:rPr lang="id-ID" altLang="id-ID" sz="2022" baseline="-30000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C</a:t>
                          </a:r>
                          <a:r>
                            <a:rPr lang="id-ID" altLang="id-ID" sz="2022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∙</a:t>
                          </a:r>
                          <a:r>
                            <a:rPr lang="id-ID" altLang="id-ID" sz="2022" i="1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f</a:t>
                          </a:r>
                          <a:r>
                            <a:rPr lang="id-ID" altLang="id-ID" sz="2022" baseline="-30000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CC</a:t>
                          </a:r>
                          <a:endParaRPr lang="id-ID" altLang="id-ID" sz="3467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2" name="Text Box 1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75" y="9283"/>
                          <a:ext cx="1522" cy="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id-ID" altLang="id-ID" sz="2022">
                              <a:latin typeface="Symbol" pitchFamily="18" charset="2"/>
                              <a:ea typeface="Calibri" pitchFamily="34" charset="0"/>
                              <a:cs typeface="Times New Roman" pitchFamily="18" charset="0"/>
                            </a:rPr>
                            <a:t>D</a:t>
                          </a:r>
                          <a:r>
                            <a:rPr lang="id-ID" altLang="id-ID" sz="2022" baseline="30000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/</a:t>
                          </a:r>
                          <a:r>
                            <a:rPr lang="id-ID" altLang="id-ID" sz="2022" baseline="-30000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BC</a:t>
                          </a:r>
                          <a:r>
                            <a:rPr lang="id-ID" altLang="id-ID" sz="2022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 = </a:t>
                          </a:r>
                          <a:r>
                            <a:rPr lang="id-ID" altLang="id-ID" sz="2022" i="1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V</a:t>
                          </a:r>
                          <a:r>
                            <a:rPr lang="id-ID" altLang="id-ID" sz="2022" baseline="-30000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C</a:t>
                          </a:r>
                          <a:r>
                            <a:rPr lang="id-ID" altLang="id-ID" sz="2022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∙</a:t>
                          </a:r>
                          <a:r>
                            <a:rPr lang="id-ID" altLang="id-ID" sz="2022" i="1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f</a:t>
                          </a:r>
                          <a:r>
                            <a:rPr lang="id-ID" altLang="id-ID" sz="2022" baseline="-30000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BC</a:t>
                          </a:r>
                          <a:endParaRPr lang="id-ID" altLang="id-ID" sz="3467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66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3885" y="8910"/>
                      <a:ext cx="442" cy="513"/>
                    </a:xfrm>
                    <a:custGeom>
                      <a:avLst/>
                      <a:gdLst>
                        <a:gd name="T0" fmla="*/ 0 w 442"/>
                        <a:gd name="T1" fmla="*/ 0 h 513"/>
                        <a:gd name="T2" fmla="*/ 405 w 442"/>
                        <a:gd name="T3" fmla="*/ 230 h 513"/>
                        <a:gd name="T4" fmla="*/ 225 w 442"/>
                        <a:gd name="T5" fmla="*/ 513 h 5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42" h="513">
                          <a:moveTo>
                            <a:pt x="0" y="0"/>
                          </a:moveTo>
                          <a:cubicBezTo>
                            <a:pt x="184" y="72"/>
                            <a:pt x="368" y="145"/>
                            <a:pt x="405" y="230"/>
                          </a:cubicBezTo>
                          <a:cubicBezTo>
                            <a:pt x="442" y="315"/>
                            <a:pt x="333" y="414"/>
                            <a:pt x="225" y="513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6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4960" y="9001"/>
                      <a:ext cx="549" cy="599"/>
                    </a:xfrm>
                    <a:custGeom>
                      <a:avLst/>
                      <a:gdLst>
                        <a:gd name="T0" fmla="*/ 549 w 549"/>
                        <a:gd name="T1" fmla="*/ 0 h 599"/>
                        <a:gd name="T2" fmla="*/ 28 w 549"/>
                        <a:gd name="T3" fmla="*/ 282 h 599"/>
                        <a:gd name="T4" fmla="*/ 381 w 549"/>
                        <a:gd name="T5" fmla="*/ 599 h 5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549" h="599">
                          <a:moveTo>
                            <a:pt x="549" y="0"/>
                          </a:moveTo>
                          <a:cubicBezTo>
                            <a:pt x="302" y="91"/>
                            <a:pt x="56" y="182"/>
                            <a:pt x="28" y="282"/>
                          </a:cubicBezTo>
                          <a:cubicBezTo>
                            <a:pt x="0" y="382"/>
                            <a:pt x="190" y="490"/>
                            <a:pt x="381" y="599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  <p:sp>
                <p:nvSpPr>
                  <p:cNvPr id="2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73" y="2768"/>
                    <a:ext cx="619" cy="5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(a) </a:t>
                    </a:r>
                    <a:endParaRPr lang="id-ID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73" y="4961"/>
                    <a:ext cx="619" cy="5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(b) </a:t>
                    </a:r>
                    <a:endParaRPr lang="id-ID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1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56" y="6815"/>
                    <a:ext cx="619" cy="5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(c) </a:t>
                    </a:r>
                    <a:endParaRPr lang="id-ID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4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45" y="8750"/>
                    <a:ext cx="619" cy="5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(d) </a:t>
                    </a:r>
                    <a:endParaRPr lang="id-ID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</p:grpSp>
      <p:sp>
        <p:nvSpPr>
          <p:cNvPr id="280" name="Rectangle 177"/>
          <p:cNvSpPr>
            <a:spLocks noChangeArrowheads="1"/>
          </p:cNvSpPr>
          <p:nvPr/>
        </p:nvSpPr>
        <p:spPr bwMode="auto">
          <a:xfrm>
            <a:off x="2421203" y="613795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1" name="Rectangle 280"/>
          <p:cNvSpPr/>
          <p:nvPr/>
        </p:nvSpPr>
        <p:spPr>
          <a:xfrm>
            <a:off x="10157219" y="6491894"/>
            <a:ext cx="4056451" cy="187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89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0 </a:t>
            </a:r>
            <a:r>
              <a:rPr lang="id-ID" sz="2889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= </a:t>
            </a:r>
            <a:r>
              <a:rPr lang="id-ID" sz="2889" b="1" dirty="0">
                <a:solidFill>
                  <a:srgbClr val="7030A0"/>
                </a:solidFill>
                <a:latin typeface="Symbol"/>
                <a:ea typeface="Calibri"/>
                <a:cs typeface="Times New Roman"/>
              </a:rPr>
              <a:t>D</a:t>
            </a:r>
            <a:r>
              <a:rPr lang="id-ID" sz="2889" b="1" baseline="-250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B</a:t>
            </a:r>
            <a:r>
              <a:rPr lang="id-ID" sz="2889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+ </a:t>
            </a:r>
            <a:r>
              <a:rPr lang="id-ID" sz="2889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V</a:t>
            </a:r>
            <a:r>
              <a:rPr lang="id-ID" sz="2889" b="1" baseline="-250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B</a:t>
            </a:r>
            <a:r>
              <a:rPr lang="id-ID" sz="2889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∙</a:t>
            </a:r>
            <a:r>
              <a:rPr lang="id-ID" sz="2889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f</a:t>
            </a:r>
            <a:r>
              <a:rPr lang="id-ID" sz="2889" b="1" baseline="-250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BB</a:t>
            </a:r>
            <a:r>
              <a:rPr lang="id-ID" sz="2889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+ </a:t>
            </a:r>
            <a:r>
              <a:rPr lang="id-ID" sz="2889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V</a:t>
            </a:r>
            <a:r>
              <a:rPr lang="id-ID" sz="2889" b="1" baseline="-250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</a:t>
            </a:r>
            <a:r>
              <a:rPr lang="id-ID" sz="2889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∙</a:t>
            </a:r>
            <a:r>
              <a:rPr lang="id-ID" sz="2889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f</a:t>
            </a:r>
            <a:r>
              <a:rPr lang="id-ID" sz="2889" b="1" baseline="-250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BC</a:t>
            </a:r>
            <a:r>
              <a:rPr lang="id-ID" sz="2889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		</a:t>
            </a:r>
            <a:endParaRPr lang="id-ID" sz="26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r>
              <a:rPr lang="id-ID" sz="2889" b="1" dirty="0">
                <a:solidFill>
                  <a:srgbClr val="7030A0"/>
                </a:solidFill>
                <a:latin typeface="Times New Roman"/>
                <a:ea typeface="Calibri"/>
              </a:rPr>
              <a:t>0</a:t>
            </a:r>
            <a:r>
              <a:rPr lang="en-US" sz="2889" b="1" dirty="0">
                <a:solidFill>
                  <a:srgbClr val="7030A0"/>
                </a:solidFill>
                <a:latin typeface="Times New Roman"/>
                <a:ea typeface="Calibri"/>
              </a:rPr>
              <a:t> </a:t>
            </a:r>
            <a:r>
              <a:rPr lang="id-ID" sz="2889" b="1" dirty="0">
                <a:solidFill>
                  <a:srgbClr val="7030A0"/>
                </a:solidFill>
                <a:latin typeface="Times New Roman"/>
                <a:ea typeface="Calibri"/>
              </a:rPr>
              <a:t>= </a:t>
            </a:r>
            <a:r>
              <a:rPr lang="id-ID" sz="2889" b="1" dirty="0">
                <a:solidFill>
                  <a:srgbClr val="7030A0"/>
                </a:solidFill>
                <a:latin typeface="Symbol"/>
                <a:ea typeface="Calibri"/>
                <a:cs typeface="Times New Roman"/>
              </a:rPr>
              <a:t>D</a:t>
            </a:r>
            <a:r>
              <a:rPr lang="id-ID" sz="2889" b="1" baseline="-25000" dirty="0">
                <a:solidFill>
                  <a:srgbClr val="7030A0"/>
                </a:solidFill>
                <a:latin typeface="Times New Roman"/>
                <a:ea typeface="Calibri"/>
              </a:rPr>
              <a:t>C</a:t>
            </a:r>
            <a:r>
              <a:rPr lang="id-ID" sz="2889" b="1" dirty="0">
                <a:solidFill>
                  <a:srgbClr val="7030A0"/>
                </a:solidFill>
                <a:latin typeface="Times New Roman"/>
                <a:ea typeface="Calibri"/>
              </a:rPr>
              <a:t> + </a:t>
            </a:r>
            <a:r>
              <a:rPr lang="id-ID" sz="2889" b="1" i="1" dirty="0">
                <a:solidFill>
                  <a:srgbClr val="7030A0"/>
                </a:solidFill>
                <a:latin typeface="Times New Roman"/>
                <a:ea typeface="Calibri"/>
              </a:rPr>
              <a:t>V</a:t>
            </a:r>
            <a:r>
              <a:rPr lang="id-ID" sz="2889" b="1" baseline="-25000" dirty="0">
                <a:solidFill>
                  <a:srgbClr val="7030A0"/>
                </a:solidFill>
                <a:latin typeface="Times New Roman"/>
                <a:ea typeface="Calibri"/>
              </a:rPr>
              <a:t>B</a:t>
            </a:r>
            <a:r>
              <a:rPr lang="id-ID" sz="2889" b="1" dirty="0">
                <a:solidFill>
                  <a:srgbClr val="7030A0"/>
                </a:solidFill>
                <a:latin typeface="Times New Roman"/>
                <a:ea typeface="Calibri"/>
              </a:rPr>
              <a:t>∙</a:t>
            </a:r>
            <a:r>
              <a:rPr lang="id-ID" sz="2889" b="1" i="1" dirty="0">
                <a:solidFill>
                  <a:srgbClr val="7030A0"/>
                </a:solidFill>
                <a:latin typeface="Times New Roman"/>
                <a:ea typeface="Calibri"/>
              </a:rPr>
              <a:t>f</a:t>
            </a:r>
            <a:r>
              <a:rPr lang="id-ID" sz="2889" b="1" baseline="-25000" dirty="0">
                <a:solidFill>
                  <a:srgbClr val="7030A0"/>
                </a:solidFill>
                <a:latin typeface="Times New Roman"/>
                <a:ea typeface="Calibri"/>
              </a:rPr>
              <a:t>CB</a:t>
            </a:r>
            <a:r>
              <a:rPr lang="id-ID" sz="2889" b="1" dirty="0">
                <a:solidFill>
                  <a:srgbClr val="7030A0"/>
                </a:solidFill>
                <a:latin typeface="Times New Roman"/>
                <a:ea typeface="Calibri"/>
              </a:rPr>
              <a:t> + </a:t>
            </a:r>
            <a:r>
              <a:rPr lang="id-ID" sz="2889" b="1" i="1" dirty="0">
                <a:solidFill>
                  <a:srgbClr val="7030A0"/>
                </a:solidFill>
                <a:latin typeface="Times New Roman"/>
                <a:ea typeface="Calibri"/>
              </a:rPr>
              <a:t>V</a:t>
            </a:r>
            <a:r>
              <a:rPr lang="id-ID" sz="2889" b="1" baseline="-25000" dirty="0">
                <a:solidFill>
                  <a:srgbClr val="7030A0"/>
                </a:solidFill>
                <a:latin typeface="Times New Roman"/>
                <a:ea typeface="Calibri"/>
              </a:rPr>
              <a:t>C</a:t>
            </a:r>
            <a:r>
              <a:rPr lang="id-ID" sz="2889" b="1" dirty="0">
                <a:solidFill>
                  <a:srgbClr val="7030A0"/>
                </a:solidFill>
                <a:latin typeface="Times New Roman"/>
                <a:ea typeface="Calibri"/>
              </a:rPr>
              <a:t>∙</a:t>
            </a:r>
            <a:r>
              <a:rPr lang="id-ID" sz="2889" b="1" i="1" dirty="0">
                <a:solidFill>
                  <a:srgbClr val="7030A0"/>
                </a:solidFill>
                <a:latin typeface="Times New Roman"/>
                <a:ea typeface="Calibri"/>
              </a:rPr>
              <a:t>f</a:t>
            </a:r>
            <a:r>
              <a:rPr lang="id-ID" sz="2889" b="1" baseline="-25000" dirty="0">
                <a:solidFill>
                  <a:srgbClr val="7030A0"/>
                </a:solidFill>
                <a:latin typeface="Times New Roman"/>
                <a:ea typeface="Calibri"/>
              </a:rPr>
              <a:t>CC</a:t>
            </a:r>
            <a:endParaRPr lang="id-ID" sz="2889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87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id-ID" b="1" noProof="1"/>
              <a:t>Analisis Balok Statis Tak Tentu</a:t>
            </a:r>
            <a:endParaRPr lang="id-ID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b="1" dirty="0"/>
              <a:t>Contoh 8.1</a:t>
            </a:r>
            <a:endParaRPr lang="id-ID" dirty="0"/>
          </a:p>
          <a:p>
            <a:pPr algn="just"/>
            <a:r>
              <a:rPr lang="id-ID" sz="3467" dirty="0"/>
              <a:t>Hitunglah reaksi pada masing – masing tumpuan dari struktur balok pada Gambar 8.5. Besaran momen inersia tiap segmen ditunjukkan pada gambar. Gambarkan pula diagram gaya lintang dan diagram momen lenturnya.</a:t>
            </a:r>
          </a:p>
          <a:p>
            <a:endParaRPr lang="id-ID" dirty="0"/>
          </a:p>
        </p:txBody>
      </p:sp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4643541" y="5993115"/>
            <a:ext cx="7489897" cy="3120347"/>
            <a:chOff x="1922" y="4140"/>
            <a:chExt cx="5091" cy="1770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2295" y="4320"/>
              <a:ext cx="4320" cy="1590"/>
              <a:chOff x="2295" y="4320"/>
              <a:chExt cx="4320" cy="1590"/>
            </a:xfrm>
          </p:grpSpPr>
          <p:grpSp>
            <p:nvGrpSpPr>
              <p:cNvPr id="22" name="Group 36"/>
              <p:cNvGrpSpPr>
                <a:grpSpLocks/>
              </p:cNvGrpSpPr>
              <p:nvPr/>
            </p:nvGrpSpPr>
            <p:grpSpPr bwMode="auto">
              <a:xfrm>
                <a:off x="2295" y="4320"/>
                <a:ext cx="143" cy="990"/>
                <a:chOff x="2295" y="4545"/>
                <a:chExt cx="143" cy="765"/>
              </a:xfrm>
            </p:grpSpPr>
            <p:sp>
              <p:nvSpPr>
                <p:cNvPr id="41" name="Rectangle 38" descr="Light upward diagonal"/>
                <p:cNvSpPr>
                  <a:spLocks noChangeArrowheads="1"/>
                </p:cNvSpPr>
                <p:nvPr/>
              </p:nvSpPr>
              <p:spPr bwMode="auto">
                <a:xfrm>
                  <a:off x="2295" y="4545"/>
                  <a:ext cx="143" cy="765"/>
                </a:xfrm>
                <a:prstGeom prst="rect">
                  <a:avLst/>
                </a:prstGeom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 type="none" w="sm" len="lg"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5778"/>
                </a:p>
              </p:txBody>
            </p:sp>
            <p:sp>
              <p:nvSpPr>
                <p:cNvPr id="42" name="AutoShape 37"/>
                <p:cNvSpPr>
                  <a:spLocks noChangeShapeType="1"/>
                </p:cNvSpPr>
                <p:nvPr/>
              </p:nvSpPr>
              <p:spPr bwMode="auto">
                <a:xfrm>
                  <a:off x="2438" y="4545"/>
                  <a:ext cx="0" cy="7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5778"/>
                </a:p>
              </p:txBody>
            </p:sp>
          </p:grpSp>
          <p:sp>
            <p:nvSpPr>
              <p:cNvPr id="23" name="Rectangle 35"/>
              <p:cNvSpPr>
                <a:spLocks noChangeArrowheads="1"/>
              </p:cNvSpPr>
              <p:nvPr/>
            </p:nvSpPr>
            <p:spPr bwMode="auto">
              <a:xfrm>
                <a:off x="2438" y="4890"/>
                <a:ext cx="4177" cy="13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miter lim="800000"/>
                <a:headEnd type="none" w="sm" len="lg"/>
                <a:tailEnd/>
              </a:ln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5778"/>
              </a:p>
            </p:txBody>
          </p:sp>
          <p:sp>
            <p:nvSpPr>
              <p:cNvPr id="24" name="AutoShape 34"/>
              <p:cNvSpPr>
                <a:spLocks noChangeShapeType="1"/>
              </p:cNvSpPr>
              <p:nvPr/>
            </p:nvSpPr>
            <p:spPr bwMode="auto">
              <a:xfrm>
                <a:off x="4530" y="5415"/>
                <a:ext cx="0" cy="45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5778"/>
              </a:p>
            </p:txBody>
          </p:sp>
          <p:sp>
            <p:nvSpPr>
              <p:cNvPr id="25" name="AutoShape 33"/>
              <p:cNvSpPr>
                <a:spLocks noChangeShapeType="1"/>
              </p:cNvSpPr>
              <p:nvPr/>
            </p:nvSpPr>
            <p:spPr bwMode="auto">
              <a:xfrm>
                <a:off x="2438" y="5460"/>
                <a:ext cx="0" cy="4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5778"/>
              </a:p>
            </p:txBody>
          </p:sp>
          <p:sp>
            <p:nvSpPr>
              <p:cNvPr id="26" name="AutoShape 32"/>
              <p:cNvSpPr>
                <a:spLocks noChangeShapeType="1"/>
              </p:cNvSpPr>
              <p:nvPr/>
            </p:nvSpPr>
            <p:spPr bwMode="auto">
              <a:xfrm>
                <a:off x="6615" y="5460"/>
                <a:ext cx="0" cy="45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5778"/>
              </a:p>
            </p:txBody>
          </p:sp>
          <p:sp>
            <p:nvSpPr>
              <p:cNvPr id="27" name="AutoShape 31"/>
              <p:cNvSpPr>
                <a:spLocks noChangeShapeType="1"/>
              </p:cNvSpPr>
              <p:nvPr/>
            </p:nvSpPr>
            <p:spPr bwMode="auto">
              <a:xfrm>
                <a:off x="2438" y="5670"/>
                <a:ext cx="209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5778"/>
              </a:p>
            </p:txBody>
          </p:sp>
          <p:sp>
            <p:nvSpPr>
              <p:cNvPr id="28" name="AutoShape 30"/>
              <p:cNvSpPr>
                <a:spLocks noChangeShapeType="1"/>
              </p:cNvSpPr>
              <p:nvPr/>
            </p:nvSpPr>
            <p:spPr bwMode="auto">
              <a:xfrm>
                <a:off x="4523" y="5670"/>
                <a:ext cx="209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5778"/>
              </a:p>
            </p:txBody>
          </p:sp>
          <p:sp>
            <p:nvSpPr>
              <p:cNvPr id="29" name="AutoShape 29"/>
              <p:cNvSpPr>
                <a:spLocks noChangeShapeType="1"/>
              </p:cNvSpPr>
              <p:nvPr/>
            </p:nvSpPr>
            <p:spPr bwMode="auto">
              <a:xfrm>
                <a:off x="2438" y="4860"/>
                <a:ext cx="2092" cy="0"/>
              </a:xfrm>
              <a:prstGeom prst="straightConnector1">
                <a:avLst/>
              </a:prstGeom>
              <a:noFill/>
              <a:ln w="34925">
                <a:solidFill>
                  <a:srgbClr val="000000"/>
                </a:solidFill>
                <a:round/>
                <a:headEnd type="non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5778"/>
              </a:p>
            </p:txBody>
          </p:sp>
          <p:sp>
            <p:nvSpPr>
              <p:cNvPr id="30" name="AutoShape 28"/>
              <p:cNvSpPr>
                <a:spLocks noChangeShapeType="1"/>
              </p:cNvSpPr>
              <p:nvPr/>
            </p:nvSpPr>
            <p:spPr bwMode="auto">
              <a:xfrm>
                <a:off x="2438" y="5063"/>
                <a:ext cx="2092" cy="0"/>
              </a:xfrm>
              <a:prstGeom prst="straightConnector1">
                <a:avLst/>
              </a:prstGeom>
              <a:noFill/>
              <a:ln w="34925">
                <a:solidFill>
                  <a:srgbClr val="000000"/>
                </a:solidFill>
                <a:round/>
                <a:headEnd type="non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5778"/>
              </a:p>
            </p:txBody>
          </p:sp>
          <p:sp>
            <p:nvSpPr>
              <p:cNvPr id="31" name="AutoShape 27"/>
              <p:cNvSpPr>
                <a:spLocks noChangeShapeType="1"/>
              </p:cNvSpPr>
              <p:nvPr/>
            </p:nvSpPr>
            <p:spPr bwMode="auto">
              <a:xfrm>
                <a:off x="2438" y="4440"/>
                <a:ext cx="0" cy="4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 type="none" w="sm" len="lg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5778"/>
              </a:p>
            </p:txBody>
          </p:sp>
          <p:sp>
            <p:nvSpPr>
              <p:cNvPr id="32" name="AutoShape 26"/>
              <p:cNvSpPr>
                <a:spLocks noChangeShapeType="1"/>
              </p:cNvSpPr>
              <p:nvPr/>
            </p:nvSpPr>
            <p:spPr bwMode="auto">
              <a:xfrm>
                <a:off x="2678" y="4440"/>
                <a:ext cx="0" cy="4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 type="none" w="sm" len="lg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5778"/>
              </a:p>
            </p:txBody>
          </p:sp>
          <p:sp>
            <p:nvSpPr>
              <p:cNvPr id="33" name="AutoShape 25"/>
              <p:cNvSpPr>
                <a:spLocks noChangeShapeType="1"/>
              </p:cNvSpPr>
              <p:nvPr/>
            </p:nvSpPr>
            <p:spPr bwMode="auto">
              <a:xfrm>
                <a:off x="2940" y="4440"/>
                <a:ext cx="0" cy="4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 type="none" w="sm" len="lg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5778"/>
              </a:p>
            </p:txBody>
          </p:sp>
          <p:sp>
            <p:nvSpPr>
              <p:cNvPr id="34" name="AutoShape 24"/>
              <p:cNvSpPr>
                <a:spLocks noChangeShapeType="1"/>
              </p:cNvSpPr>
              <p:nvPr/>
            </p:nvSpPr>
            <p:spPr bwMode="auto">
              <a:xfrm>
                <a:off x="3195" y="4440"/>
                <a:ext cx="0" cy="4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 type="none" w="sm" len="lg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5778"/>
              </a:p>
            </p:txBody>
          </p:sp>
          <p:sp>
            <p:nvSpPr>
              <p:cNvPr id="35" name="AutoShape 23"/>
              <p:cNvSpPr>
                <a:spLocks noChangeShapeType="1"/>
              </p:cNvSpPr>
              <p:nvPr/>
            </p:nvSpPr>
            <p:spPr bwMode="auto">
              <a:xfrm>
                <a:off x="3465" y="4440"/>
                <a:ext cx="0" cy="4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 type="none" w="sm" len="lg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5778"/>
              </a:p>
            </p:txBody>
          </p:sp>
          <p:sp>
            <p:nvSpPr>
              <p:cNvPr id="36" name="AutoShape 22"/>
              <p:cNvSpPr>
                <a:spLocks noChangeShapeType="1"/>
              </p:cNvSpPr>
              <p:nvPr/>
            </p:nvSpPr>
            <p:spPr bwMode="auto">
              <a:xfrm>
                <a:off x="3720" y="4440"/>
                <a:ext cx="0" cy="4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 type="none" w="sm" len="lg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5778"/>
              </a:p>
            </p:txBody>
          </p:sp>
          <p:sp>
            <p:nvSpPr>
              <p:cNvPr id="37" name="AutoShape 21"/>
              <p:cNvSpPr>
                <a:spLocks noChangeShapeType="1"/>
              </p:cNvSpPr>
              <p:nvPr/>
            </p:nvSpPr>
            <p:spPr bwMode="auto">
              <a:xfrm>
                <a:off x="3975" y="4440"/>
                <a:ext cx="0" cy="4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 type="none" w="sm" len="lg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5778"/>
              </a:p>
            </p:txBody>
          </p:sp>
          <p:sp>
            <p:nvSpPr>
              <p:cNvPr id="38" name="AutoShape 20"/>
              <p:cNvSpPr>
                <a:spLocks noChangeShapeType="1"/>
              </p:cNvSpPr>
              <p:nvPr/>
            </p:nvSpPr>
            <p:spPr bwMode="auto">
              <a:xfrm>
                <a:off x="4523" y="4440"/>
                <a:ext cx="0" cy="4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 type="none" w="sm" len="lg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5778"/>
              </a:p>
            </p:txBody>
          </p:sp>
          <p:sp>
            <p:nvSpPr>
              <p:cNvPr id="39" name="AutoShape 19"/>
              <p:cNvSpPr>
                <a:spLocks noChangeShapeType="1"/>
              </p:cNvSpPr>
              <p:nvPr/>
            </p:nvSpPr>
            <p:spPr bwMode="auto">
              <a:xfrm>
                <a:off x="4230" y="4440"/>
                <a:ext cx="0" cy="42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 type="none" w="sm" len="lg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5778"/>
              </a:p>
            </p:txBody>
          </p:sp>
          <p:sp>
            <p:nvSpPr>
              <p:cNvPr id="40" name="AutoShape 18"/>
              <p:cNvSpPr>
                <a:spLocks noChangeShapeType="1"/>
              </p:cNvSpPr>
              <p:nvPr/>
            </p:nvSpPr>
            <p:spPr bwMode="auto">
              <a:xfrm>
                <a:off x="2438" y="4440"/>
                <a:ext cx="208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5778"/>
              </a:p>
            </p:txBody>
          </p:sp>
        </p:grp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6241" y="5025"/>
              <a:ext cx="772" cy="466"/>
              <a:chOff x="6150" y="4177"/>
              <a:chExt cx="772" cy="466"/>
            </a:xfrm>
          </p:grpSpPr>
          <p:sp>
            <p:nvSpPr>
              <p:cNvPr id="16" name="AutoShape 16"/>
              <p:cNvSpPr>
                <a:spLocks noChangeShapeType="1"/>
              </p:cNvSpPr>
              <p:nvPr/>
            </p:nvSpPr>
            <p:spPr bwMode="auto">
              <a:xfrm>
                <a:off x="6150" y="4500"/>
                <a:ext cx="77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5778"/>
              </a:p>
            </p:txBody>
          </p:sp>
          <p:sp>
            <p:nvSpPr>
              <p:cNvPr id="17" name="Rectangle 15" descr="Light upward diagonal"/>
              <p:cNvSpPr>
                <a:spLocks noChangeArrowheads="1"/>
              </p:cNvSpPr>
              <p:nvPr/>
            </p:nvSpPr>
            <p:spPr bwMode="auto">
              <a:xfrm>
                <a:off x="6150" y="4500"/>
                <a:ext cx="772" cy="143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lg"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5778"/>
              </a:p>
            </p:txBody>
          </p:sp>
          <p:sp>
            <p:nvSpPr>
              <p:cNvPr id="18" name="AutoShape 14"/>
              <p:cNvSpPr>
                <a:spLocks noChangeArrowheads="1"/>
              </p:cNvSpPr>
              <p:nvPr/>
            </p:nvSpPr>
            <p:spPr bwMode="auto">
              <a:xfrm>
                <a:off x="6345" y="4177"/>
                <a:ext cx="345" cy="180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 type="non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5778"/>
              </a:p>
            </p:txBody>
          </p:sp>
          <p:sp>
            <p:nvSpPr>
              <p:cNvPr id="19" name="Oval 13"/>
              <p:cNvSpPr>
                <a:spLocks noChangeArrowheads="1"/>
              </p:cNvSpPr>
              <p:nvPr/>
            </p:nvSpPr>
            <p:spPr bwMode="auto">
              <a:xfrm>
                <a:off x="6391" y="4357"/>
                <a:ext cx="127" cy="12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5778"/>
              </a:p>
            </p:txBody>
          </p:sp>
          <p:sp>
            <p:nvSpPr>
              <p:cNvPr id="20" name="Oval 12"/>
              <p:cNvSpPr>
                <a:spLocks noChangeArrowheads="1"/>
              </p:cNvSpPr>
              <p:nvPr/>
            </p:nvSpPr>
            <p:spPr bwMode="auto">
              <a:xfrm>
                <a:off x="6518" y="4357"/>
                <a:ext cx="127" cy="12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5778"/>
              </a:p>
            </p:txBody>
          </p:sp>
          <p:sp>
            <p:nvSpPr>
              <p:cNvPr id="21" name="AutoShape 11"/>
              <p:cNvSpPr>
                <a:spLocks noChangeShapeType="1"/>
              </p:cNvSpPr>
              <p:nvPr/>
            </p:nvSpPr>
            <p:spPr bwMode="auto">
              <a:xfrm>
                <a:off x="6203" y="4357"/>
                <a:ext cx="62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5778"/>
              </a:p>
            </p:txBody>
          </p:sp>
        </p:grp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543" y="5063"/>
              <a:ext cx="1996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311" i="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</a:t>
              </a:r>
              <a:r>
                <a:rPr lang="en-US" altLang="id-ID" sz="2311" baseline="-300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AB</a:t>
              </a:r>
              <a:r>
                <a:rPr lang="en-US" altLang="id-ID" sz="231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= 120(10</a:t>
              </a:r>
              <a:r>
                <a:rPr lang="en-US" altLang="id-ID" sz="2311" baseline="300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6</a:t>
              </a:r>
              <a:r>
                <a:rPr lang="en-US" altLang="id-ID" sz="2311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 mm</a:t>
              </a:r>
              <a:r>
                <a:rPr lang="en-US" altLang="id-ID" sz="2311" baseline="300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</a:t>
              </a:r>
              <a:endParaRPr lang="en-US" altLang="id-ID" sz="5778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674" y="5025"/>
              <a:ext cx="176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311" i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</a:t>
              </a:r>
              <a:r>
                <a:rPr lang="en-US" altLang="id-ID" sz="2311" baseline="-30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BC</a:t>
              </a:r>
              <a:r>
                <a:rPr lang="en-US" altLang="id-ID" sz="231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= 80(10</a:t>
              </a:r>
              <a:r>
                <a:rPr lang="en-US" altLang="id-ID" sz="2311" baseline="30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6</a:t>
              </a:r>
              <a:r>
                <a:rPr lang="en-US" altLang="id-ID" sz="231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 mm</a:t>
              </a:r>
              <a:r>
                <a:rPr lang="en-US" altLang="id-ID" sz="2311" baseline="30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</a:t>
              </a:r>
              <a:endParaRPr lang="en-US" altLang="id-ID" sz="5778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106" y="4140"/>
              <a:ext cx="94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231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60 kN/m</a:t>
              </a:r>
              <a:endParaRPr lang="id-ID" altLang="id-ID" sz="5778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922" y="4815"/>
              <a:ext cx="373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31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</a:t>
              </a:r>
              <a:endParaRPr lang="en-US" altLang="id-ID" sz="5778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4352" y="5055"/>
              <a:ext cx="373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31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B</a:t>
              </a:r>
              <a:endParaRPr lang="en-US" altLang="id-ID" sz="5778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6609" y="4755"/>
              <a:ext cx="373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31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</a:t>
              </a:r>
              <a:endParaRPr lang="en-US" altLang="id-ID" sz="5778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3106" y="5415"/>
              <a:ext cx="683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31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 m</a:t>
              </a:r>
              <a:endParaRPr lang="en-US" altLang="id-ID" sz="5778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5257" y="5377"/>
              <a:ext cx="683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31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 m</a:t>
              </a:r>
              <a:endParaRPr lang="en-US" altLang="id-ID" sz="5778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Rectangle 48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3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7863" y="1915787"/>
            <a:ext cx="576914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600" i="1" dirty="0"/>
              <a:t>V</a:t>
            </a:r>
            <a:r>
              <a:rPr lang="id-ID" sz="2600" baseline="-25000" dirty="0"/>
              <a:t>C</a:t>
            </a:r>
            <a:r>
              <a:rPr lang="id-ID" sz="2600" dirty="0"/>
              <a:t>, diambil sebagai reaksi redundan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6411" y="688526"/>
            <a:ext cx="2858411" cy="803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id-ID" sz="4622" b="1" dirty="0">
                <a:solidFill>
                  <a:prstClr val="black"/>
                </a:solidFill>
                <a:latin typeface="Calibri"/>
              </a:rPr>
              <a:t>Contoh 8.1</a:t>
            </a:r>
            <a:endParaRPr lang="id-ID" sz="462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3390721" y="3261960"/>
            <a:ext cx="8431130" cy="4499352"/>
            <a:chOff x="2964" y="7342"/>
            <a:chExt cx="7760" cy="3942"/>
          </a:xfrm>
        </p:grpSpPr>
        <p:sp>
          <p:nvSpPr>
            <p:cNvPr id="8" name="Text Box 64"/>
            <p:cNvSpPr txBox="1">
              <a:spLocks noChangeArrowheads="1"/>
            </p:cNvSpPr>
            <p:nvPr/>
          </p:nvSpPr>
          <p:spPr bwMode="auto">
            <a:xfrm>
              <a:off x="5346" y="10527"/>
              <a:ext cx="373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2022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B</a:t>
              </a:r>
              <a:endParaRPr lang="en-US" altLang="id-ID" sz="52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2964" y="7342"/>
              <a:ext cx="7760" cy="3942"/>
              <a:chOff x="2964" y="8707"/>
              <a:chExt cx="7760" cy="3942"/>
            </a:xfrm>
          </p:grpSpPr>
          <p:grpSp>
            <p:nvGrpSpPr>
              <p:cNvPr id="10" name="Group 27"/>
              <p:cNvGrpSpPr>
                <a:grpSpLocks/>
              </p:cNvGrpSpPr>
              <p:nvPr/>
            </p:nvGrpSpPr>
            <p:grpSpPr bwMode="auto">
              <a:xfrm>
                <a:off x="2964" y="8707"/>
                <a:ext cx="6114" cy="1770"/>
                <a:chOff x="2477" y="8707"/>
                <a:chExt cx="6114" cy="1770"/>
              </a:xfrm>
            </p:grpSpPr>
            <p:grpSp>
              <p:nvGrpSpPr>
                <p:cNvPr id="35" name="Group 29"/>
                <p:cNvGrpSpPr>
                  <a:grpSpLocks/>
                </p:cNvGrpSpPr>
                <p:nvPr/>
              </p:nvGrpSpPr>
              <p:grpSpPr bwMode="auto">
                <a:xfrm>
                  <a:off x="2477" y="8707"/>
                  <a:ext cx="5471" cy="1770"/>
                  <a:chOff x="2477" y="8707"/>
                  <a:chExt cx="5471" cy="1770"/>
                </a:xfrm>
              </p:grpSpPr>
              <p:grpSp>
                <p:nvGrpSpPr>
                  <p:cNvPr id="37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2477" y="8707"/>
                    <a:ext cx="4695" cy="1770"/>
                    <a:chOff x="1583" y="8850"/>
                    <a:chExt cx="4695" cy="1770"/>
                  </a:xfrm>
                </p:grpSpPr>
                <p:grpSp>
                  <p:nvGrpSpPr>
                    <p:cNvPr id="42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83" y="8850"/>
                      <a:ext cx="4693" cy="1770"/>
                      <a:chOff x="1583" y="8850"/>
                      <a:chExt cx="4693" cy="1770"/>
                    </a:xfrm>
                  </p:grpSpPr>
                  <p:grpSp>
                    <p:nvGrpSpPr>
                      <p:cNvPr id="44" name="Group 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56" y="9030"/>
                        <a:ext cx="4320" cy="1590"/>
                        <a:chOff x="2295" y="4320"/>
                        <a:chExt cx="4320" cy="1590"/>
                      </a:xfrm>
                    </p:grpSpPr>
                    <p:grpSp>
                      <p:nvGrpSpPr>
                        <p:cNvPr id="50" name="Group 6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95" y="4320"/>
                          <a:ext cx="143" cy="990"/>
                          <a:chOff x="2295" y="4545"/>
                          <a:chExt cx="143" cy="765"/>
                        </a:xfrm>
                      </p:grpSpPr>
                      <p:sp>
                        <p:nvSpPr>
                          <p:cNvPr id="69" name="Rectangle 63" descr="Light upward diagonal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95" y="4545"/>
                            <a:ext cx="143" cy="765"/>
                          </a:xfrm>
                          <a:prstGeom prst="rect">
                            <a:avLst/>
                          </a:prstGeom>
                          <a:pattFill prst="ltUpDiag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 type="none" w="sm" len="lg"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5200"/>
                          </a:p>
                        </p:txBody>
                      </p:sp>
                      <p:sp>
                        <p:nvSpPr>
                          <p:cNvPr id="70" name="AutoShape 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438" y="4545"/>
                            <a:ext cx="0" cy="765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 type="none" w="sm" len="lg"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5200"/>
                          </a:p>
                        </p:txBody>
                      </p:sp>
                    </p:grpSp>
                    <p:sp>
                      <p:nvSpPr>
                        <p:cNvPr id="51" name="Rectangle 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38" y="4890"/>
                          <a:ext cx="4177" cy="13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5200"/>
                        </a:p>
                      </p:txBody>
                    </p:sp>
                    <p:sp>
                      <p:nvSpPr>
                        <p:cNvPr id="52" name="AutoShape 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530" y="5415"/>
                          <a:ext cx="0" cy="45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5200"/>
                        </a:p>
                      </p:txBody>
                    </p:sp>
                    <p:sp>
                      <p:nvSpPr>
                        <p:cNvPr id="53" name="AutoShape 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38" y="5460"/>
                          <a:ext cx="0" cy="40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5200"/>
                        </a:p>
                      </p:txBody>
                    </p:sp>
                    <p:sp>
                      <p:nvSpPr>
                        <p:cNvPr id="54" name="AutoShape 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615" y="5460"/>
                          <a:ext cx="0" cy="45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5200"/>
                        </a:p>
                      </p:txBody>
                    </p:sp>
                    <p:sp>
                      <p:nvSpPr>
                        <p:cNvPr id="55" name="AutoShape 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38" y="5670"/>
                          <a:ext cx="2092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med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5200"/>
                        </a:p>
                      </p:txBody>
                    </p:sp>
                    <p:sp>
                      <p:nvSpPr>
                        <p:cNvPr id="56" name="AutoShape 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523" y="5670"/>
                          <a:ext cx="2092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med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5200"/>
                        </a:p>
                      </p:txBody>
                    </p:sp>
                    <p:sp>
                      <p:nvSpPr>
                        <p:cNvPr id="57" name="AutoShape 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38" y="4860"/>
                          <a:ext cx="2092" cy="0"/>
                        </a:xfrm>
                        <a:prstGeom prst="straightConnector1">
                          <a:avLst/>
                        </a:prstGeom>
                        <a:noFill/>
                        <a:ln w="349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5200"/>
                        </a:p>
                      </p:txBody>
                    </p:sp>
                    <p:sp>
                      <p:nvSpPr>
                        <p:cNvPr id="58" name="AutoShape 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38" y="5063"/>
                          <a:ext cx="2092" cy="0"/>
                        </a:xfrm>
                        <a:prstGeom prst="straightConnector1">
                          <a:avLst/>
                        </a:prstGeom>
                        <a:noFill/>
                        <a:ln w="349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5200"/>
                        </a:p>
                      </p:txBody>
                    </p:sp>
                    <p:sp>
                      <p:nvSpPr>
                        <p:cNvPr id="59" name="AutoShape 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38" y="4440"/>
                          <a:ext cx="0" cy="420"/>
                        </a:xfrm>
                        <a:prstGeom prst="straightConnector1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 type="none" w="sm" len="lg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5200"/>
                        </a:p>
                      </p:txBody>
                    </p:sp>
                    <p:sp>
                      <p:nvSpPr>
                        <p:cNvPr id="60" name="AutoShape 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678" y="4440"/>
                          <a:ext cx="0" cy="420"/>
                        </a:xfrm>
                        <a:prstGeom prst="straightConnector1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 type="none" w="sm" len="lg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5200"/>
                        </a:p>
                      </p:txBody>
                    </p:sp>
                    <p:sp>
                      <p:nvSpPr>
                        <p:cNvPr id="61" name="AutoShape 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40" y="4440"/>
                          <a:ext cx="0" cy="420"/>
                        </a:xfrm>
                        <a:prstGeom prst="straightConnector1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 type="none" w="sm" len="lg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5200"/>
                        </a:p>
                      </p:txBody>
                    </p:sp>
                    <p:sp>
                      <p:nvSpPr>
                        <p:cNvPr id="62" name="AutoShape 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95" y="4440"/>
                          <a:ext cx="0" cy="420"/>
                        </a:xfrm>
                        <a:prstGeom prst="straightConnector1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 type="none" w="sm" len="lg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5200"/>
                        </a:p>
                      </p:txBody>
                    </p:sp>
                    <p:sp>
                      <p:nvSpPr>
                        <p:cNvPr id="63" name="AutoShape 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465" y="4440"/>
                          <a:ext cx="0" cy="420"/>
                        </a:xfrm>
                        <a:prstGeom prst="straightConnector1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 type="none" w="sm" len="lg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5200"/>
                        </a:p>
                      </p:txBody>
                    </p:sp>
                    <p:sp>
                      <p:nvSpPr>
                        <p:cNvPr id="64" name="AutoShape 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720" y="4440"/>
                          <a:ext cx="0" cy="420"/>
                        </a:xfrm>
                        <a:prstGeom prst="straightConnector1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 type="none" w="sm" len="lg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5200"/>
                        </a:p>
                      </p:txBody>
                    </p:sp>
                    <p:sp>
                      <p:nvSpPr>
                        <p:cNvPr id="65" name="AutoShape 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75" y="4440"/>
                          <a:ext cx="0" cy="420"/>
                        </a:xfrm>
                        <a:prstGeom prst="straightConnector1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 type="none" w="sm" len="lg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5200"/>
                        </a:p>
                      </p:txBody>
                    </p:sp>
                    <p:sp>
                      <p:nvSpPr>
                        <p:cNvPr id="66" name="AutoShape 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523" y="4440"/>
                          <a:ext cx="0" cy="420"/>
                        </a:xfrm>
                        <a:prstGeom prst="straightConnector1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 type="none" w="sm" len="lg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5200"/>
                        </a:p>
                      </p:txBody>
                    </p:sp>
                    <p:sp>
                      <p:nvSpPr>
                        <p:cNvPr id="67" name="AutoShape 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30" y="4440"/>
                          <a:ext cx="0" cy="420"/>
                        </a:xfrm>
                        <a:prstGeom prst="straightConnector1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 type="none" w="sm" len="lg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5200"/>
                        </a:p>
                      </p:txBody>
                    </p:sp>
                    <p:sp>
                      <p:nvSpPr>
                        <p:cNvPr id="68" name="AutoShap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38" y="4440"/>
                          <a:ext cx="208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none" w="sm" len="lg"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5200"/>
                        </a:p>
                      </p:txBody>
                    </p:sp>
                  </p:grpSp>
                  <p:sp>
                    <p:nvSpPr>
                      <p:cNvPr id="45" name="Text Box 4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767" y="8850"/>
                        <a:ext cx="1385" cy="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id-ID" altLang="id-ID" sz="2022" dirty="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60 kN/m</a:t>
                        </a:r>
                        <a:endParaRPr lang="id-ID" altLang="id-ID" sz="5200" dirty="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6" name="Text Box 4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83" y="9525"/>
                        <a:ext cx="373" cy="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022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A</a:t>
                        </a:r>
                        <a:endParaRPr lang="en-US" altLang="id-ID" sz="52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7" name="Text Box 3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013" y="9765"/>
                        <a:ext cx="373" cy="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022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B</a:t>
                        </a:r>
                        <a:endParaRPr lang="en-US" altLang="id-ID" sz="52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8" name="Text Box 3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767" y="10125"/>
                        <a:ext cx="683" cy="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022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3 m</a:t>
                        </a:r>
                        <a:endParaRPr lang="en-US" altLang="id-ID" sz="52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9" name="Text Box 3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918" y="10087"/>
                        <a:ext cx="683" cy="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022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3 m</a:t>
                        </a:r>
                        <a:endParaRPr lang="en-US" altLang="id-ID" sz="52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43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2070" y="9631"/>
                      <a:ext cx="4208" cy="479"/>
                    </a:xfrm>
                    <a:custGeom>
                      <a:avLst/>
                      <a:gdLst>
                        <a:gd name="T0" fmla="*/ 0 w 4208"/>
                        <a:gd name="T1" fmla="*/ 22 h 479"/>
                        <a:gd name="T2" fmla="*/ 893 w 4208"/>
                        <a:gd name="T3" fmla="*/ 14 h 479"/>
                        <a:gd name="T4" fmla="*/ 2114 w 4208"/>
                        <a:gd name="T5" fmla="*/ 104 h 479"/>
                        <a:gd name="T6" fmla="*/ 4208 w 4208"/>
                        <a:gd name="T7" fmla="*/ 479 h 4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208" h="479">
                          <a:moveTo>
                            <a:pt x="0" y="22"/>
                          </a:moveTo>
                          <a:cubicBezTo>
                            <a:pt x="149" y="20"/>
                            <a:pt x="541" y="0"/>
                            <a:pt x="893" y="14"/>
                          </a:cubicBezTo>
                          <a:cubicBezTo>
                            <a:pt x="1245" y="28"/>
                            <a:pt x="1562" y="27"/>
                            <a:pt x="2114" y="104"/>
                          </a:cubicBezTo>
                          <a:cubicBezTo>
                            <a:pt x="2666" y="181"/>
                            <a:pt x="3772" y="401"/>
                            <a:pt x="4208" y="479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prstDash val="lgDash"/>
                      <a:round/>
                      <a:headEnd type="none" w="sm" len="lg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5200"/>
                    </a:p>
                  </p:txBody>
                </p:sp>
              </p:grpSp>
              <p:sp>
                <p:nvSpPr>
                  <p:cNvPr id="38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70" y="9427"/>
                    <a:ext cx="392" cy="3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2022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C</a:t>
                    </a:r>
                    <a:endParaRPr lang="en-US" altLang="id-ID" sz="52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" name="AutoShape 32"/>
                  <p:cNvSpPr>
                    <a:spLocks noChangeShapeType="1"/>
                  </p:cNvSpPr>
                  <p:nvPr/>
                </p:nvSpPr>
                <p:spPr bwMode="auto">
                  <a:xfrm>
                    <a:off x="7562" y="9592"/>
                    <a:ext cx="386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lg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5200"/>
                  </a:p>
                </p:txBody>
              </p:sp>
              <p:sp>
                <p:nvSpPr>
                  <p:cNvPr id="40" name="AutoShape 31"/>
                  <p:cNvSpPr>
                    <a:spLocks noChangeShapeType="1"/>
                  </p:cNvSpPr>
                  <p:nvPr/>
                </p:nvSpPr>
                <p:spPr bwMode="auto">
                  <a:xfrm>
                    <a:off x="7562" y="9982"/>
                    <a:ext cx="386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lg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5200"/>
                  </a:p>
                </p:txBody>
              </p:sp>
              <p:sp>
                <p:nvSpPr>
                  <p:cNvPr id="41" name="AutoShape 30"/>
                  <p:cNvSpPr>
                    <a:spLocks noChangeShapeType="1"/>
                  </p:cNvSpPr>
                  <p:nvPr/>
                </p:nvSpPr>
                <p:spPr bwMode="auto">
                  <a:xfrm>
                    <a:off x="7753" y="9592"/>
                    <a:ext cx="0" cy="39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med"/>
                    <a:tailEnd type="triangl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5200"/>
                  </a:p>
                </p:txBody>
              </p:sp>
            </p:grpSp>
            <p:sp>
              <p:nvSpPr>
                <p:cNvPr id="3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7753" y="9592"/>
                  <a:ext cx="838" cy="6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889" dirty="0">
                      <a:latin typeface="Symbol" pitchFamily="18" charset="2"/>
                      <a:ea typeface="Calibri" pitchFamily="34" charset="0"/>
                      <a:cs typeface="Times New Roman" pitchFamily="18" charset="0"/>
                    </a:rPr>
                    <a:t>D</a:t>
                  </a:r>
                  <a:r>
                    <a:rPr lang="en-US" altLang="id-ID" sz="2889" baseline="-30000" dirty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C</a:t>
                  </a:r>
                  <a:r>
                    <a:rPr lang="en-US" altLang="id-ID" sz="2889" dirty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endParaRPr lang="en-US" altLang="id-ID" sz="5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1" name="Group 3"/>
              <p:cNvGrpSpPr>
                <a:grpSpLocks/>
              </p:cNvGrpSpPr>
              <p:nvPr/>
            </p:nvGrpSpPr>
            <p:grpSpPr bwMode="auto">
              <a:xfrm>
                <a:off x="2964" y="10753"/>
                <a:ext cx="7760" cy="1896"/>
                <a:chOff x="2964" y="10753"/>
                <a:chExt cx="7760" cy="1896"/>
              </a:xfrm>
            </p:grpSpPr>
            <p:sp>
              <p:nvSpPr>
                <p:cNvPr id="1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659" y="10753"/>
                  <a:ext cx="559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V</a:t>
                  </a:r>
                  <a:r>
                    <a:rPr lang="en-US" altLang="id-ID" sz="2022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C</a:t>
                  </a:r>
                  <a:endParaRPr lang="en-US" altLang="id-ID" sz="52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8293" y="11725"/>
                  <a:ext cx="2431" cy="5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altLang="id-ID" sz="2889" noProof="1">
                      <a:latin typeface="Symbol" pitchFamily="18" charset="2"/>
                      <a:ea typeface="Calibri" pitchFamily="34" charset="0"/>
                      <a:cs typeface="Times New Roman" pitchFamily="18" charset="0"/>
                    </a:rPr>
                    <a:t>D</a:t>
                  </a:r>
                  <a:r>
                    <a:rPr lang="id-ID" altLang="id-ID" sz="2889" baseline="30000" noProof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/</a:t>
                  </a:r>
                  <a:r>
                    <a:rPr lang="id-ID" altLang="id-ID" sz="2889" baseline="-30000" noProof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CC</a:t>
                  </a:r>
                  <a:r>
                    <a:rPr lang="id-ID" altLang="id-ID" sz="2889" noProof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= </a:t>
                  </a:r>
                  <a:r>
                    <a:rPr lang="id-ID" altLang="id-ID" sz="2889" i="1" noProof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V</a:t>
                  </a:r>
                  <a:r>
                    <a:rPr lang="id-ID" altLang="id-ID" sz="2889" baseline="-30000" noProof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C</a:t>
                  </a:r>
                  <a:r>
                    <a:rPr lang="id-ID" altLang="id-ID" sz="2889" noProof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∙</a:t>
                  </a:r>
                  <a:r>
                    <a:rPr lang="id-ID" altLang="id-ID" sz="2889" i="1" noProof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f</a:t>
                  </a:r>
                  <a:r>
                    <a:rPr lang="id-ID" altLang="id-ID" sz="2889" baseline="-30000" noProof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CC</a:t>
                  </a:r>
                  <a:endParaRPr lang="id-ID" altLang="id-ID" sz="5200" noProof="1">
                    <a:latin typeface="Arial" pitchFamily="34" charset="0"/>
                  </a:endParaRPr>
                </a:p>
              </p:txBody>
            </p:sp>
            <p:sp>
              <p:nvSpPr>
                <p:cNvPr id="14" name="Rectangle 24"/>
                <p:cNvSpPr>
                  <a:spLocks noChangeArrowheads="1"/>
                </p:cNvSpPr>
                <p:nvPr/>
              </p:nvSpPr>
              <p:spPr bwMode="auto">
                <a:xfrm>
                  <a:off x="3480" y="11674"/>
                  <a:ext cx="4177" cy="135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5200"/>
                </a:p>
              </p:txBody>
            </p:sp>
            <p:sp>
              <p:nvSpPr>
                <p:cNvPr id="1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657" y="11674"/>
                  <a:ext cx="392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C</a:t>
                  </a:r>
                  <a:endParaRPr lang="en-US" altLang="id-ID" sz="52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964" y="11599"/>
                  <a:ext cx="373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A</a:t>
                  </a:r>
                  <a:endParaRPr lang="en-US" altLang="id-ID" sz="52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148" y="12199"/>
                  <a:ext cx="683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3 m</a:t>
                  </a:r>
                  <a:endParaRPr lang="en-US" altLang="id-ID" sz="52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299" y="12161"/>
                  <a:ext cx="683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3 m</a:t>
                  </a:r>
                  <a:endParaRPr lang="en-US" altLang="id-ID" sz="520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9" name="Group 17"/>
                <p:cNvGrpSpPr>
                  <a:grpSpLocks/>
                </p:cNvGrpSpPr>
                <p:nvPr/>
              </p:nvGrpSpPr>
              <p:grpSpPr bwMode="auto">
                <a:xfrm>
                  <a:off x="3335" y="11209"/>
                  <a:ext cx="143" cy="990"/>
                  <a:chOff x="2295" y="4545"/>
                  <a:chExt cx="143" cy="765"/>
                </a:xfrm>
              </p:grpSpPr>
              <p:sp>
                <p:nvSpPr>
                  <p:cNvPr id="33" name="Rectangle 19" descr="Light upward diagonal"/>
                  <p:cNvSpPr>
                    <a:spLocks noChangeArrowheads="1"/>
                  </p:cNvSpPr>
                  <p:nvPr/>
                </p:nvSpPr>
                <p:spPr bwMode="auto">
                  <a:xfrm>
                    <a:off x="2295" y="4545"/>
                    <a:ext cx="143" cy="765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 type="none" w="sm" len="lg"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5200"/>
                  </a:p>
                </p:txBody>
              </p:sp>
              <p:sp>
                <p:nvSpPr>
                  <p:cNvPr id="34" name="AutoShape 18"/>
                  <p:cNvSpPr>
                    <a:spLocks noChangeShapeType="1"/>
                  </p:cNvSpPr>
                  <p:nvPr/>
                </p:nvSpPr>
                <p:spPr bwMode="auto">
                  <a:xfrm>
                    <a:off x="2438" y="4545"/>
                    <a:ext cx="0" cy="76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lg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5200"/>
                  </a:p>
                </p:txBody>
              </p:sp>
            </p:grpSp>
            <p:sp>
              <p:nvSpPr>
                <p:cNvPr id="20" name="AutoShape 16"/>
                <p:cNvSpPr>
                  <a:spLocks noChangeShapeType="1"/>
                </p:cNvSpPr>
                <p:nvPr/>
              </p:nvSpPr>
              <p:spPr bwMode="auto">
                <a:xfrm>
                  <a:off x="5572" y="12199"/>
                  <a:ext cx="0" cy="4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5200"/>
                </a:p>
              </p:txBody>
            </p:sp>
            <p:sp>
              <p:nvSpPr>
                <p:cNvPr id="21" name="AutoShape 15"/>
                <p:cNvSpPr>
                  <a:spLocks noChangeShapeType="1"/>
                </p:cNvSpPr>
                <p:nvPr/>
              </p:nvSpPr>
              <p:spPr bwMode="auto">
                <a:xfrm>
                  <a:off x="3480" y="12244"/>
                  <a:ext cx="0" cy="40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5200"/>
                </a:p>
              </p:txBody>
            </p:sp>
            <p:sp>
              <p:nvSpPr>
                <p:cNvPr id="22" name="AutoShape 14"/>
                <p:cNvSpPr>
                  <a:spLocks noChangeShapeType="1"/>
                </p:cNvSpPr>
                <p:nvPr/>
              </p:nvSpPr>
              <p:spPr bwMode="auto">
                <a:xfrm>
                  <a:off x="3480" y="12454"/>
                  <a:ext cx="20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5200"/>
                </a:p>
              </p:txBody>
            </p:sp>
            <p:sp>
              <p:nvSpPr>
                <p:cNvPr id="23" name="AutoShape 13"/>
                <p:cNvSpPr>
                  <a:spLocks noChangeShapeType="1"/>
                </p:cNvSpPr>
                <p:nvPr/>
              </p:nvSpPr>
              <p:spPr bwMode="auto">
                <a:xfrm>
                  <a:off x="5565" y="12454"/>
                  <a:ext cx="20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triangl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5200"/>
                </a:p>
              </p:txBody>
            </p:sp>
            <p:sp>
              <p:nvSpPr>
                <p:cNvPr id="24" name="AutoShape 12"/>
                <p:cNvSpPr>
                  <a:spLocks noChangeShapeType="1"/>
                </p:cNvSpPr>
                <p:nvPr/>
              </p:nvSpPr>
              <p:spPr bwMode="auto">
                <a:xfrm>
                  <a:off x="3480" y="11644"/>
                  <a:ext cx="2092" cy="0"/>
                </a:xfrm>
                <a:prstGeom prst="straightConnector1">
                  <a:avLst/>
                </a:prstGeom>
                <a:noFill/>
                <a:ln w="349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5200"/>
                </a:p>
              </p:txBody>
            </p:sp>
            <p:sp>
              <p:nvSpPr>
                <p:cNvPr id="25" name="AutoShape 11"/>
                <p:cNvSpPr>
                  <a:spLocks noChangeShapeType="1"/>
                </p:cNvSpPr>
                <p:nvPr/>
              </p:nvSpPr>
              <p:spPr bwMode="auto">
                <a:xfrm>
                  <a:off x="3480" y="11847"/>
                  <a:ext cx="2092" cy="0"/>
                </a:xfrm>
                <a:prstGeom prst="straightConnector1">
                  <a:avLst/>
                </a:prstGeom>
                <a:noFill/>
                <a:ln w="349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5200"/>
                </a:p>
              </p:txBody>
            </p:sp>
            <p:sp>
              <p:nvSpPr>
                <p:cNvPr id="26" name="AutoShape 10"/>
                <p:cNvSpPr>
                  <a:spLocks noChangeShapeType="1"/>
                </p:cNvSpPr>
                <p:nvPr/>
              </p:nvSpPr>
              <p:spPr bwMode="auto">
                <a:xfrm flipV="1">
                  <a:off x="7641" y="10753"/>
                  <a:ext cx="0" cy="885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triangle" w="med" len="lg"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5200"/>
                </a:p>
              </p:txBody>
            </p:sp>
            <p:sp>
              <p:nvSpPr>
                <p:cNvPr id="27" name="Freeform 9"/>
                <p:cNvSpPr>
                  <a:spLocks/>
                </p:cNvSpPr>
                <p:nvPr/>
              </p:nvSpPr>
              <p:spPr bwMode="auto">
                <a:xfrm flipV="1">
                  <a:off x="3451" y="11724"/>
                  <a:ext cx="4190" cy="437"/>
                </a:xfrm>
                <a:custGeom>
                  <a:avLst/>
                  <a:gdLst>
                    <a:gd name="T0" fmla="*/ 0 w 4190"/>
                    <a:gd name="T1" fmla="*/ 420 h 437"/>
                    <a:gd name="T2" fmla="*/ 907 w 4190"/>
                    <a:gd name="T3" fmla="*/ 427 h 437"/>
                    <a:gd name="T4" fmla="*/ 2085 w 4190"/>
                    <a:gd name="T5" fmla="*/ 357 h 437"/>
                    <a:gd name="T6" fmla="*/ 4190 w 4190"/>
                    <a:gd name="T7" fmla="*/ 0 h 4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90" h="437">
                      <a:moveTo>
                        <a:pt x="0" y="420"/>
                      </a:moveTo>
                      <a:cubicBezTo>
                        <a:pt x="280" y="428"/>
                        <a:pt x="560" y="437"/>
                        <a:pt x="907" y="427"/>
                      </a:cubicBezTo>
                      <a:cubicBezTo>
                        <a:pt x="1254" y="417"/>
                        <a:pt x="1538" y="428"/>
                        <a:pt x="2085" y="357"/>
                      </a:cubicBezTo>
                      <a:cubicBezTo>
                        <a:pt x="2632" y="286"/>
                        <a:pt x="3411" y="143"/>
                        <a:pt x="4190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5200"/>
                </a:p>
              </p:txBody>
            </p:sp>
            <p:grpSp>
              <p:nvGrpSpPr>
                <p:cNvPr id="28" name="Group 5"/>
                <p:cNvGrpSpPr>
                  <a:grpSpLocks/>
                </p:cNvGrpSpPr>
                <p:nvPr/>
              </p:nvGrpSpPr>
              <p:grpSpPr bwMode="auto">
                <a:xfrm>
                  <a:off x="8049" y="11804"/>
                  <a:ext cx="328" cy="357"/>
                  <a:chOff x="8105" y="11317"/>
                  <a:chExt cx="328" cy="357"/>
                </a:xfrm>
              </p:grpSpPr>
              <p:sp>
                <p:nvSpPr>
                  <p:cNvPr id="30" name="AutoShape 8"/>
                  <p:cNvSpPr>
                    <a:spLocks noChangeShapeType="1"/>
                  </p:cNvSpPr>
                  <p:nvPr/>
                </p:nvSpPr>
                <p:spPr bwMode="auto">
                  <a:xfrm>
                    <a:off x="8105" y="11317"/>
                    <a:ext cx="328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lg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5200"/>
                  </a:p>
                </p:txBody>
              </p:sp>
              <p:sp>
                <p:nvSpPr>
                  <p:cNvPr id="31" name="AutoShape 7"/>
                  <p:cNvSpPr>
                    <a:spLocks noChangeShapeType="1"/>
                  </p:cNvSpPr>
                  <p:nvPr/>
                </p:nvSpPr>
                <p:spPr bwMode="auto">
                  <a:xfrm>
                    <a:off x="8105" y="11674"/>
                    <a:ext cx="328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lg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5200"/>
                  </a:p>
                </p:txBody>
              </p:sp>
              <p:sp>
                <p:nvSpPr>
                  <p:cNvPr id="32" name="AutoShape 6"/>
                  <p:cNvSpPr>
                    <a:spLocks noChangeShapeType="1"/>
                  </p:cNvSpPr>
                  <p:nvPr/>
                </p:nvSpPr>
                <p:spPr bwMode="auto">
                  <a:xfrm>
                    <a:off x="8291" y="11317"/>
                    <a:ext cx="0" cy="35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med"/>
                    <a:tailEnd type="triangl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5200"/>
                  </a:p>
                </p:txBody>
              </p:sp>
            </p:grpSp>
            <p:sp>
              <p:nvSpPr>
                <p:cNvPr id="29" name="AutoShape 4"/>
                <p:cNvSpPr>
                  <a:spLocks noChangeShapeType="1"/>
                </p:cNvSpPr>
                <p:nvPr/>
              </p:nvSpPr>
              <p:spPr bwMode="auto">
                <a:xfrm>
                  <a:off x="7641" y="12244"/>
                  <a:ext cx="0" cy="40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5200"/>
                </a:p>
              </p:txBody>
            </p:sp>
          </p:grpSp>
        </p:grpSp>
      </p:grpSp>
      <p:sp>
        <p:nvSpPr>
          <p:cNvPr id="71" name="Rectangle 80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309693" y="8385381"/>
            <a:ext cx="3743332" cy="892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3467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0	=  </a:t>
            </a:r>
            <a:r>
              <a:rPr lang="id-ID" sz="3467" b="1" dirty="0">
                <a:solidFill>
                  <a:srgbClr val="0070C0"/>
                </a:solidFill>
                <a:latin typeface="Symbol"/>
                <a:ea typeface="Calibri"/>
                <a:cs typeface="Times New Roman"/>
              </a:rPr>
              <a:t>D</a:t>
            </a:r>
            <a:r>
              <a:rPr lang="id-ID" sz="3467" b="1" baseline="-25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</a:t>
            </a:r>
            <a:r>
              <a:rPr lang="id-ID" sz="3467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+ </a:t>
            </a:r>
            <a:r>
              <a:rPr lang="id-ID" sz="3467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</a:t>
            </a:r>
            <a:r>
              <a:rPr lang="id-ID" sz="3467" b="1" baseline="-25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</a:t>
            </a:r>
            <a:r>
              <a:rPr lang="id-ID" sz="3467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∙</a:t>
            </a:r>
            <a:r>
              <a:rPr lang="id-ID" sz="3467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f</a:t>
            </a:r>
            <a:r>
              <a:rPr lang="id-ID" sz="3467" b="1" baseline="-25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CC</a:t>
            </a:r>
            <a:endParaRPr lang="id-ID" sz="2889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1126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CEB473C-6D01-46C4-B77C-A9094144D0D8}" vid="{0BAB276F-F277-4616-9926-C6FF6DE5F1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475</TotalTime>
  <Words>1042</Words>
  <Application>Microsoft Office PowerPoint</Application>
  <PresentationFormat>Custom</PresentationFormat>
  <Paragraphs>317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Theme1</vt:lpstr>
      <vt:lpstr>PowerPoint Presentation</vt:lpstr>
      <vt:lpstr>PowerPoint Presentation</vt:lpstr>
      <vt:lpstr>PowerPoint Presentation</vt:lpstr>
      <vt:lpstr>Metode Analisis</vt:lpstr>
      <vt:lpstr>Metode Analisis</vt:lpstr>
      <vt:lpstr>Metode Analisis</vt:lpstr>
      <vt:lpstr>Metode Analisis</vt:lpstr>
      <vt:lpstr>Analisis Balok Statis Tak Tentu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Agustinus Agus Setiawan</dc:creator>
  <cp:lastModifiedBy>Agustinus Agus Setiawan</cp:lastModifiedBy>
  <cp:revision>45</cp:revision>
  <dcterms:created xsi:type="dcterms:W3CDTF">2020-09-14T03:13:02Z</dcterms:created>
  <dcterms:modified xsi:type="dcterms:W3CDTF">2021-04-05T02:29:37Z</dcterms:modified>
</cp:coreProperties>
</file>