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83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949" autoAdjust="0"/>
  </p:normalViewPr>
  <p:slideViewPr>
    <p:cSldViewPr>
      <p:cViewPr varScale="1">
        <p:scale>
          <a:sx n="70" d="100"/>
          <a:sy n="70" d="100"/>
        </p:scale>
        <p:origin x="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9492-BC57-410A-A38C-A72FD1B2CFF4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C986-9623-47C2-BE0C-B81834BB3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5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63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94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073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3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56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65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22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3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 userDrawn="1"/>
        </p:nvGrpSpPr>
        <p:grpSpPr bwMode="auto">
          <a:xfrm>
            <a:off x="120" y="0"/>
            <a:ext cx="9143880" cy="1142270"/>
            <a:chOff x="13107" y="-15666"/>
            <a:chExt cx="9143591" cy="943497"/>
          </a:xfrm>
        </p:grpSpPr>
        <p:grpSp>
          <p:nvGrpSpPr>
            <p:cNvPr id="7" name="Group 6"/>
            <p:cNvGrpSpPr/>
            <p:nvPr/>
          </p:nvGrpSpPr>
          <p:grpSpPr>
            <a:xfrm>
              <a:off x="1915098" y="25583"/>
              <a:ext cx="5225366" cy="638702"/>
              <a:chOff x="2031244" y="128452"/>
              <a:chExt cx="5205052" cy="837857"/>
            </a:xfrm>
            <a:solidFill>
              <a:srgbClr val="D1282E">
                <a:lumMod val="60000"/>
                <a:lumOff val="40000"/>
              </a:srgbClr>
            </a:solidFill>
          </p:grpSpPr>
          <p:sp>
            <p:nvSpPr>
              <p:cNvPr id="12" name="Snip and Round Single Corner Rectangle 11"/>
              <p:cNvSpPr/>
              <p:nvPr/>
            </p:nvSpPr>
            <p:spPr>
              <a:xfrm>
                <a:off x="2031244" y="128452"/>
                <a:ext cx="5205052" cy="837857"/>
              </a:xfrm>
              <a:prstGeom prst="snipRoundRect">
                <a:avLst/>
              </a:prstGeom>
              <a:grpFill/>
              <a:ln w="25400" cap="flat" cmpd="sng" algn="ctr">
                <a:solidFill>
                  <a:srgbClr val="7A7A7A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64470" y="200460"/>
                <a:ext cx="490733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kern="0" dirty="0" err="1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Dimanakah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UPJ? </a:t>
                </a:r>
              </a:p>
            </p:txBody>
          </p:sp>
        </p:grpSp>
        <p:pic>
          <p:nvPicPr>
            <p:cNvPr id="8" name="Picture 2" descr="http://www.functionx.com/powerpoint/windows/design6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D1282E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" t="7679" r="2431" b="77512"/>
            <a:stretch/>
          </p:blipFill>
          <p:spPr bwMode="auto">
            <a:xfrm>
              <a:off x="1658346" y="-15666"/>
              <a:ext cx="7498352" cy="943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20"/>
            <a:stretch>
              <a:fillRect/>
            </a:stretch>
          </p:blipFill>
          <p:spPr bwMode="auto">
            <a:xfrm>
              <a:off x="156131" y="25583"/>
              <a:ext cx="1105363" cy="825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3107" y="-8196"/>
              <a:ext cx="1645239" cy="928556"/>
            </a:xfrm>
            <a:prstGeom prst="rect">
              <a:avLst/>
            </a:prstGeom>
            <a:noFill/>
            <a:ln w="25400" cap="flat" cmpd="sng" algn="ctr">
              <a:solidFill>
                <a:srgbClr val="D1282E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1634901" y="138926"/>
              <a:ext cx="7363212" cy="66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UNIVERSITAS PEMBANGUNAN JAYA</a:t>
              </a:r>
            </a:p>
            <a:p>
              <a:pPr eaLnBrk="1" hangingPunct="1"/>
              <a:r>
                <a:rPr lang="id-ID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Integrity</a:t>
              </a:r>
              <a:r>
                <a:rPr lang="en-US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, Professionalism and Entrepreneurship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2875" y="1268413"/>
            <a:ext cx="8842375" cy="4968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3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5">
                <a:lumMod val="20000"/>
                <a:lumOff val="8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5F-2C73-40A8-AB9C-B9DD54F79CFB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20" y="-7818"/>
            <a:ext cx="9155625" cy="1157813"/>
            <a:chOff x="120" y="-7818"/>
            <a:chExt cx="9155625" cy="1157813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20" y="-7818"/>
              <a:ext cx="9155625" cy="1157813"/>
              <a:chOff x="120" y="-7818"/>
              <a:chExt cx="9155625" cy="1157813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120" y="0"/>
                <a:ext cx="9155625" cy="1149995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lumMod val="69000"/>
                      <a:lumOff val="31000"/>
                    </a:srgbClr>
                  </a:gs>
                  <a:gs pos="35000">
                    <a:schemeClr val="accent1">
                      <a:lumMod val="45000"/>
                      <a:lumOff val="55000"/>
                    </a:schemeClr>
                  </a:gs>
                  <a:gs pos="6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0" y="9044"/>
                <a:ext cx="1645291" cy="112418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2" name="TextBox 35"/>
              <p:cNvSpPr txBox="1">
                <a:spLocks noChangeArrowheads="1"/>
              </p:cNvSpPr>
              <p:nvPr/>
            </p:nvSpPr>
            <p:spPr bwMode="auto">
              <a:xfrm>
                <a:off x="1791413" y="160087"/>
                <a:ext cx="5902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UNIVERSITAS PEMBANGUNAN JAYA</a:t>
                </a:r>
              </a:p>
              <a:p>
                <a:pPr eaLnBrk="1" hangingPunct="1"/>
                <a:r>
                  <a:rPr lang="id-ID" sz="1600" b="1" i="1" dirty="0">
                    <a:solidFill>
                      <a:srgbClr val="0070C0"/>
                    </a:solidFill>
                    <a:ea typeface="MS PGothic" pitchFamily="34" charset="-128"/>
                    <a:sym typeface="Arial" pitchFamily="34" charset="0"/>
                  </a:rPr>
                  <a:t>Integrity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, </a:t>
                </a:r>
                <a:r>
                  <a:rPr lang="en-US" sz="1600" b="1" i="1" dirty="0">
                    <a:solidFill>
                      <a:srgbClr val="00B050"/>
                    </a:solidFill>
                    <a:ea typeface="MS PGothic" pitchFamily="34" charset="-128"/>
                    <a:sym typeface="Arial" pitchFamily="34" charset="0"/>
                  </a:rPr>
                  <a:t>Professionalism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 and </a:t>
                </a:r>
                <a:r>
                  <a:rPr lang="en-US" sz="1600" b="1" i="1" dirty="0">
                    <a:solidFill>
                      <a:srgbClr val="FF0000"/>
                    </a:solidFill>
                    <a:ea typeface="MS PGothic" pitchFamily="34" charset="-128"/>
                    <a:sym typeface="Arial" pitchFamily="34" charset="0"/>
                  </a:rPr>
                  <a:t>Entrepreneurship</a:t>
                </a: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25"/>
              <a:stretch>
                <a:fillRect/>
              </a:stretch>
            </p:blipFill>
            <p:spPr>
              <a:xfrm>
                <a:off x="7524566" y="-7818"/>
                <a:ext cx="1618836" cy="1141044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22" y="91002"/>
              <a:ext cx="1650955" cy="776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</p:sldLayoutIdLst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06896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id-ID" sz="4000" noProof="1" smtClean="0">
                <a:solidFill>
                  <a:schemeClr val="tx1"/>
                </a:solidFill>
              </a:rPr>
              <a:t>Anti Turunan/Integral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id-ID" sz="2800" noProof="1" smtClean="0"/>
              <a:t>15</a:t>
            </a:r>
            <a:endParaRPr lang="id-ID" sz="2800" noProof="1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Kalkulus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CV</a:t>
            </a:r>
            <a:r>
              <a:rPr lang="id-ID" noProof="1" smtClean="0">
                <a:latin typeface="Trebuchet MS" pitchFamily="34" charset="0"/>
              </a:rPr>
              <a:t>L</a:t>
            </a:r>
            <a:r>
              <a:rPr lang="en-US" noProof="1" smtClean="0">
                <a:latin typeface="Trebuchet MS" pitchFamily="34" charset="0"/>
              </a:rPr>
              <a:t>-101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noProof="1" smtClean="0"/>
              <a:t>Integral Fungsi Rasional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noProof="1" smtClean="0">
                <a:sym typeface="Mathematica1" pitchFamily="2" charset="2"/>
              </a:rPr>
              <a:t>Contoh :</a:t>
            </a:r>
            <a:r>
              <a:rPr lang="en-US" sz="2400" noProof="1" smtClean="0">
                <a:sym typeface="Mathematica1" pitchFamily="2" charset="2"/>
              </a:rPr>
              <a:t> Lakukan evaluasi integral berikut ini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noProof="1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 smtClean="0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 smtClean="0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 smtClean="0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noProof="1">
                <a:sym typeface="Mathematica1" pitchFamily="2" charset="2"/>
              </a:rPr>
              <a:t>	</a:t>
            </a:r>
            <a:r>
              <a:rPr lang="en-US" sz="2400" noProof="1" smtClean="0">
                <a:sym typeface="Mathematica1" pitchFamily="2" charset="2"/>
              </a:rPr>
              <a:t>		       </a:t>
            </a:r>
            <a:r>
              <a:rPr lang="en-US" sz="2400" b="1" noProof="1" smtClean="0">
                <a:solidFill>
                  <a:schemeClr val="accent2">
                    <a:lumMod val="50000"/>
                  </a:schemeClr>
                </a:solidFill>
                <a:sym typeface="Mathematica1" pitchFamily="2" charset="2"/>
              </a:rPr>
              <a:t>Problem Set 7.5 No. 1 – 40 </a:t>
            </a:r>
            <a:r>
              <a:rPr lang="en-US" sz="2400" noProof="1" smtClean="0">
                <a:sym typeface="Mathematica1" pitchFamily="2" charset="2"/>
              </a:rPr>
              <a:t>	</a:t>
            </a:r>
          </a:p>
          <a:p>
            <a:pPr>
              <a:lnSpc>
                <a:spcPct val="90000"/>
              </a:lnSpc>
            </a:pPr>
            <a:endParaRPr lang="en-US" sz="2400" noProof="1" smtClean="0">
              <a:sym typeface="Mathematica1" pitchFamily="2" charset="2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539552" y="2492896"/>
          <a:ext cx="287813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Equation" r:id="rId3" imgW="1536480" imgH="393480" progId="Equation.3">
                  <p:embed/>
                </p:oleObj>
              </mc:Choice>
              <mc:Fallback>
                <p:oleObj name="Equation" r:id="rId3" imgW="1536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2492896"/>
                        <a:ext cx="2878137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37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Kemampuan </a:t>
            </a:r>
            <a:r>
              <a:rPr lang="id-ID" dirty="0"/>
              <a:t>Akhir yang Diharapkan</a:t>
            </a:r>
            <a:endParaRPr lang="id-ID" noProof="1"/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dapat menggunakan teknik-teknik integrasi yang ada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17714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noProof="1" smtClean="0"/>
              <a:t>Integral Fungsi Rasional</a:t>
            </a:r>
          </a:p>
          <a:p>
            <a:pPr>
              <a:lnSpc>
                <a:spcPct val="90000"/>
              </a:lnSpc>
            </a:pPr>
            <a:r>
              <a:rPr lang="en-US" sz="2400" noProof="1" smtClean="0">
                <a:sym typeface="Mathematica1" pitchFamily="2" charset="2"/>
              </a:rPr>
              <a:t>Fungsi rasional adalah hasil bagi dua fungsi polinomial</a:t>
            </a:r>
          </a:p>
          <a:p>
            <a:pPr>
              <a:lnSpc>
                <a:spcPct val="90000"/>
              </a:lnSpc>
            </a:pPr>
            <a:r>
              <a:rPr lang="en-US" sz="2400" noProof="1" smtClean="0">
                <a:sym typeface="Mathematica1" pitchFamily="2" charset="2"/>
              </a:rPr>
              <a:t>Setiap fungsi rasional secara teori dapat diintegralkan, walaupun terkadang dijumpai bentuk-bentuk yang sulit</a:t>
            </a:r>
          </a:p>
          <a:p>
            <a:pPr>
              <a:lnSpc>
                <a:spcPct val="90000"/>
              </a:lnSpc>
            </a:pPr>
            <a:r>
              <a:rPr lang="en-US" sz="2400" b="1" noProof="1" smtClean="0">
                <a:sym typeface="Mathematica1" pitchFamily="2" charset="2"/>
              </a:rPr>
              <a:t>Contoh :</a:t>
            </a:r>
            <a:r>
              <a:rPr lang="en-US" sz="2400" noProof="1" smtClean="0">
                <a:sym typeface="Mathematica1" pitchFamily="2" charset="2"/>
              </a:rPr>
              <a:t> Lakukan evaluasi integral berikut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noProof="1" smtClean="0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endParaRPr lang="en-US" sz="2400" noProof="1" smtClean="0">
              <a:sym typeface="Mathematica1" pitchFamily="2" charset="2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547664" y="3717031"/>
          <a:ext cx="2880320" cy="1728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" name="Equation" r:id="rId3" imgW="1079280" imgH="888840" progId="Equation.3">
                  <p:embed/>
                </p:oleObj>
              </mc:Choice>
              <mc:Fallback>
                <p:oleObj name="Equation" r:id="rId3" imgW="107928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3717031"/>
                        <a:ext cx="2880320" cy="1728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20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noProof="1" smtClean="0"/>
              <a:t>Integral Fungsi Rasional</a:t>
            </a:r>
          </a:p>
          <a:p>
            <a:pPr>
              <a:lnSpc>
                <a:spcPct val="90000"/>
              </a:lnSpc>
            </a:pPr>
            <a:r>
              <a:rPr lang="en-US" sz="2400" noProof="1" smtClean="0">
                <a:sym typeface="Mathematica1" pitchFamily="2" charset="2"/>
              </a:rPr>
              <a:t>Suatu fungsi rasional dapat didekomposisi menjadi fungsi rasional lainnya yang lebih sederhana</a:t>
            </a:r>
          </a:p>
          <a:p>
            <a:pPr>
              <a:lnSpc>
                <a:spcPct val="90000"/>
              </a:lnSpc>
            </a:pPr>
            <a:r>
              <a:rPr lang="en-US" sz="2400" b="1" noProof="1" smtClean="0">
                <a:sym typeface="Mathematica1" pitchFamily="2" charset="2"/>
              </a:rPr>
              <a:t>Contoh :</a:t>
            </a:r>
            <a:r>
              <a:rPr lang="en-US" sz="2400" noProof="1" smtClean="0">
                <a:sym typeface="Mathematica1" pitchFamily="2" charset="2"/>
              </a:rPr>
              <a:t> Lakukan dekomposisi terhadap fungsi rasional </a:t>
            </a:r>
          </a:p>
          <a:p>
            <a:pPr>
              <a:lnSpc>
                <a:spcPct val="90000"/>
              </a:lnSpc>
            </a:pPr>
            <a:endParaRPr lang="en-US" sz="2400" noProof="1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endParaRPr lang="en-US" sz="2400" noProof="1" smtClean="0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endParaRPr lang="en-US" sz="2400" noProof="1">
              <a:sym typeface="Mathematica1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noProof="1" smtClean="0">
                <a:sym typeface="Mathematica1" pitchFamily="2" charset="2"/>
              </a:rPr>
              <a:t>Dan dengan menggunakan teknik dekomposisi ini, maka integral fungsi rasional dapat dilakukan dengan lebih mudah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noProof="1" smtClean="0">
                <a:sym typeface="Mathematica1" pitchFamily="2" charset="2"/>
              </a:rPr>
              <a:t>	</a:t>
            </a:r>
          </a:p>
          <a:p>
            <a:pPr>
              <a:lnSpc>
                <a:spcPct val="90000"/>
              </a:lnSpc>
            </a:pPr>
            <a:endParaRPr lang="en-US" sz="2400" noProof="1" smtClean="0">
              <a:sym typeface="Mathematica1" pitchFamily="2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115616" y="3284984"/>
          <a:ext cx="705167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name="Equation" r:id="rId3" imgW="3377880" imgH="419040" progId="Equation.3">
                  <p:embed/>
                </p:oleObj>
              </mc:Choice>
              <mc:Fallback>
                <p:oleObj name="Equation" r:id="rId3" imgW="33778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3284984"/>
                        <a:ext cx="7051675" cy="874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40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noProof="1" smtClean="0"/>
              <a:t>Integral Fungsi Rasional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noProof="1" smtClean="0">
                <a:sym typeface="Mathematica1" pitchFamily="2" charset="2"/>
              </a:rPr>
              <a:t>Contoh :</a:t>
            </a:r>
            <a:r>
              <a:rPr lang="en-US" sz="2400" noProof="1" smtClean="0">
                <a:sym typeface="Mathematica1" pitchFamily="2" charset="2"/>
              </a:rPr>
              <a:t> Lakukan evaluasi integral berikut ini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noProof="1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 smtClean="0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 smtClean="0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noProof="1" smtClean="0">
              <a:sym typeface="Mathematica1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noProof="1">
                <a:sym typeface="Mathematica1" pitchFamily="2" charset="2"/>
              </a:rPr>
              <a:t>	</a:t>
            </a:r>
            <a:r>
              <a:rPr lang="en-US" sz="2400" noProof="1" smtClean="0">
                <a:sym typeface="Mathematica1" pitchFamily="2" charset="2"/>
              </a:rPr>
              <a:t>		 	</a:t>
            </a:r>
          </a:p>
          <a:p>
            <a:pPr>
              <a:lnSpc>
                <a:spcPct val="90000"/>
              </a:lnSpc>
            </a:pPr>
            <a:endParaRPr lang="en-US" sz="2400" noProof="1" smtClean="0">
              <a:sym typeface="Mathematica1" pitchFamily="2" charset="2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622300" y="2492375"/>
          <a:ext cx="27114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Equation" r:id="rId3" imgW="1447560" imgH="393480" progId="Equation.3">
                  <p:embed/>
                </p:oleObj>
              </mc:Choice>
              <mc:Fallback>
                <p:oleObj name="Equation" r:id="rId3" imgW="1447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2300" y="2492375"/>
                        <a:ext cx="271145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11560" y="3429000"/>
          <a:ext cx="6161087" cy="330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Equation" r:id="rId5" imgW="3555720" imgH="1904760" progId="Equation.3">
                  <p:embed/>
                </p:oleObj>
              </mc:Choice>
              <mc:Fallback>
                <p:oleObj name="Equation" r:id="rId5" imgW="355572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429000"/>
                        <a:ext cx="6161087" cy="330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29838" y="1810553"/>
            <a:ext cx="2006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23526"/>
                </a:solidFill>
              </a:rPr>
              <a:t>A+B+C = 0</a:t>
            </a:r>
          </a:p>
          <a:p>
            <a:r>
              <a:rPr lang="en-US" sz="2400" b="1" dirty="0" smtClean="0">
                <a:solidFill>
                  <a:srgbClr val="F23526"/>
                </a:solidFill>
              </a:rPr>
              <a:t>-2A-3B+C = 5</a:t>
            </a:r>
          </a:p>
          <a:p>
            <a:r>
              <a:rPr lang="en-US" sz="2400" b="1" dirty="0" smtClean="0">
                <a:solidFill>
                  <a:srgbClr val="F23526"/>
                </a:solidFill>
              </a:rPr>
              <a:t>-3A = 3</a:t>
            </a:r>
            <a:endParaRPr lang="id-ID" sz="2400" b="1" dirty="0">
              <a:solidFill>
                <a:srgbClr val="F23526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7379132" y="2936570"/>
            <a:ext cx="57606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7029838" y="3717032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 = -1 </a:t>
            </a:r>
          </a:p>
          <a:p>
            <a:r>
              <a:rPr lang="en-US" sz="2000" b="1" dirty="0" smtClean="0">
                <a:solidFill>
                  <a:srgbClr val="F23526"/>
                </a:solidFill>
              </a:rPr>
              <a:t>B+C = 1</a:t>
            </a:r>
          </a:p>
          <a:p>
            <a:r>
              <a:rPr lang="en-US" sz="2000" b="1" dirty="0" smtClean="0">
                <a:solidFill>
                  <a:srgbClr val="F23526"/>
                </a:solidFill>
              </a:rPr>
              <a:t>-3B+C = 3</a:t>
            </a:r>
            <a:endParaRPr lang="id-ID" sz="2000" b="1" dirty="0">
              <a:solidFill>
                <a:srgbClr val="F23526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7304750" y="4718027"/>
            <a:ext cx="69074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7224800" y="5589240"/>
            <a:ext cx="1570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 = -1/2 </a:t>
            </a:r>
          </a:p>
          <a:p>
            <a:r>
              <a:rPr lang="en-US" sz="2000" b="1" dirty="0" smtClean="0"/>
              <a:t>C = 3/2</a:t>
            </a:r>
          </a:p>
          <a:p>
            <a:endParaRPr lang="id-ID" sz="2000" b="1" dirty="0">
              <a:solidFill>
                <a:srgbClr val="F235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5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Alternatif</a:t>
            </a:r>
            <a:endParaRPr lang="id-ID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971600" y="2492896"/>
          <a:ext cx="5688013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Equation" r:id="rId3" imgW="2755800" imgH="431640" progId="Equation.3">
                  <p:embed/>
                </p:oleObj>
              </mc:Choice>
              <mc:Fallback>
                <p:oleObj name="Equation" r:id="rId3" imgW="2755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492896"/>
                        <a:ext cx="5688013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321297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00B0F0"/>
                </a:solidFill>
              </a:rPr>
              <a:t>Jika</a:t>
            </a:r>
            <a:r>
              <a:rPr lang="en-US" sz="2400" b="1" u="sng" dirty="0" smtClean="0">
                <a:solidFill>
                  <a:srgbClr val="00B0F0"/>
                </a:solidFill>
              </a:rPr>
              <a:t> x = 0</a:t>
            </a:r>
          </a:p>
          <a:p>
            <a:r>
              <a:rPr lang="en-US" sz="2400" dirty="0" smtClean="0"/>
              <a:t>5(0) + 3 = A(1)(-3)          </a:t>
            </a:r>
            <a:r>
              <a:rPr lang="en-US" sz="2400" dirty="0" err="1" smtClean="0"/>
              <a:t>atau</a:t>
            </a:r>
            <a:r>
              <a:rPr lang="en-US" sz="2400" dirty="0" smtClean="0"/>
              <a:t> A = -1</a:t>
            </a:r>
            <a:endParaRPr lang="id-ID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436510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00B0F0"/>
                </a:solidFill>
              </a:rPr>
              <a:t>Jika</a:t>
            </a:r>
            <a:r>
              <a:rPr lang="en-US" sz="2400" b="1" u="sng" dirty="0" smtClean="0">
                <a:solidFill>
                  <a:srgbClr val="00B0F0"/>
                </a:solidFill>
              </a:rPr>
              <a:t> x = -1</a:t>
            </a:r>
          </a:p>
          <a:p>
            <a:r>
              <a:rPr lang="en-US" sz="2400" dirty="0" smtClean="0"/>
              <a:t>5(-1) + 3 = B(-1)(-4)       </a:t>
            </a:r>
            <a:r>
              <a:rPr lang="en-US" sz="2400" dirty="0" err="1" smtClean="0"/>
              <a:t>atau</a:t>
            </a:r>
            <a:r>
              <a:rPr lang="en-US" sz="2400" dirty="0" smtClean="0"/>
              <a:t> B = -1/2</a:t>
            </a:r>
            <a:endParaRPr lang="id-ID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51723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00B0F0"/>
                </a:solidFill>
              </a:rPr>
              <a:t>Jika</a:t>
            </a:r>
            <a:r>
              <a:rPr lang="en-US" sz="2400" b="1" u="sng" dirty="0" smtClean="0">
                <a:solidFill>
                  <a:srgbClr val="00B0F0"/>
                </a:solidFill>
              </a:rPr>
              <a:t> x = 3</a:t>
            </a:r>
          </a:p>
          <a:p>
            <a:r>
              <a:rPr lang="en-US" sz="2400" dirty="0" smtClean="0"/>
              <a:t>5(3) + 3 = C(3)(4)           </a:t>
            </a:r>
            <a:r>
              <a:rPr lang="en-US" sz="2400" dirty="0" err="1" smtClean="0"/>
              <a:t>atau</a:t>
            </a:r>
            <a:r>
              <a:rPr lang="en-US" sz="2400" dirty="0" smtClean="0"/>
              <a:t> C = 3/2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00139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quarter" idx="10"/>
            <p:extLst/>
          </p:nvPr>
        </p:nvGraphicFramePr>
        <p:xfrm>
          <a:off x="899591" y="1916832"/>
          <a:ext cx="7800867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" name="Equation" r:id="rId3" imgW="3492360" imgH="838080" progId="Equation.3">
                  <p:embed/>
                </p:oleObj>
              </mc:Choice>
              <mc:Fallback>
                <p:oleObj name="Equation" r:id="rId3" imgW="34923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1" y="1916832"/>
                        <a:ext cx="7800867" cy="1872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534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95536" y="2420888"/>
          <a:ext cx="2925762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Equation" r:id="rId3" imgW="1562040" imgH="1193760" progId="Equation.3">
                  <p:embed/>
                </p:oleObj>
              </mc:Choice>
              <mc:Fallback>
                <p:oleObj name="Equation" r:id="rId3" imgW="156204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420888"/>
                        <a:ext cx="2925762" cy="223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Akar</a:t>
            </a:r>
            <a:r>
              <a:rPr lang="en-US" b="1" dirty="0" smtClean="0">
                <a:solidFill>
                  <a:srgbClr val="7030A0"/>
                </a:solidFill>
              </a:rPr>
              <a:t> yang </a:t>
            </a:r>
            <a:r>
              <a:rPr lang="en-US" b="1" dirty="0" err="1" smtClean="0">
                <a:solidFill>
                  <a:srgbClr val="7030A0"/>
                </a:solidFill>
              </a:rPr>
              <a:t>berulang</a:t>
            </a:r>
            <a:endParaRPr lang="id-ID" b="1" dirty="0">
              <a:solidFill>
                <a:srgbClr val="7030A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211960" y="2420888"/>
          <a:ext cx="4351337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tion" r:id="rId5" imgW="2323800" imgH="965160" progId="Equation.3">
                  <p:embed/>
                </p:oleObj>
              </mc:Choice>
              <mc:Fallback>
                <p:oleObj name="Equation" r:id="rId5" imgW="23238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420888"/>
                        <a:ext cx="4351337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73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Faktor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Kuadrat</a:t>
            </a:r>
            <a:r>
              <a:rPr lang="en-US" b="1" dirty="0" smtClean="0">
                <a:solidFill>
                  <a:srgbClr val="7030A0"/>
                </a:solidFill>
              </a:rPr>
              <a:t> Tunggal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err="1" smtClean="0">
                <a:solidFill>
                  <a:srgbClr val="7030A0"/>
                </a:solidFill>
              </a:rPr>
              <a:t>Faktor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Kuadrat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Berulang</a:t>
            </a:r>
            <a:endParaRPr lang="id-ID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259632" y="2204864"/>
          <a:ext cx="3757612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Equation" r:id="rId3" imgW="2006280" imgH="939600" progId="Equation.3">
                  <p:embed/>
                </p:oleObj>
              </mc:Choice>
              <mc:Fallback>
                <p:oleObj name="Equation" r:id="rId3" imgW="20062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204864"/>
                        <a:ext cx="3757612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187624" y="4581128"/>
          <a:ext cx="4946650" cy="185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Equation" r:id="rId5" imgW="2641320" imgH="990360" progId="Equation.3">
                  <p:embed/>
                </p:oleObj>
              </mc:Choice>
              <mc:Fallback>
                <p:oleObj name="Equation" r:id="rId5" imgW="26413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581128"/>
                        <a:ext cx="4946650" cy="185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5508104" y="4869160"/>
            <a:ext cx="2764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noProof="1">
                <a:solidFill>
                  <a:schemeClr val="accent2">
                    <a:lumMod val="50000"/>
                  </a:schemeClr>
                </a:solidFill>
                <a:sym typeface="Mathematica1" pitchFamily="2" charset="2"/>
              </a:rPr>
              <a:t>Problem Set 7.5 No. 1 – 40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38827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6790</TotalTime>
  <Words>213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Mathematica1</vt:lpstr>
      <vt:lpstr>Trebuchet MS</vt:lpstr>
      <vt:lpstr>Wingdings</vt:lpstr>
      <vt:lpstr>Office Theme</vt:lpstr>
      <vt:lpstr>Equation</vt:lpstr>
      <vt:lpstr>Anti Turunan/Integral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KUNJUNGAN PIHAK INTERNASIONAL</dc:title>
  <dc:creator>Monika Nur Utami</dc:creator>
  <cp:lastModifiedBy>Agustinus</cp:lastModifiedBy>
  <cp:revision>635</cp:revision>
  <dcterms:created xsi:type="dcterms:W3CDTF">2013-07-15T09:26:10Z</dcterms:created>
  <dcterms:modified xsi:type="dcterms:W3CDTF">2019-08-09T02:17:21Z</dcterms:modified>
</cp:coreProperties>
</file>