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321" r:id="rId2"/>
    <p:sldId id="279" r:id="rId3"/>
    <p:sldId id="322" r:id="rId4"/>
    <p:sldId id="323" r:id="rId5"/>
    <p:sldId id="330" r:id="rId6"/>
    <p:sldId id="324" r:id="rId7"/>
    <p:sldId id="331" r:id="rId8"/>
    <p:sldId id="329" r:id="rId9"/>
    <p:sldId id="332" r:id="rId10"/>
    <p:sldId id="326" r:id="rId11"/>
    <p:sldId id="333" r:id="rId12"/>
    <p:sldId id="334" r:id="rId13"/>
    <p:sldId id="335" r:id="rId14"/>
    <p:sldId id="336" r:id="rId15"/>
    <p:sldId id="339" r:id="rId16"/>
    <p:sldId id="337" r:id="rId17"/>
    <p:sldId id="338" r:id="rId18"/>
    <p:sldId id="340" r:id="rId19"/>
    <p:sldId id="30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3" d="100"/>
          <a:sy n="73" d="100"/>
        </p:scale>
        <p:origin x="576"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334D819-9F07-4261-B09B-9E467E5D9002}" type="datetimeFigureOut">
              <a:rPr lang="en-US" smtClean="0"/>
              <a:pPr/>
              <a:t>10/18/2019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5559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10/18/2019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142293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10/18/2019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5137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10/18/2019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618826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34D819-9F07-4261-B09B-9E467E5D9002}" type="datetimeFigureOut">
              <a:rPr lang="en-US" smtClean="0"/>
              <a:pPr/>
              <a:t>10/18/2019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43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10/18/2019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63007978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10/18/2019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2826855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10/18/2019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77609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10/18/2019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4246162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t>10/18/2019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29466095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t>10/18/2019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1242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334D819-9F07-4261-B09B-9E467E5D9002}" type="datetimeFigureOut">
              <a:rPr lang="en-US" smtClean="0"/>
              <a:pPr/>
              <a:t>10/18/2019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1766878-3199-4EAB-94E7-2D6D11070E14}"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87034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id-ID" b="1" dirty="0" smtClean="0">
                <a:latin typeface="+mn-lt"/>
              </a:rPr>
              <a:t>Argumentasi 1</a:t>
            </a:r>
            <a:endParaRPr lang="id-ID" b="1" dirty="0">
              <a:latin typeface="+mn-lt"/>
            </a:endParaRPr>
          </a:p>
        </p:txBody>
      </p:sp>
      <p:sp>
        <p:nvSpPr>
          <p:cNvPr id="3" name="Subtitle 2"/>
          <p:cNvSpPr>
            <a:spLocks noGrp="1"/>
          </p:cNvSpPr>
          <p:nvPr>
            <p:ph type="subTitle" idx="1"/>
          </p:nvPr>
        </p:nvSpPr>
        <p:spPr>
          <a:xfrm>
            <a:off x="8628844" y="4960137"/>
            <a:ext cx="3563156" cy="1463040"/>
          </a:xfrm>
        </p:spPr>
        <p:txBody>
          <a:bodyPr>
            <a:normAutofit/>
          </a:bodyPr>
          <a:lstStyle/>
          <a:p>
            <a:pPr algn="ctr"/>
            <a:r>
              <a:rPr lang="en-ID" sz="2800" dirty="0" smtClean="0"/>
              <a:t>DESY LISTANINGRUM, </a:t>
            </a:r>
            <a:r>
              <a:rPr lang="en-ID" sz="2800" dirty="0" err="1" smtClean="0"/>
              <a:t>M.Hum</a:t>
            </a:r>
            <a:r>
              <a:rPr lang="en-ID" sz="2800" dirty="0" smtClean="0"/>
              <a:t>.</a:t>
            </a:r>
            <a:endParaRPr lang="id-ID" sz="2800" dirty="0"/>
          </a:p>
        </p:txBody>
      </p:sp>
    </p:spTree>
    <p:extLst>
      <p:ext uri="{BB962C8B-B14F-4D97-AF65-F5344CB8AC3E}">
        <p14:creationId xmlns:p14="http://schemas.microsoft.com/office/powerpoint/2010/main" val="3396793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edge">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SEBAB AKIBAT </a:t>
            </a:r>
            <a:endParaRPr lang="id-ID" dirty="0"/>
          </a:p>
        </p:txBody>
      </p:sp>
      <p:sp>
        <p:nvSpPr>
          <p:cNvPr id="3" name="Content Placeholder 2"/>
          <p:cNvSpPr>
            <a:spLocks noGrp="1"/>
          </p:cNvSpPr>
          <p:nvPr>
            <p:ph idx="1"/>
          </p:nvPr>
        </p:nvSpPr>
        <p:spPr>
          <a:xfrm>
            <a:off x="1024128" y="1871663"/>
            <a:ext cx="9720073" cy="4437697"/>
          </a:xfrm>
        </p:spPr>
        <p:txBody>
          <a:bodyPr>
            <a:noAutofit/>
          </a:bodyPr>
          <a:lstStyle/>
          <a:p>
            <a:pPr algn="just"/>
            <a:r>
              <a:rPr lang="id-ID" sz="2000" dirty="0" smtClean="0"/>
              <a:t>Hal </a:t>
            </a:r>
            <a:r>
              <a:rPr lang="id-ID" sz="2000" dirty="0"/>
              <a:t>tersebut disebabkan oleh banyak hal. Yang </a:t>
            </a:r>
            <a:r>
              <a:rPr lang="id-ID" sz="2000" dirty="0" smtClean="0"/>
              <a:t>men</a:t>
            </a:r>
            <a:r>
              <a:rPr lang="id-ID" sz="2000" dirty="0">
                <a:solidFill>
                  <a:srgbClr val="FF0000"/>
                </a:solidFill>
              </a:rPr>
              <a:t>Sekarang ini sikap dan sopan santun para remaja kita telah sangat jauh keluar dari nilai dan moral – moral yang ada dan berlaku didalam masyarakat. </a:t>
            </a:r>
            <a:r>
              <a:rPr lang="id-ID" sz="2000" dirty="0" smtClean="0"/>
              <a:t>jadi </a:t>
            </a:r>
            <a:r>
              <a:rPr lang="id-ID" sz="2000" dirty="0"/>
              <a:t>faktor utama yang pertama adalah karena mudahnya masuk </a:t>
            </a:r>
            <a:r>
              <a:rPr lang="id-ID" sz="2000" dirty="0" smtClean="0"/>
              <a:t>budaya-budaya </a:t>
            </a:r>
            <a:r>
              <a:rPr lang="id-ID" sz="2000" dirty="0"/>
              <a:t>luar (barat) yang masuk ke Indonesia yang kemudian ditiru oleh para remaja kita dan akhirnya menjadi sebuah kebiasaan contohnya saja mudah mengatakan </a:t>
            </a:r>
            <a:r>
              <a:rPr lang="id-ID" sz="2000" dirty="0" smtClean="0"/>
              <a:t>kata-kata </a:t>
            </a:r>
            <a:r>
              <a:rPr lang="id-ID" sz="2000" dirty="0"/>
              <a:t>kotor dan juga pergaulan bebas</a:t>
            </a:r>
            <a:r>
              <a:rPr lang="id-ID" sz="2000" dirty="0" smtClean="0"/>
              <a:t>.</a:t>
            </a:r>
          </a:p>
          <a:p>
            <a:pPr algn="just"/>
            <a:r>
              <a:rPr lang="id-ID" sz="2000" dirty="0"/>
              <a:t>S</a:t>
            </a:r>
            <a:r>
              <a:rPr lang="id-ID" sz="2000" dirty="0" smtClean="0"/>
              <a:t>elanjutnya </a:t>
            </a:r>
            <a:r>
              <a:rPr lang="id-ID" sz="2000" dirty="0"/>
              <a:t>adalah karena remaja kita saat ini sangat minim sekali belajar ilmu agama, biasanya </a:t>
            </a:r>
            <a:r>
              <a:rPr lang="id-ID" sz="2000" dirty="0" smtClean="0"/>
              <a:t>di sekolah </a:t>
            </a:r>
            <a:r>
              <a:rPr lang="id-ID" sz="2000" dirty="0"/>
              <a:t>belajar agama hanya 1 kali seminggu seharusnya pelajaran agama ini ditambahkan jam belajarnya. Faktor yang ketiga merupakan kurangnya pengawasan dari para orang tua karena di zaman sekarang ini banyak orang tua yang membiarkan anaknya bebas namun telah melewati batasannya dan bahkan ada pula orang tua yang tidak mempedulikan anaknya akhirnya si anak mencari suatu hal-hal baru yang membuatnya merasa nyaman. </a:t>
            </a:r>
            <a:r>
              <a:rPr lang="id-ID" sz="2000" dirty="0">
                <a:solidFill>
                  <a:srgbClr val="FF0000"/>
                </a:solidFill>
              </a:rPr>
              <a:t>Akibatnya kini perilaku remaja kita sudah sangat kurang dan keluar dari nilai dan moral – moral agama.</a:t>
            </a:r>
          </a:p>
        </p:txBody>
      </p:sp>
    </p:spTree>
    <p:extLst>
      <p:ext uri="{BB962C8B-B14F-4D97-AF65-F5344CB8AC3E}">
        <p14:creationId xmlns:p14="http://schemas.microsoft.com/office/powerpoint/2010/main" val="943743333"/>
      </p:ext>
    </p:extLst>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AKIBAT SEBAB</a:t>
            </a:r>
            <a:endParaRPr lang="id-ID" dirty="0"/>
          </a:p>
        </p:txBody>
      </p:sp>
      <p:sp>
        <p:nvSpPr>
          <p:cNvPr id="3" name="Content Placeholder 2"/>
          <p:cNvSpPr>
            <a:spLocks noGrp="1"/>
          </p:cNvSpPr>
          <p:nvPr>
            <p:ph idx="1"/>
          </p:nvPr>
        </p:nvSpPr>
        <p:spPr/>
        <p:txBody>
          <a:bodyPr>
            <a:normAutofit fontScale="92500"/>
          </a:bodyPr>
          <a:lstStyle/>
          <a:p>
            <a:pPr algn="just"/>
            <a:r>
              <a:rPr lang="id-ID" sz="2400" dirty="0">
                <a:solidFill>
                  <a:srgbClr val="FF0000"/>
                </a:solidFill>
              </a:rPr>
              <a:t>MP IT Bustanul Ulum dijadikan sebagai sekolah terbaik di Lampung dan Indonesia. </a:t>
            </a:r>
            <a:r>
              <a:rPr lang="id-ID" sz="2400" dirty="0"/>
              <a:t>Banyak para lulusannya yang berprestasi dan kini melanjutkan di perguruan tinggi ternama dan pastinya memiliki akhlak yang bagus. Tak jarang dari mereka yang juga menang lomba baik olimpiade ataupun lomba tingkat nasional lainnya yang membuat sekolah tersebut makin dikenal masyarakat disekitarnya. Pada bulan lalu saja 2 orang murid dari SMP IT Bustanul Ulum memenangkan Olimpiade Sains dan juga Olimpiade Matematika tingkat nasional. Prestasi demi prestasi terus diraih oleh sekolah tersebut, yang pasti hasil tersebut diraih karena usaha dan kerja keras para guru dan juga muridnya yang akhirnya menjadi para siswanya lulus dengan nilai dan membawa nama baik sekolanya.</a:t>
            </a:r>
          </a:p>
        </p:txBody>
      </p:sp>
    </p:spTree>
    <p:extLst>
      <p:ext uri="{BB962C8B-B14F-4D97-AF65-F5344CB8AC3E}">
        <p14:creationId xmlns:p14="http://schemas.microsoft.com/office/powerpoint/2010/main" val="41454354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PERBANDINGAN </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3217710"/>
              </p:ext>
            </p:extLst>
          </p:nvPr>
        </p:nvGraphicFramePr>
        <p:xfrm>
          <a:off x="1300164" y="2286000"/>
          <a:ext cx="7900986" cy="3285744"/>
        </p:xfrm>
        <a:graphic>
          <a:graphicData uri="http://schemas.openxmlformats.org/drawingml/2006/table">
            <a:tbl>
              <a:tblPr firstRow="1" firstCol="1" lastRow="1" lastCol="1" bandRow="1" bandCol="1"/>
              <a:tblGrid>
                <a:gridCol w="7900986">
                  <a:extLst>
                    <a:ext uri="{9D8B030D-6E8A-4147-A177-3AD203B41FA5}">
                      <a16:colId xmlns:a16="http://schemas.microsoft.com/office/drawing/2014/main" val="20000"/>
                    </a:ext>
                  </a:extLst>
                </a:gridCol>
              </a:tblGrid>
              <a:tr h="3028950">
                <a:tc>
                  <a:txBody>
                    <a:bodyPr/>
                    <a:lstStyle/>
                    <a:p>
                      <a:pPr algn="just">
                        <a:lnSpc>
                          <a:spcPct val="110000"/>
                        </a:lnSpc>
                      </a:pPr>
                      <a:r>
                        <a:rPr lang="id-ID" sz="2800" dirty="0">
                          <a:effectLst/>
                        </a:rPr>
                        <a:t>Tinju bukanlah jenis olahraga yang banyak diminati tetapi banyak penggemarnya. Berbeda dengan olahraga jalan kaki, peminatnya banyak karena murah meriah. Tetapi sedikit peng-gemarnya, karena siapa yang mau menonton orang jalan kaki dibandingkan dengan menonton tinju.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05270902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9269" y="679269"/>
            <a:ext cx="10972800" cy="1200329"/>
          </a:xfrm>
          <a:prstGeom prst="rect">
            <a:avLst/>
          </a:prstGeom>
          <a:noFill/>
        </p:spPr>
        <p:txBody>
          <a:bodyPr wrap="square" rtlCol="0">
            <a:spAutoFit/>
          </a:bodyPr>
          <a:lstStyle/>
          <a:p>
            <a:pPr algn="ctr"/>
            <a:r>
              <a:rPr lang="en-ID" sz="3600" b="1" dirty="0" err="1" smtClean="0">
                <a:latin typeface="Times New Roman" panose="02020603050405020304" pitchFamily="18" charset="0"/>
                <a:cs typeface="Times New Roman" panose="02020603050405020304" pitchFamily="18" charset="0"/>
              </a:rPr>
              <a:t>Manakah</a:t>
            </a:r>
            <a:r>
              <a:rPr lang="en-ID" sz="3600" b="1" dirty="0" smtClean="0">
                <a:latin typeface="Times New Roman" panose="02020603050405020304" pitchFamily="18" charset="0"/>
                <a:cs typeface="Times New Roman" panose="02020603050405020304" pitchFamily="18" charset="0"/>
              </a:rPr>
              <a:t> di </a:t>
            </a:r>
            <a:r>
              <a:rPr lang="en-ID" sz="3600" b="1" dirty="0" err="1" smtClean="0">
                <a:latin typeface="Times New Roman" panose="02020603050405020304" pitchFamily="18" charset="0"/>
                <a:cs typeface="Times New Roman" panose="02020603050405020304" pitchFamily="18" charset="0"/>
              </a:rPr>
              <a:t>antara</a:t>
            </a:r>
            <a:r>
              <a:rPr lang="en-ID" sz="3600" b="1" dirty="0" smtClean="0">
                <a:latin typeface="Times New Roman" panose="02020603050405020304" pitchFamily="18" charset="0"/>
                <a:cs typeface="Times New Roman" panose="02020603050405020304" pitchFamily="18" charset="0"/>
              </a:rPr>
              <a:t> </a:t>
            </a:r>
            <a:r>
              <a:rPr lang="en-ID" sz="3600" b="1" dirty="0" err="1" smtClean="0">
                <a:latin typeface="Times New Roman" panose="02020603050405020304" pitchFamily="18" charset="0"/>
                <a:cs typeface="Times New Roman" panose="02020603050405020304" pitchFamily="18" charset="0"/>
              </a:rPr>
              <a:t>Argumentasi-argumentasi</a:t>
            </a:r>
            <a:r>
              <a:rPr lang="en-ID" sz="3600" b="1" dirty="0" smtClean="0">
                <a:latin typeface="Times New Roman" panose="02020603050405020304" pitchFamily="18" charset="0"/>
                <a:cs typeface="Times New Roman" panose="02020603050405020304" pitchFamily="18" charset="0"/>
              </a:rPr>
              <a:t> </a:t>
            </a:r>
            <a:r>
              <a:rPr lang="en-ID" sz="3600" b="1" dirty="0" err="1" smtClean="0">
                <a:latin typeface="Times New Roman" panose="02020603050405020304" pitchFamily="18" charset="0"/>
                <a:cs typeface="Times New Roman" panose="02020603050405020304" pitchFamily="18" charset="0"/>
              </a:rPr>
              <a:t>Berikut</a:t>
            </a:r>
            <a:r>
              <a:rPr lang="en-ID" sz="3600" b="1" dirty="0" smtClean="0">
                <a:latin typeface="Times New Roman" panose="02020603050405020304" pitchFamily="18" charset="0"/>
                <a:cs typeface="Times New Roman" panose="02020603050405020304" pitchFamily="18" charset="0"/>
              </a:rPr>
              <a:t> yang </a:t>
            </a:r>
            <a:r>
              <a:rPr lang="en-ID" sz="3600" b="1" dirty="0" err="1" smtClean="0">
                <a:latin typeface="Times New Roman" panose="02020603050405020304" pitchFamily="18" charset="0"/>
                <a:cs typeface="Times New Roman" panose="02020603050405020304" pitchFamily="18" charset="0"/>
              </a:rPr>
              <a:t>Saudara</a:t>
            </a:r>
            <a:r>
              <a:rPr lang="en-ID" sz="3600" b="1" dirty="0" smtClean="0">
                <a:latin typeface="Times New Roman" panose="02020603050405020304" pitchFamily="18" charset="0"/>
                <a:cs typeface="Times New Roman" panose="02020603050405020304" pitchFamily="18" charset="0"/>
              </a:rPr>
              <a:t> </a:t>
            </a:r>
            <a:r>
              <a:rPr lang="en-ID" sz="3600" b="1" dirty="0" err="1" smtClean="0">
                <a:latin typeface="Times New Roman" panose="02020603050405020304" pitchFamily="18" charset="0"/>
                <a:cs typeface="Times New Roman" panose="02020603050405020304" pitchFamily="18" charset="0"/>
              </a:rPr>
              <a:t>anggap</a:t>
            </a:r>
            <a:r>
              <a:rPr lang="en-ID" sz="3600" b="1" dirty="0" smtClean="0">
                <a:latin typeface="Times New Roman" panose="02020603050405020304" pitchFamily="18" charset="0"/>
                <a:cs typeface="Times New Roman" panose="02020603050405020304" pitchFamily="18" charset="0"/>
              </a:rPr>
              <a:t> </a:t>
            </a:r>
            <a:r>
              <a:rPr lang="en-ID" sz="3600" b="1" dirty="0" err="1" smtClean="0">
                <a:latin typeface="Times New Roman" panose="02020603050405020304" pitchFamily="18" charset="0"/>
                <a:cs typeface="Times New Roman" panose="02020603050405020304" pitchFamily="18" charset="0"/>
              </a:rPr>
              <a:t>benar</a:t>
            </a:r>
            <a:r>
              <a:rPr lang="en-ID" sz="3600" b="1" dirty="0" smtClean="0">
                <a:latin typeface="Times New Roman" panose="02020603050405020304" pitchFamily="18" charset="0"/>
                <a:cs typeface="Times New Roman" panose="02020603050405020304" pitchFamily="18" charset="0"/>
              </a:rPr>
              <a:t>? </a:t>
            </a:r>
            <a:r>
              <a:rPr lang="en-ID" sz="3600" b="1" dirty="0" err="1" smtClean="0">
                <a:latin typeface="Times New Roman" panose="02020603050405020304" pitchFamily="18" charset="0"/>
                <a:cs typeface="Times New Roman" panose="02020603050405020304" pitchFamily="18" charset="0"/>
              </a:rPr>
              <a:t>Mengapa</a:t>
            </a:r>
            <a:r>
              <a:rPr lang="en-ID" sz="3600" b="1" dirty="0" smtClean="0">
                <a:latin typeface="Times New Roman" panose="02020603050405020304" pitchFamily="18" charset="0"/>
                <a:cs typeface="Times New Roman" panose="02020603050405020304" pitchFamily="18" charset="0"/>
              </a:rPr>
              <a:t>?</a:t>
            </a:r>
          </a:p>
        </p:txBody>
      </p:sp>
      <p:sp>
        <p:nvSpPr>
          <p:cNvPr id="5" name="TextBox 4"/>
          <p:cNvSpPr txBox="1"/>
          <p:nvPr/>
        </p:nvSpPr>
        <p:spPr>
          <a:xfrm>
            <a:off x="679269" y="2468884"/>
            <a:ext cx="10711542" cy="3416320"/>
          </a:xfrm>
          <a:prstGeom prst="rect">
            <a:avLst/>
          </a:prstGeom>
          <a:noFill/>
        </p:spPr>
        <p:txBody>
          <a:bodyPr wrap="square" rtlCol="0">
            <a:spAutoFit/>
          </a:bodyPr>
          <a:lstStyle/>
          <a:p>
            <a:r>
              <a:rPr lang="en-ID" sz="2400" dirty="0" smtClean="0">
                <a:latin typeface="Times New Roman" panose="02020603050405020304" pitchFamily="18" charset="0"/>
                <a:cs typeface="Times New Roman" panose="02020603050405020304" pitchFamily="18" charset="0"/>
              </a:rPr>
              <a:t>1. </a:t>
            </a:r>
            <a:r>
              <a:rPr lang="en-ID" sz="2400" dirty="0" err="1" smtClean="0">
                <a:latin typeface="Times New Roman" panose="02020603050405020304" pitchFamily="18" charset="0"/>
                <a:cs typeface="Times New Roman" panose="02020603050405020304" pitchFamily="18" charset="0"/>
              </a:rPr>
              <a:t>Pemuda-pemudi</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kita</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dewasa</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ini</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lebih</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menginginkan</a:t>
            </a:r>
            <a:r>
              <a:rPr lang="en-ID" sz="2400" dirty="0" smtClean="0">
                <a:latin typeface="Times New Roman" panose="02020603050405020304" pitchFamily="18" charset="0"/>
                <a:cs typeface="Times New Roman" panose="02020603050405020304" pitchFamily="18" charset="0"/>
              </a:rPr>
              <a:t> agar </a:t>
            </a:r>
            <a:r>
              <a:rPr lang="en-ID" sz="2400" dirty="0" err="1" smtClean="0">
                <a:latin typeface="Times New Roman" panose="02020603050405020304" pitchFamily="18" charset="0"/>
                <a:cs typeface="Times New Roman" panose="02020603050405020304" pitchFamily="18" charset="0"/>
              </a:rPr>
              <a:t>kepentingan</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umum</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lebih</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diperhatikan</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daripada</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kepentingan</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golongan</a:t>
            </a:r>
            <a:r>
              <a:rPr lang="en-ID" sz="2400" dirty="0" smtClean="0">
                <a:latin typeface="Times New Roman" panose="02020603050405020304" pitchFamily="18" charset="0"/>
                <a:cs typeface="Times New Roman" panose="02020603050405020304" pitchFamily="18" charset="0"/>
              </a:rPr>
              <a:t>.</a:t>
            </a:r>
          </a:p>
          <a:p>
            <a:endParaRPr lang="en-ID" sz="2400" dirty="0" smtClean="0">
              <a:latin typeface="Times New Roman" panose="02020603050405020304" pitchFamily="18" charset="0"/>
              <a:cs typeface="Times New Roman" panose="02020603050405020304" pitchFamily="18" charset="0"/>
            </a:endParaRPr>
          </a:p>
          <a:p>
            <a:r>
              <a:rPr lang="en-ID" sz="2400" dirty="0" smtClean="0">
                <a:latin typeface="Times New Roman" panose="02020603050405020304" pitchFamily="18" charset="0"/>
                <a:cs typeface="Times New Roman" panose="02020603050405020304" pitchFamily="18" charset="0"/>
              </a:rPr>
              <a:t>2. </a:t>
            </a:r>
            <a:r>
              <a:rPr lang="en-ID" sz="2400" dirty="0" err="1" smtClean="0">
                <a:latin typeface="Times New Roman" panose="02020603050405020304" pitchFamily="18" charset="0"/>
                <a:cs typeface="Times New Roman" panose="02020603050405020304" pitchFamily="18" charset="0"/>
              </a:rPr>
              <a:t>Untuk</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mencegah</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adanya</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pemuda-pemudi</a:t>
            </a:r>
            <a:r>
              <a:rPr lang="en-ID" sz="2400" dirty="0" smtClean="0">
                <a:latin typeface="Times New Roman" panose="02020603050405020304" pitchFamily="18" charset="0"/>
                <a:cs typeface="Times New Roman" panose="02020603050405020304" pitchFamily="18" charset="0"/>
              </a:rPr>
              <a:t> yang </a:t>
            </a:r>
            <a:r>
              <a:rPr lang="en-ID" sz="2400" dirty="0" err="1" smtClean="0">
                <a:latin typeface="Times New Roman" panose="02020603050405020304" pitchFamily="18" charset="0"/>
                <a:cs typeface="Times New Roman" panose="02020603050405020304" pitchFamily="18" charset="0"/>
              </a:rPr>
              <a:t>brandal</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maka</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wanita-wanita</a:t>
            </a:r>
            <a:r>
              <a:rPr lang="en-ID" sz="2400" dirty="0" smtClean="0">
                <a:latin typeface="Times New Roman" panose="02020603050405020304" pitchFamily="18" charset="0"/>
                <a:cs typeface="Times New Roman" panose="02020603050405020304" pitchFamily="18" charset="0"/>
              </a:rPr>
              <a:t> yang </a:t>
            </a:r>
            <a:r>
              <a:rPr lang="en-ID" sz="2400" dirty="0" err="1" smtClean="0">
                <a:latin typeface="Times New Roman" panose="02020603050405020304" pitchFamily="18" charset="0"/>
                <a:cs typeface="Times New Roman" panose="02020603050405020304" pitchFamily="18" charset="0"/>
              </a:rPr>
              <a:t>sudah</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berumah</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tangga</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dilarang</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bekerja</a:t>
            </a:r>
            <a:r>
              <a:rPr lang="en-ID" sz="2400" dirty="0" smtClean="0">
                <a:latin typeface="Times New Roman" panose="02020603050405020304" pitchFamily="18" charset="0"/>
                <a:cs typeface="Times New Roman" panose="02020603050405020304" pitchFamily="18" charset="0"/>
              </a:rPr>
              <a:t> di </a:t>
            </a:r>
            <a:r>
              <a:rPr lang="en-ID" sz="2400" dirty="0" err="1" smtClean="0">
                <a:latin typeface="Times New Roman" panose="02020603050405020304" pitchFamily="18" charset="0"/>
                <a:cs typeface="Times New Roman" panose="02020603050405020304" pitchFamily="18" charset="0"/>
              </a:rPr>
              <a:t>kantor</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mereka</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harus</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tinggal</a:t>
            </a:r>
            <a:r>
              <a:rPr lang="en-ID" sz="2400" dirty="0" smtClean="0">
                <a:latin typeface="Times New Roman" panose="02020603050405020304" pitchFamily="18" charset="0"/>
                <a:cs typeface="Times New Roman" panose="02020603050405020304" pitchFamily="18" charset="0"/>
              </a:rPr>
              <a:t> di </a:t>
            </a:r>
            <a:r>
              <a:rPr lang="en-ID" sz="2400" dirty="0" err="1" smtClean="0">
                <a:latin typeface="Times New Roman" panose="02020603050405020304" pitchFamily="18" charset="0"/>
                <a:cs typeface="Times New Roman" panose="02020603050405020304" pitchFamily="18" charset="0"/>
              </a:rPr>
              <a:t>rumah</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untuk</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mendidik</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dan</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mengawasi</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putra-putrinya</a:t>
            </a:r>
            <a:r>
              <a:rPr lang="en-ID" sz="2400" dirty="0" smtClean="0">
                <a:latin typeface="Times New Roman" panose="02020603050405020304" pitchFamily="18" charset="0"/>
                <a:cs typeface="Times New Roman" panose="02020603050405020304" pitchFamily="18" charset="0"/>
              </a:rPr>
              <a:t>.</a:t>
            </a:r>
          </a:p>
          <a:p>
            <a:endParaRPr lang="en-ID" sz="2400" dirty="0" smtClean="0">
              <a:latin typeface="Times New Roman" panose="02020603050405020304" pitchFamily="18" charset="0"/>
              <a:cs typeface="Times New Roman" panose="02020603050405020304" pitchFamily="18" charset="0"/>
            </a:endParaRPr>
          </a:p>
          <a:p>
            <a:r>
              <a:rPr lang="en-ID" sz="2400" dirty="0" smtClean="0">
                <a:latin typeface="Times New Roman" panose="02020603050405020304" pitchFamily="18" charset="0"/>
                <a:cs typeface="Times New Roman" panose="02020603050405020304" pitchFamily="18" charset="0"/>
              </a:rPr>
              <a:t>3. </a:t>
            </a:r>
            <a:r>
              <a:rPr lang="en-ID" sz="2400" dirty="0" err="1" smtClean="0">
                <a:latin typeface="Times New Roman" panose="02020603050405020304" pitchFamily="18" charset="0"/>
                <a:cs typeface="Times New Roman" panose="02020603050405020304" pitchFamily="18" charset="0"/>
              </a:rPr>
              <a:t>Pemerintah</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harus</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menyediakan</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kesempatan</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kerja</a:t>
            </a:r>
            <a:r>
              <a:rPr lang="en-ID" sz="2400" dirty="0" smtClean="0">
                <a:latin typeface="Times New Roman" panose="02020603050405020304" pitchFamily="18" charset="0"/>
                <a:cs typeface="Times New Roman" panose="02020603050405020304" pitchFamily="18" charset="0"/>
              </a:rPr>
              <a:t> yang </a:t>
            </a:r>
            <a:r>
              <a:rPr lang="en-ID" sz="2400" dirty="0" err="1" smtClean="0">
                <a:latin typeface="Times New Roman" panose="02020603050405020304" pitchFamily="18" charset="0"/>
                <a:cs typeface="Times New Roman" panose="02020603050405020304" pitchFamily="18" charset="0"/>
              </a:rPr>
              <a:t>cukup</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banyak</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untuk</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memberantas</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pengangguran</a:t>
            </a:r>
            <a:r>
              <a:rPr lang="en-ID"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66737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2000"/>
                                        <p:tgtEl>
                                          <p:spTgt spid="5">
                                            <p:txEl>
                                              <p:pRg st="0" end="0"/>
                                            </p:txEl>
                                          </p:spTgt>
                                        </p:tgtEl>
                                      </p:cBhvr>
                                    </p:animEffect>
                                    <p:anim calcmode="lin" valueType="num">
                                      <p:cBhvr>
                                        <p:cTn id="15"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2000"/>
                                        <p:tgtEl>
                                          <p:spTgt spid="5">
                                            <p:txEl>
                                              <p:pRg st="2" end="2"/>
                                            </p:txEl>
                                          </p:spTgt>
                                        </p:tgtEl>
                                      </p:cBhvr>
                                    </p:animEffect>
                                    <p:anim calcmode="lin" valueType="num">
                                      <p:cBhvr>
                                        <p:cTn id="22" dur="2000" fill="hold"/>
                                        <p:tgtEl>
                                          <p:spTgt spid="5">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2000"/>
                                        <p:tgtEl>
                                          <p:spTgt spid="5">
                                            <p:txEl>
                                              <p:pRg st="4" end="4"/>
                                            </p:txEl>
                                          </p:spTgt>
                                        </p:tgtEl>
                                      </p:cBhvr>
                                    </p:animEffect>
                                    <p:anim calcmode="lin" valueType="num">
                                      <p:cBhvr>
                                        <p:cTn id="29" dur="2000" fill="hold"/>
                                        <p:tgtEl>
                                          <p:spTgt spid="5">
                                            <p:txEl>
                                              <p:pRg st="4" end="4"/>
                                            </p:txEl>
                                          </p:spTgt>
                                        </p:tgtEl>
                                        <p:attrNameLst>
                                          <p:attrName>ppt_w</p:attrName>
                                        </p:attrNameLst>
                                      </p:cBhvr>
                                      <p:tavLst>
                                        <p:tav tm="0" fmla="#ppt_w*sin(2.5*pi*$)">
                                          <p:val>
                                            <p:fltVal val="0"/>
                                          </p:val>
                                        </p:tav>
                                        <p:tav tm="100000">
                                          <p:val>
                                            <p:fltVal val="1"/>
                                          </p:val>
                                        </p:tav>
                                      </p:tavLst>
                                    </p:anim>
                                    <p:anim calcmode="lin" valueType="num">
                                      <p:cBhvr>
                                        <p:cTn id="30" dur="2000" fill="hold"/>
                                        <p:tgtEl>
                                          <p:spTgt spid="5">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9269" y="679269"/>
            <a:ext cx="10972800" cy="1200329"/>
          </a:xfrm>
          <a:prstGeom prst="rect">
            <a:avLst/>
          </a:prstGeom>
          <a:noFill/>
        </p:spPr>
        <p:txBody>
          <a:bodyPr wrap="square" rtlCol="0">
            <a:spAutoFit/>
          </a:bodyPr>
          <a:lstStyle/>
          <a:p>
            <a:pPr algn="ctr"/>
            <a:r>
              <a:rPr lang="en-ID" sz="3600" b="1" dirty="0" err="1" smtClean="0">
                <a:latin typeface="Times New Roman" panose="02020603050405020304" pitchFamily="18" charset="0"/>
                <a:cs typeface="Times New Roman" panose="02020603050405020304" pitchFamily="18" charset="0"/>
              </a:rPr>
              <a:t>Berilah</a:t>
            </a:r>
            <a:r>
              <a:rPr lang="en-ID" sz="3600" b="1" dirty="0" smtClean="0">
                <a:latin typeface="Times New Roman" panose="02020603050405020304" pitchFamily="18" charset="0"/>
                <a:cs typeface="Times New Roman" panose="02020603050405020304" pitchFamily="18" charset="0"/>
              </a:rPr>
              <a:t> </a:t>
            </a:r>
            <a:r>
              <a:rPr lang="en-ID" sz="3600" b="1" dirty="0" err="1" smtClean="0">
                <a:latin typeface="Times New Roman" panose="02020603050405020304" pitchFamily="18" charset="0"/>
                <a:cs typeface="Times New Roman" panose="02020603050405020304" pitchFamily="18" charset="0"/>
              </a:rPr>
              <a:t>Sebuah</a:t>
            </a:r>
            <a:r>
              <a:rPr lang="en-ID" sz="3600" b="1" dirty="0" smtClean="0">
                <a:latin typeface="Times New Roman" panose="02020603050405020304" pitchFamily="18" charset="0"/>
                <a:cs typeface="Times New Roman" panose="02020603050405020304" pitchFamily="18" charset="0"/>
              </a:rPr>
              <a:t> </a:t>
            </a:r>
            <a:r>
              <a:rPr lang="en-ID" sz="3600" b="1" dirty="0" err="1" smtClean="0">
                <a:latin typeface="Times New Roman" panose="02020603050405020304" pitchFamily="18" charset="0"/>
                <a:cs typeface="Times New Roman" panose="02020603050405020304" pitchFamily="18" charset="0"/>
              </a:rPr>
              <a:t>Argumen</a:t>
            </a:r>
            <a:r>
              <a:rPr lang="en-ID" sz="3600" b="1" dirty="0" smtClean="0">
                <a:latin typeface="Times New Roman" panose="02020603050405020304" pitchFamily="18" charset="0"/>
                <a:cs typeface="Times New Roman" panose="02020603050405020304" pitchFamily="18" charset="0"/>
              </a:rPr>
              <a:t> yang </a:t>
            </a:r>
            <a:r>
              <a:rPr lang="en-ID" sz="3600" b="1" dirty="0" err="1" smtClean="0">
                <a:latin typeface="Times New Roman" panose="02020603050405020304" pitchFamily="18" charset="0"/>
                <a:cs typeface="Times New Roman" panose="02020603050405020304" pitchFamily="18" charset="0"/>
              </a:rPr>
              <a:t>Logis</a:t>
            </a:r>
            <a:r>
              <a:rPr lang="en-ID" sz="3600" b="1" dirty="0" smtClean="0">
                <a:latin typeface="Times New Roman" panose="02020603050405020304" pitchFamily="18" charset="0"/>
                <a:cs typeface="Times New Roman" panose="02020603050405020304" pitchFamily="18" charset="0"/>
              </a:rPr>
              <a:t> </a:t>
            </a:r>
            <a:r>
              <a:rPr lang="en-ID" sz="3600" b="1" dirty="0" err="1" smtClean="0">
                <a:latin typeface="Times New Roman" panose="02020603050405020304" pitchFamily="18" charset="0"/>
                <a:cs typeface="Times New Roman" panose="02020603050405020304" pitchFamily="18" charset="0"/>
              </a:rPr>
              <a:t>dari</a:t>
            </a:r>
            <a:r>
              <a:rPr lang="en-ID" sz="3600" b="1" dirty="0" smtClean="0">
                <a:latin typeface="Times New Roman" panose="02020603050405020304" pitchFamily="18" charset="0"/>
                <a:cs typeface="Times New Roman" panose="02020603050405020304" pitchFamily="18" charset="0"/>
              </a:rPr>
              <a:t> </a:t>
            </a:r>
            <a:r>
              <a:rPr lang="en-ID" sz="3600" b="1" dirty="0" err="1" smtClean="0">
                <a:latin typeface="Times New Roman" panose="02020603050405020304" pitchFamily="18" charset="0"/>
                <a:cs typeface="Times New Roman" panose="02020603050405020304" pitchFamily="18" charset="0"/>
              </a:rPr>
              <a:t>Persoalan</a:t>
            </a:r>
            <a:r>
              <a:rPr lang="en-ID" sz="3600" b="1" dirty="0" smtClean="0">
                <a:latin typeface="Times New Roman" panose="02020603050405020304" pitchFamily="18" charset="0"/>
                <a:cs typeface="Times New Roman" panose="02020603050405020304" pitchFamily="18" charset="0"/>
              </a:rPr>
              <a:t> </a:t>
            </a:r>
            <a:r>
              <a:rPr lang="en-ID" sz="3600" b="1" dirty="0" err="1" smtClean="0">
                <a:latin typeface="Times New Roman" panose="02020603050405020304" pitchFamily="18" charset="0"/>
                <a:cs typeface="Times New Roman" panose="02020603050405020304" pitchFamily="18" charset="0"/>
              </a:rPr>
              <a:t>Berikut</a:t>
            </a:r>
            <a:r>
              <a:rPr lang="en-ID" sz="3600" b="1" dirty="0" smtClean="0">
                <a:latin typeface="Times New Roman" panose="02020603050405020304" pitchFamily="18" charset="0"/>
                <a:cs typeface="Times New Roman" panose="02020603050405020304" pitchFamily="18" charset="0"/>
              </a:rPr>
              <a:t>! </a:t>
            </a:r>
          </a:p>
        </p:txBody>
      </p:sp>
      <p:sp>
        <p:nvSpPr>
          <p:cNvPr id="5" name="TextBox 4"/>
          <p:cNvSpPr txBox="1"/>
          <p:nvPr/>
        </p:nvSpPr>
        <p:spPr>
          <a:xfrm>
            <a:off x="679269" y="2468884"/>
            <a:ext cx="10711542" cy="2677656"/>
          </a:xfrm>
          <a:prstGeom prst="rect">
            <a:avLst/>
          </a:prstGeom>
          <a:noFill/>
        </p:spPr>
        <p:txBody>
          <a:bodyPr wrap="square" rtlCol="0">
            <a:spAutoFit/>
          </a:bodyPr>
          <a:lstStyle/>
          <a:p>
            <a:r>
              <a:rPr lang="en-ID" sz="2400" dirty="0" smtClean="0">
                <a:latin typeface="Times New Roman" panose="02020603050405020304" pitchFamily="18" charset="0"/>
                <a:cs typeface="Times New Roman" panose="02020603050405020304" pitchFamily="18" charset="0"/>
              </a:rPr>
              <a:t>1. </a:t>
            </a:r>
            <a:r>
              <a:rPr lang="en-ID" sz="2400" dirty="0" err="1" smtClean="0">
                <a:latin typeface="Times New Roman" panose="02020603050405020304" pitchFamily="18" charset="0"/>
                <a:cs typeface="Times New Roman" panose="02020603050405020304" pitchFamily="18" charset="0"/>
              </a:rPr>
              <a:t>Saya</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memasuki</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perguruan</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tinggi</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karena</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itu</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merupakan</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tingkat</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pendidikan</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terakhir</a:t>
            </a:r>
            <a:r>
              <a:rPr lang="en-ID" sz="2400" dirty="0" smtClean="0">
                <a:latin typeface="Times New Roman" panose="02020603050405020304" pitchFamily="18" charset="0"/>
                <a:cs typeface="Times New Roman" panose="02020603050405020304" pitchFamily="18" charset="0"/>
              </a:rPr>
              <a:t> yang </a:t>
            </a:r>
            <a:r>
              <a:rPr lang="en-ID" sz="2400" dirty="0" err="1" smtClean="0">
                <a:latin typeface="Times New Roman" panose="02020603050405020304" pitchFamily="18" charset="0"/>
                <a:cs typeface="Times New Roman" panose="02020603050405020304" pitchFamily="18" charset="0"/>
              </a:rPr>
              <a:t>harus</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ditempuh</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setiap</a:t>
            </a:r>
            <a:r>
              <a:rPr lang="en-ID" sz="2400" dirty="0" smtClean="0">
                <a:latin typeface="Times New Roman" panose="02020603050405020304" pitchFamily="18" charset="0"/>
                <a:cs typeface="Times New Roman" panose="02020603050405020304" pitchFamily="18" charset="0"/>
              </a:rPr>
              <a:t> orang. </a:t>
            </a:r>
          </a:p>
          <a:p>
            <a:endParaRPr lang="en-ID" sz="2400" dirty="0" smtClean="0">
              <a:latin typeface="Times New Roman" panose="02020603050405020304" pitchFamily="18" charset="0"/>
              <a:cs typeface="Times New Roman" panose="02020603050405020304" pitchFamily="18" charset="0"/>
            </a:endParaRPr>
          </a:p>
          <a:p>
            <a:r>
              <a:rPr lang="en-ID" sz="2400" dirty="0" smtClean="0">
                <a:latin typeface="Times New Roman" panose="02020603050405020304" pitchFamily="18" charset="0"/>
                <a:cs typeface="Times New Roman" panose="02020603050405020304" pitchFamily="18" charset="0"/>
              </a:rPr>
              <a:t>2. </a:t>
            </a:r>
            <a:r>
              <a:rPr lang="en-ID" sz="2400" dirty="0" err="1" smtClean="0">
                <a:latin typeface="Times New Roman" panose="02020603050405020304" pitchFamily="18" charset="0"/>
                <a:cs typeface="Times New Roman" panose="02020603050405020304" pitchFamily="18" charset="0"/>
              </a:rPr>
              <a:t>Pemerintah</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jangan</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mengadakan</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pinjaman</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lagi</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dari</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luar</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negeri</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karena</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akan</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menambah</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utang-piutang</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rakyat</a:t>
            </a:r>
            <a:r>
              <a:rPr lang="en-ID" sz="2400" dirty="0" smtClean="0">
                <a:latin typeface="Times New Roman" panose="02020603050405020304" pitchFamily="18" charset="0"/>
                <a:cs typeface="Times New Roman" panose="02020603050405020304" pitchFamily="18" charset="0"/>
              </a:rPr>
              <a:t>.</a:t>
            </a:r>
          </a:p>
          <a:p>
            <a:endParaRPr lang="en-ID" sz="2400" dirty="0" smtClean="0">
              <a:latin typeface="Times New Roman" panose="02020603050405020304" pitchFamily="18" charset="0"/>
              <a:cs typeface="Times New Roman" panose="02020603050405020304" pitchFamily="18" charset="0"/>
            </a:endParaRPr>
          </a:p>
          <a:p>
            <a:r>
              <a:rPr lang="en-ID" sz="2400" dirty="0" smtClean="0">
                <a:latin typeface="Times New Roman" panose="02020603050405020304" pitchFamily="18" charset="0"/>
                <a:cs typeface="Times New Roman" panose="02020603050405020304" pitchFamily="18" charset="0"/>
              </a:rPr>
              <a:t>3. </a:t>
            </a:r>
            <a:r>
              <a:rPr lang="en-ID" sz="2400" dirty="0" err="1" smtClean="0">
                <a:latin typeface="Times New Roman" panose="02020603050405020304" pitchFamily="18" charset="0"/>
                <a:cs typeface="Times New Roman" panose="02020603050405020304" pitchFamily="18" charset="0"/>
              </a:rPr>
              <a:t>Seharusnya</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pajak</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hanya</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diwajibkan</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bagi</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masyarakat</a:t>
            </a:r>
            <a:r>
              <a:rPr lang="en-ID" sz="2400" dirty="0" smtClean="0">
                <a:latin typeface="Times New Roman" panose="02020603050405020304" pitchFamily="18" charset="0"/>
                <a:cs typeface="Times New Roman" panose="02020603050405020304" pitchFamily="18" charset="0"/>
              </a:rPr>
              <a:t> </a:t>
            </a:r>
            <a:r>
              <a:rPr lang="en-ID" sz="2400" dirty="0" err="1" smtClean="0">
                <a:latin typeface="Times New Roman" panose="02020603050405020304" pitchFamily="18" charset="0"/>
                <a:cs typeface="Times New Roman" panose="02020603050405020304" pitchFamily="18" charset="0"/>
              </a:rPr>
              <a:t>kelas</a:t>
            </a:r>
            <a:r>
              <a:rPr lang="en-ID" sz="2400" dirty="0" smtClean="0">
                <a:latin typeface="Times New Roman" panose="02020603050405020304" pitchFamily="18" charset="0"/>
                <a:cs typeface="Times New Roman" panose="02020603050405020304" pitchFamily="18" charset="0"/>
              </a:rPr>
              <a:t> </a:t>
            </a:r>
            <a:r>
              <a:rPr lang="en-ID" sz="2400" smtClean="0">
                <a:latin typeface="Times New Roman" panose="02020603050405020304" pitchFamily="18" charset="0"/>
                <a:cs typeface="Times New Roman" panose="02020603050405020304" pitchFamily="18" charset="0"/>
              </a:rPr>
              <a:t>atas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8283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1000"/>
                                        <p:tgtEl>
                                          <p:spTgt spid="5">
                                            <p:txEl>
                                              <p:pRg st="0" end="0"/>
                                            </p:txEl>
                                          </p:spTgt>
                                        </p:tgtEl>
                                      </p:cBhvr>
                                    </p:animEffect>
                                    <p:anim calcmode="lin" valueType="num">
                                      <p:cBhvr>
                                        <p:cTn id="16"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1000"/>
                                        <p:tgtEl>
                                          <p:spTgt spid="5">
                                            <p:txEl>
                                              <p:pRg st="2" end="2"/>
                                            </p:txEl>
                                          </p:spTgt>
                                        </p:tgtEl>
                                      </p:cBhvr>
                                    </p:animEffect>
                                    <p:anim calcmode="lin" valueType="num">
                                      <p:cBhvr>
                                        <p:cTn id="2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fade">
                                      <p:cBhvr>
                                        <p:cTn id="29" dur="1000"/>
                                        <p:tgtEl>
                                          <p:spTgt spid="5">
                                            <p:txEl>
                                              <p:pRg st="4" end="4"/>
                                            </p:txEl>
                                          </p:spTgt>
                                        </p:tgtEl>
                                      </p:cBhvr>
                                    </p:animEffect>
                                    <p:anim calcmode="lin" valueType="num">
                                      <p:cBhvr>
                                        <p:cTn id="3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71839"/>
            <a:ext cx="10396882" cy="1151965"/>
          </a:xfrm>
        </p:spPr>
        <p:txBody>
          <a:bodyPr/>
          <a:lstStyle/>
          <a:p>
            <a:r>
              <a:rPr lang="en-ID" dirty="0" smtClean="0"/>
              <a:t>TESIS</a:t>
            </a:r>
            <a:endParaRPr lang="en-US" dirty="0"/>
          </a:p>
        </p:txBody>
      </p:sp>
      <p:sp>
        <p:nvSpPr>
          <p:cNvPr id="3" name="Content Placeholder 2"/>
          <p:cNvSpPr>
            <a:spLocks noGrp="1"/>
          </p:cNvSpPr>
          <p:nvPr>
            <p:ph sz="quarter" idx="4294967295"/>
          </p:nvPr>
        </p:nvSpPr>
        <p:spPr>
          <a:xfrm>
            <a:off x="685800" y="1223804"/>
            <a:ext cx="10394707" cy="4150781"/>
          </a:xfrm>
        </p:spPr>
        <p:txBody>
          <a:bodyPr>
            <a:normAutofit/>
          </a:bodyPr>
          <a:lstStyle/>
          <a:p>
            <a:r>
              <a:rPr lang="en-ID" cap="none" dirty="0" smtClean="0">
                <a:latin typeface="Arial" panose="020B0604020202020204" pitchFamily="34" charset="0"/>
                <a:cs typeface="Arial" panose="020B0604020202020204" pitchFamily="34" charset="0"/>
              </a:rPr>
              <a:t>TESIS </a:t>
            </a:r>
            <a:r>
              <a:rPr lang="en-ID" cap="none" dirty="0" err="1" smtClean="0">
                <a:latin typeface="Arial" panose="020B0604020202020204" pitchFamily="34" charset="0"/>
                <a:cs typeface="Arial" panose="020B0604020202020204" pitchFamily="34" charset="0"/>
              </a:rPr>
              <a:t>adalah</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perumusan</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singkat</a:t>
            </a:r>
            <a:r>
              <a:rPr lang="en-ID" cap="none" dirty="0" smtClean="0">
                <a:latin typeface="Arial" panose="020B0604020202020204" pitchFamily="34" charset="0"/>
                <a:cs typeface="Arial" panose="020B0604020202020204" pitchFamily="34" charset="0"/>
              </a:rPr>
              <a:t> yang </a:t>
            </a:r>
            <a:r>
              <a:rPr lang="en-ID" cap="none" dirty="0" err="1" smtClean="0">
                <a:latin typeface="Arial" panose="020B0604020202020204" pitchFamily="34" charset="0"/>
                <a:cs typeface="Arial" panose="020B0604020202020204" pitchFamily="34" charset="0"/>
              </a:rPr>
              <a:t>mengandung</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tema</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dasar</a:t>
            </a:r>
            <a:r>
              <a:rPr lang="en-ID" cap="none" dirty="0" smtClean="0">
                <a:latin typeface="Arial" panose="020B0604020202020204" pitchFamily="34" charset="0"/>
                <a:cs typeface="Arial" panose="020B0604020202020204" pitchFamily="34" charset="0"/>
              </a:rPr>
              <a:t>.</a:t>
            </a:r>
          </a:p>
          <a:p>
            <a:r>
              <a:rPr lang="en-ID" cap="none" dirty="0" err="1" smtClean="0">
                <a:latin typeface="Arial" panose="020B0604020202020204" pitchFamily="34" charset="0"/>
                <a:cs typeface="Arial" panose="020B0604020202020204" pitchFamily="34" charset="0"/>
              </a:rPr>
              <a:t>Fungsi</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tesis</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sebagai</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kesatuan</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dalam</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paragraf</a:t>
            </a:r>
            <a:r>
              <a:rPr lang="en-ID" cap="none" dirty="0" smtClean="0">
                <a:latin typeface="Arial" panose="020B0604020202020204" pitchFamily="34" charset="0"/>
                <a:cs typeface="Arial" panose="020B0604020202020204" pitchFamily="34" charset="0"/>
              </a:rPr>
              <a:t>.</a:t>
            </a:r>
          </a:p>
          <a:p>
            <a:r>
              <a:rPr lang="en-ID" cap="none" dirty="0" smtClean="0">
                <a:latin typeface="Arial" panose="020B0604020202020204" pitchFamily="34" charset="0"/>
                <a:cs typeface="Arial" panose="020B0604020202020204" pitchFamily="34" charset="0"/>
              </a:rPr>
              <a:t>TOPIK	: </a:t>
            </a:r>
            <a:r>
              <a:rPr lang="en-ID" cap="none" dirty="0" err="1" smtClean="0">
                <a:latin typeface="Arial" panose="020B0604020202020204" pitchFamily="34" charset="0"/>
                <a:cs typeface="Arial" panose="020B0604020202020204" pitchFamily="34" charset="0"/>
              </a:rPr>
              <a:t>Pengajaran</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bahasa</a:t>
            </a:r>
            <a:r>
              <a:rPr lang="en-ID" cap="none" dirty="0" smtClean="0">
                <a:latin typeface="Arial" panose="020B0604020202020204" pitchFamily="34" charset="0"/>
                <a:cs typeface="Arial" panose="020B0604020202020204" pitchFamily="34" charset="0"/>
              </a:rPr>
              <a:t> di </a:t>
            </a:r>
            <a:r>
              <a:rPr lang="en-ID" cap="none" dirty="0" err="1" smtClean="0">
                <a:latin typeface="Arial" panose="020B0604020202020204" pitchFamily="34" charset="0"/>
                <a:cs typeface="Arial" panose="020B0604020202020204" pitchFamily="34" charset="0"/>
              </a:rPr>
              <a:t>Perguruan</a:t>
            </a:r>
            <a:r>
              <a:rPr lang="en-ID" cap="none" dirty="0" smtClean="0">
                <a:latin typeface="Arial" panose="020B0604020202020204" pitchFamily="34" charset="0"/>
                <a:cs typeface="Arial" panose="020B0604020202020204" pitchFamily="34" charset="0"/>
              </a:rPr>
              <a:t> Tinggi</a:t>
            </a:r>
          </a:p>
          <a:p>
            <a:pPr marL="0" indent="0">
              <a:buNone/>
            </a:pPr>
            <a:r>
              <a:rPr lang="en-ID" cap="none" dirty="0">
                <a:latin typeface="Arial" panose="020B0604020202020204" pitchFamily="34" charset="0"/>
                <a:cs typeface="Arial" panose="020B0604020202020204" pitchFamily="34" charset="0"/>
              </a:rPr>
              <a:t> </a:t>
            </a:r>
            <a:r>
              <a:rPr lang="en-ID" cap="none" dirty="0" smtClean="0">
                <a:latin typeface="Arial" panose="020B0604020202020204" pitchFamily="34" charset="0"/>
                <a:cs typeface="Arial" panose="020B0604020202020204" pitchFamily="34" charset="0"/>
              </a:rPr>
              <a:t>   TUJUAN	: </a:t>
            </a:r>
            <a:r>
              <a:rPr lang="en-ID" cap="none" dirty="0" err="1" smtClean="0">
                <a:latin typeface="Arial" panose="020B0604020202020204" pitchFamily="34" charset="0"/>
                <a:cs typeface="Arial" panose="020B0604020202020204" pitchFamily="34" charset="0"/>
              </a:rPr>
              <a:t>Menunjukkan</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betapa</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pentingnya</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penguasaan</a:t>
            </a:r>
            <a:r>
              <a:rPr lang="en-ID" cap="none" dirty="0" smtClean="0">
                <a:latin typeface="Arial" panose="020B0604020202020204" pitchFamily="34" charset="0"/>
                <a:cs typeface="Arial" panose="020B0604020202020204" pitchFamily="34" charset="0"/>
              </a:rPr>
              <a:t> </a:t>
            </a:r>
            <a:r>
              <a:rPr lang="en-ID" cap="none" dirty="0" err="1">
                <a:latin typeface="Arial" panose="020B0604020202020204" pitchFamily="34" charset="0"/>
                <a:cs typeface="Arial" panose="020B0604020202020204" pitchFamily="34" charset="0"/>
              </a:rPr>
              <a:t>b</a:t>
            </a:r>
            <a:r>
              <a:rPr lang="en-ID" cap="none" dirty="0" err="1" smtClean="0">
                <a:latin typeface="Arial" panose="020B0604020202020204" pitchFamily="34" charset="0"/>
                <a:cs typeface="Arial" panose="020B0604020202020204" pitchFamily="34" charset="0"/>
              </a:rPr>
              <a:t>ahasa</a:t>
            </a:r>
            <a:r>
              <a:rPr lang="en-ID" cap="none" dirty="0" smtClean="0">
                <a:latin typeface="Arial" panose="020B0604020202020204" pitchFamily="34" charset="0"/>
                <a:cs typeface="Arial" panose="020B0604020202020204" pitchFamily="34" charset="0"/>
              </a:rPr>
              <a:t> yang </a:t>
            </a:r>
            <a:r>
              <a:rPr lang="en-ID" cap="none" dirty="0" err="1" smtClean="0">
                <a:latin typeface="Arial" panose="020B0604020202020204" pitchFamily="34" charset="0"/>
                <a:cs typeface="Arial" panose="020B0604020202020204" pitchFamily="34" charset="0"/>
              </a:rPr>
              <a:t>baik</a:t>
            </a:r>
            <a:endParaRPr lang="en-ID" cap="none" dirty="0">
              <a:latin typeface="Arial" panose="020B0604020202020204" pitchFamily="34" charset="0"/>
              <a:cs typeface="Arial" panose="020B0604020202020204" pitchFamily="34" charset="0"/>
            </a:endParaRPr>
          </a:p>
          <a:p>
            <a:pPr marL="0" indent="0">
              <a:buNone/>
            </a:pPr>
            <a:r>
              <a:rPr lang="en-ID" cap="none" dirty="0">
                <a:latin typeface="Arial" panose="020B0604020202020204" pitchFamily="34" charset="0"/>
                <a:cs typeface="Arial" panose="020B0604020202020204" pitchFamily="34" charset="0"/>
              </a:rPr>
              <a:t> </a:t>
            </a:r>
            <a:r>
              <a:rPr lang="en-ID" cap="none" dirty="0" smtClean="0">
                <a:latin typeface="Arial" panose="020B0604020202020204" pitchFamily="34" charset="0"/>
                <a:cs typeface="Arial" panose="020B0604020202020204" pitchFamily="34" charset="0"/>
              </a:rPr>
              <a:t>   TESIS	: </a:t>
            </a:r>
            <a:r>
              <a:rPr lang="en-ID" cap="none" dirty="0" err="1" smtClean="0">
                <a:latin typeface="Arial" panose="020B0604020202020204" pitchFamily="34" charset="0"/>
                <a:cs typeface="Arial" panose="020B0604020202020204" pitchFamily="34" charset="0"/>
              </a:rPr>
              <a:t>Pengajaran</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bahasa</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perlu</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dilakukan</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karena</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dengan</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penguasaan</a:t>
            </a:r>
            <a:r>
              <a:rPr lang="en-ID" cap="none" dirty="0" smtClean="0">
                <a:latin typeface="Arial" panose="020B0604020202020204" pitchFamily="34" charset="0"/>
                <a:cs typeface="Arial" panose="020B0604020202020204" pitchFamily="34" charset="0"/>
              </a:rPr>
              <a:t> </a:t>
            </a:r>
          </a:p>
          <a:p>
            <a:pPr marL="0" indent="0">
              <a:buNone/>
            </a:pPr>
            <a:r>
              <a:rPr lang="en-ID" dirty="0">
                <a:latin typeface="Arial" panose="020B0604020202020204" pitchFamily="34" charset="0"/>
                <a:cs typeface="Arial" panose="020B0604020202020204" pitchFamily="34" charset="0"/>
              </a:rPr>
              <a:t>	</a:t>
            </a:r>
            <a:r>
              <a:rPr lang="en-ID" dirty="0" smtClean="0">
                <a:latin typeface="Arial" panose="020B0604020202020204" pitchFamily="34" charset="0"/>
                <a:cs typeface="Arial" panose="020B0604020202020204" pitchFamily="34" charset="0"/>
              </a:rPr>
              <a:t>	  </a:t>
            </a:r>
            <a:r>
              <a:rPr lang="en-ID" cap="none" dirty="0" smtClean="0">
                <a:latin typeface="Arial" panose="020B0604020202020204" pitchFamily="34" charset="0"/>
                <a:cs typeface="Arial" panose="020B0604020202020204" pitchFamily="34" charset="0"/>
              </a:rPr>
              <a:t>Bahasa</a:t>
            </a:r>
            <a:r>
              <a:rPr lang="en-ID" dirty="0" smtClean="0">
                <a:latin typeface="Arial" panose="020B0604020202020204" pitchFamily="34" charset="0"/>
                <a:cs typeface="Arial" panose="020B0604020202020204" pitchFamily="34" charset="0"/>
              </a:rPr>
              <a:t> </a:t>
            </a:r>
            <a:r>
              <a:rPr lang="en-ID" cap="none" dirty="0" smtClean="0">
                <a:latin typeface="Arial" panose="020B0604020202020204" pitchFamily="34" charset="0"/>
                <a:cs typeface="Arial" panose="020B0604020202020204" pitchFamily="34" charset="0"/>
              </a:rPr>
              <a:t>yang </a:t>
            </a:r>
            <a:r>
              <a:rPr lang="en-ID" cap="none" dirty="0" err="1" smtClean="0">
                <a:latin typeface="Arial" panose="020B0604020202020204" pitchFamily="34" charset="0"/>
                <a:cs typeface="Arial" panose="020B0604020202020204" pitchFamily="34" charset="0"/>
              </a:rPr>
              <a:t>baik</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seorang</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mahasiswa</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dengan</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mudah</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dapat</a:t>
            </a:r>
            <a:r>
              <a:rPr lang="en-ID" cap="none" dirty="0" smtClean="0">
                <a:latin typeface="Arial" panose="020B0604020202020204" pitchFamily="34" charset="0"/>
                <a:cs typeface="Arial" panose="020B0604020202020204" pitchFamily="34" charset="0"/>
              </a:rPr>
              <a:t> </a:t>
            </a:r>
            <a:r>
              <a:rPr lang="en-ID" dirty="0">
                <a:latin typeface="Arial" panose="020B0604020202020204" pitchFamily="34" charset="0"/>
                <a:cs typeface="Arial" panose="020B0604020202020204" pitchFamily="34" charset="0"/>
              </a:rPr>
              <a:t>	</a:t>
            </a:r>
            <a:r>
              <a:rPr lang="en-ID" dirty="0" smtClean="0">
                <a:latin typeface="Arial" panose="020B0604020202020204" pitchFamily="34" charset="0"/>
                <a:cs typeface="Arial" panose="020B0604020202020204" pitchFamily="34" charset="0"/>
              </a:rPr>
              <a:t>	</a:t>
            </a:r>
          </a:p>
          <a:p>
            <a:pPr marL="0" indent="0">
              <a:buNone/>
            </a:pPr>
            <a:r>
              <a:rPr lang="en-ID" cap="none" dirty="0">
                <a:latin typeface="Arial" panose="020B0604020202020204" pitchFamily="34" charset="0"/>
                <a:cs typeface="Arial" panose="020B0604020202020204" pitchFamily="34" charset="0"/>
              </a:rPr>
              <a:t>	</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memahami</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semua</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literatur</a:t>
            </a:r>
            <a:r>
              <a:rPr lang="en-ID" cap="none" dirty="0" smtClean="0">
                <a:latin typeface="Arial" panose="020B0604020202020204" pitchFamily="34" charset="0"/>
                <a:cs typeface="Arial" panose="020B0604020202020204" pitchFamily="34" charset="0"/>
              </a:rPr>
              <a:t> yang </a:t>
            </a:r>
            <a:r>
              <a:rPr lang="en-ID" cap="none" dirty="0" err="1" smtClean="0">
                <a:latin typeface="Arial" panose="020B0604020202020204" pitchFamily="34" charset="0"/>
                <a:cs typeface="Arial" panose="020B0604020202020204" pitchFamily="34" charset="0"/>
              </a:rPr>
              <a:t>diwajibkan</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dan</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dapat</a:t>
            </a:r>
            <a:r>
              <a:rPr lang="en-ID" cap="none" dirty="0" smtClean="0">
                <a:latin typeface="Arial" panose="020B0604020202020204" pitchFamily="34" charset="0"/>
                <a:cs typeface="Arial" panose="020B0604020202020204" pitchFamily="34" charset="0"/>
              </a:rPr>
              <a:t> pula </a:t>
            </a:r>
          </a:p>
          <a:p>
            <a:pPr marL="0" indent="0">
              <a:buNone/>
            </a:pPr>
            <a:r>
              <a:rPr lang="en-ID" dirty="0">
                <a:latin typeface="Arial" panose="020B0604020202020204" pitchFamily="34" charset="0"/>
                <a:cs typeface="Arial" panose="020B0604020202020204" pitchFamily="34" charset="0"/>
              </a:rPr>
              <a:t>	</a:t>
            </a:r>
            <a:r>
              <a:rPr lang="en-ID"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dengan</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lancar</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mengungkapkan</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pikirannya</a:t>
            </a:r>
            <a:r>
              <a:rPr lang="en-ID" cap="none" dirty="0" smtClean="0">
                <a:latin typeface="Arial" panose="020B0604020202020204" pitchFamily="34" charset="0"/>
                <a:cs typeface="Arial" panose="020B0604020202020204" pitchFamily="34" charset="0"/>
              </a:rPr>
              <a:t>.</a:t>
            </a:r>
            <a:endParaRPr lang="en-US"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710629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43"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0" presetClass="entr" presetSubtype="0" decel="10000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1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50"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0" presetClass="entr" presetSubtype="0" decel="10000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1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57"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0" presetClass="entr" presetSubtype="0" decel="10000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strVal val="#ppt_w+.3"/>
                                          </p:val>
                                        </p:tav>
                                        <p:tav tm="100000">
                                          <p:val>
                                            <p:strVal val="#ppt_w"/>
                                          </p:val>
                                        </p:tav>
                                      </p:tavLst>
                                    </p:anim>
                                    <p:anim calcmode="lin" valueType="num">
                                      <p:cBhvr>
                                        <p:cTn id="64"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93910"/>
            <a:ext cx="10396882" cy="1151965"/>
          </a:xfrm>
        </p:spPr>
        <p:txBody>
          <a:bodyPr/>
          <a:lstStyle/>
          <a:p>
            <a:r>
              <a:rPr lang="en-ID" dirty="0" err="1" smtClean="0"/>
              <a:t>Samakah</a:t>
            </a:r>
            <a:r>
              <a:rPr lang="en-ID" dirty="0" smtClean="0"/>
              <a:t> </a:t>
            </a:r>
            <a:r>
              <a:rPr lang="en-ID" dirty="0" err="1" smtClean="0"/>
              <a:t>tema</a:t>
            </a:r>
            <a:r>
              <a:rPr lang="en-ID" dirty="0" smtClean="0"/>
              <a:t> </a:t>
            </a:r>
            <a:r>
              <a:rPr lang="en-ID" dirty="0" err="1" smtClean="0"/>
              <a:t>dan</a:t>
            </a:r>
            <a:r>
              <a:rPr lang="en-ID" dirty="0" smtClean="0"/>
              <a:t> </a:t>
            </a:r>
            <a:r>
              <a:rPr lang="en-ID" dirty="0" err="1" smtClean="0"/>
              <a:t>topik</a:t>
            </a:r>
            <a:r>
              <a:rPr lang="en-ID" dirty="0" smtClean="0"/>
              <a:t>?</a:t>
            </a:r>
            <a:endParaRPr lang="en-US" dirty="0"/>
          </a:p>
        </p:txBody>
      </p:sp>
      <p:sp>
        <p:nvSpPr>
          <p:cNvPr id="3" name="Content Placeholder 2"/>
          <p:cNvSpPr>
            <a:spLocks noGrp="1"/>
          </p:cNvSpPr>
          <p:nvPr>
            <p:ph sz="quarter" idx="4294967295"/>
          </p:nvPr>
        </p:nvSpPr>
        <p:spPr>
          <a:xfrm>
            <a:off x="685800" y="1981459"/>
            <a:ext cx="10394707" cy="3928710"/>
          </a:xfrm>
        </p:spPr>
        <p:txBody>
          <a:bodyPr>
            <a:normAutofit lnSpcReduction="10000"/>
          </a:bodyPr>
          <a:lstStyle/>
          <a:p>
            <a:r>
              <a:rPr lang="en-ID" cap="none" dirty="0" err="1" smtClean="0">
                <a:latin typeface="Arial" panose="020B0604020202020204" pitchFamily="34" charset="0"/>
                <a:cs typeface="Arial" panose="020B0604020202020204" pitchFamily="34" charset="0"/>
              </a:rPr>
              <a:t>Tema</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berasal</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dari</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bahasa</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Yunani</a:t>
            </a:r>
            <a:r>
              <a:rPr lang="en-ID" cap="none" dirty="0" smtClean="0">
                <a:latin typeface="Arial" panose="020B0604020202020204" pitchFamily="34" charset="0"/>
                <a:cs typeface="Arial" panose="020B0604020202020204" pitchFamily="34" charset="0"/>
              </a:rPr>
              <a:t> </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i="1" cap="none" dirty="0" err="1" smtClean="0">
                <a:latin typeface="Arial" panose="020B0604020202020204" pitchFamily="34" charset="0"/>
                <a:cs typeface="Arial" panose="020B0604020202020204" pitchFamily="34" charset="0"/>
                <a:sym typeface="Wingdings" panose="05000000000000000000" pitchFamily="2" charset="2"/>
              </a:rPr>
              <a:t>tithenai</a:t>
            </a:r>
            <a:r>
              <a:rPr lang="en-ID" i="1" cap="none" dirty="0" smtClean="0">
                <a:latin typeface="Arial" panose="020B0604020202020204" pitchFamily="34" charset="0"/>
                <a:cs typeface="Arial" panose="020B0604020202020204" pitchFamily="34" charset="0"/>
                <a:sym typeface="Wingdings" panose="05000000000000000000" pitchFamily="2" charset="2"/>
              </a:rPr>
              <a:t>  </a:t>
            </a:r>
            <a:r>
              <a:rPr lang="en-ID" cap="none" dirty="0" err="1" smtClean="0">
                <a:latin typeface="Arial" panose="020B0604020202020204" pitchFamily="34" charset="0"/>
                <a:cs typeface="Arial" panose="020B0604020202020204" pitchFamily="34" charset="0"/>
                <a:sym typeface="Wingdings" panose="05000000000000000000" pitchFamily="2" charset="2"/>
              </a:rPr>
              <a:t>Menempatkan</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atau</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meletakkan</a:t>
            </a:r>
            <a:r>
              <a:rPr lang="en-ID" cap="none" dirty="0" smtClean="0">
                <a:latin typeface="Arial" panose="020B0604020202020204" pitchFamily="34" charset="0"/>
                <a:cs typeface="Arial" panose="020B0604020202020204" pitchFamily="34" charset="0"/>
                <a:sym typeface="Wingdings" panose="05000000000000000000" pitchFamily="2" charset="2"/>
              </a:rPr>
              <a:t>.</a:t>
            </a:r>
          </a:p>
          <a:p>
            <a:r>
              <a:rPr lang="en-ID" cap="none" dirty="0" err="1" smtClean="0">
                <a:latin typeface="Arial" panose="020B0604020202020204" pitchFamily="34" charset="0"/>
                <a:cs typeface="Arial" panose="020B0604020202020204" pitchFamily="34" charset="0"/>
                <a:sym typeface="Wingdings" panose="05000000000000000000" pitchFamily="2" charset="2"/>
              </a:rPr>
              <a:t>Tema</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adalah</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sesuatu</a:t>
            </a:r>
            <a:r>
              <a:rPr lang="en-ID" cap="none" dirty="0" smtClean="0">
                <a:latin typeface="Arial" panose="020B0604020202020204" pitchFamily="34" charset="0"/>
                <a:cs typeface="Arial" panose="020B0604020202020204" pitchFamily="34" charset="0"/>
                <a:sym typeface="Wingdings" panose="05000000000000000000" pitchFamily="2" charset="2"/>
              </a:rPr>
              <a:t> yang </a:t>
            </a:r>
            <a:r>
              <a:rPr lang="en-ID" cap="none" dirty="0" err="1" smtClean="0">
                <a:latin typeface="Arial" panose="020B0604020202020204" pitchFamily="34" charset="0"/>
                <a:cs typeface="Arial" panose="020B0604020202020204" pitchFamily="34" charset="0"/>
                <a:sym typeface="Wingdings" panose="05000000000000000000" pitchFamily="2" charset="2"/>
              </a:rPr>
              <a:t>telah</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diuraikan</a:t>
            </a:r>
            <a:r>
              <a:rPr lang="en-ID" cap="none" dirty="0" smtClean="0">
                <a:latin typeface="Arial" panose="020B0604020202020204" pitchFamily="34" charset="0"/>
                <a:cs typeface="Arial" panose="020B0604020202020204" pitchFamily="34" charset="0"/>
                <a:sym typeface="Wingdings" panose="05000000000000000000" pitchFamily="2" charset="2"/>
              </a:rPr>
              <a:t>.</a:t>
            </a:r>
          </a:p>
          <a:p>
            <a:r>
              <a:rPr lang="en-ID" cap="none" dirty="0" err="1" smtClean="0">
                <a:latin typeface="Arial" panose="020B0604020202020204" pitchFamily="34" charset="0"/>
                <a:cs typeface="Arial" panose="020B0604020202020204" pitchFamily="34" charset="0"/>
                <a:sym typeface="Wingdings" panose="05000000000000000000" pitchFamily="2" charset="2"/>
              </a:rPr>
              <a:t>Topik</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berasal</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dari</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bahasa</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Yunani</a:t>
            </a:r>
            <a:r>
              <a:rPr lang="en-ID" cap="none" dirty="0" smtClean="0">
                <a:latin typeface="Arial" panose="020B0604020202020204" pitchFamily="34" charset="0"/>
                <a:cs typeface="Arial" panose="020B0604020202020204" pitchFamily="34" charset="0"/>
                <a:sym typeface="Wingdings" panose="05000000000000000000" pitchFamily="2" charset="2"/>
              </a:rPr>
              <a:t>  </a:t>
            </a:r>
            <a:r>
              <a:rPr lang="en-ID" i="1" cap="none" dirty="0" err="1" smtClean="0">
                <a:latin typeface="Arial" panose="020B0604020202020204" pitchFamily="34" charset="0"/>
                <a:cs typeface="Arial" panose="020B0604020202020204" pitchFamily="34" charset="0"/>
                <a:sym typeface="Wingdings" panose="05000000000000000000" pitchFamily="2" charset="2"/>
              </a:rPr>
              <a:t>Topoi</a:t>
            </a:r>
            <a:r>
              <a:rPr lang="en-ID" i="1"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tempat</a:t>
            </a:r>
            <a:r>
              <a:rPr lang="en-ID" cap="none" dirty="0" smtClean="0">
                <a:latin typeface="Arial" panose="020B0604020202020204" pitchFamily="34" charset="0"/>
                <a:cs typeface="Arial" panose="020B0604020202020204" pitchFamily="34" charset="0"/>
                <a:sym typeface="Wingdings" panose="05000000000000000000" pitchFamily="2" charset="2"/>
              </a:rPr>
              <a:t>.</a:t>
            </a:r>
          </a:p>
          <a:p>
            <a:r>
              <a:rPr lang="en-ID" cap="none" dirty="0" err="1" smtClean="0">
                <a:latin typeface="Arial" panose="020B0604020202020204" pitchFamily="34" charset="0"/>
                <a:cs typeface="Arial" panose="020B0604020202020204" pitchFamily="34" charset="0"/>
                <a:sym typeface="Wingdings" panose="05000000000000000000" pitchFamily="2" charset="2"/>
              </a:rPr>
              <a:t>Definisi</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tema</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a:latin typeface="Arial" panose="020B0604020202020204" pitchFamily="34" charset="0"/>
                <a:cs typeface="Arial" panose="020B0604020202020204" pitchFamily="34" charset="0"/>
                <a:sym typeface="Wingdings" panose="05000000000000000000" pitchFamily="2" charset="2"/>
              </a:rPr>
              <a:t>K</a:t>
            </a:r>
            <a:r>
              <a:rPr lang="en-ID" cap="none" dirty="0" err="1" smtClean="0">
                <a:latin typeface="Arial" panose="020B0604020202020204" pitchFamily="34" charset="0"/>
                <a:cs typeface="Arial" panose="020B0604020202020204" pitchFamily="34" charset="0"/>
                <a:sym typeface="Wingdings" panose="05000000000000000000" pitchFamily="2" charset="2"/>
              </a:rPr>
              <a:t>arangan</a:t>
            </a:r>
            <a:r>
              <a:rPr lang="en-ID" cap="none" dirty="0" smtClean="0">
                <a:latin typeface="Arial" panose="020B0604020202020204" pitchFamily="34" charset="0"/>
                <a:cs typeface="Arial" panose="020B0604020202020204" pitchFamily="34" charset="0"/>
                <a:sym typeface="Wingdings" panose="05000000000000000000" pitchFamily="2" charset="2"/>
              </a:rPr>
              <a:t> yang </a:t>
            </a:r>
            <a:r>
              <a:rPr lang="en-ID" cap="none" dirty="0" err="1">
                <a:latin typeface="Arial" panose="020B0604020202020204" pitchFamily="34" charset="0"/>
                <a:cs typeface="Arial" panose="020B0604020202020204" pitchFamily="34" charset="0"/>
                <a:sym typeface="Wingdings" panose="05000000000000000000" pitchFamily="2" charset="2"/>
              </a:rPr>
              <a:t>T</a:t>
            </a:r>
            <a:r>
              <a:rPr lang="en-ID" cap="none" dirty="0" err="1" smtClean="0">
                <a:latin typeface="Arial" panose="020B0604020202020204" pitchFamily="34" charset="0"/>
                <a:cs typeface="Arial" panose="020B0604020202020204" pitchFamily="34" charset="0"/>
                <a:sym typeface="Wingdings" panose="05000000000000000000" pitchFamily="2" charset="2"/>
              </a:rPr>
              <a:t>elah</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a:latin typeface="Arial" panose="020B0604020202020204" pitchFamily="34" charset="0"/>
                <a:cs typeface="Arial" panose="020B0604020202020204" pitchFamily="34" charset="0"/>
                <a:sym typeface="Wingdings" panose="05000000000000000000" pitchFamily="2" charset="2"/>
              </a:rPr>
              <a:t>S</a:t>
            </a:r>
            <a:r>
              <a:rPr lang="en-ID" cap="none" dirty="0" err="1" smtClean="0">
                <a:latin typeface="Arial" panose="020B0604020202020204" pitchFamily="34" charset="0"/>
                <a:cs typeface="Arial" panose="020B0604020202020204" pitchFamily="34" charset="0"/>
                <a:sym typeface="Wingdings" panose="05000000000000000000" pitchFamily="2" charset="2"/>
              </a:rPr>
              <a:t>elesai</a:t>
            </a:r>
            <a:r>
              <a:rPr lang="en-ID" cap="none" dirty="0" smtClean="0">
                <a:latin typeface="Arial" panose="020B0604020202020204" pitchFamily="34" charset="0"/>
                <a:cs typeface="Arial" panose="020B0604020202020204" pitchFamily="34" charset="0"/>
                <a:sym typeface="Wingdings" panose="05000000000000000000" pitchFamily="2" charset="2"/>
              </a:rPr>
              <a:t> 	</a:t>
            </a:r>
          </a:p>
          <a:p>
            <a:pPr marL="0" indent="0">
              <a:buNone/>
            </a:pPr>
            <a:r>
              <a:rPr lang="en-ID" cap="none" dirty="0">
                <a:latin typeface="Arial" panose="020B0604020202020204" pitchFamily="34" charset="0"/>
                <a:cs typeface="Arial" panose="020B0604020202020204" pitchFamily="34" charset="0"/>
                <a:sym typeface="Wingdings" panose="05000000000000000000" pitchFamily="2" charset="2"/>
              </a:rPr>
              <a:t>	</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suatu</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amanat</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utama</a:t>
            </a:r>
            <a:r>
              <a:rPr lang="en-ID" cap="none" dirty="0" smtClean="0">
                <a:latin typeface="Arial" panose="020B0604020202020204" pitchFamily="34" charset="0"/>
                <a:cs typeface="Arial" panose="020B0604020202020204" pitchFamily="34" charset="0"/>
                <a:sym typeface="Wingdings" panose="05000000000000000000" pitchFamily="2" charset="2"/>
              </a:rPr>
              <a:t> yang </a:t>
            </a:r>
            <a:r>
              <a:rPr lang="en-ID" cap="none" dirty="0" err="1" smtClean="0">
                <a:latin typeface="Arial" panose="020B0604020202020204" pitchFamily="34" charset="0"/>
                <a:cs typeface="Arial" panose="020B0604020202020204" pitchFamily="34" charset="0"/>
                <a:sym typeface="Wingdings" panose="05000000000000000000" pitchFamily="2" charset="2"/>
              </a:rPr>
              <a:t>disampaikan</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penulis</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melalui</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karangannya</a:t>
            </a:r>
            <a:r>
              <a:rPr lang="en-ID" cap="none" dirty="0" smtClean="0">
                <a:latin typeface="Arial" panose="020B0604020202020204" pitchFamily="34" charset="0"/>
                <a:cs typeface="Arial" panose="020B0604020202020204" pitchFamily="34" charset="0"/>
                <a:sym typeface="Wingdings" panose="05000000000000000000" pitchFamily="2" charset="2"/>
              </a:rPr>
              <a:t>.</a:t>
            </a:r>
          </a:p>
          <a:p>
            <a:pPr marL="0" indent="0">
              <a:buNone/>
            </a:pPr>
            <a:r>
              <a:rPr lang="en-ID" cap="none" dirty="0">
                <a:latin typeface="Arial" panose="020B0604020202020204" pitchFamily="34" charset="0"/>
                <a:cs typeface="Arial" panose="020B0604020202020204" pitchFamily="34" charset="0"/>
                <a:sym typeface="Wingdings" panose="05000000000000000000" pitchFamily="2" charset="2"/>
              </a:rPr>
              <a:t>	</a:t>
            </a:r>
            <a:r>
              <a:rPr lang="en-ID" cap="none" dirty="0" smtClean="0">
                <a:latin typeface="Arial" panose="020B0604020202020204" pitchFamily="34" charset="0"/>
                <a:cs typeface="Arial" panose="020B0604020202020204" pitchFamily="34" charset="0"/>
                <a:sym typeface="Wingdings" panose="05000000000000000000" pitchFamily="2" charset="2"/>
              </a:rPr>
              <a:t>		Proses </a:t>
            </a:r>
            <a:r>
              <a:rPr lang="en-ID" cap="none" dirty="0" err="1" smtClean="0">
                <a:latin typeface="Arial" panose="020B0604020202020204" pitchFamily="34" charset="0"/>
                <a:cs typeface="Arial" panose="020B0604020202020204" pitchFamily="34" charset="0"/>
                <a:sym typeface="Wingdings" panose="05000000000000000000" pitchFamily="2" charset="2"/>
              </a:rPr>
              <a:t>Penyusunan</a:t>
            </a:r>
            <a:r>
              <a:rPr lang="en-ID" cap="none" dirty="0" smtClean="0">
                <a:latin typeface="Arial" panose="020B0604020202020204" pitchFamily="34" charset="0"/>
                <a:cs typeface="Arial" panose="020B0604020202020204" pitchFamily="34" charset="0"/>
                <a:sym typeface="Wingdings" panose="05000000000000000000" pitchFamily="2" charset="2"/>
              </a:rPr>
              <a:t> </a:t>
            </a:r>
          </a:p>
          <a:p>
            <a:pPr marL="0" indent="0">
              <a:buNone/>
            </a:pPr>
            <a:r>
              <a:rPr lang="en-ID" cap="none" dirty="0">
                <a:latin typeface="Arial" panose="020B0604020202020204" pitchFamily="34" charset="0"/>
                <a:cs typeface="Arial" panose="020B0604020202020204" pitchFamily="34" charset="0"/>
                <a:sym typeface="Wingdings" panose="05000000000000000000" pitchFamily="2" charset="2"/>
              </a:rPr>
              <a:t>	</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pengarang</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harus</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menentukan</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topik</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dan</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tujuan</a:t>
            </a:r>
            <a:endParaRPr lang="en-ID" cap="none" dirty="0" smtClean="0">
              <a:latin typeface="Arial" panose="020B0604020202020204" pitchFamily="34" charset="0"/>
              <a:cs typeface="Arial" panose="020B0604020202020204" pitchFamily="34" charset="0"/>
              <a:sym typeface="Wingdings" panose="05000000000000000000" pitchFamily="2" charset="2"/>
            </a:endParaRPr>
          </a:p>
          <a:p>
            <a:r>
              <a:rPr lang="en-ID" cap="none" dirty="0" err="1" smtClean="0">
                <a:latin typeface="Arial" panose="020B0604020202020204" pitchFamily="34" charset="0"/>
                <a:cs typeface="Arial" panose="020B0604020202020204" pitchFamily="34" charset="0"/>
                <a:sym typeface="Wingdings" panose="05000000000000000000" pitchFamily="2" charset="2"/>
              </a:rPr>
              <a:t>Jadi</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topik</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adalah</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tema</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dari</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suatu</a:t>
            </a:r>
            <a:r>
              <a:rPr lang="en-ID" cap="none" dirty="0" smtClean="0">
                <a:latin typeface="Arial" panose="020B0604020202020204" pitchFamily="34" charset="0"/>
                <a:cs typeface="Arial" panose="020B0604020202020204" pitchFamily="34" charset="0"/>
                <a:sym typeface="Wingdings" panose="05000000000000000000" pitchFamily="2" charset="2"/>
              </a:rPr>
              <a:t> </a:t>
            </a:r>
            <a:r>
              <a:rPr lang="en-ID" cap="none" dirty="0" err="1" smtClean="0">
                <a:latin typeface="Arial" panose="020B0604020202020204" pitchFamily="34" charset="0"/>
                <a:cs typeface="Arial" panose="020B0604020202020204" pitchFamily="34" charset="0"/>
                <a:sym typeface="Wingdings" panose="05000000000000000000" pitchFamily="2" charset="2"/>
              </a:rPr>
              <a:t>alinea</a:t>
            </a:r>
            <a:r>
              <a:rPr lang="en-ID" cap="none" dirty="0" smtClean="0">
                <a:latin typeface="Arial" panose="020B0604020202020204" pitchFamily="34" charset="0"/>
                <a:cs typeface="Arial" panose="020B0604020202020204" pitchFamily="34" charset="0"/>
                <a:sym typeface="Wingdings" panose="05000000000000000000" pitchFamily="2" charset="2"/>
              </a:rPr>
              <a:t>.</a:t>
            </a:r>
          </a:p>
          <a:p>
            <a:pPr marL="0" indent="0">
              <a:buNone/>
            </a:pPr>
            <a:endParaRPr lang="en-ID" cap="none" dirty="0" smtClean="0">
              <a:latin typeface="Arial" panose="020B0604020202020204" pitchFamily="34" charset="0"/>
              <a:cs typeface="Arial" panose="020B0604020202020204" pitchFamily="34" charset="0"/>
              <a:sym typeface="Wingdings" panose="05000000000000000000" pitchFamily="2" charset="2"/>
            </a:endParaRPr>
          </a:p>
          <a:p>
            <a:endParaRPr lang="en-US" cap="none" dirty="0"/>
          </a:p>
        </p:txBody>
      </p:sp>
      <p:grpSp>
        <p:nvGrpSpPr>
          <p:cNvPr id="6" name="Group 5"/>
          <p:cNvGrpSpPr/>
          <p:nvPr/>
        </p:nvGrpSpPr>
        <p:grpSpPr>
          <a:xfrm>
            <a:off x="2547257" y="3526976"/>
            <a:ext cx="901337" cy="1136464"/>
            <a:chOff x="2547257" y="3108964"/>
            <a:chExt cx="901337" cy="1136464"/>
          </a:xfrm>
        </p:grpSpPr>
        <p:cxnSp>
          <p:nvCxnSpPr>
            <p:cNvPr id="5" name="Straight Arrow Connector 4"/>
            <p:cNvCxnSpPr/>
            <p:nvPr/>
          </p:nvCxnSpPr>
          <p:spPr>
            <a:xfrm>
              <a:off x="2547257" y="3108964"/>
              <a:ext cx="849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547257" y="3108964"/>
              <a:ext cx="901337" cy="11364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3376464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30"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800" decel="100000"/>
                                        <p:tgtEl>
                                          <p:spTgt spid="3">
                                            <p:txEl>
                                              <p:pRg st="2" end="2"/>
                                            </p:txEl>
                                          </p:spTgt>
                                        </p:tgtEl>
                                      </p:cBhvr>
                                    </p:animEffect>
                                    <p:anim calcmode="lin" valueType="num">
                                      <p:cBhvr>
                                        <p:cTn id="30"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1"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2"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3"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4"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0" presetClass="entr" presetSubtype="0" decel="10000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1000" fill="hold"/>
                                        <p:tgtEl>
                                          <p:spTgt spid="6"/>
                                        </p:tgtEl>
                                        <p:attrNameLst>
                                          <p:attrName>ppt_w</p:attrName>
                                        </p:attrNameLst>
                                      </p:cBhvr>
                                      <p:tavLst>
                                        <p:tav tm="0">
                                          <p:val>
                                            <p:strVal val="#ppt_w+.3"/>
                                          </p:val>
                                        </p:tav>
                                        <p:tav tm="100000">
                                          <p:val>
                                            <p:strVal val="#ppt_w"/>
                                          </p:val>
                                        </p:tav>
                                      </p:tavLst>
                                    </p:anim>
                                    <p:anim calcmode="lin" valueType="num">
                                      <p:cBhvr>
                                        <p:cTn id="40" dur="1000" fill="hold"/>
                                        <p:tgtEl>
                                          <p:spTgt spid="6"/>
                                        </p:tgtEl>
                                        <p:attrNameLst>
                                          <p:attrName>ppt_h</p:attrName>
                                        </p:attrNameLst>
                                      </p:cBhvr>
                                      <p:tavLst>
                                        <p:tav tm="0">
                                          <p:val>
                                            <p:strVal val="#ppt_h"/>
                                          </p:val>
                                        </p:tav>
                                        <p:tav tm="100000">
                                          <p:val>
                                            <p:strVal val="#ppt_h"/>
                                          </p:val>
                                        </p:tav>
                                      </p:tavLst>
                                    </p:anim>
                                    <p:animEffect transition="in" filter="fade">
                                      <p:cBhvr>
                                        <p:cTn id="41" dur="10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19" presetClass="entr" presetSubtype="10" fill="hold"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 calcmode="lin" valueType="num">
                                      <p:cBhvr>
                                        <p:cTn id="46" dur="5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47" dur="5000" fill="hold"/>
                                        <p:tgtEl>
                                          <p:spTgt spid="3">
                                            <p:txEl>
                                              <p:pRg st="3" end="3"/>
                                            </p:txEl>
                                          </p:spTgt>
                                        </p:tgtEl>
                                        <p:attrNameLst>
                                          <p:attrName>ppt_h</p:attrName>
                                        </p:attrNameLst>
                                      </p:cBhvr>
                                      <p:tavLst>
                                        <p:tav tm="0">
                                          <p:val>
                                            <p:strVal val="#ppt_h"/>
                                          </p:val>
                                        </p:tav>
                                        <p:tav tm="100000">
                                          <p:val>
                                            <p:strVal val="#ppt_h"/>
                                          </p:val>
                                        </p:tav>
                                      </p:tavLst>
                                    </p:anim>
                                  </p:childTnLst>
                                </p:cTn>
                              </p:par>
                              <p:par>
                                <p:cTn id="48" presetID="19" presetClass="entr" presetSubtype="10" fill="hold" nodeType="with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 calcmode="lin" valueType="num">
                                      <p:cBhvr>
                                        <p:cTn id="50" dur="5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51" dur="5000" fill="hold"/>
                                        <p:tgtEl>
                                          <p:spTgt spid="3">
                                            <p:txEl>
                                              <p:pRg st="4" end="4"/>
                                            </p:txEl>
                                          </p:spTgt>
                                        </p:tgtEl>
                                        <p:attrNameLst>
                                          <p:attrName>ppt_h</p:attrName>
                                        </p:attrNameLst>
                                      </p:cBhvr>
                                      <p:tavLst>
                                        <p:tav tm="0">
                                          <p:val>
                                            <p:strVal val="#ppt_h"/>
                                          </p:val>
                                        </p:tav>
                                        <p:tav tm="100000">
                                          <p:val>
                                            <p:strVal val="#ppt_h"/>
                                          </p:val>
                                        </p:tav>
                                      </p:tavLst>
                                    </p:anim>
                                  </p:childTnLst>
                                </p:cTn>
                              </p:par>
                              <p:par>
                                <p:cTn id="52" presetID="19" presetClass="entr" presetSubtype="10" fill="hold" nodeType="with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55" dur="5000" fill="hold"/>
                                        <p:tgtEl>
                                          <p:spTgt spid="3">
                                            <p:txEl>
                                              <p:pRg st="5" end="5"/>
                                            </p:txEl>
                                          </p:spTgt>
                                        </p:tgtEl>
                                        <p:attrNameLst>
                                          <p:attrName>ppt_h</p:attrName>
                                        </p:attrNameLst>
                                      </p:cBhvr>
                                      <p:tavLst>
                                        <p:tav tm="0">
                                          <p:val>
                                            <p:strVal val="#ppt_h"/>
                                          </p:val>
                                        </p:tav>
                                        <p:tav tm="100000">
                                          <p:val>
                                            <p:strVal val="#ppt_h"/>
                                          </p:val>
                                        </p:tav>
                                      </p:tavLst>
                                    </p:anim>
                                  </p:childTnLst>
                                </p:cTn>
                              </p:par>
                              <p:par>
                                <p:cTn id="56" presetID="19" presetClass="entr" presetSubtype="10" fill="hold" nodeType="withEffect">
                                  <p:stCondLst>
                                    <p:cond delay="0"/>
                                  </p:stCondLst>
                                  <p:childTnLst>
                                    <p:set>
                                      <p:cBhvr>
                                        <p:cTn id="57" dur="1" fill="hold">
                                          <p:stCondLst>
                                            <p:cond delay="0"/>
                                          </p:stCondLst>
                                        </p:cTn>
                                        <p:tgtEl>
                                          <p:spTgt spid="3">
                                            <p:txEl>
                                              <p:pRg st="6" end="6"/>
                                            </p:txEl>
                                          </p:spTgt>
                                        </p:tgtEl>
                                        <p:attrNameLst>
                                          <p:attrName>style.visibility</p:attrName>
                                        </p:attrNameLst>
                                      </p:cBhvr>
                                      <p:to>
                                        <p:strVal val="visible"/>
                                      </p:to>
                                    </p:set>
                                    <p:anim calcmode="lin" valueType="num">
                                      <p:cBhvr>
                                        <p:cTn id="58" dur="5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59" dur="5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animEffect transition="in" filter="fade">
                                      <p:cBhvr>
                                        <p:cTn id="64" dur="1000"/>
                                        <p:tgtEl>
                                          <p:spTgt spid="3">
                                            <p:txEl>
                                              <p:pRg st="7" end="7"/>
                                            </p:txEl>
                                          </p:spTgt>
                                        </p:tgtEl>
                                      </p:cBhvr>
                                    </p:animEffect>
                                    <p:anim calcmode="lin" valueType="num">
                                      <p:cBhvr>
                                        <p:cTn id="6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37158"/>
            <a:ext cx="10396882" cy="1151965"/>
          </a:xfrm>
        </p:spPr>
        <p:txBody>
          <a:bodyPr/>
          <a:lstStyle/>
          <a:p>
            <a:r>
              <a:rPr lang="en-ID" dirty="0" err="1" smtClean="0"/>
              <a:t>topik</a:t>
            </a:r>
            <a:endParaRPr lang="en-US" dirty="0"/>
          </a:p>
        </p:txBody>
      </p:sp>
      <p:sp>
        <p:nvSpPr>
          <p:cNvPr id="3" name="Content Placeholder 2"/>
          <p:cNvSpPr>
            <a:spLocks noGrp="1"/>
          </p:cNvSpPr>
          <p:nvPr>
            <p:ph sz="quarter" idx="4294967295"/>
          </p:nvPr>
        </p:nvSpPr>
        <p:spPr>
          <a:xfrm>
            <a:off x="685800" y="1175658"/>
            <a:ext cx="10394707" cy="4198928"/>
          </a:xfrm>
        </p:spPr>
        <p:txBody>
          <a:bodyPr/>
          <a:lstStyle/>
          <a:p>
            <a:r>
              <a:rPr lang="en-ID" cap="none" dirty="0" err="1" smtClean="0">
                <a:latin typeface="Arial" panose="020B0604020202020204" pitchFamily="34" charset="0"/>
                <a:cs typeface="Arial" panose="020B0604020202020204" pitchFamily="34" charset="0"/>
              </a:rPr>
              <a:t>Persempitlah</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pokok-pokok</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berikut</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menjadi</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topik</a:t>
            </a:r>
            <a:r>
              <a:rPr lang="en-ID" cap="none" dirty="0" smtClean="0">
                <a:latin typeface="Arial" panose="020B0604020202020204" pitchFamily="34" charset="0"/>
                <a:cs typeface="Arial" panose="020B0604020202020204" pitchFamily="34" charset="0"/>
              </a:rPr>
              <a:t> yang </a:t>
            </a:r>
            <a:r>
              <a:rPr lang="en-ID" cap="none" dirty="0" err="1" smtClean="0">
                <a:latin typeface="Arial" panose="020B0604020202020204" pitchFamily="34" charset="0"/>
                <a:cs typeface="Arial" panose="020B0604020202020204" pitchFamily="34" charset="0"/>
              </a:rPr>
              <a:t>khusus</a:t>
            </a:r>
            <a:endParaRPr lang="en-ID" cap="none" dirty="0" smtClean="0">
              <a:latin typeface="Arial" panose="020B0604020202020204" pitchFamily="34" charset="0"/>
              <a:cs typeface="Arial" panose="020B0604020202020204" pitchFamily="34" charset="0"/>
            </a:endParaRPr>
          </a:p>
          <a:p>
            <a:pPr marL="0" indent="0">
              <a:buNone/>
            </a:pPr>
            <a:r>
              <a:rPr lang="en-ID" cap="none" dirty="0">
                <a:latin typeface="Arial" panose="020B0604020202020204" pitchFamily="34" charset="0"/>
                <a:cs typeface="Arial" panose="020B0604020202020204" pitchFamily="34" charset="0"/>
              </a:rPr>
              <a:t>	</a:t>
            </a:r>
            <a:r>
              <a:rPr lang="en-ID" cap="none" dirty="0" smtClean="0">
                <a:latin typeface="Arial" panose="020B0604020202020204" pitchFamily="34" charset="0"/>
                <a:cs typeface="Arial" panose="020B0604020202020204" pitchFamily="34" charset="0"/>
              </a:rPr>
              <a:t>1. Tanah </a:t>
            </a:r>
            <a:r>
              <a:rPr lang="en-ID" cap="none" dirty="0" err="1" smtClean="0">
                <a:latin typeface="Arial" panose="020B0604020202020204" pitchFamily="34" charset="0"/>
                <a:cs typeface="Arial" panose="020B0604020202020204" pitchFamily="34" charset="0"/>
              </a:rPr>
              <a:t>airku</a:t>
            </a:r>
            <a:r>
              <a:rPr lang="en-ID" cap="none" dirty="0" smtClean="0">
                <a:latin typeface="Arial" panose="020B0604020202020204" pitchFamily="34" charset="0"/>
                <a:cs typeface="Arial" panose="020B0604020202020204" pitchFamily="34" charset="0"/>
              </a:rPr>
              <a:t> Indonesia</a:t>
            </a:r>
          </a:p>
          <a:p>
            <a:pPr marL="0" indent="0">
              <a:buNone/>
            </a:pPr>
            <a:r>
              <a:rPr lang="en-ID" cap="none" dirty="0">
                <a:latin typeface="Arial" panose="020B0604020202020204" pitchFamily="34" charset="0"/>
                <a:cs typeface="Arial" panose="020B0604020202020204" pitchFamily="34" charset="0"/>
              </a:rPr>
              <a:t>	</a:t>
            </a:r>
            <a:r>
              <a:rPr lang="en-ID" cap="none" dirty="0" smtClean="0">
                <a:latin typeface="Arial" panose="020B0604020202020204" pitchFamily="34" charset="0"/>
                <a:cs typeface="Arial" panose="020B0604020202020204" pitchFamily="34" charset="0"/>
              </a:rPr>
              <a:t>2. </a:t>
            </a:r>
            <a:r>
              <a:rPr lang="en-ID" cap="none" dirty="0" err="1" smtClean="0">
                <a:latin typeface="Arial" panose="020B0604020202020204" pitchFamily="34" charset="0"/>
                <a:cs typeface="Arial" panose="020B0604020202020204" pitchFamily="34" charset="0"/>
              </a:rPr>
              <a:t>Memperbaiki</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ekonomi</a:t>
            </a:r>
            <a:r>
              <a:rPr lang="en-ID" cap="none" dirty="0" smtClean="0">
                <a:latin typeface="Arial" panose="020B0604020202020204" pitchFamily="34" charset="0"/>
                <a:cs typeface="Arial" panose="020B0604020202020204" pitchFamily="34" charset="0"/>
              </a:rPr>
              <a:t> </a:t>
            </a:r>
          </a:p>
          <a:p>
            <a:pPr marL="0" indent="0">
              <a:buNone/>
            </a:pPr>
            <a:r>
              <a:rPr lang="en-ID" cap="none" dirty="0">
                <a:latin typeface="Arial" panose="020B0604020202020204" pitchFamily="34" charset="0"/>
                <a:cs typeface="Arial" panose="020B0604020202020204" pitchFamily="34" charset="0"/>
              </a:rPr>
              <a:t>	</a:t>
            </a:r>
            <a:r>
              <a:rPr lang="en-ID" cap="none" dirty="0" smtClean="0">
                <a:latin typeface="Arial" panose="020B0604020202020204" pitchFamily="34" charset="0"/>
                <a:cs typeface="Arial" panose="020B0604020202020204" pitchFamily="34" charset="0"/>
              </a:rPr>
              <a:t>3. </a:t>
            </a:r>
            <a:r>
              <a:rPr lang="en-ID" cap="none" dirty="0" err="1" smtClean="0">
                <a:latin typeface="Arial" panose="020B0604020202020204" pitchFamily="34" charset="0"/>
                <a:cs typeface="Arial" panose="020B0604020202020204" pitchFamily="34" charset="0"/>
              </a:rPr>
              <a:t>Kegemaran</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mengisi</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waktu</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luang</a:t>
            </a:r>
            <a:endParaRPr lang="en-ID" cap="none" dirty="0" smtClean="0">
              <a:latin typeface="Arial" panose="020B0604020202020204" pitchFamily="34" charset="0"/>
              <a:cs typeface="Arial" panose="020B0604020202020204" pitchFamily="34" charset="0"/>
            </a:endParaRPr>
          </a:p>
          <a:p>
            <a:pPr marL="0" indent="0">
              <a:buNone/>
            </a:pPr>
            <a:r>
              <a:rPr lang="en-ID" cap="none" dirty="0">
                <a:latin typeface="Arial" panose="020B0604020202020204" pitchFamily="34" charset="0"/>
                <a:cs typeface="Arial" panose="020B0604020202020204" pitchFamily="34" charset="0"/>
              </a:rPr>
              <a:t>	</a:t>
            </a:r>
            <a:r>
              <a:rPr lang="en-ID" cap="none" dirty="0" smtClean="0">
                <a:latin typeface="Arial" panose="020B0604020202020204" pitchFamily="34" charset="0"/>
                <a:cs typeface="Arial" panose="020B0604020202020204" pitchFamily="34" charset="0"/>
              </a:rPr>
              <a:t>4. </a:t>
            </a:r>
            <a:r>
              <a:rPr lang="en-ID" cap="none" dirty="0" err="1" smtClean="0">
                <a:latin typeface="Arial" panose="020B0604020202020204" pitchFamily="34" charset="0"/>
                <a:cs typeface="Arial" panose="020B0604020202020204" pitchFamily="34" charset="0"/>
              </a:rPr>
              <a:t>Masalah</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pengangguran</a:t>
            </a:r>
            <a:endParaRPr lang="en-US"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5521450"/>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down)">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208315" y="1449976"/>
            <a:ext cx="10809514" cy="4682254"/>
          </a:xfrm>
        </p:spPr>
        <p:txBody>
          <a:bodyPr>
            <a:normAutofit fontScale="92500" lnSpcReduction="20000"/>
          </a:bodyPr>
          <a:lstStyle/>
          <a:p>
            <a:r>
              <a:rPr lang="en-ID" cap="none" dirty="0" smtClean="0">
                <a:latin typeface="Arial" panose="020B0604020202020204" pitchFamily="34" charset="0"/>
                <a:cs typeface="Arial" panose="020B0604020202020204" pitchFamily="34" charset="0"/>
              </a:rPr>
              <a:t>TOPIK	: </a:t>
            </a:r>
            <a:r>
              <a:rPr lang="en-ID" cap="none" dirty="0" err="1" smtClean="0">
                <a:latin typeface="Arial" panose="020B0604020202020204" pitchFamily="34" charset="0"/>
                <a:cs typeface="Arial" panose="020B0604020202020204" pitchFamily="34" charset="0"/>
              </a:rPr>
              <a:t>Pariwisata</a:t>
            </a:r>
            <a:r>
              <a:rPr lang="en-ID" cap="none" dirty="0" smtClean="0">
                <a:latin typeface="Arial" panose="020B0604020202020204" pitchFamily="34" charset="0"/>
                <a:cs typeface="Arial" panose="020B0604020202020204" pitchFamily="34" charset="0"/>
              </a:rPr>
              <a:t> di Indonesia</a:t>
            </a:r>
          </a:p>
          <a:p>
            <a:pPr marL="0" indent="0">
              <a:buNone/>
            </a:pPr>
            <a:r>
              <a:rPr lang="en-ID" cap="none" dirty="0">
                <a:latin typeface="Arial" panose="020B0604020202020204" pitchFamily="34" charset="0"/>
                <a:cs typeface="Arial" panose="020B0604020202020204" pitchFamily="34" charset="0"/>
              </a:rPr>
              <a:t> </a:t>
            </a:r>
            <a:r>
              <a:rPr lang="en-ID" cap="none" dirty="0" smtClean="0">
                <a:latin typeface="Arial" panose="020B0604020202020204" pitchFamily="34" charset="0"/>
                <a:cs typeface="Arial" panose="020B0604020202020204" pitchFamily="34" charset="0"/>
              </a:rPr>
              <a:t>  TUJUAN	: </a:t>
            </a:r>
            <a:r>
              <a:rPr lang="en-ID" cap="none" dirty="0" err="1" smtClean="0">
                <a:latin typeface="Arial" panose="020B0604020202020204" pitchFamily="34" charset="0"/>
                <a:cs typeface="Arial" panose="020B0604020202020204" pitchFamily="34" charset="0"/>
              </a:rPr>
              <a:t>Mendorong</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rakyat</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menghidupkan</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kembali</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usaha</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kerajinan</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khas</a:t>
            </a:r>
            <a:r>
              <a:rPr lang="en-ID" cap="none" dirty="0" smtClean="0">
                <a:latin typeface="Arial" panose="020B0604020202020204" pitchFamily="34" charset="0"/>
                <a:cs typeface="Arial" panose="020B0604020202020204" pitchFamily="34" charset="0"/>
              </a:rPr>
              <a:t> di </a:t>
            </a:r>
            <a:r>
              <a:rPr lang="en-ID" cap="none" dirty="0" err="1" smtClean="0">
                <a:latin typeface="Arial" panose="020B0604020202020204" pitchFamily="34" charset="0"/>
                <a:cs typeface="Arial" panose="020B0604020202020204" pitchFamily="34" charset="0"/>
              </a:rPr>
              <a:t>tiap</a:t>
            </a:r>
            <a:r>
              <a:rPr lang="en-ID" cap="none" dirty="0" smtClean="0">
                <a:latin typeface="Arial" panose="020B0604020202020204" pitchFamily="34" charset="0"/>
                <a:cs typeface="Arial" panose="020B0604020202020204" pitchFamily="34" charset="0"/>
              </a:rPr>
              <a:t> </a:t>
            </a:r>
          </a:p>
          <a:p>
            <a:pPr marL="0" indent="0">
              <a:buNone/>
            </a:pPr>
            <a:r>
              <a:rPr lang="en-ID" dirty="0">
                <a:latin typeface="Arial" panose="020B0604020202020204" pitchFamily="34" charset="0"/>
                <a:cs typeface="Arial" panose="020B0604020202020204" pitchFamily="34" charset="0"/>
              </a:rPr>
              <a:t>	</a:t>
            </a:r>
            <a:r>
              <a:rPr lang="en-ID"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wilayah</a:t>
            </a:r>
            <a:r>
              <a:rPr lang="en-ID" cap="none" dirty="0" smtClean="0">
                <a:latin typeface="Arial" panose="020B0604020202020204" pitchFamily="34" charset="0"/>
                <a:cs typeface="Arial" panose="020B0604020202020204" pitchFamily="34" charset="0"/>
              </a:rPr>
              <a:t>.</a:t>
            </a:r>
          </a:p>
          <a:p>
            <a:pPr marL="0" indent="0">
              <a:buNone/>
            </a:pPr>
            <a:r>
              <a:rPr lang="en-ID" cap="none" dirty="0" smtClean="0">
                <a:latin typeface="Arial" panose="020B0604020202020204" pitchFamily="34" charset="0"/>
                <a:cs typeface="Arial" panose="020B0604020202020204" pitchFamily="34" charset="0"/>
              </a:rPr>
              <a:t>   TESIS	:</a:t>
            </a:r>
          </a:p>
          <a:p>
            <a:pPr marL="0" indent="0">
              <a:buNone/>
            </a:pPr>
            <a:endParaRPr lang="en-ID" cap="none" dirty="0">
              <a:latin typeface="Arial" panose="020B0604020202020204" pitchFamily="34" charset="0"/>
              <a:cs typeface="Arial" panose="020B0604020202020204" pitchFamily="34" charset="0"/>
            </a:endParaRPr>
          </a:p>
          <a:p>
            <a:r>
              <a:rPr lang="en-ID" cap="none" dirty="0" smtClean="0">
                <a:latin typeface="Arial" panose="020B0604020202020204" pitchFamily="34" charset="0"/>
                <a:cs typeface="Arial" panose="020B0604020202020204" pitchFamily="34" charset="0"/>
              </a:rPr>
              <a:t>TOPIK	: </a:t>
            </a:r>
            <a:r>
              <a:rPr lang="en-ID" cap="none" dirty="0" err="1" smtClean="0">
                <a:latin typeface="Arial" panose="020B0604020202020204" pitchFamily="34" charset="0"/>
                <a:cs typeface="Arial" panose="020B0604020202020204" pitchFamily="34" charset="0"/>
              </a:rPr>
              <a:t>Pendidikan</a:t>
            </a:r>
            <a:r>
              <a:rPr lang="en-ID" cap="none" dirty="0" smtClean="0">
                <a:latin typeface="Arial" panose="020B0604020202020204" pitchFamily="34" charset="0"/>
                <a:cs typeface="Arial" panose="020B0604020202020204" pitchFamily="34" charset="0"/>
              </a:rPr>
              <a:t> di zaman </a:t>
            </a:r>
            <a:r>
              <a:rPr lang="en-ID" cap="none" dirty="0" err="1" smtClean="0">
                <a:latin typeface="Arial" panose="020B0604020202020204" pitchFamily="34" charset="0"/>
                <a:cs typeface="Arial" panose="020B0604020202020204" pitchFamily="34" charset="0"/>
              </a:rPr>
              <a:t>penjajahan</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dan</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dewasa</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ini</a:t>
            </a:r>
            <a:endParaRPr lang="en-ID" cap="none" dirty="0" smtClean="0">
              <a:latin typeface="Arial" panose="020B0604020202020204" pitchFamily="34" charset="0"/>
              <a:cs typeface="Arial" panose="020B0604020202020204" pitchFamily="34" charset="0"/>
            </a:endParaRPr>
          </a:p>
          <a:p>
            <a:pPr marL="0" indent="0">
              <a:buNone/>
            </a:pPr>
            <a:r>
              <a:rPr lang="en-ID" cap="none" dirty="0">
                <a:latin typeface="Arial" panose="020B0604020202020204" pitchFamily="34" charset="0"/>
                <a:cs typeface="Arial" panose="020B0604020202020204" pitchFamily="34" charset="0"/>
              </a:rPr>
              <a:t> </a:t>
            </a:r>
            <a:r>
              <a:rPr lang="en-ID" cap="none" dirty="0" smtClean="0">
                <a:latin typeface="Arial" panose="020B0604020202020204" pitchFamily="34" charset="0"/>
                <a:cs typeface="Arial" panose="020B0604020202020204" pitchFamily="34" charset="0"/>
              </a:rPr>
              <a:t>  TUJUAN	:</a:t>
            </a:r>
          </a:p>
          <a:p>
            <a:pPr marL="0" indent="0">
              <a:buNone/>
            </a:pPr>
            <a:r>
              <a:rPr lang="en-ID" cap="none" dirty="0">
                <a:latin typeface="Arial" panose="020B0604020202020204" pitchFamily="34" charset="0"/>
                <a:cs typeface="Arial" panose="020B0604020202020204" pitchFamily="34" charset="0"/>
              </a:rPr>
              <a:t> </a:t>
            </a:r>
            <a:r>
              <a:rPr lang="en-ID" cap="none" dirty="0" smtClean="0">
                <a:latin typeface="Arial" panose="020B0604020202020204" pitchFamily="34" charset="0"/>
                <a:cs typeface="Arial" panose="020B0604020202020204" pitchFamily="34" charset="0"/>
              </a:rPr>
              <a:t>  TESIS	:</a:t>
            </a:r>
          </a:p>
          <a:p>
            <a:pPr marL="0" indent="0">
              <a:buNone/>
            </a:pPr>
            <a:endParaRPr lang="en-ID" cap="none" dirty="0">
              <a:latin typeface="Arial" panose="020B0604020202020204" pitchFamily="34" charset="0"/>
              <a:cs typeface="Arial" panose="020B0604020202020204" pitchFamily="34" charset="0"/>
            </a:endParaRPr>
          </a:p>
          <a:p>
            <a:r>
              <a:rPr lang="en-ID" cap="none" dirty="0" smtClean="0">
                <a:latin typeface="Arial" panose="020B0604020202020204" pitchFamily="34" charset="0"/>
                <a:cs typeface="Arial" panose="020B0604020202020204" pitchFamily="34" charset="0"/>
              </a:rPr>
              <a:t>TOPIK	: </a:t>
            </a:r>
            <a:r>
              <a:rPr lang="en-ID" cap="none" dirty="0" err="1" smtClean="0">
                <a:latin typeface="Arial" panose="020B0604020202020204" pitchFamily="34" charset="0"/>
                <a:cs typeface="Arial" panose="020B0604020202020204" pitchFamily="34" charset="0"/>
              </a:rPr>
              <a:t>Kebiasaan-kebiasaan</a:t>
            </a:r>
            <a:r>
              <a:rPr lang="en-ID" cap="none" dirty="0" smtClean="0">
                <a:latin typeface="Arial" panose="020B0604020202020204" pitchFamily="34" charset="0"/>
                <a:cs typeface="Arial" panose="020B0604020202020204" pitchFamily="34" charset="0"/>
              </a:rPr>
              <a:t> </a:t>
            </a:r>
            <a:r>
              <a:rPr lang="en-ID" cap="none" dirty="0" err="1" smtClean="0">
                <a:latin typeface="Arial" panose="020B0604020202020204" pitchFamily="34" charset="0"/>
                <a:cs typeface="Arial" panose="020B0604020202020204" pitchFamily="34" charset="0"/>
              </a:rPr>
              <a:t>kampus</a:t>
            </a:r>
            <a:endParaRPr lang="en-ID" cap="none" dirty="0" smtClean="0">
              <a:latin typeface="Arial" panose="020B0604020202020204" pitchFamily="34" charset="0"/>
              <a:cs typeface="Arial" panose="020B0604020202020204" pitchFamily="34" charset="0"/>
            </a:endParaRPr>
          </a:p>
          <a:p>
            <a:pPr marL="0" indent="0">
              <a:buNone/>
            </a:pPr>
            <a:r>
              <a:rPr lang="en-ID" cap="none" dirty="0">
                <a:latin typeface="Arial" panose="020B0604020202020204" pitchFamily="34" charset="0"/>
                <a:cs typeface="Arial" panose="020B0604020202020204" pitchFamily="34" charset="0"/>
              </a:rPr>
              <a:t> </a:t>
            </a:r>
            <a:r>
              <a:rPr lang="en-ID" cap="none" dirty="0" smtClean="0">
                <a:latin typeface="Arial" panose="020B0604020202020204" pitchFamily="34" charset="0"/>
                <a:cs typeface="Arial" panose="020B0604020202020204" pitchFamily="34" charset="0"/>
              </a:rPr>
              <a:t>  TUJUAN	:</a:t>
            </a:r>
          </a:p>
          <a:p>
            <a:pPr marL="0" indent="0">
              <a:buNone/>
            </a:pPr>
            <a:r>
              <a:rPr lang="en-ID" cap="none" dirty="0">
                <a:latin typeface="Arial" panose="020B0604020202020204" pitchFamily="34" charset="0"/>
                <a:cs typeface="Arial" panose="020B0604020202020204" pitchFamily="34" charset="0"/>
              </a:rPr>
              <a:t> </a:t>
            </a:r>
            <a:r>
              <a:rPr lang="en-ID" cap="none" dirty="0" smtClean="0">
                <a:latin typeface="Arial" panose="020B0604020202020204" pitchFamily="34" charset="0"/>
                <a:cs typeface="Arial" panose="020B0604020202020204" pitchFamily="34" charset="0"/>
              </a:rPr>
              <a:t>  TESIS		:</a:t>
            </a:r>
            <a:endParaRPr lang="en-US"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535243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arn(inVertical)">
                                      <p:cBhvr>
                                        <p:cTn id="21" dur="500"/>
                                        <p:tgtEl>
                                          <p:spTgt spid="3">
                                            <p:txEl>
                                              <p:pRg st="5" end="5"/>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arn(inVertical)">
                                      <p:cBhvr>
                                        <p:cTn id="24" dur="500"/>
                                        <p:tgtEl>
                                          <p:spTgt spid="3">
                                            <p:txEl>
                                              <p:pRg st="6" end="6"/>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arn(inVertical)">
                                      <p:cBhvr>
                                        <p:cTn id="32" dur="500"/>
                                        <p:tgtEl>
                                          <p:spTgt spid="3">
                                            <p:txEl>
                                              <p:pRg st="9" end="9"/>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barn(inVertical)">
                                      <p:cBhvr>
                                        <p:cTn id="35" dur="500"/>
                                        <p:tgtEl>
                                          <p:spTgt spid="3">
                                            <p:txEl>
                                              <p:pRg st="10" end="10"/>
                                            </p:txEl>
                                          </p:spTgt>
                                        </p:tgtEl>
                                      </p:cBhvr>
                                    </p:animEffect>
                                  </p:childTnLst>
                                </p:cTn>
                              </p:par>
                              <p:par>
                                <p:cTn id="36" presetID="16" presetClass="entr" presetSubtype="21" fill="hold" nodeType="with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barn(inVertical)">
                                      <p:cBhvr>
                                        <p:cTn id="3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03303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7000" b="-2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78176" y="359836"/>
            <a:ext cx="6774560" cy="1499616"/>
          </a:xfrm>
        </p:spPr>
        <p:txBody>
          <a:bodyPr>
            <a:normAutofit fontScale="90000"/>
          </a:bodyPr>
          <a:lstStyle/>
          <a:p>
            <a:pPr algn="ctr"/>
            <a:r>
              <a:rPr lang="id-ID" sz="7200" dirty="0" smtClean="0"/>
              <a:t>Tujuan pembelajaran</a:t>
            </a:r>
            <a:endParaRPr lang="id-ID" sz="7200" dirty="0"/>
          </a:p>
        </p:txBody>
      </p:sp>
      <p:sp>
        <p:nvSpPr>
          <p:cNvPr id="3" name="Content Placeholder 2"/>
          <p:cNvSpPr>
            <a:spLocks noGrp="1"/>
          </p:cNvSpPr>
          <p:nvPr>
            <p:ph idx="1"/>
          </p:nvPr>
        </p:nvSpPr>
        <p:spPr>
          <a:xfrm>
            <a:off x="2215165" y="2240923"/>
            <a:ext cx="9558741" cy="4031087"/>
          </a:xfrm>
          <a:solidFill>
            <a:srgbClr val="92D050"/>
          </a:solidFill>
        </p:spPr>
        <p:txBody>
          <a:bodyPr>
            <a:normAutofit fontScale="85000" lnSpcReduction="10000"/>
          </a:bodyPr>
          <a:lstStyle/>
          <a:p>
            <a:pPr marL="514350" lvl="0" indent="-514350" algn="just">
              <a:lnSpc>
                <a:spcPct val="120000"/>
              </a:lnSpc>
              <a:buClrTx/>
              <a:buFont typeface="+mj-lt"/>
              <a:buAutoNum type="arabicPeriod"/>
            </a:pP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Mahasiswa</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mampu</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memahami</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jenis</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tulisan</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smtClean="0">
                <a:latin typeface="Arial Unicode MS" panose="020B0604020202020204" pitchFamily="34" charset="-128"/>
                <a:ea typeface="Arial Unicode MS" panose="020B0604020202020204" pitchFamily="34" charset="-128"/>
                <a:cs typeface="Arial Unicode MS" panose="020B0604020202020204" pitchFamily="34" charset="-128"/>
              </a:rPr>
              <a:t>argumentasi</a:t>
            </a:r>
            <a:r>
              <a:rPr lang="id-ID" sz="31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514350" lvl="0" indent="-514350" algn="just">
              <a:lnSpc>
                <a:spcPct val="120000"/>
              </a:lnSpc>
              <a:buClrTx/>
              <a:buFont typeface="+mj-lt"/>
              <a:buAutoNum type="arabicPeriod"/>
            </a:pPr>
            <a:r>
              <a:rPr lang="en-US" sz="3100" dirty="0" err="1" smtClean="0">
                <a:latin typeface="Arial Unicode MS" panose="020B0604020202020204" pitchFamily="34" charset="-128"/>
                <a:ea typeface="Arial Unicode MS" panose="020B0604020202020204" pitchFamily="34" charset="-128"/>
                <a:cs typeface="Arial Unicode MS" panose="020B0604020202020204" pitchFamily="34" charset="-128"/>
              </a:rPr>
              <a:t>Mahasiswa</a:t>
            </a:r>
            <a:r>
              <a:rPr lang="en-US" sz="31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mampu</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menyatakan</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opini</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atau</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smtClean="0">
                <a:latin typeface="Arial Unicode MS" panose="020B0604020202020204" pitchFamily="34" charset="-128"/>
                <a:ea typeface="Arial Unicode MS" panose="020B0604020202020204" pitchFamily="34" charset="-128"/>
                <a:cs typeface="Arial Unicode MS" panose="020B0604020202020204" pitchFamily="34" charset="-128"/>
              </a:rPr>
              <a:t>pendapatnya</a:t>
            </a:r>
            <a:r>
              <a:rPr lang="id-ID" sz="31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514350" lvl="0" indent="-514350" algn="just">
              <a:lnSpc>
                <a:spcPct val="120000"/>
              </a:lnSpc>
              <a:buClrTx/>
              <a:buFont typeface="+mj-lt"/>
              <a:buAutoNum type="arabicPeriod"/>
            </a:pPr>
            <a:r>
              <a:rPr lang="en-US" sz="3100" dirty="0" err="1" smtClean="0">
                <a:latin typeface="Arial Unicode MS" panose="020B0604020202020204" pitchFamily="34" charset="-128"/>
                <a:ea typeface="Arial Unicode MS" panose="020B0604020202020204" pitchFamily="34" charset="-128"/>
                <a:cs typeface="Arial Unicode MS" panose="020B0604020202020204" pitchFamily="34" charset="-128"/>
              </a:rPr>
              <a:t>Mahasiswa</a:t>
            </a:r>
            <a:r>
              <a:rPr lang="en-US" sz="31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mampu</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membuat</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kerangka</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tulisan</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argumentasi</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id-ID" sz="31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514350" indent="-514350" algn="just">
              <a:lnSpc>
                <a:spcPct val="120000"/>
              </a:lnSpc>
              <a:buClrTx/>
              <a:buFont typeface="+mj-lt"/>
              <a:buAutoNum type="arabicPeriod"/>
            </a:pP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Mahasiswa</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mampu</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menuangkan</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smtClean="0">
                <a:latin typeface="Arial Unicode MS" panose="020B0604020202020204" pitchFamily="34" charset="-128"/>
                <a:ea typeface="Arial Unicode MS" panose="020B0604020202020204" pitchFamily="34" charset="-128"/>
                <a:cs typeface="Arial Unicode MS" panose="020B0604020202020204" pitchFamily="34" charset="-128"/>
              </a:rPr>
              <a:t>opini</a:t>
            </a:r>
            <a:r>
              <a:rPr lang="id-ID"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smtClean="0">
                <a:latin typeface="Arial Unicode MS" panose="020B0604020202020204" pitchFamily="34" charset="-128"/>
                <a:ea typeface="Arial Unicode MS" panose="020B0604020202020204" pitchFamily="34" charset="-128"/>
                <a:cs typeface="Arial Unicode MS" panose="020B0604020202020204" pitchFamily="34" charset="-128"/>
              </a:rPr>
              <a:t>dan</a:t>
            </a:r>
            <a:r>
              <a:rPr lang="en-US" sz="31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mempertahankan</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pendapatnya</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ke</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dalam</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tulisan</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smtClean="0">
                <a:latin typeface="Arial Unicode MS" panose="020B0604020202020204" pitchFamily="34" charset="-128"/>
                <a:ea typeface="Arial Unicode MS" panose="020B0604020202020204" pitchFamily="34" charset="-128"/>
                <a:cs typeface="Arial Unicode MS" panose="020B0604020202020204" pitchFamily="34" charset="-128"/>
              </a:rPr>
              <a:t>argumentasi</a:t>
            </a:r>
            <a:r>
              <a:rPr lang="id-ID" sz="31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marL="514350" lvl="0" indent="-514350" algn="just">
              <a:lnSpc>
                <a:spcPct val="120000"/>
              </a:lnSpc>
              <a:buClrTx/>
              <a:buFont typeface="+mj-lt"/>
              <a:buAutoNum type="arabicPeriod"/>
            </a:pP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Mempertahankan</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pendapatnya</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melalui</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100" dirty="0" err="1">
                <a:latin typeface="Arial Unicode MS" panose="020B0604020202020204" pitchFamily="34" charset="-128"/>
                <a:ea typeface="Arial Unicode MS" panose="020B0604020202020204" pitchFamily="34" charset="-128"/>
                <a:cs typeface="Arial Unicode MS" panose="020B0604020202020204" pitchFamily="34" charset="-128"/>
              </a:rPr>
              <a:t>pembuktian</a:t>
            </a:r>
            <a:r>
              <a:rPr lang="en-US" sz="3100"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id-ID" sz="31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buClrTx/>
              <a:buNone/>
            </a:pPr>
            <a:endParaRPr lang="id-ID" sz="3200" dirty="0"/>
          </a:p>
          <a:p>
            <a:pPr marL="514350" lvl="0" indent="-514350">
              <a:buClrTx/>
              <a:buFont typeface="+mj-lt"/>
              <a:buAutoNum type="arabicPeriod"/>
            </a:pPr>
            <a:endParaRPr lang="id-ID" sz="3200" dirty="0"/>
          </a:p>
        </p:txBody>
      </p:sp>
    </p:spTree>
    <p:extLst>
      <p:ext uri="{BB962C8B-B14F-4D97-AF65-F5344CB8AC3E}">
        <p14:creationId xmlns:p14="http://schemas.microsoft.com/office/powerpoint/2010/main" val="38619095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1000"/>
                                        <p:tgtEl>
                                          <p:spTgt spid="3">
                                            <p:txEl>
                                              <p:pRg st="3" end="3"/>
                                            </p:txEl>
                                          </p:spTgt>
                                        </p:tgtEl>
                                      </p:cBhvr>
                                    </p:animEffect>
                                    <p:anim calcmode="lin" valueType="num">
                                      <p:cBhvr>
                                        <p:cTn id="3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7"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43926" y="572152"/>
            <a:ext cx="9720072" cy="1499616"/>
          </a:xfrm>
        </p:spPr>
        <p:txBody>
          <a:bodyPr/>
          <a:lstStyle/>
          <a:p>
            <a:pPr algn="ctr"/>
            <a:r>
              <a:rPr lang="id-ID" dirty="0" smtClean="0"/>
              <a:t>PERBEDAAN EKSPOSISI </a:t>
            </a:r>
            <a:r>
              <a:rPr lang="en-ID" dirty="0" smtClean="0"/>
              <a:t/>
            </a:r>
            <a:br>
              <a:rPr lang="en-ID" dirty="0" smtClean="0"/>
            </a:br>
            <a:r>
              <a:rPr lang="id-ID" dirty="0" smtClean="0"/>
              <a:t>DAN ARGUMENTASI </a:t>
            </a:r>
            <a:endParaRPr lang="id-ID" dirty="0"/>
          </a:p>
        </p:txBody>
      </p:sp>
      <p:sp>
        <p:nvSpPr>
          <p:cNvPr id="3" name="Text Placeholder 2"/>
          <p:cNvSpPr>
            <a:spLocks noGrp="1"/>
          </p:cNvSpPr>
          <p:nvPr>
            <p:ph type="body" idx="1"/>
          </p:nvPr>
        </p:nvSpPr>
        <p:spPr/>
        <p:txBody>
          <a:bodyPr/>
          <a:lstStyle/>
          <a:p>
            <a:pPr algn="ctr"/>
            <a:r>
              <a:rPr lang="id-ID" b="1" dirty="0" smtClean="0"/>
              <a:t>EKSPOSISI</a:t>
            </a:r>
            <a:endParaRPr lang="id-ID" b="1" dirty="0"/>
          </a:p>
        </p:txBody>
      </p:sp>
      <p:sp>
        <p:nvSpPr>
          <p:cNvPr id="4" name="Content Placeholder 3"/>
          <p:cNvSpPr>
            <a:spLocks noGrp="1"/>
          </p:cNvSpPr>
          <p:nvPr>
            <p:ph sz="half" idx="2"/>
          </p:nvPr>
        </p:nvSpPr>
        <p:spPr>
          <a:xfrm>
            <a:off x="685800" y="2967787"/>
            <a:ext cx="5093208" cy="3747337"/>
          </a:xfrm>
        </p:spPr>
        <p:txBody>
          <a:bodyPr>
            <a:noAutofit/>
          </a:bodyPr>
          <a:lstStyle/>
          <a:p>
            <a:pPr>
              <a:buFont typeface="Wingdings" panose="05000000000000000000" pitchFamily="2" charset="2"/>
              <a:buChar char="§"/>
            </a:pPr>
            <a:r>
              <a:rPr lang="id-ID" sz="2000" dirty="0" smtClean="0">
                <a:latin typeface="Arial" panose="020B0604020202020204" pitchFamily="34" charset="0"/>
                <a:cs typeface="Arial" panose="020B0604020202020204" pitchFamily="34" charset="0"/>
              </a:rPr>
              <a:t>Eksposisi </a:t>
            </a:r>
            <a:r>
              <a:rPr lang="id-ID" sz="2000" dirty="0">
                <a:latin typeface="Arial" panose="020B0604020202020204" pitchFamily="34" charset="0"/>
                <a:cs typeface="Arial" panose="020B0604020202020204" pitchFamily="34" charset="0"/>
              </a:rPr>
              <a:t>hanya menjelaskan dan menerangkan sehingga pembaca memperoleh informasi yang sejelas-jelasnya. </a:t>
            </a:r>
            <a:endParaRPr lang="id-ID" sz="20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id-ID" sz="2000" dirty="0">
                <a:latin typeface="Arial" panose="020B0604020202020204" pitchFamily="34" charset="0"/>
                <a:cs typeface="Arial" panose="020B0604020202020204" pitchFamily="34" charset="0"/>
              </a:rPr>
              <a:t>Tujuannya adalah membuat pembaca yang tadinya belum tahu menjadi </a:t>
            </a:r>
            <a:r>
              <a:rPr lang="id-ID" sz="2000" dirty="0" smtClean="0">
                <a:latin typeface="Arial" panose="020B0604020202020204" pitchFamily="34" charset="0"/>
                <a:cs typeface="Arial" panose="020B0604020202020204" pitchFamily="34" charset="0"/>
              </a:rPr>
              <a:t>tahu.</a:t>
            </a:r>
          </a:p>
          <a:p>
            <a:pPr>
              <a:buFont typeface="Wingdings" panose="05000000000000000000" pitchFamily="2" charset="2"/>
              <a:buChar char="§"/>
            </a:pPr>
            <a:r>
              <a:rPr lang="id-ID" sz="2000" dirty="0" smtClean="0">
                <a:latin typeface="Arial" panose="020B0604020202020204" pitchFamily="34" charset="0"/>
                <a:cs typeface="Arial" panose="020B0604020202020204" pitchFamily="34" charset="0"/>
              </a:rPr>
              <a:t>Eksposisi memberikan contoh untuk menjelaskan meyakinkan pembaca</a:t>
            </a:r>
          </a:p>
          <a:p>
            <a:pPr>
              <a:buFont typeface="Wingdings" panose="05000000000000000000" pitchFamily="2" charset="2"/>
              <a:buChar char="§"/>
            </a:pPr>
            <a:r>
              <a:rPr lang="id-ID" sz="2000" dirty="0" smtClean="0">
                <a:latin typeface="Arial" panose="020B0604020202020204" pitchFamily="34" charset="0"/>
                <a:cs typeface="Arial" panose="020B0604020202020204" pitchFamily="34" charset="0"/>
              </a:rPr>
              <a:t>Sama-sama menjelaskan pendapat (kalimat tesis) untuk memberikan informasi</a:t>
            </a:r>
            <a:endParaRPr lang="id-ID" sz="2000" dirty="0">
              <a:latin typeface="Arial" panose="020B0604020202020204" pitchFamily="34" charset="0"/>
              <a:cs typeface="Arial" panose="020B0604020202020204" pitchFamily="34" charset="0"/>
            </a:endParaRPr>
          </a:p>
        </p:txBody>
      </p:sp>
      <p:sp>
        <p:nvSpPr>
          <p:cNvPr id="5" name="Text Placeholder 4"/>
          <p:cNvSpPr>
            <a:spLocks noGrp="1"/>
          </p:cNvSpPr>
          <p:nvPr>
            <p:ph type="body" sz="quarter" idx="3"/>
          </p:nvPr>
        </p:nvSpPr>
        <p:spPr/>
        <p:txBody>
          <a:bodyPr/>
          <a:lstStyle/>
          <a:p>
            <a:pPr algn="ctr"/>
            <a:r>
              <a:rPr lang="id-ID" b="1" dirty="0" smtClean="0"/>
              <a:t>ARGUMENTASI </a:t>
            </a:r>
            <a:endParaRPr lang="id-ID" b="1" dirty="0"/>
          </a:p>
        </p:txBody>
      </p:sp>
      <p:sp>
        <p:nvSpPr>
          <p:cNvPr id="6" name="Content Placeholder 5"/>
          <p:cNvSpPr>
            <a:spLocks noGrp="1"/>
          </p:cNvSpPr>
          <p:nvPr>
            <p:ph sz="quarter" idx="4"/>
          </p:nvPr>
        </p:nvSpPr>
        <p:spPr>
          <a:xfrm>
            <a:off x="5779008" y="2806612"/>
            <a:ext cx="5193792" cy="4047375"/>
          </a:xfrm>
        </p:spPr>
        <p:txBody>
          <a:bodyPr>
            <a:noAutofit/>
          </a:bodyPr>
          <a:lstStyle/>
          <a:p>
            <a:pPr>
              <a:buFont typeface="Wingdings" panose="05000000000000000000" pitchFamily="2" charset="2"/>
              <a:buChar char="§"/>
            </a:pPr>
            <a:r>
              <a:rPr lang="id-ID" sz="2000" dirty="0">
                <a:latin typeface="Arial" panose="020B0604020202020204" pitchFamily="34" charset="0"/>
                <a:cs typeface="Arial" panose="020B0604020202020204" pitchFamily="34" charset="0"/>
              </a:rPr>
              <a:t>Argumentasi bertujuan untuk mempengaruhi pembaca sehingga pembaca menyetujui bahwa pendapat dan keyakinan kita benar</a:t>
            </a:r>
            <a:r>
              <a:rPr lang="id-ID" sz="2000" dirty="0" smtClean="0">
                <a:latin typeface="Arial" panose="020B0604020202020204" pitchFamily="34" charset="0"/>
                <a:cs typeface="Arial" panose="020B0604020202020204" pitchFamily="34" charset="0"/>
              </a:rPr>
              <a:t>.</a:t>
            </a:r>
          </a:p>
          <a:p>
            <a:pPr>
              <a:buFont typeface="Wingdings" panose="05000000000000000000" pitchFamily="2" charset="2"/>
              <a:buChar char="§"/>
            </a:pPr>
            <a:r>
              <a:rPr lang="id-ID" sz="2000" dirty="0" smtClean="0">
                <a:latin typeface="Arial" panose="020B0604020202020204" pitchFamily="34" charset="0"/>
                <a:cs typeface="Arial" panose="020B0604020202020204" pitchFamily="34" charset="0"/>
              </a:rPr>
              <a:t>Tujuannya </a:t>
            </a:r>
            <a:r>
              <a:rPr lang="id-ID" sz="2000" dirty="0">
                <a:latin typeface="Arial" panose="020B0604020202020204" pitchFamily="34" charset="0"/>
                <a:cs typeface="Arial" panose="020B0604020202020204" pitchFamily="34" charset="0"/>
              </a:rPr>
              <a:t>adalah membuat pembaca menjadi </a:t>
            </a:r>
            <a:r>
              <a:rPr lang="id-ID" sz="2000" dirty="0" smtClean="0">
                <a:latin typeface="Arial" panose="020B0604020202020204" pitchFamily="34" charset="0"/>
                <a:cs typeface="Arial" panose="020B0604020202020204" pitchFamily="34" charset="0"/>
              </a:rPr>
              <a:t>sependapat/mendukung </a:t>
            </a:r>
            <a:r>
              <a:rPr lang="id-ID" sz="2000" dirty="0">
                <a:latin typeface="Arial" panose="020B0604020202020204" pitchFamily="34" charset="0"/>
                <a:cs typeface="Arial" panose="020B0604020202020204" pitchFamily="34" charset="0"/>
              </a:rPr>
              <a:t>pemikiran </a:t>
            </a:r>
            <a:r>
              <a:rPr lang="id-ID" sz="2000" dirty="0" smtClean="0">
                <a:latin typeface="Arial" panose="020B0604020202020204" pitchFamily="34" charset="0"/>
                <a:cs typeface="Arial" panose="020B0604020202020204" pitchFamily="34" charset="0"/>
              </a:rPr>
              <a:t>penulis.</a:t>
            </a:r>
          </a:p>
          <a:p>
            <a:pPr>
              <a:buFont typeface="Wingdings" panose="05000000000000000000" pitchFamily="2" charset="2"/>
              <a:buChar char="§"/>
            </a:pPr>
            <a:r>
              <a:rPr lang="id-ID" sz="2000" dirty="0" smtClean="0">
                <a:latin typeface="Arial" panose="020B0604020202020204" pitchFamily="34" charset="0"/>
                <a:cs typeface="Arial" panose="020B0604020202020204" pitchFamily="34" charset="0"/>
              </a:rPr>
              <a:t>Argumentasi memberikan contoh berupa fakta untuk meyakinkan pembaca.</a:t>
            </a:r>
          </a:p>
          <a:p>
            <a:pPr>
              <a:buFont typeface="Wingdings" panose="05000000000000000000" pitchFamily="2" charset="2"/>
              <a:buChar char="§"/>
            </a:pPr>
            <a:r>
              <a:rPr lang="id-ID" sz="2000" dirty="0" smtClean="0">
                <a:latin typeface="Arial" panose="020B0604020202020204" pitchFamily="34" charset="0"/>
                <a:cs typeface="Arial" panose="020B0604020202020204" pitchFamily="34" charset="0"/>
              </a:rPr>
              <a:t>Sama-sama menjelaskan pendapat (kalimat tesis) untuk meyakinkan pembaca</a:t>
            </a:r>
            <a:endParaRPr lang="id-ID"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28677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 calcmode="lin" valueType="num">
                                      <p:cBhvr>
                                        <p:cTn id="24"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nodeType="click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 calcmode="lin" valueType="num">
                                      <p:cBhvr>
                                        <p:cTn id="30"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31" dur="5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10" fill="hold" nodeType="clickEffect">
                                  <p:stCondLst>
                                    <p:cond delay="0"/>
                                  </p:stCondLst>
                                  <p:childTnLst>
                                    <p:set>
                                      <p:cBhvr>
                                        <p:cTn id="35" dur="1" fill="hold">
                                          <p:stCondLst>
                                            <p:cond delay="0"/>
                                          </p:stCondLst>
                                        </p:cTn>
                                        <p:tgtEl>
                                          <p:spTgt spid="4">
                                            <p:txEl>
                                              <p:pRg st="2" end="2"/>
                                            </p:txEl>
                                          </p:spTgt>
                                        </p:tgtEl>
                                        <p:attrNameLst>
                                          <p:attrName>style.visibility</p:attrName>
                                        </p:attrNameLst>
                                      </p:cBhvr>
                                      <p:to>
                                        <p:strVal val="visible"/>
                                      </p:to>
                                    </p:set>
                                    <p:anim calcmode="lin" valueType="num">
                                      <p:cBhvr>
                                        <p:cTn id="36"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7" dur="5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 calcmode="lin" valueType="num">
                                      <p:cBhvr>
                                        <p:cTn id="42"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grpId="0" nodeType="clickEffect">
                                  <p:stCondLst>
                                    <p:cond delay="0"/>
                                  </p:stCondLst>
                                  <p:iterate type="lt">
                                    <p:tmPct val="10000"/>
                                  </p:iterate>
                                  <p:childTnLst>
                                    <p:set>
                                      <p:cBhvr>
                                        <p:cTn id="47" dur="1" fill="hold">
                                          <p:stCondLst>
                                            <p:cond delay="0"/>
                                          </p:stCondLst>
                                        </p:cTn>
                                        <p:tgtEl>
                                          <p:spTgt spid="5">
                                            <p:txEl>
                                              <p:pRg st="0" end="0"/>
                                            </p:txEl>
                                          </p:spTgt>
                                        </p:tgtEl>
                                        <p:attrNameLst>
                                          <p:attrName>style.visibility</p:attrName>
                                        </p:attrNameLst>
                                      </p:cBhvr>
                                      <p:to>
                                        <p:strVal val="visible"/>
                                      </p:to>
                                    </p:set>
                                    <p:anim calcmode="lin" valueType="num">
                                      <p:cBhvr>
                                        <p:cTn id="48" dur="50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50" dur="50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5">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7" presetClass="entr" presetSubtype="10" fill="hold" nodeType="clickEffect">
                                  <p:stCondLst>
                                    <p:cond delay="0"/>
                                  </p:stCondLst>
                                  <p:childTnLst>
                                    <p:set>
                                      <p:cBhvr>
                                        <p:cTn id="56" dur="1" fill="hold">
                                          <p:stCondLst>
                                            <p:cond delay="0"/>
                                          </p:stCondLst>
                                        </p:cTn>
                                        <p:tgtEl>
                                          <p:spTgt spid="6">
                                            <p:txEl>
                                              <p:pRg st="0" end="0"/>
                                            </p:txEl>
                                          </p:spTgt>
                                        </p:tgtEl>
                                        <p:attrNameLst>
                                          <p:attrName>style.visibility</p:attrName>
                                        </p:attrNameLst>
                                      </p:cBhvr>
                                      <p:to>
                                        <p:strVal val="visible"/>
                                      </p:to>
                                    </p:set>
                                    <p:anim calcmode="lin" valueType="num">
                                      <p:cBhvr>
                                        <p:cTn id="5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58" dur="5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10" fill="hold" nodeType="clickEffect">
                                  <p:stCondLst>
                                    <p:cond delay="0"/>
                                  </p:stCondLst>
                                  <p:childTnLst>
                                    <p:set>
                                      <p:cBhvr>
                                        <p:cTn id="62" dur="1" fill="hold">
                                          <p:stCondLst>
                                            <p:cond delay="0"/>
                                          </p:stCondLst>
                                        </p:cTn>
                                        <p:tgtEl>
                                          <p:spTgt spid="6">
                                            <p:txEl>
                                              <p:pRg st="1" end="1"/>
                                            </p:txEl>
                                          </p:spTgt>
                                        </p:tgtEl>
                                        <p:attrNameLst>
                                          <p:attrName>style.visibility</p:attrName>
                                        </p:attrNameLst>
                                      </p:cBhvr>
                                      <p:to>
                                        <p:strVal val="visible"/>
                                      </p:to>
                                    </p:set>
                                    <p:anim calcmode="lin" valueType="num">
                                      <p:cBhvr>
                                        <p:cTn id="63"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64" dur="5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17" presetClass="entr" presetSubtype="10" fill="hold" nodeType="clickEffect">
                                  <p:stCondLst>
                                    <p:cond delay="0"/>
                                  </p:stCondLst>
                                  <p:childTnLst>
                                    <p:set>
                                      <p:cBhvr>
                                        <p:cTn id="68" dur="1" fill="hold">
                                          <p:stCondLst>
                                            <p:cond delay="0"/>
                                          </p:stCondLst>
                                        </p:cTn>
                                        <p:tgtEl>
                                          <p:spTgt spid="6">
                                            <p:txEl>
                                              <p:pRg st="2" end="2"/>
                                            </p:txEl>
                                          </p:spTgt>
                                        </p:tgtEl>
                                        <p:attrNameLst>
                                          <p:attrName>style.visibility</p:attrName>
                                        </p:attrNameLst>
                                      </p:cBhvr>
                                      <p:to>
                                        <p:strVal val="visible"/>
                                      </p:to>
                                    </p:set>
                                    <p:anim calcmode="lin" valueType="num">
                                      <p:cBhvr>
                                        <p:cTn id="69"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70" dur="500" fill="hold"/>
                                        <p:tgtEl>
                                          <p:spTgt spid="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17" presetClass="entr" presetSubtype="10" fill="hold" nodeType="clickEffect">
                                  <p:stCondLst>
                                    <p:cond delay="0"/>
                                  </p:stCondLst>
                                  <p:childTnLst>
                                    <p:set>
                                      <p:cBhvr>
                                        <p:cTn id="74" dur="1" fill="hold">
                                          <p:stCondLst>
                                            <p:cond delay="0"/>
                                          </p:stCondLst>
                                        </p:cTn>
                                        <p:tgtEl>
                                          <p:spTgt spid="6">
                                            <p:txEl>
                                              <p:pRg st="3" end="3"/>
                                            </p:txEl>
                                          </p:spTgt>
                                        </p:tgtEl>
                                        <p:attrNameLst>
                                          <p:attrName>style.visibility</p:attrName>
                                        </p:attrNameLst>
                                      </p:cBhvr>
                                      <p:to>
                                        <p:strVal val="visible"/>
                                      </p:to>
                                    </p:set>
                                    <p:anim calcmode="lin" valueType="num">
                                      <p:cBhvr>
                                        <p:cTn id="75"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76" dur="500" fill="hold"/>
                                        <p:tgtEl>
                                          <p:spTgt spid="6">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57312" y="585216"/>
            <a:ext cx="9386887" cy="1072134"/>
          </a:xfrm>
        </p:spPr>
        <p:txBody>
          <a:bodyPr/>
          <a:lstStyle/>
          <a:p>
            <a:pPr algn="ctr"/>
            <a:r>
              <a:rPr lang="id-ID" b="1" dirty="0" smtClean="0"/>
              <a:t>Definisi ARGUMENTASI </a:t>
            </a:r>
            <a:endParaRPr lang="id-ID" b="1" dirty="0"/>
          </a:p>
        </p:txBody>
      </p:sp>
      <p:sp>
        <p:nvSpPr>
          <p:cNvPr id="7" name="Content Placeholder 6"/>
          <p:cNvSpPr>
            <a:spLocks noGrp="1"/>
          </p:cNvSpPr>
          <p:nvPr>
            <p:ph idx="1"/>
          </p:nvPr>
        </p:nvSpPr>
        <p:spPr>
          <a:xfrm>
            <a:off x="671513" y="1900237"/>
            <a:ext cx="10387011" cy="4829175"/>
          </a:xfrm>
        </p:spPr>
        <p:txBody>
          <a:bodyPr>
            <a:normAutofit lnSpcReduction="10000"/>
          </a:bodyPr>
          <a:lstStyle/>
          <a:p>
            <a:pPr marL="457200" indent="-457200" algn="just">
              <a:buFont typeface="+mj-lt"/>
              <a:buAutoNum type="arabicPeriod"/>
            </a:pPr>
            <a:r>
              <a:rPr lang="id-ID" sz="3200" dirty="0"/>
              <a:t>Argumentasi merupakan </a:t>
            </a:r>
            <a:r>
              <a:rPr lang="id-ID" sz="3200" dirty="0" smtClean="0"/>
              <a:t>karangan </a:t>
            </a:r>
            <a:r>
              <a:rPr lang="id-ID" sz="3200" dirty="0"/>
              <a:t>yang membuktikan kebenaran atau  </a:t>
            </a:r>
            <a:r>
              <a:rPr lang="id-ID" sz="3200" dirty="0" smtClean="0"/>
              <a:t>ketidakbenaran </a:t>
            </a:r>
            <a:r>
              <a:rPr lang="id-ID" sz="3200" dirty="0"/>
              <a:t>dari sebuah </a:t>
            </a:r>
            <a:r>
              <a:rPr lang="id-ID" sz="3200" dirty="0" smtClean="0"/>
              <a:t>pernyataan statement. Dalam </a:t>
            </a:r>
            <a:r>
              <a:rPr lang="id-ID" sz="3200" dirty="0"/>
              <a:t>teks argumen, </a:t>
            </a:r>
            <a:r>
              <a:rPr lang="id-ID" sz="3200" dirty="0" smtClean="0"/>
              <a:t>penulis </a:t>
            </a:r>
            <a:r>
              <a:rPr lang="id-ID" sz="3200" dirty="0"/>
              <a:t>menggunakan berbagai strategi </a:t>
            </a:r>
            <a:r>
              <a:rPr lang="id-ID" sz="3200" dirty="0" smtClean="0"/>
              <a:t>meyakinkan pembaca tentang kebenaran </a:t>
            </a:r>
            <a:r>
              <a:rPr lang="id-ID" sz="3200" dirty="0"/>
              <a:t>atau </a:t>
            </a:r>
            <a:r>
              <a:rPr lang="id-ID" sz="3200" dirty="0" smtClean="0"/>
              <a:t>ketidakbenaran pernayataan </a:t>
            </a:r>
            <a:r>
              <a:rPr lang="id-ID" sz="3200" dirty="0"/>
              <a:t>tersebut </a:t>
            </a:r>
          </a:p>
          <a:p>
            <a:pPr marL="457200" indent="-457200" algn="just">
              <a:buFont typeface="+mj-lt"/>
              <a:buAutoNum type="arabicPeriod"/>
            </a:pPr>
            <a:r>
              <a:rPr lang="id-ID" sz="3200" dirty="0"/>
              <a:t>A</a:t>
            </a:r>
            <a:r>
              <a:rPr lang="id-ID" sz="3200" dirty="0" smtClean="0"/>
              <a:t>rgumentasi adalah </a:t>
            </a:r>
            <a:r>
              <a:rPr lang="id-ID" sz="3200" dirty="0"/>
              <a:t>karangan yang berusaha memberikan alasan untuk memperkuat atau </a:t>
            </a:r>
            <a:r>
              <a:rPr lang="id-ID" sz="3200" dirty="0" smtClean="0"/>
              <a:t>menolak </a:t>
            </a:r>
            <a:r>
              <a:rPr lang="id-ID" sz="3200" dirty="0"/>
              <a:t>suatu pendapat, pendirian, atau gagasan. </a:t>
            </a:r>
            <a:r>
              <a:rPr lang="id-ID" sz="3200" dirty="0" smtClean="0"/>
              <a:t>Dikuatkan dengan fakta-fakta yang mendukung pendapat tersebut. </a:t>
            </a:r>
            <a:endParaRPr lang="id-ID" sz="3200" dirty="0"/>
          </a:p>
          <a:p>
            <a:endParaRPr lang="id-ID" dirty="0"/>
          </a:p>
          <a:p>
            <a:endParaRPr lang="id-ID" dirty="0"/>
          </a:p>
        </p:txBody>
      </p:sp>
    </p:spTree>
    <p:extLst>
      <p:ext uri="{BB962C8B-B14F-4D97-AF65-F5344CB8AC3E}">
        <p14:creationId xmlns:p14="http://schemas.microsoft.com/office/powerpoint/2010/main" val="18383516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000"/>
                                        <p:tgtEl>
                                          <p:spTgt spid="7">
                                            <p:txEl>
                                              <p:pRg st="1" end="1"/>
                                            </p:txEl>
                                          </p:spTgt>
                                        </p:tgtEl>
                                      </p:cBhvr>
                                    </p:animEffect>
                                    <p:anim calcmode="lin" valueType="num">
                                      <p:cBhvr>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Tujuan paragraf argumentasi</a:t>
            </a:r>
            <a:endParaRPr lang="id-ID" dirty="0"/>
          </a:p>
        </p:txBody>
      </p:sp>
      <p:sp>
        <p:nvSpPr>
          <p:cNvPr id="3" name="Content Placeholder 2"/>
          <p:cNvSpPr>
            <a:spLocks noGrp="1"/>
          </p:cNvSpPr>
          <p:nvPr>
            <p:ph idx="1"/>
          </p:nvPr>
        </p:nvSpPr>
        <p:spPr>
          <a:xfrm>
            <a:off x="2557463" y="2286000"/>
            <a:ext cx="7272337" cy="4457700"/>
          </a:xfrm>
        </p:spPr>
        <p:txBody>
          <a:bodyPr>
            <a:noAutofit/>
          </a:bodyPr>
          <a:lstStyle/>
          <a:p>
            <a:pPr marL="0" indent="0" algn="just">
              <a:buNone/>
            </a:pPr>
            <a:r>
              <a:rPr lang="id-ID" sz="2800" dirty="0" smtClean="0">
                <a:latin typeface="Arial" panose="020B0604020202020204" pitchFamily="34" charset="0"/>
                <a:cs typeface="Arial" panose="020B0604020202020204" pitchFamily="34" charset="0"/>
              </a:rPr>
              <a:t>Tujuan paragraf argumentasi adalah </a:t>
            </a:r>
            <a:r>
              <a:rPr lang="id-ID" sz="2800" dirty="0">
                <a:latin typeface="Arial" panose="020B0604020202020204" pitchFamily="34" charset="0"/>
                <a:cs typeface="Arial" panose="020B0604020202020204" pitchFamily="34" charset="0"/>
              </a:rPr>
              <a:t>untuk membuat pembaca yakin </a:t>
            </a:r>
            <a:r>
              <a:rPr lang="id-ID" sz="2800" dirty="0" smtClean="0">
                <a:latin typeface="Arial" panose="020B0604020202020204" pitchFamily="34" charset="0"/>
                <a:cs typeface="Arial" panose="020B0604020202020204" pitchFamily="34" charset="0"/>
              </a:rPr>
              <a:t>atau terpengaruh </a:t>
            </a:r>
            <a:r>
              <a:rPr lang="id-ID" sz="2800" dirty="0">
                <a:latin typeface="Arial" panose="020B0604020202020204" pitchFamily="34" charset="0"/>
                <a:cs typeface="Arial" panose="020B0604020202020204" pitchFamily="34" charset="0"/>
              </a:rPr>
              <a:t>agar memiliki pendapat yang sama dengan pendapat penulis</a:t>
            </a:r>
            <a:r>
              <a:rPr lang="id-ID" sz="2800" dirty="0" smtClean="0">
                <a:latin typeface="Arial" panose="020B0604020202020204" pitchFamily="34" charset="0"/>
                <a:cs typeface="Arial" panose="020B0604020202020204" pitchFamily="34" charset="0"/>
              </a:rPr>
              <a:t>.</a:t>
            </a:r>
          </a:p>
          <a:p>
            <a:pPr marL="0" indent="0" algn="just">
              <a:buNone/>
            </a:pPr>
            <a:endParaRPr lang="id-ID" sz="2800" dirty="0" smtClean="0">
              <a:latin typeface="Arial" panose="020B0604020202020204" pitchFamily="34" charset="0"/>
              <a:cs typeface="Arial" panose="020B0604020202020204" pitchFamily="34" charset="0"/>
            </a:endParaRPr>
          </a:p>
          <a:p>
            <a:pPr marL="0" indent="0" algn="just">
              <a:buNone/>
            </a:pPr>
            <a:r>
              <a:rPr lang="id-ID" sz="2800" dirty="0" smtClean="0">
                <a:latin typeface="Arial" panose="020B0604020202020204" pitchFamily="34" charset="0"/>
                <a:cs typeface="Arial" panose="020B0604020202020204" pitchFamily="34" charset="0"/>
              </a:rPr>
              <a:t>Agar </a:t>
            </a:r>
            <a:r>
              <a:rPr lang="id-ID" sz="2800" dirty="0">
                <a:latin typeface="Arial" panose="020B0604020202020204" pitchFamily="34" charset="0"/>
                <a:cs typeface="Arial" panose="020B0604020202020204" pitchFamily="34" charset="0"/>
              </a:rPr>
              <a:t>tujuan tersebut tercapai, paragraf </a:t>
            </a:r>
            <a:r>
              <a:rPr lang="id-ID" sz="2800" dirty="0" smtClean="0">
                <a:latin typeface="Arial" panose="020B0604020202020204" pitchFamily="34" charset="0"/>
                <a:cs typeface="Arial" panose="020B0604020202020204" pitchFamily="34" charset="0"/>
              </a:rPr>
              <a:t>argumentatsi harus </a:t>
            </a:r>
            <a:r>
              <a:rPr lang="id-ID" sz="2800" dirty="0">
                <a:latin typeface="Arial" panose="020B0604020202020204" pitchFamily="34" charset="0"/>
                <a:cs typeface="Arial" panose="020B0604020202020204" pitchFamily="34" charset="0"/>
              </a:rPr>
              <a:t>disertai dengan fakta-fakta yang aktual seperti data, hasil research, teori ahli, contoh, dan lain-lain.</a:t>
            </a:r>
          </a:p>
        </p:txBody>
      </p:sp>
    </p:spTree>
    <p:extLst>
      <p:ext uri="{BB962C8B-B14F-4D97-AF65-F5344CB8AC3E}">
        <p14:creationId xmlns:p14="http://schemas.microsoft.com/office/powerpoint/2010/main" val="391625856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0" presetClass="entr" presetSubtype="0" decel="10000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6"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0" presetClass="entr" presetSubtype="0" decel="10000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109978" y="257745"/>
            <a:ext cx="9720072" cy="1499616"/>
          </a:xfrm>
        </p:spPr>
        <p:txBody>
          <a:bodyPr/>
          <a:lstStyle/>
          <a:p>
            <a:pPr algn="ctr"/>
            <a:r>
              <a:rPr lang="id-ID" dirty="0" smtClean="0"/>
              <a:t>Ciri-ciri argumentasi</a:t>
            </a:r>
            <a:endParaRPr lang="id-ID" dirty="0"/>
          </a:p>
        </p:txBody>
      </p:sp>
      <p:sp>
        <p:nvSpPr>
          <p:cNvPr id="6" name="Content Placeholder 5"/>
          <p:cNvSpPr>
            <a:spLocks noGrp="1"/>
          </p:cNvSpPr>
          <p:nvPr>
            <p:ph idx="1"/>
          </p:nvPr>
        </p:nvSpPr>
        <p:spPr>
          <a:xfrm>
            <a:off x="2743390" y="1757361"/>
            <a:ext cx="9229536" cy="4672013"/>
          </a:xfrm>
        </p:spPr>
        <p:txBody>
          <a:bodyPr>
            <a:normAutofit/>
          </a:bodyPr>
          <a:lstStyle/>
          <a:p>
            <a:pPr marL="457200" lvl="0" indent="-457200" eaLnBrk="0" fontAlgn="base" hangingPunct="0">
              <a:lnSpc>
                <a:spcPct val="100000"/>
              </a:lnSpc>
              <a:spcBef>
                <a:spcPct val="0"/>
              </a:spcBef>
              <a:spcAft>
                <a:spcPct val="0"/>
              </a:spcAft>
              <a:buClrTx/>
              <a:buSzTx/>
              <a:buFont typeface="+mj-lt"/>
              <a:buAutoNum type="arabicPeriod"/>
            </a:pPr>
            <a:r>
              <a:rPr lang="id-ID" sz="3200" dirty="0"/>
              <a:t>Berisikan pendapat, pandangan, dan keyakinan </a:t>
            </a:r>
            <a:r>
              <a:rPr lang="id-ID" sz="3200" dirty="0" smtClean="0"/>
              <a:t> </a:t>
            </a:r>
            <a:r>
              <a:rPr lang="id-ID" sz="3200" dirty="0"/>
              <a:t>penulis terhadap </a:t>
            </a:r>
            <a:r>
              <a:rPr lang="id-ID" sz="3200" dirty="0" smtClean="0"/>
              <a:t>permasalahan.</a:t>
            </a:r>
          </a:p>
          <a:p>
            <a:pPr marL="457200" lvl="0" indent="-457200" eaLnBrk="0" fontAlgn="base" hangingPunct="0">
              <a:lnSpc>
                <a:spcPct val="100000"/>
              </a:lnSpc>
              <a:spcBef>
                <a:spcPct val="0"/>
              </a:spcBef>
              <a:spcAft>
                <a:spcPct val="0"/>
              </a:spcAft>
              <a:buClrTx/>
              <a:buSzTx/>
              <a:buFont typeface="+mj-lt"/>
              <a:buAutoNum type="arabicPeriod"/>
            </a:pPr>
            <a:r>
              <a:rPr lang="id-ID" sz="3200" dirty="0" smtClean="0"/>
              <a:t>Mempunyai </a:t>
            </a:r>
            <a:r>
              <a:rPr lang="id-ID" sz="3200" dirty="0"/>
              <a:t>data faktual yang digunakan untuk meyakinkan </a:t>
            </a:r>
            <a:r>
              <a:rPr lang="id-ID" sz="3200" dirty="0" smtClean="0"/>
              <a:t>pembaca.</a:t>
            </a:r>
          </a:p>
          <a:p>
            <a:pPr marL="457200" lvl="0" indent="-457200" eaLnBrk="0" fontAlgn="base" hangingPunct="0">
              <a:lnSpc>
                <a:spcPct val="100000"/>
              </a:lnSpc>
              <a:spcBef>
                <a:spcPct val="0"/>
              </a:spcBef>
              <a:spcAft>
                <a:spcPct val="0"/>
              </a:spcAft>
              <a:buClrTx/>
              <a:buSzTx/>
              <a:buFont typeface="+mj-lt"/>
              <a:buAutoNum type="arabicPeriod"/>
            </a:pPr>
            <a:r>
              <a:rPr lang="id-ID" sz="3200" dirty="0" smtClean="0"/>
              <a:t>Menjelaskan </a:t>
            </a:r>
            <a:r>
              <a:rPr lang="id-ID" sz="3200" dirty="0"/>
              <a:t>suatu permasalahan dengan cara </a:t>
            </a:r>
            <a:r>
              <a:rPr lang="id-ID" sz="3200" dirty="0" smtClean="0"/>
              <a:t>menganalis</a:t>
            </a:r>
            <a:r>
              <a:rPr lang="en-ID" sz="3200" dirty="0" smtClean="0"/>
              <a:t>is</a:t>
            </a:r>
            <a:r>
              <a:rPr lang="id-ID" sz="3200" dirty="0" smtClean="0"/>
              <a:t> </a:t>
            </a:r>
            <a:r>
              <a:rPr lang="id-ID" sz="3200" dirty="0"/>
              <a:t>dan </a:t>
            </a:r>
            <a:r>
              <a:rPr lang="id-ID" sz="3200" dirty="0" smtClean="0"/>
              <a:t>menganalogikan.</a:t>
            </a:r>
          </a:p>
          <a:p>
            <a:pPr marL="457200" lvl="0" indent="-457200" eaLnBrk="0" fontAlgn="base" hangingPunct="0">
              <a:lnSpc>
                <a:spcPct val="100000"/>
              </a:lnSpc>
              <a:spcBef>
                <a:spcPct val="0"/>
              </a:spcBef>
              <a:spcAft>
                <a:spcPct val="0"/>
              </a:spcAft>
              <a:buClrTx/>
              <a:buSzTx/>
              <a:buFont typeface="+mj-lt"/>
              <a:buAutoNum type="arabicPeriod"/>
            </a:pPr>
            <a:r>
              <a:rPr lang="id-ID" sz="3200" dirty="0" smtClean="0"/>
              <a:t>Diakhiri </a:t>
            </a:r>
            <a:r>
              <a:rPr lang="id-ID" sz="3200" dirty="0"/>
              <a:t>dengan kesimpulan yaitu berupa pendapat yang lebih luas bukan merupakan penegasan kembali topik utama </a:t>
            </a:r>
          </a:p>
          <a:p>
            <a:endParaRPr lang="id-ID" dirty="0"/>
          </a:p>
        </p:txBody>
      </p:sp>
    </p:spTree>
    <p:extLst>
      <p:ext uri="{BB962C8B-B14F-4D97-AF65-F5344CB8AC3E}">
        <p14:creationId xmlns:p14="http://schemas.microsoft.com/office/powerpoint/2010/main" val="412508442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checkerboard(across)">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checkerboard(across)">
                                      <p:cBhvr>
                                        <p:cTn id="20" dur="500"/>
                                        <p:tgtEl>
                                          <p:spTgt spid="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checkerboard(across)">
                                      <p:cBhvr>
                                        <p:cTn id="25" dur="500"/>
                                        <p:tgtEl>
                                          <p:spTgt spid="6">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nodeType="click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animEffect transition="in" filter="checkerboard(across)">
                                      <p:cBhvr>
                                        <p:cTn id="30"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Cara membuat paragraf argumentasi </a:t>
            </a:r>
            <a:endParaRPr lang="id-ID" dirty="0"/>
          </a:p>
        </p:txBody>
      </p:sp>
      <p:sp>
        <p:nvSpPr>
          <p:cNvPr id="3" name="Content Placeholder 2"/>
          <p:cNvSpPr>
            <a:spLocks noGrp="1"/>
          </p:cNvSpPr>
          <p:nvPr>
            <p:ph idx="1"/>
          </p:nvPr>
        </p:nvSpPr>
        <p:spPr/>
        <p:txBody>
          <a:bodyPr/>
          <a:lstStyle/>
          <a:p>
            <a:pPr marL="457200" indent="-457200" algn="just">
              <a:buClrTx/>
              <a:buFont typeface="+mj-lt"/>
              <a:buAutoNum type="arabicPeriod"/>
            </a:pPr>
            <a:r>
              <a:rPr lang="id-ID" sz="2800" dirty="0">
                <a:latin typeface="Arial" panose="020B0604020202020204" pitchFamily="34" charset="0"/>
                <a:cs typeface="Arial" panose="020B0604020202020204" pitchFamily="34" charset="0"/>
              </a:rPr>
              <a:t>Menentukan topik </a:t>
            </a:r>
            <a:r>
              <a:rPr lang="id-ID" sz="2800" dirty="0" smtClean="0">
                <a:latin typeface="Arial" panose="020B0604020202020204" pitchFamily="34" charset="0"/>
                <a:cs typeface="Arial" panose="020B0604020202020204" pitchFamily="34" charset="0"/>
              </a:rPr>
              <a:t>karangan</a:t>
            </a:r>
          </a:p>
          <a:p>
            <a:pPr marL="457200" indent="-457200" algn="just">
              <a:buClrTx/>
              <a:buFont typeface="+mj-lt"/>
              <a:buAutoNum type="arabicPeriod"/>
            </a:pPr>
            <a:r>
              <a:rPr lang="id-ID" sz="2800" dirty="0" smtClean="0">
                <a:latin typeface="Arial" panose="020B0604020202020204" pitchFamily="34" charset="0"/>
                <a:cs typeface="Arial" panose="020B0604020202020204" pitchFamily="34" charset="0"/>
              </a:rPr>
              <a:t>Membuat argumentasi</a:t>
            </a:r>
          </a:p>
          <a:p>
            <a:pPr marL="457200" indent="-457200" algn="just">
              <a:buClrTx/>
              <a:buFont typeface="+mj-lt"/>
              <a:buAutoNum type="arabicPeriod"/>
            </a:pPr>
            <a:r>
              <a:rPr lang="id-ID" sz="2800" dirty="0" smtClean="0">
                <a:latin typeface="Arial" panose="020B0604020202020204" pitchFamily="34" charset="0"/>
                <a:cs typeface="Arial" panose="020B0604020202020204" pitchFamily="34" charset="0"/>
              </a:rPr>
              <a:t>Mencari </a:t>
            </a:r>
            <a:r>
              <a:rPr lang="id-ID" sz="2800" dirty="0">
                <a:latin typeface="Arial" panose="020B0604020202020204" pitchFamily="34" charset="0"/>
                <a:cs typeface="Arial" panose="020B0604020202020204" pitchFamily="34" charset="0"/>
              </a:rPr>
              <a:t>bahan yang dapat dikembangkandari topik yang telah dipilih. Hal ini dilakukan untuk meyakinkan </a:t>
            </a:r>
            <a:r>
              <a:rPr lang="id-ID" sz="2800" dirty="0" smtClean="0">
                <a:latin typeface="Arial" panose="020B0604020202020204" pitchFamily="34" charset="0"/>
                <a:cs typeface="Arial" panose="020B0604020202020204" pitchFamily="34" charset="0"/>
              </a:rPr>
              <a:t>pembaca</a:t>
            </a:r>
            <a:r>
              <a:rPr lang="id-ID" sz="2800" dirty="0">
                <a:latin typeface="Arial" panose="020B0604020202020204" pitchFamily="34" charset="0"/>
                <a:cs typeface="Arial" panose="020B0604020202020204" pitchFamily="34" charset="0"/>
              </a:rPr>
              <a:t> </a:t>
            </a:r>
            <a:r>
              <a:rPr lang="id-ID" sz="2800" dirty="0" smtClean="0">
                <a:latin typeface="Arial" panose="020B0604020202020204" pitchFamily="34" charset="0"/>
                <a:cs typeface="Arial" panose="020B0604020202020204" pitchFamily="34" charset="0"/>
              </a:rPr>
              <a:t>dengan mencari beberapa fakta dan penelitian. Minimal dua fakta .</a:t>
            </a:r>
          </a:p>
          <a:p>
            <a:pPr marL="457200" indent="-457200" algn="just">
              <a:buClrTx/>
              <a:buFont typeface="+mj-lt"/>
              <a:buAutoNum type="arabicPeriod"/>
            </a:pPr>
            <a:r>
              <a:rPr lang="id-ID" sz="2800" dirty="0" smtClean="0">
                <a:latin typeface="Arial" panose="020B0604020202020204" pitchFamily="34" charset="0"/>
                <a:cs typeface="Arial" panose="020B0604020202020204" pitchFamily="34" charset="0"/>
              </a:rPr>
              <a:t>Menyusun </a:t>
            </a:r>
            <a:r>
              <a:rPr lang="id-ID" sz="2800" dirty="0">
                <a:latin typeface="Arial" panose="020B0604020202020204" pitchFamily="34" charset="0"/>
                <a:cs typeface="Arial" panose="020B0604020202020204" pitchFamily="34" charset="0"/>
              </a:rPr>
              <a:t>kerangka karangan berdasarkan topik dan tujuan yang telah ditentukan.</a:t>
            </a:r>
          </a:p>
          <a:p>
            <a:pPr marL="457200" indent="-457200">
              <a:buFont typeface="+mj-lt"/>
              <a:buAutoNum type="arabicPeriod"/>
            </a:pPr>
            <a:endParaRPr lang="id-ID" dirty="0"/>
          </a:p>
        </p:txBody>
      </p:sp>
    </p:spTree>
    <p:extLst>
      <p:ext uri="{BB962C8B-B14F-4D97-AF65-F5344CB8AC3E}">
        <p14:creationId xmlns:p14="http://schemas.microsoft.com/office/powerpoint/2010/main" val="396095805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ssolv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dissolve">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Struktur paragraf argumentasi </a:t>
            </a:r>
            <a:endParaRPr lang="id-ID" dirty="0"/>
          </a:p>
        </p:txBody>
      </p:sp>
      <p:sp>
        <p:nvSpPr>
          <p:cNvPr id="3" name="Content Placeholder 2"/>
          <p:cNvSpPr>
            <a:spLocks noGrp="1"/>
          </p:cNvSpPr>
          <p:nvPr>
            <p:ph idx="1"/>
          </p:nvPr>
        </p:nvSpPr>
        <p:spPr/>
        <p:txBody>
          <a:bodyPr/>
          <a:lstStyle/>
          <a:p>
            <a:pPr marL="457200" indent="-457200">
              <a:buFont typeface="+mj-lt"/>
              <a:buAutoNum type="arabicPeriod"/>
            </a:pPr>
            <a:r>
              <a:rPr lang="id-ID" sz="3200" dirty="0" smtClean="0"/>
              <a:t>Intro dan Kalimat Tesis/Argumen </a:t>
            </a:r>
          </a:p>
          <a:p>
            <a:pPr marL="457200" indent="-457200">
              <a:buFont typeface="+mj-lt"/>
              <a:buAutoNum type="arabicPeriod"/>
            </a:pPr>
            <a:r>
              <a:rPr lang="id-ID" sz="3200" dirty="0" smtClean="0"/>
              <a:t>Paragraf Pembuktian Fakta  1 disertai Argumen </a:t>
            </a:r>
          </a:p>
          <a:p>
            <a:pPr marL="457200" indent="-457200">
              <a:buFont typeface="+mj-lt"/>
              <a:buAutoNum type="arabicPeriod"/>
            </a:pPr>
            <a:r>
              <a:rPr lang="id-ID" sz="3200" dirty="0" smtClean="0"/>
              <a:t>Paragraf Pembuktian Fakta 2 disertai Argumen</a:t>
            </a:r>
          </a:p>
          <a:p>
            <a:pPr marL="457200" indent="-457200">
              <a:buFont typeface="+mj-lt"/>
              <a:buAutoNum type="arabicPeriod"/>
            </a:pPr>
            <a:r>
              <a:rPr lang="id-ID" sz="3200" dirty="0" smtClean="0"/>
              <a:t>Paragraf Sanggahan Argumen </a:t>
            </a:r>
          </a:p>
          <a:p>
            <a:pPr marL="457200" indent="-457200">
              <a:buFont typeface="+mj-lt"/>
              <a:buAutoNum type="arabicPeriod"/>
            </a:pPr>
            <a:r>
              <a:rPr lang="id-ID" sz="3200" dirty="0" smtClean="0"/>
              <a:t>Kesimpulan</a:t>
            </a:r>
          </a:p>
          <a:p>
            <a:pPr marL="0" indent="0">
              <a:buNone/>
            </a:pPr>
            <a:endParaRPr lang="id-ID" dirty="0" smtClean="0"/>
          </a:p>
          <a:p>
            <a:pPr marL="0" indent="0">
              <a:buNone/>
            </a:pPr>
            <a:endParaRPr lang="id-ID" dirty="0" smtClean="0"/>
          </a:p>
        </p:txBody>
      </p:sp>
    </p:spTree>
    <p:extLst>
      <p:ext uri="{BB962C8B-B14F-4D97-AF65-F5344CB8AC3E}">
        <p14:creationId xmlns:p14="http://schemas.microsoft.com/office/powerpoint/2010/main" val="161844139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1)">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heel(1)">
                                      <p:cBhvr>
                                        <p:cTn id="24" dur="2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heel(1)">
                                      <p:cBhvr>
                                        <p:cTn id="29" dur="20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heel(1)">
                                      <p:cBhvr>
                                        <p:cTn id="3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Pola pengembangan paragraf argumentasi </a:t>
            </a:r>
            <a:endParaRPr lang="id-ID"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id-ID" sz="5400" dirty="0" smtClean="0"/>
              <a:t>Sebab Akibat</a:t>
            </a:r>
          </a:p>
          <a:p>
            <a:pPr marL="457200" indent="-457200">
              <a:buFont typeface="+mj-lt"/>
              <a:buAutoNum type="arabicPeriod"/>
            </a:pPr>
            <a:r>
              <a:rPr lang="id-ID" sz="5400" dirty="0" smtClean="0"/>
              <a:t>Akibat Sebab</a:t>
            </a:r>
          </a:p>
          <a:p>
            <a:pPr marL="457200" indent="-457200">
              <a:buFont typeface="+mj-lt"/>
              <a:buAutoNum type="arabicPeriod"/>
            </a:pPr>
            <a:r>
              <a:rPr lang="id-ID" sz="5400" dirty="0" smtClean="0"/>
              <a:t>Perbandingan</a:t>
            </a:r>
            <a:endParaRPr lang="id-ID" sz="5400" dirty="0"/>
          </a:p>
        </p:txBody>
      </p:sp>
    </p:spTree>
    <p:extLst>
      <p:ext uri="{BB962C8B-B14F-4D97-AF65-F5344CB8AC3E}">
        <p14:creationId xmlns:p14="http://schemas.microsoft.com/office/powerpoint/2010/main" val="38709910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Scale>
                                      <p:cBhvr>
                                        <p:cTn id="14"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0" end="0"/>
                                            </p:txEl>
                                          </p:spTgt>
                                        </p:tgtEl>
                                        <p:attrNameLst>
                                          <p:attrName>ppt_x</p:attrName>
                                          <p:attrName>ppt_y</p:attrName>
                                        </p:attrNameLst>
                                      </p:cBhvr>
                                    </p:animMotion>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Scale>
                                      <p:cBhvr>
                                        <p:cTn id="21"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1" end="1"/>
                                            </p:txEl>
                                          </p:spTgt>
                                        </p:tgtEl>
                                        <p:attrNameLst>
                                          <p:attrName>ppt_x</p:attrName>
                                          <p:attrName>ppt_y</p:attrName>
                                        </p:attrNameLst>
                                      </p:cBhvr>
                                    </p:animMotion>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Scale>
                                      <p:cBhvr>
                                        <p:cTn id="28"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2" end="2"/>
                                            </p:txEl>
                                          </p:spTgt>
                                        </p:tgtEl>
                                        <p:attrNameLst>
                                          <p:attrName>ppt_x</p:attrName>
                                          <p:attrName>ppt_y</p:attrName>
                                        </p:attrNameLst>
                                      </p:cBhvr>
                                    </p:animMotion>
                                    <p:animEffect transition="in" filter="fade">
                                      <p:cBhvr>
                                        <p:cTn id="3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2415</TotalTime>
  <Words>892</Words>
  <Application>Microsoft Office PowerPoint</Application>
  <PresentationFormat>Widescreen</PresentationFormat>
  <Paragraphs>101</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Arial Unicode MS</vt:lpstr>
      <vt:lpstr>Times New Roman</vt:lpstr>
      <vt:lpstr>Tw Cen MT</vt:lpstr>
      <vt:lpstr>Tw Cen MT Condensed</vt:lpstr>
      <vt:lpstr>Wingdings</vt:lpstr>
      <vt:lpstr>Wingdings 3</vt:lpstr>
      <vt:lpstr>Integral</vt:lpstr>
      <vt:lpstr>Argumentasi 1</vt:lpstr>
      <vt:lpstr>Tujuan pembelajaran</vt:lpstr>
      <vt:lpstr>PERBEDAAN EKSPOSISI  DAN ARGUMENTASI </vt:lpstr>
      <vt:lpstr>Definisi ARGUMENTASI </vt:lpstr>
      <vt:lpstr>Tujuan paragraf argumentasi</vt:lpstr>
      <vt:lpstr>Ciri-ciri argumentasi</vt:lpstr>
      <vt:lpstr>Cara membuat paragraf argumentasi </vt:lpstr>
      <vt:lpstr>Struktur paragraf argumentasi </vt:lpstr>
      <vt:lpstr>Pola pengembangan paragraf argumentasi </vt:lpstr>
      <vt:lpstr>CONTOH SEBAB AKIBAT </vt:lpstr>
      <vt:lpstr>CONTOH AKIBAT SEBAB</vt:lpstr>
      <vt:lpstr>CONTOH PERBANDINGAN </vt:lpstr>
      <vt:lpstr>PowerPoint Presentation</vt:lpstr>
      <vt:lpstr>PowerPoint Presentation</vt:lpstr>
      <vt:lpstr>TESIS</vt:lpstr>
      <vt:lpstr>Samakah tema dan topik?</vt:lpstr>
      <vt:lpstr>topik</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NARASI</dc:title>
  <dc:creator>rizky.brilianti@gmail.com</dc:creator>
  <cp:lastModifiedBy>Dessy</cp:lastModifiedBy>
  <cp:revision>96</cp:revision>
  <dcterms:created xsi:type="dcterms:W3CDTF">2017-09-25T00:33:38Z</dcterms:created>
  <dcterms:modified xsi:type="dcterms:W3CDTF">2019-10-18T01:44:49Z</dcterms:modified>
</cp:coreProperties>
</file>