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804" r:id="rId4"/>
    <p:sldMasterId id="2147483816" r:id="rId5"/>
  </p:sldMasterIdLst>
  <p:notesMasterIdLst>
    <p:notesMasterId r:id="rId54"/>
  </p:notesMasterIdLst>
  <p:sldIdLst>
    <p:sldId id="256" r:id="rId6"/>
    <p:sldId id="310" r:id="rId7"/>
    <p:sldId id="281" r:id="rId8"/>
    <p:sldId id="313" r:id="rId9"/>
    <p:sldId id="314" r:id="rId10"/>
    <p:sldId id="315" r:id="rId11"/>
    <p:sldId id="316" r:id="rId12"/>
    <p:sldId id="317" r:id="rId13"/>
    <p:sldId id="358" r:id="rId14"/>
    <p:sldId id="258" r:id="rId15"/>
    <p:sldId id="259" r:id="rId16"/>
    <p:sldId id="299" r:id="rId17"/>
    <p:sldId id="307" r:id="rId18"/>
    <p:sldId id="308" r:id="rId19"/>
    <p:sldId id="277" r:id="rId20"/>
    <p:sldId id="312" r:id="rId21"/>
    <p:sldId id="283" r:id="rId22"/>
    <p:sldId id="318" r:id="rId23"/>
    <p:sldId id="319" r:id="rId24"/>
    <p:sldId id="285" r:id="rId25"/>
    <p:sldId id="309" r:id="rId26"/>
    <p:sldId id="303" r:id="rId27"/>
    <p:sldId id="289" r:id="rId28"/>
    <p:sldId id="322" r:id="rId29"/>
    <p:sldId id="320" r:id="rId30"/>
    <p:sldId id="321" r:id="rId31"/>
    <p:sldId id="323" r:id="rId32"/>
    <p:sldId id="324" r:id="rId33"/>
    <p:sldId id="325" r:id="rId34"/>
    <p:sldId id="306" r:id="rId35"/>
    <p:sldId id="326" r:id="rId36"/>
    <p:sldId id="356" r:id="rId37"/>
    <p:sldId id="357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55" r:id="rId52"/>
    <p:sldId id="298" r:id="rId5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66FF"/>
    <a:srgbClr val="0099CC"/>
    <a:srgbClr val="CC3399"/>
    <a:srgbClr val="CC0000"/>
    <a:srgbClr val="33CC33"/>
    <a:srgbClr val="FF6600"/>
    <a:srgbClr val="00CC00"/>
    <a:srgbClr val="00FF00"/>
    <a:srgbClr val="133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60" d="100"/>
          <a:sy n="60" d="100"/>
        </p:scale>
        <p:origin x="170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9" Type="http://schemas.openxmlformats.org/officeDocument/2006/relationships/slide" Target="slides/slide34.xml" /><Relationship Id="rId21" Type="http://schemas.openxmlformats.org/officeDocument/2006/relationships/slide" Target="slides/slide16.xml" /><Relationship Id="rId34" Type="http://schemas.openxmlformats.org/officeDocument/2006/relationships/slide" Target="slides/slide29.xml" /><Relationship Id="rId42" Type="http://schemas.openxmlformats.org/officeDocument/2006/relationships/slide" Target="slides/slide37.xml" /><Relationship Id="rId47" Type="http://schemas.openxmlformats.org/officeDocument/2006/relationships/slide" Target="slides/slide42.xml" /><Relationship Id="rId50" Type="http://schemas.openxmlformats.org/officeDocument/2006/relationships/slide" Target="slides/slide45.xml" /><Relationship Id="rId55" Type="http://schemas.openxmlformats.org/officeDocument/2006/relationships/presProps" Target="pres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slide" Target="slides/slide28.xml" /><Relationship Id="rId38" Type="http://schemas.openxmlformats.org/officeDocument/2006/relationships/slide" Target="slides/slide33.xml" /><Relationship Id="rId46" Type="http://schemas.openxmlformats.org/officeDocument/2006/relationships/slide" Target="slides/slide4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slide" Target="slides/slide24.xml" /><Relationship Id="rId41" Type="http://schemas.openxmlformats.org/officeDocument/2006/relationships/slide" Target="slides/slide36.xml" /><Relationship Id="rId54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slide" Target="slides/slide27.xml" /><Relationship Id="rId37" Type="http://schemas.openxmlformats.org/officeDocument/2006/relationships/slide" Target="slides/slide32.xml" /><Relationship Id="rId40" Type="http://schemas.openxmlformats.org/officeDocument/2006/relationships/slide" Target="slides/slide35.xml" /><Relationship Id="rId45" Type="http://schemas.openxmlformats.org/officeDocument/2006/relationships/slide" Target="slides/slide40.xml" /><Relationship Id="rId53" Type="http://schemas.openxmlformats.org/officeDocument/2006/relationships/slide" Target="slides/slide48.xml" /><Relationship Id="rId58" Type="http://schemas.openxmlformats.org/officeDocument/2006/relationships/tableStyles" Target="tableStyle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slide" Target="slides/slide23.xml" /><Relationship Id="rId36" Type="http://schemas.openxmlformats.org/officeDocument/2006/relationships/slide" Target="slides/slide31.xml" /><Relationship Id="rId49" Type="http://schemas.openxmlformats.org/officeDocument/2006/relationships/slide" Target="slides/slide44.xml" /><Relationship Id="rId57" Type="http://schemas.openxmlformats.org/officeDocument/2006/relationships/theme" Target="theme/theme1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slide" Target="slides/slide26.xml" /><Relationship Id="rId44" Type="http://schemas.openxmlformats.org/officeDocument/2006/relationships/slide" Target="slides/slide39.xml" /><Relationship Id="rId52" Type="http://schemas.openxmlformats.org/officeDocument/2006/relationships/slide" Target="slides/slide47.xml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slide" Target="slides/slide25.xml" /><Relationship Id="rId35" Type="http://schemas.openxmlformats.org/officeDocument/2006/relationships/slide" Target="slides/slide30.xml" /><Relationship Id="rId43" Type="http://schemas.openxmlformats.org/officeDocument/2006/relationships/slide" Target="slides/slide38.xml" /><Relationship Id="rId48" Type="http://schemas.openxmlformats.org/officeDocument/2006/relationships/slide" Target="slides/slide43.xml" /><Relationship Id="rId56" Type="http://schemas.openxmlformats.org/officeDocument/2006/relationships/viewProps" Target="viewProps.xml" /><Relationship Id="rId8" Type="http://schemas.openxmlformats.org/officeDocument/2006/relationships/slide" Target="slides/slide3.xml" /><Relationship Id="rId51" Type="http://schemas.openxmlformats.org/officeDocument/2006/relationships/slide" Target="slides/slide46.xml" /><Relationship Id="rId3" Type="http://schemas.openxmlformats.org/officeDocument/2006/relationships/slideMaster" Target="slideMasters/slideMaster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87F0-BBD2-49BE-B58E-9437006118FD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A7EEB-DDBB-4F93-930C-05E57A426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18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1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FE0243-CF76-42F3-ADDC-2540E42494B0}" type="slidenum">
              <a:rPr lang="id-ID" altLang="en-US" smtClean="0"/>
              <a:pPr/>
              <a:t>40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1592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8D0F22-B45A-4D37-90EB-8E070200D3BA}" type="slidenum">
              <a:rPr lang="id-ID" altLang="en-US" smtClean="0"/>
              <a:pPr/>
              <a:t>41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17756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F14A23-272C-47CA-9A06-FB438643F600}" type="slidenum">
              <a:rPr lang="id-ID" altLang="en-US" smtClean="0"/>
              <a:pPr/>
              <a:t>42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61304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656D5C-F29F-41AC-A7C4-E10925D9E96C}" type="slidenum">
              <a:rPr lang="id-ID" altLang="en-US" smtClean="0"/>
              <a:pPr/>
              <a:t>43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95655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37C6D8-5B44-48B0-B8AC-C54702788B79}" type="slidenum">
              <a:rPr lang="id-ID" altLang="en-US" smtClean="0"/>
              <a:pPr/>
              <a:t>44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11760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AD8935-A1E0-4B0B-A5B9-9F16B5B041B4}" type="slidenum">
              <a:rPr lang="id-ID" altLang="en-US" smtClean="0"/>
              <a:pPr/>
              <a:t>45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392512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6DF66-1ACB-4F37-87D6-6CC2C29F10FE}" type="slidenum">
              <a:rPr lang="id-ID" altLang="en-US" smtClean="0"/>
              <a:pPr/>
              <a:t>46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010646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6DF66-1ACB-4F37-87D6-6CC2C29F10FE}" type="slidenum">
              <a:rPr lang="id-ID" altLang="en-US" smtClean="0"/>
              <a:pPr/>
              <a:t>47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639739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30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1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A7EEB-DDBB-4F93-930C-05E57A4264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6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BE73A4-BBE3-4C7C-ABD5-CEE75AC3E305}" type="slidenum">
              <a:rPr lang="id-ID" altLang="en-US" smtClean="0"/>
              <a:pPr/>
              <a:t>36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4708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FF594F-2BF2-4641-A11E-8C981FAD9EE9}" type="slidenum">
              <a:rPr lang="id-ID" altLang="en-US" smtClean="0"/>
              <a:pPr/>
              <a:t>37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36251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B159B6-A1C4-4C75-8D71-89AF8D6F4CAC}" type="slidenum">
              <a:rPr lang="id-ID" altLang="en-US" smtClean="0"/>
              <a:pPr/>
              <a:t>38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635020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3A7649-5A04-469D-9994-75AB3B6D72F1}" type="slidenum">
              <a:rPr lang="id-ID" altLang="en-US" smtClean="0"/>
              <a:pPr/>
              <a:t>39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46346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5300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27116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9605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7969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379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0317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2805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3877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0577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4731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747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image" Target="../media/image4.png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13" Type="http://schemas.openxmlformats.org/officeDocument/2006/relationships/image" Target="../media/image4.png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BD66-C2D6-476F-BF27-3A59A5DCB391}" type="datetimeFigureOut">
              <a:rPr lang="id-ID" smtClean="0"/>
              <a:pPr/>
              <a:t>31/10/2019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2587F-E7DD-4D49-A378-AD779C18256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913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Relationship Id="rId4" Type="http://schemas.microsoft.com/office/2007/relationships/hdphoto" Target="../media/hdphoto1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Relationship Id="rId5" Type="http://schemas.microsoft.com/office/2007/relationships/hdphoto" Target="../media/hdphoto2.wdp" /><Relationship Id="rId4" Type="http://schemas.openxmlformats.org/officeDocument/2006/relationships/image" Target="../media/image16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Relationship Id="rId5" Type="http://schemas.microsoft.com/office/2007/relationships/hdphoto" Target="../media/hdphoto2.wdp" /><Relationship Id="rId4" Type="http://schemas.openxmlformats.org/officeDocument/2006/relationships/image" Target="../media/image16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Relationship Id="rId5" Type="http://schemas.microsoft.com/office/2007/relationships/hdphoto" Target="../media/hdphoto2.wdp" /><Relationship Id="rId4" Type="http://schemas.openxmlformats.org/officeDocument/2006/relationships/image" Target="../media/image16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3.xml" /><Relationship Id="rId5" Type="http://schemas.microsoft.com/office/2007/relationships/hdphoto" Target="../media/hdphoto2.wdp" /><Relationship Id="rId4" Type="http://schemas.openxmlformats.org/officeDocument/2006/relationships/image" Target="../media/image1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7" Type="http://schemas.microsoft.com/office/2007/relationships/hdphoto" Target="../media/hdphoto2.wdp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4.xml" /><Relationship Id="rId6" Type="http://schemas.openxmlformats.org/officeDocument/2006/relationships/image" Target="../media/image19.png" /><Relationship Id="rId5" Type="http://schemas.microsoft.com/office/2007/relationships/hdphoto" Target="../media/hdphoto1.wdp" /><Relationship Id="rId4" Type="http://schemas.openxmlformats.org/officeDocument/2006/relationships/image" Target="../media/image1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40.xml" /><Relationship Id="rId1" Type="http://schemas.openxmlformats.org/officeDocument/2006/relationships/themeOverride" Target="../theme/themeOverride2.xml" /><Relationship Id="rId5" Type="http://schemas.microsoft.com/office/2007/relationships/hdphoto" Target="../media/hdphoto1.wdp" /><Relationship Id="rId4" Type="http://schemas.openxmlformats.org/officeDocument/2006/relationships/image" Target="../media/image18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40.xml" /><Relationship Id="rId1" Type="http://schemas.openxmlformats.org/officeDocument/2006/relationships/themeOverride" Target="../theme/themeOverride3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40.xml" /><Relationship Id="rId1" Type="http://schemas.openxmlformats.org/officeDocument/2006/relationships/themeOverride" Target="../theme/themeOverride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21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21.jpeg" 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23.png" /><Relationship Id="rId7" Type="http://schemas.openxmlformats.org/officeDocument/2006/relationships/image" Target="../media/image24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51.xml" /><Relationship Id="rId6" Type="http://schemas.microsoft.com/office/2007/relationships/hdphoto" Target="../media/hdphoto1.wdp" /><Relationship Id="rId5" Type="http://schemas.openxmlformats.org/officeDocument/2006/relationships/image" Target="../media/image14.png" /><Relationship Id="rId4" Type="http://schemas.microsoft.com/office/2007/relationships/hdphoto" Target="../media/hdphoto3.wdp" 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23.png" /><Relationship Id="rId7" Type="http://schemas.openxmlformats.org/officeDocument/2006/relationships/image" Target="../media/image24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51.xml" /><Relationship Id="rId6" Type="http://schemas.microsoft.com/office/2007/relationships/hdphoto" Target="../media/hdphoto1.wdp" /><Relationship Id="rId5" Type="http://schemas.openxmlformats.org/officeDocument/2006/relationships/image" Target="../media/image14.png" /><Relationship Id="rId4" Type="http://schemas.microsoft.com/office/2007/relationships/hdphoto" Target="../media/hdphoto3.wdp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46.xml" 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23.png" /><Relationship Id="rId7" Type="http://schemas.openxmlformats.org/officeDocument/2006/relationships/image" Target="../media/image24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51.xml" /><Relationship Id="rId6" Type="http://schemas.microsoft.com/office/2007/relationships/hdphoto" Target="../media/hdphoto1.wdp" /><Relationship Id="rId5" Type="http://schemas.openxmlformats.org/officeDocument/2006/relationships/image" Target="../media/image14.png" /><Relationship Id="rId4" Type="http://schemas.microsoft.com/office/2007/relationships/hdphoto" Target="../media/hdphoto3.wdp" 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4.wdp" /><Relationship Id="rId3" Type="http://schemas.openxmlformats.org/officeDocument/2006/relationships/image" Target="../media/image23.png" /><Relationship Id="rId7" Type="http://schemas.openxmlformats.org/officeDocument/2006/relationships/image" Target="../media/image24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51.xml" /><Relationship Id="rId6" Type="http://schemas.microsoft.com/office/2007/relationships/hdphoto" Target="../media/hdphoto1.wdp" /><Relationship Id="rId5" Type="http://schemas.openxmlformats.org/officeDocument/2006/relationships/image" Target="../media/image14.png" /><Relationship Id="rId4" Type="http://schemas.microsoft.com/office/2007/relationships/hdphoto" Target="../media/hdphoto3.wdp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 /><Relationship Id="rId2" Type="http://schemas.openxmlformats.org/officeDocument/2006/relationships/slideLayout" Target="../slideLayouts/slideLayout2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7.jpeg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46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49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49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9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9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9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9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0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9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9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9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49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9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49.xml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49.xml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49.xml" 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7" Type="http://schemas.openxmlformats.org/officeDocument/2006/relationships/image" Target="../media/image32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51.xml" /><Relationship Id="rId6" Type="http://schemas.openxmlformats.org/officeDocument/2006/relationships/image" Target="../media/image31.png" /><Relationship Id="rId5" Type="http://schemas.microsoft.com/office/2007/relationships/hdphoto" Target="../media/hdphoto1.wdp" /><Relationship Id="rId4" Type="http://schemas.openxmlformats.org/officeDocument/2006/relationships/image" Target="../media/image1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1.jp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-315416"/>
            <a:ext cx="8501122" cy="213861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Berlin Sans FB Demi" pitchFamily="34" charset="0"/>
              </a:rPr>
              <a:t>PEDOMAN UMUM </a:t>
            </a:r>
            <a:r>
              <a:rPr lang="en-US" sz="2800" b="1" dirty="0">
                <a:solidFill>
                  <a:schemeClr val="tx1"/>
                </a:solidFill>
                <a:latin typeface="Berlin Sans FB Demi" pitchFamily="34" charset="0"/>
              </a:rPr>
              <a:t>EJAAN BAHASA INDONESIA</a:t>
            </a:r>
            <a:br>
              <a:rPr lang="en-US" sz="2800" b="1" dirty="0">
                <a:solidFill>
                  <a:schemeClr val="tx1"/>
                </a:solidFill>
                <a:latin typeface="Berlin Sans FB Demi" pitchFamily="34" charset="0"/>
              </a:rPr>
            </a:br>
            <a:r>
              <a:rPr lang="en-US" sz="2800" b="1" dirty="0">
                <a:solidFill>
                  <a:schemeClr val="tx1"/>
                </a:solidFill>
                <a:latin typeface="Berlin Sans FB Demi" pitchFamily="34" charset="0"/>
              </a:rPr>
              <a:t>(</a:t>
            </a:r>
            <a:r>
              <a:rPr lang="en-US" sz="2800" b="1" dirty="0">
                <a:latin typeface="Berlin Sans FB Demi" pitchFamily="34" charset="0"/>
              </a:rPr>
              <a:t>HURUF</a:t>
            </a:r>
            <a:r>
              <a:rPr lang="en-US" sz="2800" b="1" dirty="0">
                <a:solidFill>
                  <a:schemeClr val="tx1"/>
                </a:solidFill>
                <a:latin typeface="Berlin Sans FB Demi" pitchFamily="34" charset="0"/>
              </a:rPr>
              <a:t>, ANGKA DAN BILANGAN, SERTA </a:t>
            </a:r>
            <a:r>
              <a:rPr lang="en-US" sz="2800" b="1" dirty="0">
                <a:latin typeface="Berlin Sans FB Demi" pitchFamily="34" charset="0"/>
              </a:rPr>
              <a:t>TANDA BACA</a:t>
            </a:r>
            <a:r>
              <a:rPr lang="en-US" sz="2800" b="1" dirty="0">
                <a:solidFill>
                  <a:schemeClr val="tx1"/>
                </a:solidFill>
                <a:latin typeface="Berlin Sans FB Demi" pitchFamily="34" charset="0"/>
              </a:rPr>
              <a:t>)</a:t>
            </a:r>
            <a:endParaRPr lang="id-ID" sz="32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41168"/>
            <a:ext cx="9144000" cy="936104"/>
          </a:xfrm>
          <a:prstGeom prst="rect">
            <a:avLst/>
          </a:prstGeom>
          <a:solidFill>
            <a:schemeClr val="tx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517" y="4941168"/>
            <a:ext cx="7672631" cy="1143000"/>
          </a:xfrm>
        </p:spPr>
        <p:txBody>
          <a:bodyPr/>
          <a:lstStyle/>
          <a:p>
            <a:pPr algn="ctr"/>
            <a:r>
              <a:rPr lang="en-US" sz="7200" b="1" dirty="0">
                <a:solidFill>
                  <a:schemeClr val="accent3">
                    <a:lumMod val="50000"/>
                  </a:schemeClr>
                </a:solidFill>
                <a:latin typeface="Harrington" pitchFamily="82" charset="0"/>
              </a:rPr>
              <a:t>HURUF</a:t>
            </a:r>
            <a:endParaRPr lang="id-ID" sz="7200" dirty="0">
              <a:solidFill>
                <a:schemeClr val="accent3">
                  <a:lumMod val="50000"/>
                </a:schemeClr>
              </a:solidFill>
              <a:latin typeface="Harrington" pitchFamily="82" charset="0"/>
            </a:endParaRPr>
          </a:p>
        </p:txBody>
      </p:sp>
      <p:pic>
        <p:nvPicPr>
          <p:cNvPr id="6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691760" y="3467118"/>
            <a:ext cx="1128712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9012" y="836712"/>
            <a:ext cx="7848872" cy="62879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643182"/>
            <a:ext cx="9144000" cy="378621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sto MT" pitchFamily="18" charset="0"/>
              </a:rPr>
              <a:t>HURUF KAPITAL</a:t>
            </a:r>
            <a:endParaRPr lang="id-ID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013576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dirty="0"/>
              <a:t>	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4" y="24154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168" y="2736077"/>
            <a:ext cx="7418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</a:t>
            </a:r>
            <a:r>
              <a:rPr lang="en-US" b="1" dirty="0" err="1"/>
              <a:t>kalimat</a:t>
            </a:r>
            <a:r>
              <a:rPr lang="en-US" b="1" dirty="0"/>
              <a:t> </a:t>
            </a:r>
          </a:p>
          <a:p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en-ID" b="1" dirty="0" err="1"/>
              <a:t>Unsur</a:t>
            </a:r>
            <a:r>
              <a:rPr lang="en-ID" b="1" dirty="0"/>
              <a:t> </a:t>
            </a:r>
            <a:r>
              <a:rPr lang="en-ID" b="1" dirty="0" err="1"/>
              <a:t>pertama</a:t>
            </a:r>
            <a:r>
              <a:rPr lang="en-ID" b="1" dirty="0"/>
              <a:t> </a:t>
            </a:r>
            <a:r>
              <a:rPr lang="en-ID" b="1" dirty="0" err="1"/>
              <a:t>nama</a:t>
            </a:r>
            <a:r>
              <a:rPr lang="en-ID" b="1" dirty="0"/>
              <a:t> orang</a:t>
            </a:r>
            <a:endParaRPr lang="en-US" b="1" dirty="0"/>
          </a:p>
          <a:p>
            <a:r>
              <a:rPr lang="en-US" dirty="0"/>
              <a:t>	</a:t>
            </a:r>
            <a:r>
              <a:rPr lang="en-US" dirty="0" err="1"/>
              <a:t>Arthi</a:t>
            </a:r>
            <a:r>
              <a:rPr lang="en-US" dirty="0"/>
              <a:t> </a:t>
            </a:r>
            <a:r>
              <a:rPr lang="en-US" dirty="0" err="1"/>
              <a:t>Intan</a:t>
            </a:r>
            <a:r>
              <a:rPr lang="en-US" dirty="0"/>
              <a:t> </a:t>
            </a:r>
            <a:r>
              <a:rPr lang="en-US" dirty="0" err="1"/>
              <a:t>Permata</a:t>
            </a:r>
            <a:r>
              <a:rPr lang="en-US" dirty="0"/>
              <a:t> </a:t>
            </a:r>
            <a:r>
              <a:rPr lang="en-US" dirty="0" err="1"/>
              <a:t>Hati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Awal</a:t>
            </a:r>
            <a:r>
              <a:rPr lang="en-US" b="1" dirty="0"/>
              <a:t> </a:t>
            </a:r>
            <a:r>
              <a:rPr lang="en-US" b="1" dirty="0" err="1"/>
              <a:t>kalimat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endParaRPr lang="en-US" b="1" dirty="0"/>
          </a:p>
          <a:p>
            <a:r>
              <a:rPr lang="en-US" dirty="0"/>
              <a:t>	“</a:t>
            </a:r>
            <a:r>
              <a:rPr lang="en-US" dirty="0" err="1"/>
              <a:t>Pergi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hidupku</a:t>
            </a:r>
            <a:r>
              <a:rPr lang="en-US" dirty="0"/>
              <a:t>!” </a:t>
            </a:r>
            <a:r>
              <a:rPr lang="en-US" dirty="0" err="1"/>
              <a:t>pinta</a:t>
            </a:r>
            <a:r>
              <a:rPr lang="en-US" dirty="0"/>
              <a:t> Irma</a:t>
            </a:r>
          </a:p>
          <a:p>
            <a:r>
              <a:rPr lang="en-US" dirty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Berhubungan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Agama</a:t>
            </a:r>
          </a:p>
          <a:p>
            <a:r>
              <a:rPr lang="en-US" dirty="0"/>
              <a:t>	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-Mu</a:t>
            </a:r>
          </a:p>
          <a:p>
            <a:r>
              <a:rPr lang="en-US" dirty="0"/>
              <a:t> </a:t>
            </a:r>
          </a:p>
        </p:txBody>
      </p:sp>
      <p:pic>
        <p:nvPicPr>
          <p:cNvPr id="8" name="Picture 3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30" b="94987" l="25667" r="43667">
                        <a14:foregroundMark x1="34333" y1="86967" x2="34167" y2="91980"/>
                        <a14:foregroundMark x1="35667" y1="86216" x2="36667" y2="91479"/>
                        <a14:foregroundMark x1="39500" y1="71429" x2="39500" y2="71429"/>
                        <a14:foregroundMark x1="30833" y1="71429" x2="30833" y2="71429"/>
                        <a14:backgroundMark x1="36333" y1="48872" x2="37333" y2="501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34346" r="57415"/>
          <a:stretch/>
        </p:blipFill>
        <p:spPr bwMode="auto">
          <a:xfrm>
            <a:off x="142844" y="3500438"/>
            <a:ext cx="6534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9012" y="836712"/>
            <a:ext cx="7848872" cy="62879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43248"/>
            <a:ext cx="9144000" cy="328614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sto MT" pitchFamily="18" charset="0"/>
              </a:rPr>
              <a:t>HURUF KAPITAL</a:t>
            </a:r>
            <a:endParaRPr lang="id-ID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013576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dirty="0"/>
              <a:t>	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4" y="24154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168" y="2852936"/>
            <a:ext cx="74180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Huruf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pertama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pada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gelar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kehormatan</a:t>
            </a:r>
            <a:endParaRPr lang="en-US" b="1" dirty="0"/>
          </a:p>
          <a:p>
            <a:pPr lvl="0"/>
            <a:r>
              <a:rPr lang="en-US" dirty="0"/>
              <a:t>	</a:t>
            </a:r>
            <a:r>
              <a:rPr lang="en-US" dirty="0" err="1"/>
              <a:t>Ayahnya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Sultan</a:t>
            </a:r>
          </a:p>
          <a:p>
            <a:r>
              <a:rPr lang="en-US" dirty="0"/>
              <a:t>	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Sultan </a:t>
            </a:r>
            <a:r>
              <a:rPr lang="en-US" dirty="0" err="1"/>
              <a:t>Hasanudin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jabatan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pangkat</a:t>
            </a:r>
            <a:endParaRPr lang="en-US" b="1" dirty="0"/>
          </a:p>
          <a:p>
            <a:r>
              <a:rPr lang="en-US" dirty="0"/>
              <a:t>	</a:t>
            </a:r>
            <a:r>
              <a:rPr lang="en-US" dirty="0" err="1"/>
              <a:t>Pamanku</a:t>
            </a:r>
            <a:r>
              <a:rPr lang="en-US" dirty="0"/>
              <a:t> </a:t>
            </a:r>
            <a:r>
              <a:rPr lang="en-US" dirty="0" err="1"/>
              <a:t>diangkat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Direktur</a:t>
            </a:r>
            <a:endParaRPr lang="en-US" dirty="0"/>
          </a:p>
          <a:p>
            <a:r>
              <a:rPr lang="en-ID" dirty="0"/>
              <a:t>	</a:t>
            </a:r>
            <a:r>
              <a:rPr lang="en-ID" dirty="0" err="1"/>
              <a:t>Aku</a:t>
            </a:r>
            <a:r>
              <a:rPr lang="en-ID" dirty="0"/>
              <a:t> </a:t>
            </a:r>
            <a:r>
              <a:rPr lang="en-ID" dirty="0" err="1"/>
              <a:t>bertemu</a:t>
            </a:r>
            <a:r>
              <a:rPr lang="en-ID" dirty="0"/>
              <a:t> </a:t>
            </a:r>
            <a:r>
              <a:rPr lang="en-ID" dirty="0" err="1"/>
              <a:t>Presiden</a:t>
            </a:r>
            <a:r>
              <a:rPr lang="en-ID" dirty="0"/>
              <a:t> </a:t>
            </a:r>
            <a:r>
              <a:rPr lang="en-ID" dirty="0" err="1"/>
              <a:t>Republik</a:t>
            </a:r>
            <a:r>
              <a:rPr lang="en-ID" dirty="0"/>
              <a:t> Indonesia</a:t>
            </a:r>
            <a:endParaRPr lang="en-US" dirty="0"/>
          </a:p>
          <a:p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suku</a:t>
            </a:r>
            <a:r>
              <a:rPr lang="en-US" b="1" dirty="0"/>
              <a:t>, </a:t>
            </a:r>
            <a:r>
              <a:rPr lang="en-US" b="1" dirty="0" err="1"/>
              <a:t>bangsa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bahasa</a:t>
            </a:r>
            <a:endParaRPr lang="en-US" b="1" dirty="0"/>
          </a:p>
          <a:p>
            <a:r>
              <a:rPr lang="en-US" dirty="0"/>
              <a:t>	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Jawa</a:t>
            </a:r>
            <a:endParaRPr lang="en-US" dirty="0"/>
          </a:p>
          <a:p>
            <a:r>
              <a:rPr lang="en-ID" dirty="0"/>
              <a:t>	</a:t>
            </a:r>
            <a:r>
              <a:rPr lang="en-ID" dirty="0" err="1"/>
              <a:t>Saya</a:t>
            </a:r>
            <a:r>
              <a:rPr lang="en-ID" dirty="0"/>
              <a:t> </a:t>
            </a:r>
            <a:r>
              <a:rPr lang="en-ID" dirty="0" err="1"/>
              <a:t>berbicara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Bahasa Indonesia</a:t>
            </a:r>
          </a:p>
          <a:p>
            <a:r>
              <a:rPr lang="en-ID" dirty="0"/>
              <a:t>	Kami, </a:t>
            </a:r>
            <a:r>
              <a:rPr lang="en-ID" dirty="0" err="1"/>
              <a:t>putra-putri</a:t>
            </a:r>
            <a:r>
              <a:rPr lang="en-ID" dirty="0"/>
              <a:t> Indonesia </a:t>
            </a:r>
            <a:r>
              <a:rPr lang="en-ID" dirty="0" err="1"/>
              <a:t>mengaku</a:t>
            </a:r>
            <a:r>
              <a:rPr lang="en-ID" dirty="0"/>
              <a:t> </a:t>
            </a:r>
            <a:r>
              <a:rPr lang="en-ID" dirty="0" err="1"/>
              <a:t>berbangsa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, </a:t>
            </a:r>
            <a:r>
              <a:rPr lang="en-ID" dirty="0" err="1"/>
              <a:t>bangsa</a:t>
            </a:r>
            <a:r>
              <a:rPr lang="en-ID" dirty="0"/>
              <a:t> Indonesia</a:t>
            </a:r>
          </a:p>
          <a:p>
            <a:r>
              <a:rPr lang="en-ID" dirty="0"/>
              <a:t>	</a:t>
            </a:r>
            <a:r>
              <a:rPr lang="en-ID" dirty="0" err="1"/>
              <a:t>Dia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keBelanda-Belandaan</a:t>
            </a:r>
            <a:endParaRPr lang="en-ID" dirty="0"/>
          </a:p>
          <a:p>
            <a:r>
              <a:rPr lang="en-ID" dirty="0"/>
              <a:t>	</a:t>
            </a:r>
            <a:r>
              <a:rPr lang="en-ID" dirty="0" err="1"/>
              <a:t>Ibuku</a:t>
            </a:r>
            <a:r>
              <a:rPr lang="en-ID" dirty="0"/>
              <a:t> </a:t>
            </a:r>
            <a:r>
              <a:rPr lang="en-ID" dirty="0" err="1"/>
              <a:t>membawa</a:t>
            </a:r>
            <a:r>
              <a:rPr lang="en-ID" dirty="0"/>
              <a:t> </a:t>
            </a:r>
            <a:r>
              <a:rPr lang="en-ID" dirty="0" err="1"/>
              <a:t>garam</a:t>
            </a:r>
            <a:r>
              <a:rPr lang="en-ID" dirty="0"/>
              <a:t> </a:t>
            </a:r>
            <a:r>
              <a:rPr lang="en-ID" dirty="0" err="1"/>
              <a:t>Inggris</a:t>
            </a:r>
            <a:endParaRPr lang="en-ID" dirty="0"/>
          </a:p>
          <a:p>
            <a:endParaRPr lang="en-US" dirty="0"/>
          </a:p>
        </p:txBody>
      </p:sp>
      <p:pic>
        <p:nvPicPr>
          <p:cNvPr id="8" name="Picture 3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30" b="94987" l="25667" r="43667">
                        <a14:foregroundMark x1="34333" y1="86967" x2="34167" y2="91980"/>
                        <a14:foregroundMark x1="35667" y1="86216" x2="36667" y2="91479"/>
                        <a14:foregroundMark x1="39500" y1="71429" x2="39500" y2="71429"/>
                        <a14:foregroundMark x1="30833" y1="71429" x2="30833" y2="71429"/>
                        <a14:backgroundMark x1="36333" y1="48872" x2="37333" y2="501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34346" r="57415"/>
          <a:stretch/>
        </p:blipFill>
        <p:spPr bwMode="auto">
          <a:xfrm>
            <a:off x="142844" y="3500438"/>
            <a:ext cx="6534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1" dur="1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9012" y="836712"/>
            <a:ext cx="7848872" cy="62879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43248"/>
            <a:ext cx="9144000" cy="328614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sto MT" pitchFamily="18" charset="0"/>
              </a:rPr>
              <a:t>HURUF KAPITAL</a:t>
            </a:r>
            <a:endParaRPr lang="id-ID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013576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dirty="0"/>
              <a:t>	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4" y="24154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168" y="2852936"/>
            <a:ext cx="74180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Huruf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kapital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dipakai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sebagai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nama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hari</a:t>
            </a:r>
            <a:r>
              <a:rPr lang="en-US" b="1" spc="30" dirty="0">
                <a:solidFill>
                  <a:srgbClr val="000000"/>
                </a:solidFill>
              </a:rPr>
              <a:t>, </a:t>
            </a:r>
            <a:r>
              <a:rPr lang="en-US" b="1" spc="30" dirty="0" err="1">
                <a:solidFill>
                  <a:srgbClr val="000000"/>
                </a:solidFill>
              </a:rPr>
              <a:t>bulan</a:t>
            </a:r>
            <a:r>
              <a:rPr lang="en-US" b="1" spc="30" dirty="0">
                <a:solidFill>
                  <a:srgbClr val="000000"/>
                </a:solidFill>
              </a:rPr>
              <a:t>, </a:t>
            </a:r>
            <a:r>
              <a:rPr lang="en-US" b="1" spc="30" dirty="0" err="1">
                <a:solidFill>
                  <a:srgbClr val="000000"/>
                </a:solidFill>
              </a:rPr>
              <a:t>dan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tahun</a:t>
            </a:r>
            <a:endParaRPr lang="en-US" b="1" dirty="0"/>
          </a:p>
          <a:p>
            <a:pPr lvl="0"/>
            <a:r>
              <a:rPr lang="en-US" dirty="0"/>
              <a:t>	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Rabu</a:t>
            </a:r>
            <a:r>
              <a:rPr lang="en-US" dirty="0"/>
              <a:t>,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Desember</a:t>
            </a:r>
            <a:r>
              <a:rPr lang="en-US" dirty="0"/>
              <a:t>,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Masehi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peristiwa</a:t>
            </a:r>
            <a:r>
              <a:rPr lang="en-US" b="1" dirty="0"/>
              <a:t> </a:t>
            </a:r>
            <a:r>
              <a:rPr lang="en-US" b="1" dirty="0" err="1"/>
              <a:t>sejarah</a:t>
            </a:r>
            <a:endParaRPr lang="en-US" b="1" dirty="0"/>
          </a:p>
          <a:p>
            <a:r>
              <a:rPr lang="en-US" dirty="0"/>
              <a:t>	</a:t>
            </a:r>
            <a:r>
              <a:rPr lang="en-US" dirty="0" err="1"/>
              <a:t>Perlombaan</a:t>
            </a:r>
            <a:r>
              <a:rPr lang="en-US" dirty="0"/>
              <a:t> </a:t>
            </a:r>
            <a:r>
              <a:rPr lang="en-US" dirty="0" err="1"/>
              <a:t>senjata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pecahnya</a:t>
            </a:r>
            <a:r>
              <a:rPr lang="en-US" dirty="0"/>
              <a:t> </a:t>
            </a:r>
            <a:r>
              <a:rPr lang="en-US" dirty="0" err="1"/>
              <a:t>Perang</a:t>
            </a:r>
            <a:r>
              <a:rPr lang="en-US" dirty="0"/>
              <a:t> </a:t>
            </a:r>
            <a:r>
              <a:rPr lang="en-US" dirty="0" err="1"/>
              <a:t>Dunia</a:t>
            </a:r>
            <a:endParaRPr lang="en-US" dirty="0"/>
          </a:p>
          <a:p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nama</a:t>
            </a:r>
            <a:r>
              <a:rPr lang="en-US" b="1" dirty="0"/>
              <a:t> </a:t>
            </a:r>
            <a:r>
              <a:rPr lang="en-US" b="1" dirty="0" err="1"/>
              <a:t>geografi</a:t>
            </a:r>
            <a:endParaRPr lang="en-US" b="1" dirty="0"/>
          </a:p>
          <a:p>
            <a:r>
              <a:rPr lang="en-US" dirty="0"/>
              <a:t>	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di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Pantai</a:t>
            </a:r>
            <a:endParaRPr lang="en-US" dirty="0"/>
          </a:p>
          <a:p>
            <a:r>
              <a:rPr lang="en-ID" dirty="0"/>
              <a:t>	</a:t>
            </a:r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mengambil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Pulau</a:t>
            </a:r>
            <a:r>
              <a:rPr lang="en-ID" dirty="0"/>
              <a:t> </a:t>
            </a:r>
            <a:r>
              <a:rPr lang="en-ID" dirty="0" err="1"/>
              <a:t>Weh</a:t>
            </a:r>
            <a:endParaRPr lang="en-ID" dirty="0"/>
          </a:p>
          <a:p>
            <a:r>
              <a:rPr lang="en-ID" dirty="0"/>
              <a:t>	</a:t>
            </a:r>
            <a:r>
              <a:rPr lang="en-ID" dirty="0" err="1"/>
              <a:t>Saya</a:t>
            </a:r>
            <a:r>
              <a:rPr lang="en-ID" dirty="0"/>
              <a:t> </a:t>
            </a:r>
            <a:r>
              <a:rPr lang="en-ID" dirty="0" err="1"/>
              <a:t>bertugas</a:t>
            </a:r>
            <a:r>
              <a:rPr lang="en-ID" dirty="0"/>
              <a:t> </a:t>
            </a:r>
            <a:r>
              <a:rPr lang="en-ID" dirty="0" err="1"/>
              <a:t>menjaga</a:t>
            </a:r>
            <a:r>
              <a:rPr lang="en-ID" dirty="0"/>
              <a:t> </a:t>
            </a:r>
            <a:r>
              <a:rPr lang="en-ID" dirty="0" err="1"/>
              <a:t>perdamaian</a:t>
            </a:r>
            <a:r>
              <a:rPr lang="en-ID" dirty="0"/>
              <a:t> di </a:t>
            </a:r>
            <a:r>
              <a:rPr lang="en-ID" dirty="0" err="1"/>
              <a:t>Samudera</a:t>
            </a:r>
            <a:r>
              <a:rPr lang="en-ID" dirty="0"/>
              <a:t> </a:t>
            </a:r>
            <a:r>
              <a:rPr lang="en-ID" dirty="0" err="1"/>
              <a:t>Hindia</a:t>
            </a:r>
            <a:endParaRPr lang="en-ID" dirty="0"/>
          </a:p>
          <a:p>
            <a:endParaRPr lang="en-US" dirty="0"/>
          </a:p>
        </p:txBody>
      </p:sp>
      <p:pic>
        <p:nvPicPr>
          <p:cNvPr id="8" name="Picture 3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30" b="94987" l="25667" r="43667">
                        <a14:foregroundMark x1="34333" y1="86967" x2="34167" y2="91980"/>
                        <a14:foregroundMark x1="35667" y1="86216" x2="36667" y2="91479"/>
                        <a14:foregroundMark x1="39500" y1="71429" x2="39500" y2="71429"/>
                        <a14:foregroundMark x1="30833" y1="71429" x2="30833" y2="71429"/>
                        <a14:backgroundMark x1="36333" y1="48872" x2="37333" y2="501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34346" r="57415"/>
          <a:stretch/>
        </p:blipFill>
        <p:spPr bwMode="auto">
          <a:xfrm>
            <a:off x="142844" y="3500438"/>
            <a:ext cx="6534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54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329012" y="836712"/>
            <a:ext cx="7848872" cy="628798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3143248"/>
            <a:ext cx="9144000" cy="3286148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sto MT" pitchFamily="18" charset="0"/>
              </a:rPr>
              <a:t>HURUF KAPITAL</a:t>
            </a:r>
            <a:endParaRPr lang="id-ID" dirty="0"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536" y="2492896"/>
            <a:ext cx="8013576" cy="36724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id-ID" dirty="0"/>
              <a:t>	</a:t>
            </a:r>
            <a:endParaRPr lang="id-ID" sz="2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44" y="24154"/>
            <a:ext cx="1219200" cy="121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0168" y="2852936"/>
            <a:ext cx="74180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Huruf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kapital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dipakai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sebagai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untuk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penulisan</a:t>
            </a:r>
            <a:r>
              <a:rPr lang="en-US" b="1" spc="30" dirty="0">
                <a:solidFill>
                  <a:srgbClr val="000000"/>
                </a:solidFill>
              </a:rPr>
              <a:t> </a:t>
            </a:r>
            <a:r>
              <a:rPr lang="en-US" b="1" spc="30" dirty="0" err="1">
                <a:solidFill>
                  <a:srgbClr val="000000"/>
                </a:solidFill>
              </a:rPr>
              <a:t>judul</a:t>
            </a:r>
            <a:endParaRPr lang="en-US" b="1" dirty="0"/>
          </a:p>
          <a:p>
            <a:pPr lvl="0"/>
            <a:r>
              <a:rPr lang="en-US" dirty="0"/>
              <a:t>	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mempersentasikan</a:t>
            </a:r>
            <a:r>
              <a:rPr lang="en-US" dirty="0"/>
              <a:t>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i="1" dirty="0" err="1"/>
              <a:t>Imunisasi</a:t>
            </a:r>
            <a:r>
              <a:rPr lang="en-US" i="1" dirty="0"/>
              <a:t> MR </a:t>
            </a:r>
            <a:r>
              <a:rPr lang="en-US" i="1" dirty="0" err="1"/>
              <a:t>Sebagai</a:t>
            </a:r>
            <a:r>
              <a:rPr lang="en-US" i="1" dirty="0"/>
              <a:t> </a:t>
            </a:r>
            <a:r>
              <a:rPr lang="en-US" i="1" dirty="0" err="1"/>
              <a:t>Antisipasi</a:t>
            </a:r>
            <a:r>
              <a:rPr lang="en-US" i="1" dirty="0"/>
              <a:t> 	Virus Rubella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singkatan</a:t>
            </a:r>
            <a:endParaRPr lang="en-US" b="1" dirty="0"/>
          </a:p>
          <a:p>
            <a:r>
              <a:rPr lang="en-US" dirty="0"/>
              <a:t>	</a:t>
            </a:r>
            <a:r>
              <a:rPr lang="en-US" dirty="0" err="1"/>
              <a:t>Yth</a:t>
            </a:r>
            <a:r>
              <a:rPr lang="en-US" dirty="0"/>
              <a:t>. </a:t>
            </a:r>
            <a:r>
              <a:rPr lang="en-US" dirty="0" err="1"/>
              <a:t>Direktur</a:t>
            </a:r>
            <a:r>
              <a:rPr lang="en-US" dirty="0"/>
              <a:t> </a:t>
            </a:r>
            <a:r>
              <a:rPr lang="en-US" dirty="0" err="1"/>
              <a:t>Akper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bergelar</a:t>
            </a:r>
            <a:r>
              <a:rPr lang="en-US" dirty="0"/>
              <a:t> M.M.</a:t>
            </a:r>
          </a:p>
          <a:p>
            <a:endParaRPr lang="en-US" dirty="0"/>
          </a:p>
          <a:p>
            <a:pPr lvl="0"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b="1" dirty="0" err="1"/>
              <a:t>Huruf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sapaan</a:t>
            </a:r>
            <a:endParaRPr lang="en-US" b="1" dirty="0"/>
          </a:p>
          <a:p>
            <a:r>
              <a:rPr lang="en-US" dirty="0"/>
              <a:t>	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kabar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?</a:t>
            </a:r>
            <a:endParaRPr lang="en-ID" dirty="0"/>
          </a:p>
          <a:p>
            <a:endParaRPr lang="en-US" dirty="0"/>
          </a:p>
        </p:txBody>
      </p:sp>
      <p:pic>
        <p:nvPicPr>
          <p:cNvPr id="8" name="Picture 3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30" b="94987" l="25667" r="43667">
                        <a14:foregroundMark x1="34333" y1="86967" x2="34167" y2="91980"/>
                        <a14:foregroundMark x1="35667" y1="86216" x2="36667" y2="91479"/>
                        <a14:foregroundMark x1="39500" y1="71429" x2="39500" y2="71429"/>
                        <a14:foregroundMark x1="30833" y1="71429" x2="30833" y2="71429"/>
                        <a14:backgroundMark x1="36333" y1="48872" x2="37333" y2="5012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34346" r="57415"/>
          <a:stretch/>
        </p:blipFill>
        <p:spPr bwMode="auto">
          <a:xfrm>
            <a:off x="142844" y="3500438"/>
            <a:ext cx="6534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6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73555" y="1567851"/>
            <a:ext cx="4644008" cy="209434"/>
          </a:xfrm>
          <a:prstGeom prst="roundRect">
            <a:avLst/>
          </a:prstGeom>
          <a:gradFill>
            <a:gsLst>
              <a:gs pos="89150">
                <a:srgbClr val="7EA3C6">
                  <a:alpha val="38000"/>
                </a:srgbClr>
              </a:gs>
              <a:gs pos="60400">
                <a:srgbClr val="7B9CBA"/>
              </a:gs>
              <a:gs pos="0">
                <a:schemeClr val="accent1">
                  <a:shade val="85000"/>
                  <a:alpha val="5000"/>
                </a:schemeClr>
              </a:gs>
              <a:gs pos="100000">
                <a:schemeClr val="accent1">
                  <a:tint val="90000"/>
                  <a:satMod val="200000"/>
                  <a:alpha val="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4014" y="2092732"/>
            <a:ext cx="3304548" cy="3175727"/>
          </a:xfrm>
          <a:prstGeom prst="ellipse">
            <a:avLst/>
          </a:prstGeom>
          <a:gradFill>
            <a:gsLst>
              <a:gs pos="29134">
                <a:srgbClr val="66787B">
                  <a:alpha val="15000"/>
                </a:srgbClr>
              </a:gs>
              <a:gs pos="7000">
                <a:schemeClr val="accent5">
                  <a:shade val="85000"/>
                  <a:alpha val="0"/>
                </a:schemeClr>
              </a:gs>
              <a:gs pos="100000">
                <a:schemeClr val="accent5">
                  <a:tint val="90000"/>
                  <a:satMod val="200000"/>
                  <a:alpha val="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467544" y="2119893"/>
            <a:ext cx="2976189" cy="30065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7631" y="838129"/>
            <a:ext cx="382829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err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Huruf</a:t>
            </a:r>
            <a:r>
              <a:rPr lang="en-US" sz="4800" b="1" dirty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Calisto MT" pitchFamily="18" charset="0"/>
              </a:rPr>
              <a:t> Miring</a:t>
            </a:r>
            <a:endParaRPr lang="en-US" sz="3200" b="1" dirty="0">
              <a:ln w="5080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3617" y="2204864"/>
            <a:ext cx="59103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  <a:buFont typeface="Wingdings" pitchFamily="2" charset="2"/>
              <a:buChar char="q"/>
            </a:pPr>
            <a:r>
              <a:rPr lang="en-US" sz="2000" b="1" dirty="0" err="1"/>
              <a:t>Menuliskan</a:t>
            </a:r>
            <a:r>
              <a:rPr lang="en-US" sz="2000" b="1" dirty="0"/>
              <a:t> </a:t>
            </a:r>
            <a:r>
              <a:rPr lang="en-US" sz="2000" b="1" dirty="0" err="1"/>
              <a:t>judul</a:t>
            </a:r>
            <a:r>
              <a:rPr lang="en-US" sz="2000" b="1" dirty="0"/>
              <a:t> </a:t>
            </a:r>
            <a:r>
              <a:rPr lang="en-US" sz="2000" b="1" dirty="0" err="1"/>
              <a:t>buku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koran</a:t>
            </a:r>
            <a:endParaRPr lang="en-US" sz="2000" b="1" dirty="0"/>
          </a:p>
          <a:p>
            <a:r>
              <a:rPr lang="en-US" sz="2000" dirty="0" err="1"/>
              <a:t>Kemarin</a:t>
            </a:r>
            <a:r>
              <a:rPr lang="en-US" sz="2000" dirty="0"/>
              <a:t>, </a:t>
            </a:r>
            <a:r>
              <a:rPr lang="en-US" sz="2000" dirty="0" err="1"/>
              <a:t>saya</a:t>
            </a:r>
            <a:r>
              <a:rPr lang="en-US" sz="2000" dirty="0"/>
              <a:t> </a:t>
            </a:r>
            <a:r>
              <a:rPr lang="en-US" sz="2000" dirty="0" err="1"/>
              <a:t>membeli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 </a:t>
            </a:r>
            <a:r>
              <a:rPr lang="en-US" sz="2000" i="1" dirty="0" err="1"/>
              <a:t>Ejaan</a:t>
            </a:r>
            <a:r>
              <a:rPr lang="en-US" sz="2000" i="1" dirty="0"/>
              <a:t> yang </a:t>
            </a:r>
            <a:r>
              <a:rPr lang="en-US" sz="2000" i="1" dirty="0" err="1"/>
              <a:t>Disempurnakan</a:t>
            </a:r>
            <a:r>
              <a:rPr lang="en-US" sz="2000" i="1" dirty="0"/>
              <a:t>.</a:t>
            </a:r>
          </a:p>
          <a:p>
            <a:r>
              <a:rPr lang="en-ID" sz="2000" dirty="0" err="1"/>
              <a:t>Saya</a:t>
            </a:r>
            <a:r>
              <a:rPr lang="en-ID" sz="2000" dirty="0"/>
              <a:t> </a:t>
            </a:r>
            <a:r>
              <a:rPr lang="en-ID" sz="2000" dirty="0" err="1"/>
              <a:t>membaca</a:t>
            </a:r>
            <a:r>
              <a:rPr lang="en-ID" sz="2000" dirty="0"/>
              <a:t> </a:t>
            </a:r>
            <a:r>
              <a:rPr lang="en-ID" sz="2000" i="1" dirty="0" err="1"/>
              <a:t>Republika</a:t>
            </a:r>
            <a:r>
              <a:rPr lang="en-ID" sz="2000" i="1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pagi</a:t>
            </a:r>
            <a:r>
              <a:rPr lang="en-ID" sz="2000" dirty="0"/>
              <a:t>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297030" y="3391832"/>
            <a:ext cx="6061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  <a:buFont typeface="Wingdings" pitchFamily="2" charset="2"/>
              <a:buChar char="q"/>
            </a:pPr>
            <a:r>
              <a:rPr lang="en-US" sz="2000" b="1" dirty="0" err="1"/>
              <a:t>Menegaskan</a:t>
            </a:r>
            <a:r>
              <a:rPr lang="en-US" sz="2000" b="1" dirty="0"/>
              <a:t> </a:t>
            </a:r>
            <a:r>
              <a:rPr lang="en-US" sz="2000" b="1" dirty="0" err="1"/>
              <a:t>suatu</a:t>
            </a:r>
            <a:r>
              <a:rPr lang="en-US" sz="2000" b="1" dirty="0"/>
              <a:t> </a:t>
            </a:r>
            <a:r>
              <a:rPr lang="en-US" sz="2000" b="1" dirty="0" err="1"/>
              <a:t>kalimat</a:t>
            </a:r>
            <a:endParaRPr lang="en-US" sz="2000" b="1" dirty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en-US" sz="2000" b="1" dirty="0"/>
              <a:t>	</a:t>
            </a:r>
            <a:r>
              <a:rPr lang="en-US" sz="2000" dirty="0" err="1"/>
              <a:t>Manakah</a:t>
            </a:r>
            <a:r>
              <a:rPr lang="en-US" sz="2000" dirty="0"/>
              <a:t> yang </a:t>
            </a:r>
            <a:r>
              <a:rPr lang="en-US" sz="2000" i="1" dirty="0" err="1"/>
              <a:t>bukan</a:t>
            </a:r>
            <a:r>
              <a:rPr lang="en-US" sz="2000" i="1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?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1F2123"/>
              </a:buClr>
            </a:pPr>
            <a:r>
              <a:rPr lang="en-US" sz="2000" dirty="0"/>
              <a:t> 	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i="1" dirty="0" err="1"/>
              <a:t>diantar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i="1" dirty="0" err="1"/>
              <a:t>mengantar</a:t>
            </a:r>
            <a:r>
              <a:rPr lang="en-US" sz="2000" dirty="0"/>
              <a:t> </a:t>
            </a:r>
            <a:r>
              <a:rPr lang="en-US" sz="2000" dirty="0" err="1"/>
              <a:t>membelinya</a:t>
            </a:r>
            <a:r>
              <a:rPr lang="en-US" sz="2000" dirty="0"/>
              <a:t>.</a:t>
            </a:r>
            <a:endParaRPr lang="id-ID" sz="2000" b="1" spc="3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1946" y="5127981"/>
            <a:ext cx="5980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2000" dirty="0"/>
              <a:t>  </a:t>
            </a:r>
            <a:r>
              <a:rPr lang="en-US" sz="2000" b="1" dirty="0" err="1"/>
              <a:t>Ungkapan</a:t>
            </a:r>
            <a:r>
              <a:rPr lang="en-US" sz="2000" b="1" dirty="0"/>
              <a:t> Bahasa </a:t>
            </a:r>
            <a:r>
              <a:rPr lang="en-US" sz="2000" b="1" dirty="0" err="1"/>
              <a:t>daerah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asing</a:t>
            </a:r>
            <a:endParaRPr lang="en-US" sz="2000" b="1" dirty="0"/>
          </a:p>
          <a:p>
            <a:r>
              <a:rPr lang="en-US" sz="2000" dirty="0"/>
              <a:t>	Nama </a:t>
            </a:r>
            <a:r>
              <a:rPr lang="en-US" sz="2000" dirty="0" err="1"/>
              <a:t>ilmiah</a:t>
            </a:r>
            <a:r>
              <a:rPr lang="en-US" sz="2000" dirty="0"/>
              <a:t> </a:t>
            </a:r>
            <a:r>
              <a:rPr lang="en-US" sz="2000" dirty="0" err="1"/>
              <a:t>buah</a:t>
            </a:r>
            <a:r>
              <a:rPr lang="en-US" sz="2000" dirty="0"/>
              <a:t> </a:t>
            </a:r>
            <a:r>
              <a:rPr lang="en-US" sz="2000" dirty="0" err="1"/>
              <a:t>manggis</a:t>
            </a:r>
            <a:r>
              <a:rPr lang="en-US" sz="2000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</a:t>
            </a:r>
            <a:r>
              <a:rPr lang="en-US" sz="2000" i="1" dirty="0"/>
              <a:t>Garcinia 	</a:t>
            </a:r>
            <a:r>
              <a:rPr lang="en-US" sz="2000" i="1" dirty="0" err="1"/>
              <a:t>mangostana</a:t>
            </a:r>
            <a:r>
              <a:rPr lang="en-US" sz="2000" dirty="0"/>
              <a:t>.</a:t>
            </a:r>
            <a:endParaRPr lang="id-ID" sz="2000" b="1" spc="30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4" b="90226" l="10000" r="90000">
                        <a14:foregroundMark x1="77333" y1="36341" x2="74333" y2="90226"/>
                        <a14:backgroundMark x1="21167" y1="36842" x2="24833" y2="8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76" t="27374" r="9015"/>
          <a:stretch/>
        </p:blipFill>
        <p:spPr>
          <a:xfrm>
            <a:off x="1383618" y="647809"/>
            <a:ext cx="1070938" cy="18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7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16032" y="2564904"/>
            <a:ext cx="6372200" cy="268998"/>
          </a:xfrm>
          <a:prstGeom prst="roundRect">
            <a:avLst/>
          </a:prstGeom>
          <a:gradFill>
            <a:gsLst>
              <a:gs pos="59983">
                <a:srgbClr val="0D9483">
                  <a:alpha val="87000"/>
                </a:srgbClr>
              </a:gs>
              <a:gs pos="77900">
                <a:srgbClr val="098E7D">
                  <a:alpha val="0"/>
                </a:srgbClr>
              </a:gs>
              <a:gs pos="0">
                <a:schemeClr val="accent6">
                  <a:lumMod val="95000"/>
                  <a:alpha val="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1632" y="5517232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2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9810" y="989660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3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547900" y="989660"/>
            <a:ext cx="2976189" cy="30065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051" y="1728941"/>
            <a:ext cx="3529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Huruf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Tebal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7554" y="3148612"/>
            <a:ext cx="5666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US" sz="2400" b="1" dirty="0" err="1"/>
              <a:t>Dipakai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menegaskan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yang </a:t>
            </a:r>
            <a:r>
              <a:rPr lang="en-US" sz="2400" b="1" dirty="0" err="1"/>
              <a:t>sudah</a:t>
            </a:r>
            <a:r>
              <a:rPr lang="en-US" sz="2400" b="1" dirty="0"/>
              <a:t> </a:t>
            </a:r>
            <a:r>
              <a:rPr lang="en-US" sz="2400" b="1" dirty="0" err="1"/>
              <a:t>dicetak</a:t>
            </a:r>
            <a:r>
              <a:rPr lang="en-US" sz="2400" b="1" dirty="0"/>
              <a:t> miring</a:t>
            </a:r>
          </a:p>
          <a:p>
            <a:pPr marL="342900" lvl="0" indent="-342900"/>
            <a:r>
              <a:rPr lang="en-US" sz="2400" dirty="0"/>
              <a:t>	</a:t>
            </a:r>
            <a:r>
              <a:rPr lang="en-US" sz="2400" dirty="0" err="1">
                <a:latin typeface="Goudy Old Style" pitchFamily="18" charset="0"/>
              </a:rPr>
              <a:t>Huruf</a:t>
            </a:r>
            <a:r>
              <a:rPr lang="en-US" sz="2400" dirty="0">
                <a:latin typeface="Goudy Old Style" pitchFamily="18" charset="0"/>
              </a:rPr>
              <a:t> </a:t>
            </a:r>
            <a:r>
              <a:rPr lang="en-US" sz="2400" i="1" dirty="0">
                <a:latin typeface="Goudy Old Style" pitchFamily="18" charset="0"/>
              </a:rPr>
              <a:t>dh</a:t>
            </a:r>
            <a:r>
              <a:rPr lang="en-US" sz="2400" dirty="0">
                <a:latin typeface="Goudy Old Style" pitchFamily="18" charset="0"/>
              </a:rPr>
              <a:t>, </a:t>
            </a:r>
            <a:r>
              <a:rPr lang="en-US" sz="2400" dirty="0" err="1">
                <a:latin typeface="Goudy Old Style" pitchFamily="18" charset="0"/>
              </a:rPr>
              <a:t>pada</a:t>
            </a:r>
            <a:r>
              <a:rPr lang="en-US" sz="2400" dirty="0">
                <a:latin typeface="Goudy Old Style" pitchFamily="18" charset="0"/>
              </a:rPr>
              <a:t> kata </a:t>
            </a:r>
            <a:r>
              <a:rPr lang="en-US" sz="2400" i="1" dirty="0">
                <a:latin typeface="Goudy Old Style" pitchFamily="18" charset="0"/>
              </a:rPr>
              <a:t>Rama</a:t>
            </a:r>
            <a:r>
              <a:rPr lang="en-US" sz="2400" b="1" i="1" dirty="0">
                <a:latin typeface="Goudy Old Style" pitchFamily="18" charset="0"/>
              </a:rPr>
              <a:t>dh</a:t>
            </a:r>
            <a:r>
              <a:rPr lang="en-US" sz="2400" i="1" dirty="0">
                <a:latin typeface="Goudy Old Style" pitchFamily="18" charset="0"/>
              </a:rPr>
              <a:t>an </a:t>
            </a:r>
            <a:r>
              <a:rPr lang="en-US" sz="2400" dirty="0" err="1">
                <a:latin typeface="Goudy Old Style" pitchFamily="18" charset="0"/>
              </a:rPr>
              <a:t>tidak</a:t>
            </a:r>
            <a:r>
              <a:rPr lang="en-US" sz="2400" dirty="0">
                <a:latin typeface="Goudy Old Style" pitchFamily="18" charset="0"/>
              </a:rPr>
              <a:t> </a:t>
            </a:r>
            <a:r>
              <a:rPr lang="en-US" sz="2400" dirty="0" err="1">
                <a:latin typeface="Goudy Old Style" pitchFamily="18" charset="0"/>
              </a:rPr>
              <a:t>terdapat</a:t>
            </a:r>
            <a:r>
              <a:rPr lang="en-US" sz="2400" dirty="0">
                <a:latin typeface="Goudy Old Style" pitchFamily="18" charset="0"/>
              </a:rPr>
              <a:t> </a:t>
            </a:r>
            <a:r>
              <a:rPr lang="en-US" sz="2400" dirty="0" err="1">
                <a:latin typeface="Goudy Old Style" pitchFamily="18" charset="0"/>
              </a:rPr>
              <a:t>dalam</a:t>
            </a:r>
            <a:r>
              <a:rPr lang="en-US" sz="2400" dirty="0">
                <a:latin typeface="Goudy Old Style" pitchFamily="18" charset="0"/>
              </a:rPr>
              <a:t> </a:t>
            </a:r>
            <a:r>
              <a:rPr lang="en-US" sz="2400" dirty="0" err="1">
                <a:latin typeface="Goudy Old Style" pitchFamily="18" charset="0"/>
              </a:rPr>
              <a:t>Ejaan</a:t>
            </a:r>
            <a:r>
              <a:rPr lang="en-US" sz="2400" dirty="0">
                <a:latin typeface="Goudy Old Style" pitchFamily="18" charset="0"/>
              </a:rPr>
              <a:t> Bahasa Indonesia.</a:t>
            </a:r>
          </a:p>
          <a:p>
            <a:pPr marL="342900" lvl="0" indent="-342900"/>
            <a:endParaRPr lang="id-ID" sz="2400" dirty="0">
              <a:latin typeface="Goudy Old Style" pitchFamily="18" charset="0"/>
            </a:endParaRPr>
          </a:p>
          <a:p>
            <a:pPr marL="342900" indent="-342900"/>
            <a:r>
              <a:rPr lang="en-US" sz="2400" b="1" dirty="0"/>
              <a:t>2. </a:t>
            </a:r>
            <a:r>
              <a:rPr lang="en-US" sz="2400" b="1" dirty="0" err="1"/>
              <a:t>Dipakai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menegaskan</a:t>
            </a:r>
            <a:r>
              <a:rPr lang="en-US" sz="2400" b="1" dirty="0"/>
              <a:t>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karangan</a:t>
            </a:r>
            <a:endParaRPr lang="id-ID" sz="2400" dirty="0">
              <a:latin typeface="Goudy Old Style" pitchFamily="18" charset="0"/>
            </a:endParaRPr>
          </a:p>
          <a:p>
            <a:pPr marL="342900" lvl="0" indent="-342900"/>
            <a:r>
              <a:rPr lang="id-ID" sz="2400" dirty="0">
                <a:latin typeface="Goudy Old Style" pitchFamily="18" charset="0"/>
              </a:rPr>
              <a:t>	</a:t>
            </a:r>
            <a:r>
              <a:rPr lang="en-ID" sz="2400" b="1" dirty="0">
                <a:latin typeface="Goudy Old Style" pitchFamily="18" charset="0"/>
              </a:rPr>
              <a:t>1.1 </a:t>
            </a:r>
            <a:r>
              <a:rPr lang="en-ID" sz="2400" b="1" dirty="0" err="1">
                <a:latin typeface="Goudy Old Style" pitchFamily="18" charset="0"/>
              </a:rPr>
              <a:t>Latar</a:t>
            </a:r>
            <a:r>
              <a:rPr lang="en-ID" sz="2400" b="1" dirty="0">
                <a:latin typeface="Goudy Old Style" pitchFamily="18" charset="0"/>
              </a:rPr>
              <a:t> </a:t>
            </a:r>
            <a:r>
              <a:rPr lang="en-ID" sz="2400" b="1" dirty="0" err="1">
                <a:latin typeface="Goudy Old Style" pitchFamily="18" charset="0"/>
              </a:rPr>
              <a:t>Belakang</a:t>
            </a:r>
            <a:endParaRPr lang="en-US" sz="2400" dirty="0">
              <a:latin typeface="Goudy Old Style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6032" y="1273140"/>
            <a:ext cx="2439924" cy="2443892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49500" y="2078172"/>
            <a:ext cx="923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4000" b="1" dirty="0">
                <a:latin typeface="+mj-lt"/>
              </a:rPr>
              <a:t>EBI</a:t>
            </a:r>
            <a:endParaRPr lang="id-ID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8612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320" y="5039310"/>
            <a:ext cx="9144000" cy="111139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7654" y="1518857"/>
            <a:ext cx="9123966" cy="202289"/>
          </a:xfrm>
          <a:prstGeom prst="roundRect">
            <a:avLst/>
          </a:prstGeom>
          <a:gradFill>
            <a:gsLst>
              <a:gs pos="59983">
                <a:srgbClr val="0D9483">
                  <a:alpha val="87000"/>
                </a:srgbClr>
              </a:gs>
              <a:gs pos="77900">
                <a:srgbClr val="098E7D">
                  <a:alpha val="0"/>
                </a:srgbClr>
              </a:gs>
              <a:gs pos="0">
                <a:schemeClr val="accent6">
                  <a:lumMod val="95000"/>
                  <a:alpha val="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084646">
            <a:off x="179394" y="2646530"/>
            <a:ext cx="2489002" cy="2389990"/>
          </a:xfrm>
          <a:prstGeom prst="ellipse">
            <a:avLst/>
          </a:prstGeom>
          <a:gradFill>
            <a:gsLst>
              <a:gs pos="3320">
                <a:srgbClr val="19A996">
                  <a:alpha val="52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5952" y="-27969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3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02174" y="193020"/>
            <a:ext cx="2439924" cy="2443892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5762" y="40466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Penulisan</a:t>
            </a:r>
            <a:r>
              <a:rPr lang="en-US" sz="4000" b="1" dirty="0">
                <a:latin typeface="+mj-lt"/>
              </a:rPr>
              <a:t> Kata</a:t>
            </a:r>
            <a:endParaRPr lang="id-ID" sz="2400" b="1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1988" y="159438"/>
            <a:ext cx="4414068" cy="146936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id-ID" altLang="en-US" sz="3200" dirty="0">
                <a:latin typeface="Aharoni" pitchFamily="2" charset="0"/>
                <a:cs typeface="Aharoni" pitchFamily="2" charset="0"/>
              </a:rPr>
              <a:t>Kata depan, partikel, dan kata ganti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1798488"/>
            <a:ext cx="8711468" cy="50595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Kata depan </a:t>
            </a:r>
            <a:r>
              <a:rPr lang="id-ID" sz="2400" b="1" dirty="0">
                <a:latin typeface="Sylfaen" panose="010A0502050306030303" pitchFamily="18" charset="0"/>
              </a:rPr>
              <a:t>di, ke, dari, </a:t>
            </a:r>
            <a:r>
              <a:rPr lang="id-ID" sz="2400" dirty="0">
                <a:latin typeface="Sylfaen" panose="010A0502050306030303" pitchFamily="18" charset="0"/>
              </a:rPr>
              <a:t>ditulis terpisah dari kata yang mengikutinya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Bermalam sajalah</a:t>
            </a:r>
            <a:r>
              <a:rPr lang="id-ID" sz="2400" b="1" i="1" dirty="0">
                <a:latin typeface="Sylfaen" panose="010A0502050306030303" pitchFamily="18" charset="0"/>
              </a:rPr>
              <a:t> di </a:t>
            </a:r>
            <a:r>
              <a:rPr lang="id-ID" sz="2400" i="1" dirty="0">
                <a:latin typeface="Sylfaen" panose="010A0502050306030303" pitchFamily="18" charset="0"/>
              </a:rPr>
              <a:t>sini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i="1" dirty="0">
                <a:latin typeface="Sylfaen" panose="010A0502050306030303" pitchFamily="18" charset="0"/>
              </a:rPr>
              <a:t>	</a:t>
            </a:r>
            <a:r>
              <a:rPr lang="id-ID" sz="2400" b="1" i="1" dirty="0">
                <a:latin typeface="Sylfaen" panose="010A0502050306030303" pitchFamily="18" charset="0"/>
              </a:rPr>
              <a:t>di</a:t>
            </a:r>
            <a:r>
              <a:rPr lang="id-ID" sz="2400" i="1" dirty="0">
                <a:latin typeface="Sylfaen" panose="010A0502050306030303" pitchFamily="18" charset="0"/>
              </a:rPr>
              <a:t> mana dia sekarang?</a:t>
            </a:r>
            <a:endParaRPr lang="en-ID" sz="2400" i="1" dirty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sz="2400" i="1" dirty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Partikel </a:t>
            </a:r>
            <a:r>
              <a:rPr lang="id-ID" sz="2400" b="1" dirty="0">
                <a:latin typeface="Sylfaen" panose="010A0502050306030303" pitchFamily="18" charset="0"/>
              </a:rPr>
              <a:t>–lah, -kah, </a:t>
            </a:r>
            <a:r>
              <a:rPr lang="id-ID" sz="2400" dirty="0">
                <a:latin typeface="Sylfaen" panose="010A0502050306030303" pitchFamily="18" charset="0"/>
              </a:rPr>
              <a:t>- ditulis serangkai dengan kata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b="1" i="1" dirty="0">
                <a:latin typeface="Sylfaen" panose="010A0502050306030303" pitchFamily="18" charset="0"/>
              </a:rPr>
              <a:t>Bacalah</a:t>
            </a:r>
            <a:r>
              <a:rPr lang="id-ID" sz="2400" i="1" dirty="0">
                <a:latin typeface="Sylfaen" panose="010A0502050306030303" pitchFamily="18" charset="0"/>
              </a:rPr>
              <a:t> buku itu!</a:t>
            </a:r>
          </a:p>
          <a:p>
            <a:pPr>
              <a:defRPr/>
            </a:pPr>
            <a:endParaRPr lang="en-ID" sz="2400" dirty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Partikel –</a:t>
            </a:r>
            <a:r>
              <a:rPr lang="id-ID" sz="2400" b="1" dirty="0">
                <a:latin typeface="Sylfaen" panose="010A0502050306030303" pitchFamily="18" charset="0"/>
              </a:rPr>
              <a:t>pun</a:t>
            </a:r>
            <a:r>
              <a:rPr lang="id-ID" sz="2400" dirty="0">
                <a:latin typeface="Sylfaen" panose="010A0502050306030303" pitchFamily="18" charset="0"/>
              </a:rPr>
              <a:t> ditulis terpisah dengan kata yang mendahuluinya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b="1" i="1" dirty="0">
                <a:latin typeface="Sylfaen" panose="010A0502050306030303" pitchFamily="18" charset="0"/>
              </a:rPr>
              <a:t>Adik pun </a:t>
            </a:r>
            <a:r>
              <a:rPr lang="id-ID" sz="2400" i="1" dirty="0">
                <a:latin typeface="Sylfaen" panose="010A0502050306030303" pitchFamily="18" charset="0"/>
              </a:rPr>
              <a:t>membaca di tempat itu</a:t>
            </a:r>
          </a:p>
          <a:p>
            <a:pPr>
              <a:defRPr/>
            </a:pPr>
            <a:endParaRPr lang="en-ID" sz="2400" dirty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1025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320" y="5039310"/>
            <a:ext cx="9144000" cy="1111398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-7654" y="1518857"/>
            <a:ext cx="9123966" cy="202289"/>
          </a:xfrm>
          <a:prstGeom prst="roundRect">
            <a:avLst/>
          </a:prstGeom>
          <a:gradFill>
            <a:gsLst>
              <a:gs pos="59983">
                <a:srgbClr val="0D9483">
                  <a:alpha val="87000"/>
                </a:srgbClr>
              </a:gs>
              <a:gs pos="77900">
                <a:srgbClr val="098E7D">
                  <a:alpha val="0"/>
                </a:srgbClr>
              </a:gs>
              <a:gs pos="0">
                <a:schemeClr val="accent6">
                  <a:lumMod val="95000"/>
                  <a:alpha val="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084646">
            <a:off x="179394" y="2646530"/>
            <a:ext cx="2489002" cy="2389990"/>
          </a:xfrm>
          <a:prstGeom prst="ellipse">
            <a:avLst/>
          </a:prstGeom>
          <a:gradFill>
            <a:gsLst>
              <a:gs pos="3320">
                <a:srgbClr val="19A996">
                  <a:alpha val="52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5952" y="-27969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3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02174" y="193020"/>
            <a:ext cx="2439924" cy="2443892"/>
          </a:xfrm>
          <a:prstGeom prst="ellipse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5762" y="404664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+mj-lt"/>
              </a:rPr>
              <a:t>Penulisan</a:t>
            </a:r>
            <a:r>
              <a:rPr lang="en-US" sz="4000" b="1" dirty="0">
                <a:latin typeface="+mj-lt"/>
              </a:rPr>
              <a:t> Kata</a:t>
            </a:r>
            <a:endParaRPr lang="id-ID" sz="2400" b="1" dirty="0">
              <a:latin typeface="+mj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1988" y="159438"/>
            <a:ext cx="4414068" cy="146936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id-ID" altLang="en-US" sz="3200" dirty="0">
                <a:latin typeface="Aharoni" pitchFamily="2" charset="0"/>
                <a:cs typeface="Aharoni" pitchFamily="2" charset="0"/>
              </a:rPr>
              <a:t>Kata depan, partikel, dan kata ganti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9512" y="1798488"/>
            <a:ext cx="8711468" cy="50595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ID" sz="2400" dirty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Kata ganti –</a:t>
            </a:r>
            <a:r>
              <a:rPr lang="id-ID" sz="2400" b="1" dirty="0">
                <a:latin typeface="Sylfaen" panose="010A0502050306030303" pitchFamily="18" charset="0"/>
              </a:rPr>
              <a:t>ku, -kau, -mu, -nya </a:t>
            </a:r>
            <a:r>
              <a:rPr lang="id-ID" sz="2400" dirty="0">
                <a:latin typeface="Sylfaen" panose="010A0502050306030303" pitchFamily="18" charset="0"/>
              </a:rPr>
              <a:t>ditulis serangkai dengan kata yang mengikutinya</a:t>
            </a:r>
            <a:endParaRPr lang="en-ID" sz="2400" dirty="0">
              <a:latin typeface="Sylfaen" panose="010A0502050306030303" pitchFamily="18" charset="0"/>
            </a:endParaRPr>
          </a:p>
          <a:p>
            <a:pPr marL="45720" indent="0">
              <a:buNone/>
              <a:defRPr/>
            </a:pPr>
            <a:endParaRPr lang="id-ID" sz="2400" dirty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Kata ganti</a:t>
            </a:r>
            <a:r>
              <a:rPr lang="id-ID" sz="2400" b="1" dirty="0">
                <a:latin typeface="Sylfaen" panose="010A0502050306030303" pitchFamily="18" charset="0"/>
              </a:rPr>
              <a:t> –ku, -kau, -mu, -nya </a:t>
            </a:r>
            <a:r>
              <a:rPr lang="id-ID" sz="2400" dirty="0">
                <a:latin typeface="Sylfaen" panose="010A0502050306030303" pitchFamily="18" charset="0"/>
              </a:rPr>
              <a:t>apabila digabung dengan bentuk singkatan atau kata yang diawali huruf kapital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KTP-mu </a:t>
            </a:r>
            <a:r>
              <a:rPr lang="id-ID" sz="2400" b="1" i="1" dirty="0">
                <a:latin typeface="Sylfaen" panose="010A0502050306030303" pitchFamily="18" charset="0"/>
              </a:rPr>
              <a:t>SIM-nya</a:t>
            </a:r>
          </a:p>
          <a:p>
            <a:pPr>
              <a:defRPr/>
            </a:pPr>
            <a:endParaRPr lang="en-ID" sz="1600" dirty="0">
              <a:latin typeface="Sylfaen" panose="010A0502050306030303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76514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44624"/>
            <a:ext cx="7886700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  <a:defRPr/>
            </a:pPr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Kata Turunan dan </a:t>
            </a:r>
            <a:endParaRPr lang="en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  <a:defRPr/>
            </a:pPr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Bentuk Ulang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504950"/>
            <a:ext cx="7886700" cy="527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Imbuhan (awalan, sisipan, akhiran, gabungan) ditulis serangkai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Ber</a:t>
            </a:r>
            <a:r>
              <a:rPr lang="id-ID" sz="2400" dirty="0">
                <a:latin typeface="Sylfaen" panose="010A0502050306030303" pitchFamily="18" charset="0"/>
              </a:rPr>
              <a:t>jalan, g</a:t>
            </a:r>
            <a:r>
              <a:rPr lang="id-ID" sz="2400" i="1" dirty="0">
                <a:latin typeface="Sylfaen" panose="010A0502050306030303" pitchFamily="18" charset="0"/>
              </a:rPr>
              <a:t>em</a:t>
            </a:r>
            <a:r>
              <a:rPr lang="id-ID" sz="2400" dirty="0">
                <a:latin typeface="Sylfaen" panose="010A0502050306030303" pitchFamily="18" charset="0"/>
              </a:rPr>
              <a:t>etar, lukis</a:t>
            </a:r>
            <a:r>
              <a:rPr lang="id-ID" sz="2400" i="1" dirty="0">
                <a:latin typeface="Sylfaen" panose="010A0502050306030303" pitchFamily="18" charset="0"/>
              </a:rPr>
              <a:t>an,</a:t>
            </a:r>
            <a:r>
              <a:rPr lang="id-ID" sz="2400" dirty="0">
                <a:latin typeface="Sylfaen" panose="010A0502050306030303" pitchFamily="18" charset="0"/>
              </a:rPr>
              <a:t> </a:t>
            </a:r>
            <a:r>
              <a:rPr lang="id-ID" sz="2400" i="1" dirty="0">
                <a:latin typeface="Sylfaen" panose="010A0502050306030303" pitchFamily="18" charset="0"/>
              </a:rPr>
              <a:t>di</a:t>
            </a:r>
            <a:r>
              <a:rPr lang="id-ID" sz="2400" dirty="0">
                <a:latin typeface="Sylfaen" panose="010A0502050306030303" pitchFamily="18" charset="0"/>
              </a:rPr>
              <a:t>permaink</a:t>
            </a:r>
            <a:r>
              <a:rPr lang="id-ID" sz="2400" i="1" dirty="0">
                <a:latin typeface="Sylfaen" panose="010A0502050306030303" pitchFamily="18" charset="0"/>
              </a:rPr>
              <a:t>an</a:t>
            </a:r>
            <a:endParaRPr lang="id-ID" sz="2400" dirty="0">
              <a:latin typeface="Sylfaen" panose="010A0502050306030303" pitchFamily="18" charset="0"/>
            </a:endParaRPr>
          </a:p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Imbuhan menggunakan tanda hubung apablia digabungkan dengan  atau kata dasar yang bukan bahasa Indonesia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mem</a:t>
            </a:r>
            <a:r>
              <a:rPr lang="id-ID" sz="2400" dirty="0">
                <a:latin typeface="Sylfaen" panose="010A0502050306030303" pitchFamily="18" charset="0"/>
              </a:rPr>
              <a:t>-PHK-kan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di</a:t>
            </a:r>
            <a:r>
              <a:rPr lang="id-ID" sz="2400" dirty="0">
                <a:latin typeface="Sylfaen" panose="010A0502050306030303" pitchFamily="18" charset="0"/>
              </a:rPr>
              <a:t>-upgrade</a:t>
            </a:r>
          </a:p>
          <a:p>
            <a:pPr>
              <a:defRPr/>
            </a:pPr>
            <a:r>
              <a:rPr lang="id-ID" sz="2400" dirty="0">
                <a:latin typeface="Sylfaen" panose="010A0502050306030303" pitchFamily="18" charset="0"/>
              </a:rPr>
              <a:t>Imbuhan gabungan ditulis serangkai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di</a:t>
            </a:r>
            <a:r>
              <a:rPr lang="id-ID" sz="2400" dirty="0">
                <a:latin typeface="Sylfaen" panose="010A0502050306030303" pitchFamily="18" charset="0"/>
              </a:rPr>
              <a:t>lipatgandak</a:t>
            </a:r>
            <a:r>
              <a:rPr lang="id-ID" sz="2400" i="1" dirty="0">
                <a:latin typeface="Sylfaen" panose="010A0502050306030303" pitchFamily="18" charset="0"/>
              </a:rPr>
              <a:t>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men</a:t>
            </a:r>
            <a:r>
              <a:rPr lang="id-ID" sz="2400" dirty="0">
                <a:latin typeface="Sylfaen" panose="010A0502050306030303" pitchFamily="18" charset="0"/>
              </a:rPr>
              <a:t>ggarisbawah</a:t>
            </a:r>
            <a:r>
              <a:rPr lang="id-ID" sz="2400" i="1" dirty="0">
                <a:latin typeface="Sylfaen" panose="010A0502050306030303" pitchFamily="18" charset="0"/>
              </a:rPr>
              <a:t>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  <a:r>
              <a:rPr lang="id-ID" sz="2400" i="1" dirty="0">
                <a:latin typeface="Sylfaen" panose="010A0502050306030303" pitchFamily="18" charset="0"/>
              </a:rPr>
              <a:t>memper</a:t>
            </a:r>
            <a:r>
              <a:rPr lang="id-ID" sz="2400" dirty="0">
                <a:latin typeface="Sylfaen" panose="010A0502050306030303" pitchFamily="18" charset="0"/>
              </a:rPr>
              <a:t>tanggungjawabk</a:t>
            </a:r>
            <a:r>
              <a:rPr lang="id-ID" sz="2400" i="1" dirty="0">
                <a:latin typeface="Sylfaen" panose="010A0502050306030303" pitchFamily="18" charset="0"/>
              </a:rPr>
              <a:t>an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054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04800"/>
            <a:ext cx="5257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 PEMBELAJARAN</a:t>
            </a:r>
            <a:endParaRPr lang="id-ID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d-ID" dirty="0">
                <a:latin typeface="Calisto MT" panose="02040603050505030304" pitchFamily="18" charset="0"/>
                <a:cs typeface="Arial" panose="020B0604020202020204" pitchFamily="34" charset="0"/>
              </a:rPr>
              <a:t>Memahami arti penting dan manfaat PUEBI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d-ID" dirty="0">
                <a:latin typeface="Calisto MT" panose="02040603050505030304" pitchFamily="18" charset="0"/>
                <a:cs typeface="Arial" panose="020B0604020202020204" pitchFamily="34" charset="0"/>
              </a:rPr>
              <a:t>Mengidentifikasi kesalahan ejaan, tanda baca, dan klitika dalam tulisan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  <a:defRPr/>
            </a:pPr>
            <a:r>
              <a:rPr lang="id-ID" dirty="0">
                <a:latin typeface="Calisto MT" panose="02040603050505030304" pitchFamily="18" charset="0"/>
                <a:cs typeface="Arial" panose="020B0604020202020204" pitchFamily="34" charset="0"/>
              </a:rPr>
              <a:t>Memahami dan menggunakan Pedoman Umum Ejaan Bahasa Indonesia dalam Tulisan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31" b="72422"/>
          <a:stretch/>
        </p:blipFill>
        <p:spPr>
          <a:xfrm>
            <a:off x="-36513" y="1"/>
            <a:ext cx="6324771" cy="1898849"/>
          </a:xfrm>
          <a:prstGeom prst="rect">
            <a:avLst/>
          </a:prstGeom>
          <a:blipFill dpi="0" rotWithShape="1">
            <a:blip r:embed="rId4">
              <a:alphaModFix amt="33000"/>
            </a:blip>
            <a:srcRect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89230"/>
          <a:stretch/>
        </p:blipFill>
        <p:spPr>
          <a:xfrm>
            <a:off x="8778239" y="-27384"/>
            <a:ext cx="402273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801" y="785794"/>
            <a:ext cx="5949457" cy="530978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4616" y="857232"/>
            <a:ext cx="4662511" cy="1250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b="1" dirty="0">
                <a:latin typeface="Algerian" pitchFamily="82" charset="0"/>
              </a:rPr>
              <a:t>ANGKA DAN BILANGAN</a:t>
            </a:r>
            <a:endParaRPr lang="id-ID" b="1" dirty="0">
              <a:latin typeface="Algerian" pitchFamily="8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0046" y="1898850"/>
            <a:ext cx="8158377" cy="46085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US" sz="2000" b="1" dirty="0" err="1"/>
              <a:t>Penulisan</a:t>
            </a:r>
            <a:r>
              <a:rPr lang="en-US" sz="2000" b="1" dirty="0"/>
              <a:t> </a:t>
            </a:r>
            <a:r>
              <a:rPr lang="en-US" sz="2000" b="1" dirty="0" err="1"/>
              <a:t>lambang</a:t>
            </a:r>
            <a:r>
              <a:rPr lang="en-US" sz="2000" b="1" dirty="0"/>
              <a:t> </a:t>
            </a:r>
            <a:r>
              <a:rPr lang="en-US" sz="2000" b="1" dirty="0" err="1"/>
              <a:t>bilangan</a:t>
            </a:r>
            <a:r>
              <a:rPr lang="en-US" sz="2000" b="1" dirty="0"/>
              <a:t> </a:t>
            </a:r>
            <a:r>
              <a:rPr lang="en-US" sz="2000" b="1" dirty="0" err="1"/>
              <a:t>tingkat</a:t>
            </a:r>
            <a:endParaRPr lang="en-US" sz="2000" b="1" dirty="0"/>
          </a:p>
          <a:p>
            <a:pPr marL="457200" lvl="0" indent="-457200">
              <a:buNone/>
            </a:pPr>
            <a:r>
              <a:rPr lang="en-US" sz="2000" dirty="0"/>
              <a:t>	Chelsea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bertengger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ke-1 </a:t>
            </a:r>
            <a:r>
              <a:rPr lang="en-US" sz="2000" dirty="0" err="1"/>
              <a:t>disusul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Arsenal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ke-2 </a:t>
            </a:r>
          </a:p>
          <a:p>
            <a:pPr marL="457200" lvl="0" indent="-457200">
              <a:buNone/>
            </a:pPr>
            <a:endParaRPr lang="en-US" sz="2000" dirty="0"/>
          </a:p>
          <a:p>
            <a:pPr marL="457200" lvl="0" indent="-457200">
              <a:buAutoNum type="arabicPeriod" startAt="2"/>
            </a:pPr>
            <a:r>
              <a:rPr lang="en-US" sz="2000" b="1" dirty="0" err="1"/>
              <a:t>Lambang</a:t>
            </a:r>
            <a:r>
              <a:rPr lang="en-US" sz="2000" b="1" dirty="0"/>
              <a:t> </a:t>
            </a:r>
            <a:r>
              <a:rPr lang="en-US" sz="2000" b="1" dirty="0" err="1"/>
              <a:t>bilangan</a:t>
            </a:r>
            <a:r>
              <a:rPr lang="en-US" sz="2000" b="1" dirty="0"/>
              <a:t>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ditulis</a:t>
            </a:r>
            <a:r>
              <a:rPr lang="en-US" sz="2000" b="1" dirty="0"/>
              <a:t> </a:t>
            </a:r>
            <a:r>
              <a:rPr lang="en-US" sz="2000" b="1" dirty="0" err="1"/>
              <a:t>dengan</a:t>
            </a:r>
            <a:r>
              <a:rPr lang="en-US" sz="2000" b="1" dirty="0"/>
              <a:t> </a:t>
            </a:r>
            <a:r>
              <a:rPr lang="en-US" sz="2000" b="1" dirty="0" err="1"/>
              <a:t>angka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huruf</a:t>
            </a:r>
            <a:endParaRPr lang="en-US" sz="2000" b="1" dirty="0"/>
          </a:p>
          <a:p>
            <a:pPr marL="457200" lvl="0" indent="-457200">
              <a:buNone/>
            </a:pPr>
            <a:r>
              <a:rPr lang="en-US" sz="2000" b="1" dirty="0"/>
              <a:t>	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puluh</a:t>
            </a:r>
            <a:r>
              <a:rPr lang="en-US" sz="2000" dirty="0"/>
              <a:t> </a:t>
            </a:r>
            <a:r>
              <a:rPr lang="en-US" sz="2000" dirty="0" err="1"/>
              <a:t>orang</a:t>
            </a:r>
            <a:endParaRPr lang="en-US" sz="2000" dirty="0"/>
          </a:p>
          <a:p>
            <a:pPr marL="457200" lvl="0" indent="-457200">
              <a:buNone/>
            </a:pPr>
            <a:r>
              <a:rPr lang="en-US" sz="2000" dirty="0"/>
              <a:t>	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45 </a:t>
            </a:r>
            <a:r>
              <a:rPr lang="en-US" sz="2000" dirty="0" err="1"/>
              <a:t>orang</a:t>
            </a:r>
            <a:endParaRPr lang="en-US" sz="2000" dirty="0"/>
          </a:p>
          <a:p>
            <a:pPr marL="457200" lvl="0" indent="-457200">
              <a:buNone/>
            </a:pPr>
            <a:r>
              <a:rPr lang="en-US" sz="2000" dirty="0"/>
              <a:t>	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40 </a:t>
            </a:r>
            <a:r>
              <a:rPr lang="en-US" sz="2000" dirty="0" err="1"/>
              <a:t>orang</a:t>
            </a:r>
            <a:r>
              <a:rPr lang="en-US" sz="2000" dirty="0"/>
              <a:t>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25 </a:t>
            </a:r>
            <a:r>
              <a:rPr lang="en-US" sz="2000" dirty="0" err="1"/>
              <a:t>perempuan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15 </a:t>
            </a:r>
            <a:r>
              <a:rPr lang="en-US" sz="2000" dirty="0" err="1"/>
              <a:t>laki-laki</a:t>
            </a:r>
            <a:r>
              <a:rPr lang="en-US" sz="2000" dirty="0"/>
              <a:t>.</a:t>
            </a:r>
          </a:p>
          <a:p>
            <a:pPr>
              <a:buNone/>
            </a:pPr>
            <a:endParaRPr lang="en-US" sz="2000" dirty="0"/>
          </a:p>
          <a:p>
            <a:pPr lvl="0">
              <a:buNone/>
            </a:pPr>
            <a:r>
              <a:rPr lang="en-US" sz="2000" b="1" dirty="0"/>
              <a:t>3.	</a:t>
            </a:r>
            <a:r>
              <a:rPr lang="en-US" sz="2000" b="1" dirty="0" err="1"/>
              <a:t>Lambang</a:t>
            </a:r>
            <a:r>
              <a:rPr lang="en-US" sz="2000" b="1" dirty="0"/>
              <a:t> </a:t>
            </a:r>
            <a:r>
              <a:rPr lang="en-US" sz="2000" b="1" dirty="0" err="1"/>
              <a:t>bilangan</a:t>
            </a:r>
            <a:r>
              <a:rPr lang="en-US" sz="2000" b="1" dirty="0"/>
              <a:t> </a:t>
            </a:r>
            <a:r>
              <a:rPr lang="en-US" sz="2000" b="1" dirty="0" err="1"/>
              <a:t>di</a:t>
            </a:r>
            <a:r>
              <a:rPr lang="en-US" sz="2000" b="1" dirty="0"/>
              <a:t> </a:t>
            </a:r>
            <a:r>
              <a:rPr lang="en-US" sz="2000" b="1" dirty="0" err="1"/>
              <a:t>awal</a:t>
            </a:r>
            <a:r>
              <a:rPr lang="en-US" sz="2000" b="1" dirty="0"/>
              <a:t> </a:t>
            </a:r>
            <a:r>
              <a:rPr lang="en-US" sz="2000" b="1" dirty="0" err="1"/>
              <a:t>kalimat</a:t>
            </a:r>
            <a:r>
              <a:rPr lang="en-US" sz="2000" b="1" dirty="0"/>
              <a:t> </a:t>
            </a:r>
            <a:r>
              <a:rPr lang="en-US" sz="2000" b="1" dirty="0" err="1"/>
              <a:t>ditulis</a:t>
            </a:r>
            <a:r>
              <a:rPr lang="en-US" sz="2000" b="1" dirty="0"/>
              <a:t> </a:t>
            </a:r>
            <a:r>
              <a:rPr lang="en-US" sz="2000" b="1" dirty="0" err="1"/>
              <a:t>huruf</a:t>
            </a:r>
            <a:endParaRPr lang="en-US" sz="2000" b="1" dirty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err="1"/>
              <a:t>Sepuluh</a:t>
            </a:r>
            <a:r>
              <a:rPr lang="en-US" sz="2000" dirty="0"/>
              <a:t> orang </a:t>
            </a:r>
            <a:r>
              <a:rPr lang="en-US" sz="2000" dirty="0" err="1"/>
              <a:t>tewas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kecelakaan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ID" sz="2000" dirty="0"/>
              <a:t>	23 </a:t>
            </a:r>
            <a:r>
              <a:rPr lang="en-ID" sz="2000" dirty="0" err="1"/>
              <a:t>mahasiswa</a:t>
            </a:r>
            <a:r>
              <a:rPr lang="en-ID" sz="2000" dirty="0"/>
              <a:t> </a:t>
            </a:r>
            <a:r>
              <a:rPr lang="en-ID" sz="2000" dirty="0" err="1"/>
              <a:t>diundang</a:t>
            </a:r>
            <a:r>
              <a:rPr lang="en-ID" sz="2000" dirty="0"/>
              <a:t> </a:t>
            </a:r>
            <a:r>
              <a:rPr lang="en-ID" sz="2000" dirty="0" err="1"/>
              <a:t>makan</a:t>
            </a:r>
            <a:r>
              <a:rPr lang="en-ID" sz="2000" dirty="0"/>
              <a:t> </a:t>
            </a:r>
            <a:r>
              <a:rPr lang="en-ID" sz="2000" dirty="0" err="1"/>
              <a:t>malam</a:t>
            </a:r>
            <a:r>
              <a:rPr lang="en-ID" sz="2000" dirty="0"/>
              <a:t> </a:t>
            </a:r>
            <a:r>
              <a:rPr lang="en-ID" sz="2000" dirty="0" err="1"/>
              <a:t>oleh</a:t>
            </a:r>
            <a:r>
              <a:rPr lang="en-ID" sz="2000" dirty="0"/>
              <a:t> </a:t>
            </a:r>
            <a:r>
              <a:rPr lang="en-ID" sz="2000" dirty="0" err="1"/>
              <a:t>presiden</a:t>
            </a:r>
            <a:r>
              <a:rPr lang="en-ID" sz="2000" dirty="0"/>
              <a:t>.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 </a:t>
            </a:r>
          </a:p>
          <a:p>
            <a:pPr lvl="0">
              <a:buNone/>
            </a:pPr>
            <a:r>
              <a:rPr lang="en-US" sz="2000" b="1" dirty="0"/>
              <a:t>4.	Mata </a:t>
            </a:r>
            <a:r>
              <a:rPr lang="en-US" sz="2000" b="1" dirty="0" err="1"/>
              <a:t>uang</a:t>
            </a:r>
            <a:endParaRPr lang="en-US" sz="2000" b="1" dirty="0"/>
          </a:p>
          <a:p>
            <a:pPr>
              <a:buNone/>
            </a:pPr>
            <a:r>
              <a:rPr lang="en-US" sz="2000" dirty="0"/>
              <a:t>	Rp5.000.000,00</a:t>
            </a:r>
          </a:p>
          <a:p>
            <a:pPr>
              <a:buNone/>
            </a:pPr>
            <a:r>
              <a:rPr lang="en-ID" sz="2000" dirty="0">
                <a:cs typeface="Times New Roman" pitchFamily="18" charset="0"/>
              </a:rPr>
              <a:t>	</a:t>
            </a:r>
            <a:r>
              <a:rPr lang="en-ID" sz="2000" dirty="0" err="1">
                <a:cs typeface="Times New Roman" pitchFamily="18" charset="0"/>
              </a:rPr>
              <a:t>Dia</a:t>
            </a:r>
            <a:r>
              <a:rPr lang="en-ID" sz="2000" dirty="0">
                <a:cs typeface="Times New Roman" pitchFamily="18" charset="0"/>
              </a:rPr>
              <a:t> </a:t>
            </a:r>
            <a:r>
              <a:rPr lang="en-ID" sz="2000" dirty="0" err="1">
                <a:cs typeface="Times New Roman" pitchFamily="18" charset="0"/>
              </a:rPr>
              <a:t>mendapatkan</a:t>
            </a:r>
            <a:r>
              <a:rPr lang="en-ID" sz="2000" dirty="0">
                <a:cs typeface="Times New Roman" pitchFamily="18" charset="0"/>
              </a:rPr>
              <a:t> </a:t>
            </a:r>
            <a:r>
              <a:rPr lang="en-ID" sz="2000" dirty="0" err="1">
                <a:cs typeface="Times New Roman" pitchFamily="18" charset="0"/>
              </a:rPr>
              <a:t>bantuan</a:t>
            </a:r>
            <a:r>
              <a:rPr lang="en-ID" sz="2000" dirty="0">
                <a:cs typeface="Times New Roman" pitchFamily="18" charset="0"/>
              </a:rPr>
              <a:t> 250 </a:t>
            </a:r>
            <a:r>
              <a:rPr lang="en-ID" sz="2000" dirty="0" err="1">
                <a:cs typeface="Times New Roman" pitchFamily="18" charset="0"/>
              </a:rPr>
              <a:t>juta</a:t>
            </a:r>
            <a:r>
              <a:rPr lang="en-ID" sz="2000" dirty="0">
                <a:cs typeface="Times New Roman" pitchFamily="18" charset="0"/>
              </a:rPr>
              <a:t> rupiah </a:t>
            </a:r>
            <a:r>
              <a:rPr lang="en-ID" sz="2000" dirty="0" err="1">
                <a:cs typeface="Times New Roman" pitchFamily="18" charset="0"/>
              </a:rPr>
              <a:t>untuk</a:t>
            </a:r>
            <a:r>
              <a:rPr lang="en-ID" sz="2000" dirty="0">
                <a:cs typeface="Times New Roman" pitchFamily="18" charset="0"/>
              </a:rPr>
              <a:t> </a:t>
            </a:r>
            <a:r>
              <a:rPr lang="en-ID" sz="2000" dirty="0" err="1">
                <a:cs typeface="Times New Roman" pitchFamily="18" charset="0"/>
              </a:rPr>
              <a:t>membangun</a:t>
            </a:r>
            <a:r>
              <a:rPr lang="en-ID" sz="2000" dirty="0">
                <a:cs typeface="Times New Roman" pitchFamily="18" charset="0"/>
              </a:rPr>
              <a:t> </a:t>
            </a:r>
            <a:r>
              <a:rPr lang="en-ID" sz="2000" dirty="0" err="1">
                <a:cs typeface="Times New Roman" pitchFamily="18" charset="0"/>
              </a:rPr>
              <a:t>usahanya</a:t>
            </a:r>
            <a:r>
              <a:rPr lang="en-ID" sz="2000" dirty="0">
                <a:cs typeface="Times New Roman" pitchFamily="18" charset="0"/>
              </a:rPr>
              <a:t>.</a:t>
            </a:r>
            <a:endParaRPr lang="id-ID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6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331" b="72422"/>
          <a:stretch/>
        </p:blipFill>
        <p:spPr>
          <a:xfrm>
            <a:off x="-36513" y="1"/>
            <a:ext cx="6324771" cy="1898849"/>
          </a:xfrm>
          <a:prstGeom prst="rect">
            <a:avLst/>
          </a:prstGeom>
          <a:blipFill dpi="0" rotWithShape="1">
            <a:blip r:embed="rId4">
              <a:alphaModFix amt="33000"/>
            </a:blip>
            <a:srcRect/>
            <a:tile tx="0" ty="0" sx="100000" sy="100000" flip="none" algn="tl"/>
          </a:blip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r="89230"/>
          <a:stretch/>
        </p:blipFill>
        <p:spPr>
          <a:xfrm>
            <a:off x="8778239" y="-27384"/>
            <a:ext cx="402273" cy="6885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801" y="785794"/>
            <a:ext cx="5949457" cy="530978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4616" y="857232"/>
            <a:ext cx="4662511" cy="12503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en-US" b="1" dirty="0">
                <a:latin typeface="Algerian" pitchFamily="82" charset="0"/>
              </a:rPr>
              <a:t>ANGKA DAN BILANGAN</a:t>
            </a:r>
            <a:endParaRPr lang="id-ID" b="1" dirty="0">
              <a:latin typeface="Algerian" pitchFamily="8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0046" y="1898850"/>
            <a:ext cx="8158377" cy="460851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US" sz="2000" b="1" dirty="0" err="1"/>
              <a:t>Penulisan</a:t>
            </a:r>
            <a:r>
              <a:rPr lang="en-US" sz="2000" b="1" dirty="0"/>
              <a:t> </a:t>
            </a:r>
            <a:r>
              <a:rPr lang="en-US" sz="2000" b="1" dirty="0" err="1"/>
              <a:t>bilangan</a:t>
            </a:r>
            <a:r>
              <a:rPr lang="en-US" sz="2000" b="1" dirty="0"/>
              <a:t> </a:t>
            </a:r>
            <a:r>
              <a:rPr lang="en-US" sz="2000" b="1" dirty="0" err="1"/>
              <a:t>pecahan</a:t>
            </a:r>
            <a:endParaRPr lang="en-US" sz="2000" b="1" dirty="0"/>
          </a:p>
          <a:p>
            <a:pPr marL="457200" lvl="0" indent="-457200">
              <a:buNone/>
            </a:pPr>
            <a:r>
              <a:rPr lang="en-US" sz="2000" dirty="0"/>
              <a:t>	(1/2) </a:t>
            </a:r>
            <a:r>
              <a:rPr lang="en-US" sz="2000" dirty="0" err="1"/>
              <a:t>Setengah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seperdua</a:t>
            </a:r>
            <a:endParaRPr lang="en-US" sz="2000" dirty="0"/>
          </a:p>
          <a:p>
            <a:pPr marL="457200" lvl="0" indent="-457200">
              <a:buNone/>
            </a:pPr>
            <a:endParaRPr lang="en-US" sz="2000" dirty="0"/>
          </a:p>
          <a:p>
            <a:pPr marL="457200" lvl="0" indent="-457200">
              <a:buAutoNum type="arabicPeriod" startAt="2"/>
            </a:pPr>
            <a:r>
              <a:rPr lang="en-US" sz="2000" b="1" dirty="0" err="1"/>
              <a:t>Penulisan</a:t>
            </a:r>
            <a:r>
              <a:rPr lang="en-US" sz="2000" b="1" dirty="0"/>
              <a:t> </a:t>
            </a:r>
            <a:r>
              <a:rPr lang="en-US" sz="2000" b="1" dirty="0" err="1"/>
              <a:t>bilangan</a:t>
            </a:r>
            <a:r>
              <a:rPr lang="en-US" sz="2000" b="1" dirty="0"/>
              <a:t> </a:t>
            </a:r>
            <a:r>
              <a:rPr lang="en-US" sz="2000" b="1" dirty="0" err="1"/>
              <a:t>tingkat</a:t>
            </a:r>
            <a:endParaRPr lang="en-US" sz="2000" b="1" dirty="0"/>
          </a:p>
          <a:p>
            <a:pPr marL="457200" lvl="0" indent="-457200">
              <a:buNone/>
            </a:pPr>
            <a:r>
              <a:rPr lang="en-US" sz="2000" b="1" dirty="0"/>
              <a:t>	</a:t>
            </a:r>
            <a:r>
              <a:rPr lang="en-US" sz="2000" dirty="0"/>
              <a:t>Abad XX</a:t>
            </a:r>
          </a:p>
          <a:p>
            <a:pPr marL="457200" lvl="0" indent="-457200">
              <a:buNone/>
            </a:pPr>
            <a:r>
              <a:rPr lang="en-US" sz="2000" dirty="0"/>
              <a:t>	Abad ke-20</a:t>
            </a:r>
          </a:p>
          <a:p>
            <a:pPr marL="457200" lvl="0" indent="-457200">
              <a:buNone/>
            </a:pPr>
            <a:r>
              <a:rPr lang="en-US" sz="2000" dirty="0"/>
              <a:t>	Abad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puluh</a:t>
            </a:r>
            <a:endParaRPr lang="en-US" sz="2000" dirty="0"/>
          </a:p>
          <a:p>
            <a:pPr>
              <a:buNone/>
            </a:pPr>
            <a:endParaRPr lang="en-US" sz="2000" dirty="0"/>
          </a:p>
          <a:p>
            <a:pPr lvl="0">
              <a:buNone/>
            </a:pPr>
            <a:r>
              <a:rPr lang="en-US" sz="2000" b="1" dirty="0"/>
              <a:t>3.	</a:t>
            </a:r>
            <a:r>
              <a:rPr lang="en-US" sz="2000" b="1" dirty="0" err="1"/>
              <a:t>Penulisan</a:t>
            </a:r>
            <a:r>
              <a:rPr lang="en-US" sz="2000" b="1" dirty="0"/>
              <a:t> </a:t>
            </a:r>
            <a:r>
              <a:rPr lang="en-US" sz="2000" b="1" dirty="0" err="1"/>
              <a:t>angka</a:t>
            </a:r>
            <a:r>
              <a:rPr lang="en-US" sz="2000" b="1" dirty="0"/>
              <a:t> yang </a:t>
            </a:r>
            <a:r>
              <a:rPr lang="en-US" sz="2000" b="1" dirty="0" err="1"/>
              <a:t>mendapat</a:t>
            </a:r>
            <a:r>
              <a:rPr lang="en-US" sz="2000" b="1" dirty="0"/>
              <a:t> yang </a:t>
            </a:r>
            <a:r>
              <a:rPr lang="en-US" sz="2000" b="1" dirty="0" err="1"/>
              <a:t>mendapat</a:t>
            </a:r>
            <a:r>
              <a:rPr lang="en-US" sz="2000" b="1" dirty="0"/>
              <a:t> </a:t>
            </a:r>
            <a:r>
              <a:rPr lang="en-US" sz="2000" b="1" dirty="0" err="1"/>
              <a:t>akhiran</a:t>
            </a:r>
            <a:r>
              <a:rPr lang="en-US" sz="2000" b="1" dirty="0"/>
              <a:t> -an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 </a:t>
            </a:r>
          </a:p>
          <a:p>
            <a:pPr lvl="0">
              <a:buNone/>
            </a:pPr>
            <a:r>
              <a:rPr lang="en-US" sz="2000" b="1" dirty="0"/>
              <a:t>4.	</a:t>
            </a:r>
            <a:r>
              <a:rPr lang="en-US" sz="2000" b="1" dirty="0" err="1"/>
              <a:t>Bilangan</a:t>
            </a:r>
            <a:r>
              <a:rPr lang="en-US" sz="2000" b="1" dirty="0"/>
              <a:t> yang </a:t>
            </a:r>
            <a:r>
              <a:rPr lang="en-US" sz="2000" b="1" dirty="0" err="1"/>
              <a:t>dipakai</a:t>
            </a:r>
            <a:r>
              <a:rPr lang="en-US" sz="2000" b="1" dirty="0"/>
              <a:t> </a:t>
            </a:r>
            <a:r>
              <a:rPr lang="en-US" sz="2000" b="1" dirty="0" err="1"/>
              <a:t>sebagai</a:t>
            </a:r>
            <a:r>
              <a:rPr lang="en-US" sz="2000" b="1" dirty="0"/>
              <a:t> </a:t>
            </a:r>
            <a:r>
              <a:rPr lang="en-US" sz="2000" b="1" dirty="0" err="1"/>
              <a:t>nama</a:t>
            </a:r>
            <a:r>
              <a:rPr lang="en-US" sz="2000" b="1" dirty="0"/>
              <a:t> </a:t>
            </a:r>
            <a:r>
              <a:rPr lang="en-US" sz="2000" b="1" dirty="0" err="1"/>
              <a:t>geografi</a:t>
            </a:r>
            <a:endParaRPr lang="en-US" sz="2000" b="1" dirty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err="1"/>
              <a:t>Saya</a:t>
            </a:r>
            <a:r>
              <a:rPr lang="en-US" sz="2000" dirty="0"/>
              <a:t> </a:t>
            </a:r>
            <a:r>
              <a:rPr lang="en-US" sz="2000" dirty="0" err="1"/>
              <a:t>tinggal</a:t>
            </a:r>
            <a:r>
              <a:rPr lang="en-US" sz="2000" dirty="0"/>
              <a:t> di </a:t>
            </a:r>
            <a:r>
              <a:rPr lang="en-US" sz="2000" dirty="0" err="1"/>
              <a:t>Klapadua</a:t>
            </a:r>
            <a:endParaRPr lang="id-ID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3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49218" y="2089517"/>
            <a:ext cx="2160240" cy="19829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6">
                  <a:lumMod val="40000"/>
                  <a:lumOff val="60000"/>
                  <a:alpha val="14000"/>
                </a:schemeClr>
              </a:gs>
              <a:gs pos="75000">
                <a:srgbClr val="0087E6">
                  <a:alpha val="0"/>
                </a:srgbClr>
              </a:gs>
              <a:gs pos="100000">
                <a:srgbClr val="005CBF">
                  <a:alpha val="5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3779503" y="2204864"/>
            <a:ext cx="1699670" cy="17170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923" y="365931"/>
            <a:ext cx="7614948" cy="1584176"/>
          </a:xfrm>
          <a:prstGeom prst="wedgeRoundRectCallout">
            <a:avLst>
              <a:gd name="adj1" fmla="val -12308"/>
              <a:gd name="adj2" fmla="val 82784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07188" y="4749660"/>
            <a:ext cx="7753244" cy="1868383"/>
          </a:xfrm>
          <a:prstGeom prst="wedgeRoundRectCallout">
            <a:avLst>
              <a:gd name="adj1" fmla="val 21618"/>
              <a:gd name="adj2" fmla="val -7645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550" y="428604"/>
            <a:ext cx="7121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id-ID" sz="2400" dirty="0">
                <a:latin typeface="Sylfaen" panose="010A0502050306030303" pitchFamily="18" charset="0"/>
              </a:rPr>
              <a:t>Tanda koma dipakai di antara unsur-unsur dalam suatu pemerincian atau pembilangan.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id-ID" i="1" dirty="0">
                <a:latin typeface="Sylfaen" panose="010A0502050306030303" pitchFamily="18" charset="0"/>
              </a:rPr>
              <a:t>	Buku, majalah, dan jurnal termasuk sumber kepustakaan. 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id-ID" i="1" dirty="0">
              <a:latin typeface="Sylfaen" panose="010A050205030603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592" y="5014753"/>
            <a:ext cx="74594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dirty="0">
                <a:latin typeface="Sylfaen" panose="010A0502050306030303" pitchFamily="18" charset="0"/>
              </a:rPr>
              <a:t>2. </a:t>
            </a:r>
            <a:r>
              <a:rPr lang="id-ID" dirty="0">
                <a:latin typeface="Sylfaen" panose="010A0502050306030303" pitchFamily="18" charset="0"/>
              </a:rPr>
              <a:t>Tanda koma dipakai sebelum kata penghubung, seperti tetapi, melainkan, dan sedangkan, dalam kalimat majemuk (setara).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id-ID" dirty="0">
                <a:latin typeface="Sylfaen" panose="010A0502050306030303" pitchFamily="18" charset="0"/>
              </a:rPr>
              <a:t>	</a:t>
            </a:r>
            <a:r>
              <a:rPr lang="id-ID" i="1" dirty="0">
                <a:latin typeface="Sylfaen" panose="010A0502050306030303" pitchFamily="18" charset="0"/>
              </a:rPr>
              <a:t>Saya ingin membeli kamera, tetapi uang saya belum  cukup. 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id-ID" i="1" dirty="0">
                <a:latin typeface="Sylfaen" panose="010A0502050306030303" pitchFamily="18" charset="0"/>
              </a:rPr>
              <a:t>	Ini bukan milik saya, melainkan milik ayah saya. 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r>
              <a:rPr lang="id-ID" i="1" dirty="0">
                <a:latin typeface="Sylfaen" panose="010A0502050306030303" pitchFamily="18" charset="0"/>
              </a:rPr>
              <a:t>	Dia membaca cerita pendek, sedangkan adiknya melukis </a:t>
            </a:r>
          </a:p>
          <a:p>
            <a:pPr marL="342900" lvl="1" indent="0">
              <a:buFont typeface="Arial" panose="020B0604020202020204" pitchFamily="34" charset="0"/>
              <a:buNone/>
              <a:defRPr/>
            </a:pPr>
            <a:endParaRPr lang="id-ID" i="1" dirty="0">
              <a:latin typeface="Sylfaen" panose="010A050205030603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8863" y="3206311"/>
            <a:ext cx="6469894" cy="880369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6000"/>
                  <a:shade val="100000"/>
                  <a:satMod val="140000"/>
                  <a:alpha val="0"/>
                </a:schemeClr>
              </a:gs>
              <a:gs pos="31000">
                <a:schemeClr val="bg1">
                  <a:tint val="100000"/>
                  <a:shade val="90000"/>
                  <a:alpha val="48000"/>
                </a:schemeClr>
              </a:gs>
              <a:gs pos="100000">
                <a:schemeClr val="bg1">
                  <a:tint val="100000"/>
                  <a:shade val="80000"/>
                  <a:alpha val="68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alisto MT" pitchFamily="18" charset="0"/>
              </a:rPr>
              <a:t>TANDA KOMA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750312" y="2285992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NENG\NENG NITIP\S2\2. FILASAFAT ILMU\2. PRL\PRESENTASI\3b9e11bb5d958803b1894f18ca5a33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9" b="96742" l="25167" r="4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50034"/>
          <a:stretch/>
        </p:blipFill>
        <p:spPr bwMode="auto">
          <a:xfrm>
            <a:off x="387481" y="2357430"/>
            <a:ext cx="684057" cy="2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49218" y="2089517"/>
            <a:ext cx="2160240" cy="19829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6">
                  <a:lumMod val="40000"/>
                  <a:lumOff val="60000"/>
                  <a:alpha val="14000"/>
                </a:schemeClr>
              </a:gs>
              <a:gs pos="75000">
                <a:srgbClr val="0087E6">
                  <a:alpha val="0"/>
                </a:srgbClr>
              </a:gs>
              <a:gs pos="100000">
                <a:srgbClr val="005CBF">
                  <a:alpha val="5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3779503" y="2204864"/>
            <a:ext cx="1699670" cy="17170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923" y="365931"/>
            <a:ext cx="7614948" cy="1584176"/>
          </a:xfrm>
          <a:prstGeom prst="wedgeRoundRectCallout">
            <a:avLst>
              <a:gd name="adj1" fmla="val -12308"/>
              <a:gd name="adj2" fmla="val 82784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07188" y="4749660"/>
            <a:ext cx="7753244" cy="1868383"/>
          </a:xfrm>
          <a:prstGeom prst="wedgeRoundRectCallout">
            <a:avLst>
              <a:gd name="adj1" fmla="val 21618"/>
              <a:gd name="adj2" fmla="val -7645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550" y="510223"/>
            <a:ext cx="712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dirty="0">
                <a:latin typeface="Sylfaen" panose="010A0502050306030303" pitchFamily="18" charset="0"/>
              </a:rPr>
              <a:t>3. </a:t>
            </a:r>
            <a:r>
              <a:rPr lang="id-ID" dirty="0">
                <a:latin typeface="Sylfaen" panose="010A0502050306030303" pitchFamily="18" charset="0"/>
              </a:rPr>
              <a:t>Tanda koma dipakai untuk memisahkan anak kalimat yang mendahului induk kalimatnya. </a:t>
            </a:r>
          </a:p>
          <a:p>
            <a:pPr>
              <a:defRPr/>
            </a:pPr>
            <a:r>
              <a:rPr lang="id-ID" dirty="0">
                <a:latin typeface="Sylfaen" panose="010A0502050306030303" pitchFamily="18" charset="0"/>
              </a:rPr>
              <a:t>	</a:t>
            </a:r>
            <a:r>
              <a:rPr lang="id-ID" i="1" dirty="0">
                <a:latin typeface="Sylfaen" panose="010A0502050306030303" pitchFamily="18" charset="0"/>
              </a:rPr>
              <a:t>Kalau diundang, saya akan datang.</a:t>
            </a:r>
          </a:p>
          <a:p>
            <a:pPr>
              <a:defRPr/>
            </a:pPr>
            <a:r>
              <a:rPr lang="id-ID" i="1" dirty="0">
                <a:latin typeface="Sylfaen" panose="010A0502050306030303" pitchFamily="18" charset="0"/>
              </a:rPr>
              <a:t>	Karena baik hati, dia mempunyai banyak teman</a:t>
            </a:r>
            <a:r>
              <a:rPr lang="id-ID" dirty="0">
                <a:latin typeface="Sylfaen" panose="010A0502050306030303" pitchFamily="18" charset="0"/>
              </a:rPr>
              <a:t>.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899592" y="5014753"/>
            <a:ext cx="7459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Kata penghubung antarkalimat diikuti tanda koma: </a:t>
            </a:r>
            <a:r>
              <a:rPr lang="id-ID" i="1" dirty="0">
                <a:latin typeface="Arial" panose="020B0604020202020204" pitchFamily="34" charset="0"/>
                <a:cs typeface="Arial" panose="020B0604020202020204" pitchFamily="34" charset="0"/>
              </a:rPr>
              <a:t>Oleh karena itu, padahal, malah, oleh sebab itu, meskipun begitu, lagi pula, kalau begitu, selain itu, bahkan, jadi, lagi pula, namun, meskipun demikian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8863" y="3206311"/>
            <a:ext cx="6469894" cy="880369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6000"/>
                  <a:shade val="100000"/>
                  <a:satMod val="140000"/>
                  <a:alpha val="0"/>
                </a:schemeClr>
              </a:gs>
              <a:gs pos="31000">
                <a:schemeClr val="bg1">
                  <a:tint val="100000"/>
                  <a:shade val="90000"/>
                  <a:alpha val="48000"/>
                </a:schemeClr>
              </a:gs>
              <a:gs pos="100000">
                <a:schemeClr val="bg1">
                  <a:tint val="100000"/>
                  <a:shade val="80000"/>
                  <a:alpha val="68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alisto MT" pitchFamily="18" charset="0"/>
              </a:rPr>
              <a:t>TANDA KOMA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750312" y="2285992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NENG\NENG NITIP\S2\2. FILASAFAT ILMU\2. PRL\PRESENTASI\3b9e11bb5d958803b1894f18ca5a33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9" b="96742" l="25167" r="4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50034"/>
          <a:stretch/>
        </p:blipFill>
        <p:spPr bwMode="auto">
          <a:xfrm>
            <a:off x="387481" y="2357430"/>
            <a:ext cx="684057" cy="2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asil gambar untuk BAHASA INDONESIA CAMPUR INGGR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85800"/>
            <a:ext cx="8305800" cy="5638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1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49218" y="2089517"/>
            <a:ext cx="2160240" cy="19829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6">
                  <a:lumMod val="40000"/>
                  <a:lumOff val="60000"/>
                  <a:alpha val="14000"/>
                </a:schemeClr>
              </a:gs>
              <a:gs pos="75000">
                <a:srgbClr val="0087E6">
                  <a:alpha val="0"/>
                </a:srgbClr>
              </a:gs>
              <a:gs pos="100000">
                <a:srgbClr val="005CBF">
                  <a:alpha val="5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3779503" y="2204864"/>
            <a:ext cx="1699670" cy="17170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923" y="365931"/>
            <a:ext cx="7614948" cy="1584176"/>
          </a:xfrm>
          <a:prstGeom prst="wedgeRoundRectCallout">
            <a:avLst>
              <a:gd name="adj1" fmla="val -12308"/>
              <a:gd name="adj2" fmla="val 82784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07188" y="4749660"/>
            <a:ext cx="7753244" cy="1868383"/>
          </a:xfrm>
          <a:prstGeom prst="wedgeRoundRectCallout">
            <a:avLst>
              <a:gd name="adj1" fmla="val 21618"/>
              <a:gd name="adj2" fmla="val -7645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550" y="510223"/>
            <a:ext cx="712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Sebelum kata-kata berikut tidak boleh ada tanda koma. </a:t>
            </a:r>
          </a:p>
          <a:p>
            <a:pPr>
              <a:defRPr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d-ID" i="1" dirty="0">
                <a:latin typeface="Arial" panose="020B0604020202020204" pitchFamily="34" charset="0"/>
                <a:cs typeface="Arial" panose="020B0604020202020204" pitchFamily="34" charset="0"/>
              </a:rPr>
              <a:t>Bahwa) (karena) (agar) (sehingga) (walaupun) (meskipun) (apabila) (jika) (supaya) (ketika) (sebelum) (sesudah) (setelah)</a:t>
            </a:r>
            <a:br>
              <a:rPr lang="id-ID" dirty="0"/>
            </a:b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899592" y="5014753"/>
            <a:ext cx="74594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D" dirty="0">
                <a:latin typeface="Sylfaen" panose="010A0502050306030303" pitchFamily="18" charset="0"/>
              </a:rPr>
              <a:t>6. </a:t>
            </a:r>
            <a:r>
              <a:rPr lang="id-ID" dirty="0">
                <a:latin typeface="Sylfaen" panose="010A0502050306030303" pitchFamily="18" charset="0"/>
              </a:rPr>
              <a:t>Tanda koma dipakai di belakang kata atau ungkapan penghubung antarkalimat, </a:t>
            </a:r>
            <a:r>
              <a:rPr lang="id-ID" i="1" dirty="0">
                <a:latin typeface="Sylfaen" panose="010A0502050306030303" pitchFamily="18" charset="0"/>
              </a:rPr>
              <a:t>seperti oleh karena itu, jadi, dengan demikian, sehubungan dengan itu, dan meskipun demikian. </a:t>
            </a:r>
          </a:p>
          <a:p>
            <a:pPr algn="just">
              <a:defRPr/>
            </a:pPr>
            <a:r>
              <a:rPr lang="id-ID" dirty="0">
                <a:latin typeface="Sylfaen" panose="010A0502050306030303" pitchFamily="18" charset="0"/>
              </a:rPr>
              <a:t>	</a:t>
            </a:r>
            <a:r>
              <a:rPr lang="id-ID" i="1" dirty="0">
                <a:latin typeface="Sylfaen" panose="010A0502050306030303" pitchFamily="18" charset="0"/>
              </a:rPr>
              <a:t>Mahasiswa itu rajin dan pandai. </a:t>
            </a:r>
            <a:r>
              <a:rPr lang="id-ID" b="1" i="1" dirty="0">
                <a:latin typeface="Sylfaen" panose="010A0502050306030303" pitchFamily="18" charset="0"/>
              </a:rPr>
              <a:t>Oleh karena itu, </a:t>
            </a:r>
            <a:r>
              <a:rPr lang="id-ID" i="1" dirty="0">
                <a:latin typeface="Sylfaen" panose="010A0502050306030303" pitchFamily="18" charset="0"/>
              </a:rPr>
              <a:t>dia</a:t>
            </a:r>
          </a:p>
          <a:p>
            <a:pPr algn="just">
              <a:defRPr/>
            </a:pPr>
            <a:r>
              <a:rPr lang="id-ID" i="1" dirty="0">
                <a:latin typeface="Sylfaen" panose="010A0502050306030303" pitchFamily="18" charset="0"/>
              </a:rPr>
              <a:t>	memperoleh beasiswa belajar di luar negeri.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8863" y="3206311"/>
            <a:ext cx="6469894" cy="463075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6000"/>
                  <a:shade val="100000"/>
                  <a:satMod val="140000"/>
                  <a:alpha val="0"/>
                </a:schemeClr>
              </a:gs>
              <a:gs pos="31000">
                <a:schemeClr val="bg1">
                  <a:tint val="100000"/>
                  <a:shade val="90000"/>
                  <a:alpha val="48000"/>
                </a:schemeClr>
              </a:gs>
              <a:gs pos="100000">
                <a:schemeClr val="bg1">
                  <a:tint val="100000"/>
                  <a:shade val="80000"/>
                  <a:alpha val="68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alisto MT" pitchFamily="18" charset="0"/>
              </a:rPr>
              <a:t>TANDA KOMA</a:t>
            </a:r>
            <a:endParaRPr lang="en-US" dirty="0"/>
          </a:p>
        </p:txBody>
      </p:sp>
      <p:pic>
        <p:nvPicPr>
          <p:cNvPr id="10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750312" y="2285992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NENG\NENG NITIP\S2\2. FILASAFAT ILMU\2. PRL\PRESENTASI\3b9e11bb5d958803b1894f18ca5a33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9" b="96742" l="25167" r="4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50034"/>
          <a:stretch/>
        </p:blipFill>
        <p:spPr bwMode="auto">
          <a:xfrm>
            <a:off x="387481" y="2357430"/>
            <a:ext cx="684057" cy="2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92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549218" y="2089517"/>
            <a:ext cx="2160240" cy="198294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25000">
                <a:schemeClr val="accent6">
                  <a:lumMod val="40000"/>
                  <a:lumOff val="60000"/>
                  <a:alpha val="14000"/>
                </a:schemeClr>
              </a:gs>
              <a:gs pos="75000">
                <a:srgbClr val="0087E6">
                  <a:alpha val="0"/>
                </a:srgbClr>
              </a:gs>
              <a:gs pos="100000">
                <a:srgbClr val="005CBF">
                  <a:alpha val="54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68" t="23020" r="35379" b="24442"/>
          <a:stretch/>
        </p:blipFill>
        <p:spPr>
          <a:xfrm>
            <a:off x="3779503" y="2204864"/>
            <a:ext cx="1699670" cy="171701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70923" y="365931"/>
            <a:ext cx="7614948" cy="1584176"/>
          </a:xfrm>
          <a:prstGeom prst="wedgeRoundRectCallout">
            <a:avLst>
              <a:gd name="adj1" fmla="val -12308"/>
              <a:gd name="adj2" fmla="val 82784"/>
              <a:gd name="adj3" fmla="val 16667"/>
            </a:avLst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07188" y="4749660"/>
            <a:ext cx="7753244" cy="1868383"/>
          </a:xfrm>
          <a:prstGeom prst="wedgeRoundRectCallout">
            <a:avLst>
              <a:gd name="adj1" fmla="val 21618"/>
              <a:gd name="adj2" fmla="val -76457"/>
              <a:gd name="adj3" fmla="val 16667"/>
            </a:avLst>
          </a:prstGeom>
          <a:solidFill>
            <a:schemeClr val="bg1">
              <a:alpha val="61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6550" y="510223"/>
            <a:ext cx="712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D" dirty="0">
                <a:latin typeface="Sylfaen" panose="010A0502050306030303" pitchFamily="18" charset="0"/>
              </a:rPr>
              <a:t>7. </a:t>
            </a:r>
            <a:r>
              <a:rPr lang="id-ID" dirty="0">
                <a:latin typeface="Sylfaen" panose="010A0502050306030303" pitchFamily="18" charset="0"/>
              </a:rPr>
              <a:t>Tanda koma dipakai untuk memisahkan petikan langsung dari bagian lain dalam kalimat. </a:t>
            </a:r>
          </a:p>
          <a:p>
            <a:pPr algn="just">
              <a:defRPr/>
            </a:pPr>
            <a:r>
              <a:rPr lang="id-ID" dirty="0">
                <a:latin typeface="Sylfaen" panose="010A0502050306030303" pitchFamily="18" charset="0"/>
              </a:rPr>
              <a:t>	 </a:t>
            </a:r>
            <a:r>
              <a:rPr lang="id-ID" i="1" dirty="0">
                <a:latin typeface="Sylfaen" panose="010A0502050306030303" pitchFamily="18" charset="0"/>
              </a:rPr>
              <a:t>Kata nenek saya, “Kita harus berbagi dalam hidup ini.”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899592" y="5014753"/>
            <a:ext cx="7459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ID" dirty="0">
                <a:latin typeface="Sylfaen" panose="010A0502050306030303" pitchFamily="18" charset="0"/>
              </a:rPr>
              <a:t>8. </a:t>
            </a:r>
            <a:r>
              <a:rPr lang="id-ID" dirty="0">
                <a:latin typeface="Sylfaen" panose="010A0502050306030303" pitchFamily="18" charset="0"/>
              </a:rPr>
              <a:t>Tanda koma dipakai di antara nama orang dan singkatan gelar akademis yang mengikutinya untuk membedakannya dari singkatan nama diri, keluarga, atau marga.  </a:t>
            </a:r>
          </a:p>
          <a:p>
            <a:pPr algn="just">
              <a:defRPr/>
            </a:pPr>
            <a:r>
              <a:rPr lang="id-ID" dirty="0">
                <a:latin typeface="Sylfaen" panose="010A0502050306030303" pitchFamily="18" charset="0"/>
              </a:rPr>
              <a:t>	</a:t>
            </a:r>
            <a:r>
              <a:rPr lang="id-ID" i="1" dirty="0">
                <a:latin typeface="Sylfaen" panose="010A0502050306030303" pitchFamily="18" charset="0"/>
              </a:rPr>
              <a:t>Bambang Irawan, M.Hum.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8863" y="3206311"/>
            <a:ext cx="6469894" cy="880369"/>
          </a:xfrm>
          <a:prstGeom prst="rect">
            <a:avLst/>
          </a:prstGeom>
          <a:gradFill flip="none" rotWithShape="1">
            <a:gsLst>
              <a:gs pos="0">
                <a:schemeClr val="bg1">
                  <a:tint val="96000"/>
                  <a:shade val="100000"/>
                  <a:satMod val="140000"/>
                  <a:alpha val="0"/>
                </a:schemeClr>
              </a:gs>
              <a:gs pos="31000">
                <a:schemeClr val="bg1">
                  <a:tint val="100000"/>
                  <a:shade val="90000"/>
                  <a:alpha val="48000"/>
                </a:schemeClr>
              </a:gs>
              <a:gs pos="100000">
                <a:schemeClr val="bg1">
                  <a:tint val="100000"/>
                  <a:shade val="80000"/>
                  <a:alpha val="68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Calisto MT" pitchFamily="18" charset="0"/>
              </a:rPr>
              <a:t>TANDA KOMA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pic>
        <p:nvPicPr>
          <p:cNvPr id="10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7750312" y="2285992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NENG\NENG NITIP\S2\2. FILASAFAT ILMU\2. PRL\PRESENTASI\3b9e11bb5d958803b1894f18ca5a332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59" b="96742" l="25167" r="4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r="50034"/>
          <a:stretch/>
        </p:blipFill>
        <p:spPr bwMode="auto">
          <a:xfrm>
            <a:off x="387481" y="2357430"/>
            <a:ext cx="684057" cy="20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altLang="en-US" b="1" dirty="0">
                <a:latin typeface="Aharoni" pitchFamily="2" charset="0"/>
                <a:cs typeface="Aharoni" pitchFamily="2" charset="0"/>
              </a:rPr>
              <a:t>Imbuhan di</a:t>
            </a:r>
            <a:r>
              <a:rPr lang="en-ID" altLang="en-US" b="1" dirty="0">
                <a:latin typeface="Aharoni" pitchFamily="2" charset="0"/>
                <a:cs typeface="Aharoni" pitchFamily="2" charset="0"/>
              </a:rPr>
              <a:t>-</a:t>
            </a:r>
            <a:r>
              <a:rPr lang="id-ID" altLang="en-US" b="1" dirty="0">
                <a:latin typeface="Aharoni" pitchFamily="2" charset="0"/>
                <a:cs typeface="Aharoni" pitchFamily="2" charset="0"/>
              </a:rPr>
              <a:t> dan Kata Depan di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355975"/>
          </a:xfrm>
          <a:solidFill>
            <a:schemeClr val="bg2"/>
          </a:solidFill>
        </p:spPr>
        <p:txBody>
          <a:bodyPr/>
          <a:lstStyle/>
          <a:p>
            <a:pPr algn="just">
              <a:defRPr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Dibalik = bentuk pasif dari Membalik</a:t>
            </a:r>
          </a:p>
          <a:p>
            <a:pPr algn="just">
              <a:defRPr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Di balik = di bagian sebaliknya</a:t>
            </a:r>
          </a:p>
          <a:p>
            <a:pPr algn="just">
              <a:defRPr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Dikarantina = bentuk pasif dari Mengkarantina</a:t>
            </a:r>
          </a:p>
          <a:p>
            <a:pPr algn="just">
              <a:defRPr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Di karantina = di (tempat) karantina</a:t>
            </a:r>
          </a:p>
          <a:p>
            <a:pPr algn="just">
              <a:defRPr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Dikontrakkan</a:t>
            </a:r>
          </a:p>
          <a:p>
            <a:pPr algn="just">
              <a:defRPr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Di kontrakan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42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048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886700" cy="1325563"/>
          </a:xfrm>
        </p:spPr>
        <p:txBody>
          <a:bodyPr/>
          <a:lstStyle/>
          <a:p>
            <a:pPr algn="ctr"/>
            <a:r>
              <a:rPr lang="id-ID" altLang="en-US" dirty="0">
                <a:latin typeface="Aharoni" pitchFamily="2" charset="0"/>
                <a:cs typeface="Aharoni" pitchFamily="2" charset="0"/>
              </a:rPr>
              <a:t>Tanda Elipsis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257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id-ID" sz="2400" dirty="0">
                <a:latin typeface="Sylfaen" panose="010A0502050306030303" pitchFamily="18" charset="0"/>
              </a:rPr>
              <a:t>Tanda elipsis dipakai untuk menunjukkan bahwa dalam suatu kalimat atau kutipan ada bagian yang dihilangkan. 	</a:t>
            </a:r>
            <a:r>
              <a:rPr lang="id-ID" sz="2400" i="1" dirty="0">
                <a:latin typeface="Sylfaen" panose="010A0502050306030303" pitchFamily="18" charset="0"/>
              </a:rPr>
              <a:t>Penyebab kemerosotan ... akan diteliti lebih lanjut.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id-ID" sz="2400" i="1" dirty="0">
                <a:latin typeface="Sylfaen" panose="010A0502050306030303" pitchFamily="18" charset="0"/>
              </a:rPr>
              <a:t>	Dalam Undang-Undang Dasar 1945 disebutkan bahwa	bahasa negara ialah …. </a:t>
            </a:r>
          </a:p>
          <a:p>
            <a:pPr>
              <a:lnSpc>
                <a:spcPct val="150000"/>
              </a:lnSpc>
              <a:defRPr/>
            </a:pPr>
            <a:r>
              <a:rPr lang="id-ID" sz="2400" dirty="0">
                <a:latin typeface="Sylfaen" panose="010A0502050306030303" pitchFamily="18" charset="0"/>
              </a:rPr>
              <a:t>Catatan: (1) Tanda elipsis itu didahului dan diikuti dengan spasi. (2) Tanda elipsis pada akhir kalimat diikuti oleh tanda titik (jumlah titik  empat buah).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8744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altLang="en-US" b="1" dirty="0">
                <a:latin typeface="Aharoni" pitchFamily="2" charset="0"/>
                <a:cs typeface="Aharoni" pitchFamily="2" charset="0"/>
              </a:rPr>
              <a:t>Tanda Petik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886700" cy="435133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id-ID" sz="2400" dirty="0">
                <a:latin typeface="Sylfaen" panose="010A0502050306030303" pitchFamily="18" charset="0"/>
              </a:rPr>
              <a:t>Tanda petik dipakai untuk mengapit petikan langsung yang berasal dari pembicaraan, naskah, atau bahan tertulis lain.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 “Merdeka atau mati!” Aeru Bung Tomo dalam 			pidatonya.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“Kerjakan tugas ini sekarang!” </a:t>
            </a:r>
            <a:r>
              <a:rPr lang="en-ID" sz="2400" dirty="0">
                <a:latin typeface="Sylfaen" panose="010A0502050306030303" pitchFamily="18" charset="0"/>
              </a:rPr>
              <a:t>p</a:t>
            </a:r>
            <a:r>
              <a:rPr lang="id-ID" sz="2400" dirty="0">
                <a:latin typeface="Sylfaen" panose="010A0502050306030303" pitchFamily="18" charset="0"/>
              </a:rPr>
              <a:t>erintah atasannya.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id-ID" sz="2400" dirty="0">
                <a:latin typeface="Sylfaen" panose="010A0502050306030303" pitchFamily="18" charset="0"/>
              </a:rPr>
              <a:t>	“Besok akan dibahas dalam rapat</a:t>
            </a:r>
            <a:r>
              <a:rPr lang="en-ID" sz="2400" dirty="0">
                <a:latin typeface="Sylfaen" panose="010A0502050306030303" pitchFamily="18" charset="0"/>
              </a:rPr>
              <a:t>,</a:t>
            </a:r>
            <a:r>
              <a:rPr lang="id-ID" sz="2400" dirty="0">
                <a:latin typeface="Sylfaen" panose="010A0502050306030303" pitchFamily="18" charset="0"/>
              </a:rPr>
              <a:t>” </a:t>
            </a:r>
            <a:r>
              <a:rPr lang="en-ID" sz="2400" dirty="0">
                <a:latin typeface="Sylfaen" panose="010A0502050306030303" pitchFamily="18" charset="0"/>
              </a:rPr>
              <a:t>u</a:t>
            </a:r>
            <a:r>
              <a:rPr lang="id-ID" sz="2400" dirty="0">
                <a:latin typeface="Sylfaen" panose="010A0502050306030303" pitchFamily="18" charset="0"/>
              </a:rPr>
              <a:t>cap Bu </a:t>
            </a:r>
            <a:r>
              <a:rPr lang="en-ID" sz="2400" dirty="0" err="1">
                <a:latin typeface="Sylfaen" panose="010A0502050306030303" pitchFamily="18" charset="0"/>
              </a:rPr>
              <a:t>Desy</a:t>
            </a:r>
            <a:r>
              <a:rPr lang="id-ID" sz="2400" dirty="0">
                <a:latin typeface="Sylfaen" panose="010A050205030603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8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1638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831632" y="5517232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2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9810" y="989660"/>
            <a:ext cx="3312368" cy="3140556"/>
          </a:xfrm>
          <a:prstGeom prst="ellipse">
            <a:avLst/>
          </a:prstGeom>
          <a:gradFill>
            <a:gsLst>
              <a:gs pos="3320">
                <a:srgbClr val="19A996">
                  <a:alpha val="53000"/>
                </a:srgbClr>
              </a:gs>
              <a:gs pos="40000">
                <a:srgbClr val="139F8D">
                  <a:alpha val="11000"/>
                </a:srgbClr>
              </a:gs>
              <a:gs pos="0">
                <a:schemeClr val="accent6">
                  <a:lumMod val="95000"/>
                </a:schemeClr>
              </a:gs>
              <a:gs pos="100000">
                <a:schemeClr val="accent6">
                  <a:shade val="82000"/>
                  <a:satMod val="125000"/>
                  <a:lumMod val="74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10" y="990600"/>
            <a:ext cx="8292494" cy="5390728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419504"/>
          </a:xfrm>
        </p:spPr>
        <p:txBody>
          <a:bodyPr/>
          <a:lstStyle/>
          <a:p>
            <a:r>
              <a:rPr lang="en-ID" sz="3600" dirty="0" err="1"/>
              <a:t>Manfaat</a:t>
            </a:r>
            <a:r>
              <a:rPr lang="en-ID" sz="3600" dirty="0"/>
              <a:t> PUEBI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2089058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dirty="0" err="1"/>
              <a:t>Penelitian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diambil</a:t>
            </a:r>
            <a:r>
              <a:rPr lang="en-ID" dirty="0"/>
              <a:t> di </a:t>
            </a:r>
            <a:r>
              <a:rPr lang="en-ID" dirty="0" err="1"/>
              <a:t>salah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Puskesmas</a:t>
            </a:r>
            <a:r>
              <a:rPr lang="en-ID" dirty="0"/>
              <a:t> di Madura.</a:t>
            </a:r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Pulau</a:t>
            </a:r>
            <a:r>
              <a:rPr lang="en-US" dirty="0"/>
              <a:t> di </a:t>
            </a:r>
            <a:r>
              <a:rPr lang="en-US" dirty="0" err="1"/>
              <a:t>Kepulauan</a:t>
            </a:r>
            <a:r>
              <a:rPr lang="en-US" dirty="0"/>
              <a:t> </a:t>
            </a:r>
            <a:r>
              <a:rPr lang="en-US" dirty="0" err="1"/>
              <a:t>seribu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</a:t>
            </a:r>
            <a:r>
              <a:rPr lang="en-US" dirty="0" err="1"/>
              <a:t>Pulau</a:t>
            </a:r>
            <a:r>
              <a:rPr lang="en-US" dirty="0"/>
              <a:t> di Sulawesi</a:t>
            </a:r>
          </a:p>
          <a:p>
            <a:r>
              <a:rPr lang="en-US" dirty="0"/>
              <a:t>145 </a:t>
            </a:r>
            <a:r>
              <a:rPr lang="en-US" dirty="0" err="1"/>
              <a:t>relawan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banjir</a:t>
            </a:r>
            <a:r>
              <a:rPr lang="en-US" dirty="0"/>
              <a:t> </a:t>
            </a:r>
            <a:r>
              <a:rPr lang="en-US" dirty="0" err="1"/>
              <a:t>bandang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Garut</a:t>
            </a:r>
            <a:r>
              <a:rPr lang="en-US" dirty="0"/>
              <a:t>.</a:t>
            </a:r>
          </a:p>
          <a:p>
            <a:r>
              <a:rPr lang="en-US" dirty="0"/>
              <a:t>Anton </a:t>
            </a:r>
            <a:r>
              <a:rPr lang="en-US" dirty="0" err="1"/>
              <a:t>berkata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pagi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kelihatan</a:t>
            </a:r>
            <a:r>
              <a:rPr lang="en-US" dirty="0"/>
              <a:t> </a:t>
            </a:r>
            <a:r>
              <a:rPr lang="en-US" dirty="0" err="1"/>
              <a:t>malu-malu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email.</a:t>
            </a:r>
          </a:p>
          <a:p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, </a:t>
            </a:r>
            <a:r>
              <a:rPr lang="en-US" dirty="0" err="1"/>
              <a:t>minyak</a:t>
            </a:r>
            <a:r>
              <a:rPr lang="en-US" dirty="0"/>
              <a:t>, </a:t>
            </a:r>
            <a:r>
              <a:rPr lang="en-US" dirty="0" err="1"/>
              <a:t>kecap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beras</a:t>
            </a:r>
            <a:r>
              <a:rPr lang="en-US" dirty="0"/>
              <a:t> </a:t>
            </a:r>
            <a:r>
              <a:rPr lang="en-US" dirty="0" err="1"/>
              <a:t>harganya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melambung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747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1289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267200" y="762000"/>
            <a:ext cx="4338638" cy="2060575"/>
          </a:xfrm>
          <a:prstGeom prst="wedgeRoundRectCallout">
            <a:avLst>
              <a:gd name="adj1" fmla="val -65785"/>
              <a:gd name="adj2" fmla="val 8700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 KITA BAHAS BLOG YANG KALIAN BUAT!</a:t>
            </a:r>
          </a:p>
        </p:txBody>
      </p:sp>
    </p:spTree>
    <p:extLst>
      <p:ext uri="{BB962C8B-B14F-4D97-AF65-F5344CB8AC3E}">
        <p14:creationId xmlns:p14="http://schemas.microsoft.com/office/powerpoint/2010/main" val="1390576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5774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/>
              <a:t>Halo </a:t>
            </a:r>
            <a:r>
              <a:rPr lang="en-US" sz="2000" dirty="0" err="1"/>
              <a:t>semua</a:t>
            </a:r>
            <a:r>
              <a:rPr lang="en-US" sz="2000" dirty="0"/>
              <a:t>! </a:t>
            </a:r>
            <a:r>
              <a:rPr lang="en-US" sz="2000" dirty="0" err="1"/>
              <a:t>iya</a:t>
            </a:r>
            <a:r>
              <a:rPr lang="en-US" sz="2000" dirty="0"/>
              <a:t> </a:t>
            </a:r>
            <a:r>
              <a:rPr lang="en-US" sz="2000" dirty="0" err="1"/>
              <a:t>kamu</a:t>
            </a:r>
            <a:r>
              <a:rPr lang="en-US" sz="2000" dirty="0"/>
              <a:t> yang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baca</a:t>
            </a:r>
            <a:r>
              <a:rPr lang="en-US" sz="2000" dirty="0"/>
              <a:t> blog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hehehe</a:t>
            </a:r>
            <a:r>
              <a:rPr lang="en-US" sz="2000" dirty="0"/>
              <a:t>. </a:t>
            </a:r>
            <a:r>
              <a:rPr lang="en-US" sz="2000" dirty="0" err="1"/>
              <a:t>Sekarang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memperkenalkan</a:t>
            </a:r>
            <a:r>
              <a:rPr lang="en-US" sz="2000" dirty="0"/>
              <a:t> </a:t>
            </a:r>
            <a:r>
              <a:rPr lang="en-US" sz="2000" dirty="0" err="1"/>
              <a:t>temanku</a:t>
            </a:r>
            <a:r>
              <a:rPr lang="en-US" sz="2000" dirty="0"/>
              <a:t>,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bernama</a:t>
            </a:r>
            <a:r>
              <a:rPr lang="en-US" sz="2000" dirty="0"/>
              <a:t> </a:t>
            </a:r>
            <a:r>
              <a:rPr lang="en-US" sz="2000" dirty="0" err="1"/>
              <a:t>Shafarania</a:t>
            </a:r>
            <a:r>
              <a:rPr lang="en-US" sz="2000" dirty="0"/>
              <a:t> </a:t>
            </a:r>
            <a:r>
              <a:rPr lang="en-US" sz="2000" dirty="0" err="1"/>
              <a:t>Khansa</a:t>
            </a:r>
            <a:r>
              <a:rPr lang="en-US" sz="2000" dirty="0"/>
              <a:t>!!.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spesial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?, </a:t>
            </a:r>
            <a:r>
              <a:rPr lang="en-US" sz="2000" dirty="0" err="1"/>
              <a:t>sebelum</a:t>
            </a:r>
            <a:r>
              <a:rPr lang="en-US" sz="2000" dirty="0"/>
              <a:t> </a:t>
            </a: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pertanyaan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memberitahu</a:t>
            </a:r>
            <a:r>
              <a:rPr lang="en-US" sz="2000" dirty="0"/>
              <a:t> </a:t>
            </a:r>
            <a:r>
              <a:rPr lang="en-US" sz="2000" dirty="0" err="1"/>
              <a:t>sedikit</a:t>
            </a:r>
            <a:r>
              <a:rPr lang="en-US" sz="2000" dirty="0"/>
              <a:t> biodata </a:t>
            </a:r>
            <a:r>
              <a:rPr lang="en-US" sz="2000" dirty="0" err="1"/>
              <a:t>tentang</a:t>
            </a:r>
            <a:r>
              <a:rPr lang="en-US" sz="2000" dirty="0"/>
              <a:t> dia. </a:t>
            </a:r>
            <a:r>
              <a:rPr lang="en-US" sz="2000" dirty="0" err="1"/>
              <a:t>Shafarania</a:t>
            </a:r>
            <a:r>
              <a:rPr lang="en-US" sz="2000" dirty="0"/>
              <a:t> </a:t>
            </a:r>
            <a:r>
              <a:rPr lang="en-US" sz="2000" dirty="0" err="1"/>
              <a:t>Kansha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yang </a:t>
            </a:r>
            <a:r>
              <a:rPr lang="en-US" sz="2000" dirty="0" err="1"/>
              <a:t>biasa</a:t>
            </a:r>
            <a:r>
              <a:rPr lang="en-US" sz="2000" dirty="0"/>
              <a:t> </a:t>
            </a:r>
            <a:r>
              <a:rPr lang="en-US" sz="2000" dirty="0" err="1"/>
              <a:t>dipanggil</a:t>
            </a:r>
            <a:r>
              <a:rPr lang="en-US" sz="2000" dirty="0"/>
              <a:t> </a:t>
            </a:r>
            <a:r>
              <a:rPr lang="en-US" sz="2000" dirty="0" err="1"/>
              <a:t>Shafa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kelahiran</a:t>
            </a:r>
            <a:r>
              <a:rPr lang="en-US" sz="2000" dirty="0"/>
              <a:t> 2000, </a:t>
            </a:r>
            <a:r>
              <a:rPr lang="en-US" sz="2000" dirty="0" err="1"/>
              <a:t>tepatnya</a:t>
            </a:r>
            <a:r>
              <a:rPr lang="en-US" sz="2000" dirty="0"/>
              <a:t> </a:t>
            </a:r>
            <a:r>
              <a:rPr lang="en-US" sz="2000" dirty="0" err="1"/>
              <a:t>tanggal</a:t>
            </a:r>
            <a:r>
              <a:rPr lang="en-US" sz="2000" dirty="0"/>
              <a:t> 20 </a:t>
            </a:r>
            <a:r>
              <a:rPr lang="en-US" sz="2000" dirty="0" err="1"/>
              <a:t>Maret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2000.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loh</a:t>
            </a:r>
            <a:r>
              <a:rPr lang="en-US" sz="2000" dirty="0"/>
              <a:t>,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kedua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3 </a:t>
            </a:r>
            <a:r>
              <a:rPr lang="en-US" sz="2000" dirty="0" err="1"/>
              <a:t>bersaudara</a:t>
            </a:r>
            <a:r>
              <a:rPr lang="en-US" sz="2000" dirty="0"/>
              <a:t>. </a:t>
            </a:r>
            <a:r>
              <a:rPr lang="en-US" sz="2000" dirty="0" err="1"/>
              <a:t>Hobi</a:t>
            </a:r>
            <a:r>
              <a:rPr lang="en-US" sz="2000" dirty="0"/>
              <a:t>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buka</a:t>
            </a:r>
            <a:r>
              <a:rPr lang="en-US" sz="2000" dirty="0"/>
              <a:t> </a:t>
            </a:r>
            <a:r>
              <a:rPr lang="en-US" sz="2000" i="1" dirty="0"/>
              <a:t>Instagram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nge</a:t>
            </a:r>
            <a:r>
              <a:rPr lang="en-US" sz="2000" i="1" dirty="0"/>
              <a:t>-search </a:t>
            </a:r>
            <a:r>
              <a:rPr lang="en-US" sz="2000" dirty="0" err="1"/>
              <a:t>postingan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makanan</a:t>
            </a:r>
            <a:r>
              <a:rPr lang="en-US" sz="2000" dirty="0"/>
              <a:t> </a:t>
            </a:r>
            <a:r>
              <a:rPr lang="en-US" sz="2000" dirty="0" err="1"/>
              <a:t>hahaha</a:t>
            </a:r>
            <a:r>
              <a:rPr lang="en-US" sz="2000" dirty="0"/>
              <a:t>. Kita </a:t>
            </a:r>
            <a:r>
              <a:rPr lang="en-US" sz="2000" dirty="0" err="1"/>
              <a:t>ketemu</a:t>
            </a:r>
            <a:r>
              <a:rPr lang="en-US" sz="2000" dirty="0"/>
              <a:t> pas </a:t>
            </a:r>
            <a:r>
              <a:rPr lang="en-US" sz="2000" dirty="0" err="1"/>
              <a:t>kelas</a:t>
            </a:r>
            <a:r>
              <a:rPr lang="en-US" sz="2000" dirty="0"/>
              <a:t> 2 SMP,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temenan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rada</a:t>
            </a:r>
            <a:r>
              <a:rPr lang="en-US" sz="2000" dirty="0"/>
              <a:t> </a:t>
            </a:r>
            <a:r>
              <a:rPr lang="en-US" sz="2000" dirty="0" err="1"/>
              <a:t>lupa</a:t>
            </a:r>
            <a:r>
              <a:rPr lang="en-US" sz="2000" dirty="0"/>
              <a:t> </a:t>
            </a:r>
            <a:r>
              <a:rPr lang="en-US" sz="2000" dirty="0" err="1"/>
              <a:t>sih</a:t>
            </a:r>
            <a:r>
              <a:rPr lang="en-US" sz="2000" dirty="0"/>
              <a:t>. </a:t>
            </a:r>
            <a:r>
              <a:rPr lang="en-US" sz="2000" dirty="0" err="1"/>
              <a:t>Tapi</a:t>
            </a:r>
            <a:r>
              <a:rPr lang="en-US" sz="2000" dirty="0"/>
              <a:t> yang </a:t>
            </a:r>
            <a:r>
              <a:rPr lang="en-US" sz="2000" dirty="0" err="1"/>
              <a:t>pasti</a:t>
            </a:r>
            <a:r>
              <a:rPr lang="en-US" sz="2000" dirty="0"/>
              <a:t> </a:t>
            </a:r>
            <a:r>
              <a:rPr lang="en-US" sz="2000" dirty="0" err="1"/>
              <a:t>tiba-tiba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jadi</a:t>
            </a:r>
            <a:r>
              <a:rPr lang="en-US" sz="2000" dirty="0"/>
              <a:t>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pulang</a:t>
            </a:r>
            <a:r>
              <a:rPr lang="en-US" sz="2000" dirty="0"/>
              <a:t> </a:t>
            </a:r>
            <a:r>
              <a:rPr lang="en-US" sz="2000" dirty="0" err="1"/>
              <a:t>bareng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deketan</a:t>
            </a:r>
            <a:r>
              <a:rPr lang="en-US" sz="2000" dirty="0"/>
              <a:t>!.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mikir</a:t>
            </a:r>
            <a:r>
              <a:rPr lang="en-US" sz="2000" dirty="0"/>
              <a:t> '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pendiem</a:t>
            </a:r>
            <a:r>
              <a:rPr lang="en-US" sz="2000" dirty="0"/>
              <a:t> </a:t>
            </a:r>
            <a:r>
              <a:rPr lang="en-US" sz="2000" dirty="0" err="1"/>
              <a:t>banget</a:t>
            </a:r>
            <a:r>
              <a:rPr lang="en-US" sz="2000" dirty="0"/>
              <a:t>' </a:t>
            </a:r>
            <a:r>
              <a:rPr lang="en-US" sz="2000" dirty="0" err="1"/>
              <a:t>tapi</a:t>
            </a:r>
            <a:r>
              <a:rPr lang="en-US" sz="2000" dirty="0"/>
              <a:t> pas </a:t>
            </a:r>
            <a:r>
              <a:rPr lang="en-US" sz="2000" dirty="0" err="1"/>
              <a:t>udah</a:t>
            </a:r>
            <a:r>
              <a:rPr lang="en-US" sz="2000" dirty="0"/>
              <a:t> lama </a:t>
            </a:r>
            <a:r>
              <a:rPr lang="en-US" sz="2000" dirty="0" err="1"/>
              <a:t>kenal</a:t>
            </a:r>
            <a:r>
              <a:rPr lang="en-US" sz="2000" dirty="0"/>
              <a:t> </a:t>
            </a:r>
            <a:r>
              <a:rPr lang="en-US" sz="2000" dirty="0" err="1"/>
              <a:t>anaknya</a:t>
            </a:r>
            <a:r>
              <a:rPr lang="en-US" sz="2000" dirty="0"/>
              <a:t> </a:t>
            </a:r>
            <a:r>
              <a:rPr lang="en-US" sz="2000" dirty="0" err="1"/>
              <a:t>asik</a:t>
            </a:r>
            <a:r>
              <a:rPr lang="en-US" sz="2000" dirty="0"/>
              <a:t> </a:t>
            </a:r>
            <a:r>
              <a:rPr lang="en-US" sz="2000" dirty="0" err="1"/>
              <a:t>kok</a:t>
            </a:r>
            <a:r>
              <a:rPr lang="en-US" sz="2000" dirty="0"/>
              <a:t>. </a:t>
            </a:r>
            <a:r>
              <a:rPr lang="en-US" sz="2000" dirty="0" err="1"/>
              <a:t>Emang</a:t>
            </a:r>
            <a:r>
              <a:rPr lang="en-US" sz="2000" dirty="0"/>
              <a:t> </a:t>
            </a:r>
            <a:r>
              <a:rPr lang="en-US" sz="2000" dirty="0" err="1"/>
              <a:t>sih</a:t>
            </a:r>
            <a:r>
              <a:rPr lang="en-US" sz="2000" dirty="0"/>
              <a:t> pas SMP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emang</a:t>
            </a:r>
            <a:r>
              <a:rPr lang="en-US" sz="2000" dirty="0"/>
              <a:t>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deket</a:t>
            </a:r>
            <a:r>
              <a:rPr lang="en-US" sz="2000" dirty="0"/>
              <a:t>,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dibilang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teman</a:t>
            </a:r>
            <a:r>
              <a:rPr lang="en-US" sz="2000" dirty="0"/>
              <a:t> </a:t>
            </a:r>
            <a:r>
              <a:rPr lang="en-US" sz="2000" dirty="0" err="1"/>
              <a:t>pulang</a:t>
            </a:r>
            <a:r>
              <a:rPr lang="en-US" sz="2000" dirty="0"/>
              <a:t> </a:t>
            </a:r>
            <a:r>
              <a:rPr lang="en-US" sz="2000" dirty="0" err="1"/>
              <a:t>bareng</a:t>
            </a:r>
            <a:r>
              <a:rPr lang="en-US" sz="2000" dirty="0"/>
              <a:t>. </a:t>
            </a:r>
            <a:r>
              <a:rPr lang="en-US" sz="2000" dirty="0" err="1"/>
              <a:t>Tapi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berubah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SMA. Kita </a:t>
            </a:r>
            <a:r>
              <a:rPr lang="en-US" sz="2000" dirty="0" err="1"/>
              <a:t>masuk</a:t>
            </a:r>
            <a:r>
              <a:rPr lang="en-US" sz="2000" dirty="0"/>
              <a:t> SMA 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kelasnya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3 </a:t>
            </a:r>
            <a:r>
              <a:rPr lang="en-US" sz="2000" dirty="0" err="1"/>
              <a:t>tahun</a:t>
            </a:r>
            <a:r>
              <a:rPr lang="en-US" sz="2000" dirty="0"/>
              <a:t>. </a:t>
            </a:r>
            <a:r>
              <a:rPr lang="en-US" sz="2000" dirty="0" err="1"/>
              <a:t>Karena</a:t>
            </a:r>
            <a:r>
              <a:rPr lang="en-US" sz="2000" dirty="0"/>
              <a:t> pas </a:t>
            </a:r>
            <a:r>
              <a:rPr lang="en-US" sz="2000" dirty="0" err="1"/>
              <a:t>masuk</a:t>
            </a:r>
            <a:r>
              <a:rPr lang="en-US" sz="2000" dirty="0"/>
              <a:t> SMA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terlalu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yang </a:t>
            </a:r>
            <a:r>
              <a:rPr lang="en-US" sz="2000" dirty="0" err="1"/>
              <a:t>aku</a:t>
            </a:r>
            <a:r>
              <a:rPr lang="en-US" sz="2000" dirty="0"/>
              <a:t> </a:t>
            </a:r>
            <a:r>
              <a:rPr lang="en-US" sz="2000" dirty="0" err="1"/>
              <a:t>kenal</a:t>
            </a:r>
            <a:r>
              <a:rPr lang="en-US" sz="2000" dirty="0"/>
              <a:t>, </a:t>
            </a:r>
            <a:r>
              <a:rPr lang="en-US" sz="2000" dirty="0" err="1"/>
              <a:t>jadilah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duduk </a:t>
            </a:r>
            <a:r>
              <a:rPr lang="en-US" sz="2000" dirty="0" err="1"/>
              <a:t>bareng</a:t>
            </a:r>
            <a:r>
              <a:rPr lang="en-US" sz="2000" dirty="0"/>
              <a:t>. </a:t>
            </a:r>
            <a:r>
              <a:rPr lang="en-US" sz="2000" dirty="0" err="1"/>
              <a:t>Sepanjang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ketawa-ketawa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padahal</a:t>
            </a:r>
            <a:r>
              <a:rPr lang="en-US" sz="2000" dirty="0"/>
              <a:t>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yang </a:t>
            </a:r>
            <a:r>
              <a:rPr lang="en-US" sz="2000" dirty="0" err="1"/>
              <a:t>lucu</a:t>
            </a:r>
            <a:r>
              <a:rPr lang="en-US" sz="2000" dirty="0"/>
              <a:t>. </a:t>
            </a:r>
            <a:r>
              <a:rPr lang="en-US" sz="2000" dirty="0" err="1"/>
              <a:t>Aneh</a:t>
            </a:r>
            <a:r>
              <a:rPr lang="en-US" sz="2000" dirty="0"/>
              <a:t>,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tuh</a:t>
            </a:r>
            <a:r>
              <a:rPr lang="en-US" sz="2000" dirty="0"/>
              <a:t>?. </a:t>
            </a:r>
            <a:r>
              <a:rPr lang="en-US" sz="2000" dirty="0" err="1"/>
              <a:t>Selanjutnya</a:t>
            </a:r>
            <a:r>
              <a:rPr lang="en-US" sz="2000" dirty="0"/>
              <a:t> yang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hebat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SATU KAMPUS YANG SAMA, JURUSAN YANG SAMA DAN KITA SATU KELAS LAGI!!!. </a:t>
            </a:r>
            <a:r>
              <a:rPr lang="en-US" sz="2000" dirty="0" err="1"/>
              <a:t>Awalnya</a:t>
            </a:r>
            <a:r>
              <a:rPr lang="en-US" sz="2000" dirty="0"/>
              <a:t> </a:t>
            </a:r>
            <a:r>
              <a:rPr lang="en-US" sz="2000" dirty="0" err="1"/>
              <a:t>gak</a:t>
            </a:r>
            <a:r>
              <a:rPr lang="en-US" sz="2000" dirty="0"/>
              <a:t> </a:t>
            </a:r>
            <a:r>
              <a:rPr lang="en-US" sz="2000" dirty="0" err="1"/>
              <a:t>percaya</a:t>
            </a:r>
            <a:r>
              <a:rPr lang="en-US" sz="2000" dirty="0"/>
              <a:t> </a:t>
            </a:r>
            <a:r>
              <a:rPr lang="en-US" sz="2000" dirty="0" err="1"/>
              <a:t>banget</a:t>
            </a:r>
            <a:r>
              <a:rPr lang="en-US" sz="2000" dirty="0"/>
              <a:t>, </a:t>
            </a:r>
            <a:r>
              <a:rPr lang="en-US" sz="2000" dirty="0" err="1"/>
              <a:t>asli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dilebih-lebihkan</a:t>
            </a:r>
            <a:r>
              <a:rPr lang="en-US" sz="2000" dirty="0"/>
              <a:t>. Kita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Universitas</a:t>
            </a:r>
            <a:r>
              <a:rPr lang="en-US" sz="2000" dirty="0"/>
              <a:t> Pembangunan Jaya, </a:t>
            </a:r>
            <a:r>
              <a:rPr lang="en-US" sz="2000" dirty="0" err="1"/>
              <a:t>tapi</a:t>
            </a:r>
            <a:r>
              <a:rPr lang="en-US" sz="2000" dirty="0"/>
              <a:t> pas PRIMA (</a:t>
            </a:r>
            <a:r>
              <a:rPr lang="en-US" sz="2000" dirty="0" err="1"/>
              <a:t>ospek</a:t>
            </a:r>
            <a:r>
              <a:rPr lang="en-US" sz="2000" dirty="0"/>
              <a:t>)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beda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hehehe</a:t>
            </a:r>
            <a:r>
              <a:rPr lang="en-US" sz="2000" dirty="0"/>
              <a:t>.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foto</a:t>
            </a:r>
            <a:r>
              <a:rPr lang="en-US" sz="2000" dirty="0"/>
              <a:t> </a:t>
            </a:r>
            <a:r>
              <a:rPr lang="en-US" sz="2000" dirty="0" err="1"/>
              <a:t>Shafa</a:t>
            </a:r>
            <a:r>
              <a:rPr lang="en-US" sz="2000" dirty="0"/>
              <a:t>!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jumpa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para </a:t>
            </a:r>
            <a:r>
              <a:rPr lang="en-US" sz="2000" dirty="0" err="1"/>
              <a:t>pembaca</a:t>
            </a:r>
            <a:r>
              <a:rPr lang="en-US" sz="2000" dirty="0"/>
              <a:t>!.</a:t>
            </a:r>
          </a:p>
        </p:txBody>
      </p:sp>
    </p:spTree>
    <p:extLst>
      <p:ext uri="{BB962C8B-B14F-4D97-AF65-F5344CB8AC3E}">
        <p14:creationId xmlns:p14="http://schemas.microsoft.com/office/powerpoint/2010/main" val="293756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76672"/>
            <a:ext cx="8291264" cy="59766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Tentang</a:t>
            </a:r>
            <a:r>
              <a:rPr lang="en-US" b="1" dirty="0"/>
              <a:t> </a:t>
            </a:r>
            <a:r>
              <a:rPr lang="en-US" b="1" dirty="0" err="1"/>
              <a:t>Bunga</a:t>
            </a:r>
            <a:r>
              <a:rPr lang="en-US" b="1" dirty="0"/>
              <a:t> </a:t>
            </a:r>
            <a:r>
              <a:rPr lang="en-US" b="1" dirty="0" err="1"/>
              <a:t>Bungsu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Surachman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ID" b="1" dirty="0"/>
          </a:p>
          <a:p>
            <a:pPr marL="0" indent="0">
              <a:buNone/>
            </a:pPr>
            <a:r>
              <a:rPr lang="en-US" sz="2400" dirty="0" err="1"/>
              <a:t>Napas</a:t>
            </a:r>
            <a:r>
              <a:rPr lang="en-US" sz="2400" dirty="0"/>
              <a:t> </a:t>
            </a:r>
            <a:r>
              <a:rPr lang="en-US" sz="2400" dirty="0" err="1"/>
              <a:t>terhembus</a:t>
            </a:r>
            <a:r>
              <a:rPr lang="en-US" sz="2400" dirty="0"/>
              <a:t> di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r>
              <a:rPr lang="en-US" sz="2400" dirty="0"/>
              <a:t> kali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, </a:t>
            </a:r>
            <a:r>
              <a:rPr lang="en-US" sz="2400" dirty="0" err="1"/>
              <a:t>Venny</a:t>
            </a:r>
            <a:r>
              <a:rPr lang="en-US" sz="2400" dirty="0"/>
              <a:t> </a:t>
            </a:r>
            <a:r>
              <a:rPr lang="en-US" sz="2400" dirty="0" err="1"/>
              <a:t>Trisuci</a:t>
            </a:r>
            <a:r>
              <a:rPr lang="en-US" sz="2400" dirty="0"/>
              <a:t> </a:t>
            </a:r>
            <a:r>
              <a:rPr lang="en-US" sz="2400" dirty="0" err="1"/>
              <a:t>Rachmani</a:t>
            </a:r>
            <a:r>
              <a:rPr lang="en-US" sz="2400" dirty="0"/>
              <a:t>, </a:t>
            </a:r>
            <a:r>
              <a:rPr lang="en-US" sz="2400" dirty="0" err="1"/>
              <a:t>lahir</a:t>
            </a:r>
            <a:r>
              <a:rPr lang="en-US" sz="2400" dirty="0"/>
              <a:t> di Jakarta, 10 </a:t>
            </a:r>
            <a:r>
              <a:rPr lang="en-US" sz="2400" dirty="0" err="1"/>
              <a:t>Desember</a:t>
            </a:r>
            <a:r>
              <a:rPr lang="en-US" sz="2400" dirty="0"/>
              <a:t> 1992.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memulai</a:t>
            </a:r>
            <a:r>
              <a:rPr lang="en-US" sz="2400" dirty="0"/>
              <a:t> </a:t>
            </a:r>
            <a:r>
              <a:rPr lang="en-US" sz="2400" dirty="0" err="1"/>
              <a:t>kehidupan</a:t>
            </a:r>
            <a:r>
              <a:rPr lang="en-US" sz="2400" dirty="0"/>
              <a:t> yang </a:t>
            </a:r>
            <a:r>
              <a:rPr lang="en-US" sz="2400" dirty="0" err="1"/>
              <a:t>dinamis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anak</a:t>
            </a:r>
            <a:r>
              <a:rPr lang="en-US" sz="2400" dirty="0"/>
              <a:t>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empat</a:t>
            </a:r>
            <a:r>
              <a:rPr lang="en-US" sz="2400" dirty="0"/>
              <a:t> </a:t>
            </a:r>
            <a:r>
              <a:rPr lang="en-US" sz="2400" dirty="0" err="1"/>
              <a:t>bersaudara</a:t>
            </a:r>
            <a:r>
              <a:rPr lang="en-US" sz="2400" dirty="0"/>
              <a:t>. </a:t>
            </a:r>
            <a:r>
              <a:rPr lang="en-US" sz="2400" dirty="0" err="1"/>
              <a:t>Kakak</a:t>
            </a:r>
            <a:r>
              <a:rPr lang="en-US" sz="2400" dirty="0"/>
              <a:t> </a:t>
            </a:r>
            <a:r>
              <a:rPr lang="en-US" sz="2400" dirty="0" err="1"/>
              <a:t>laki-laki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Yogyakarta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pegawai</a:t>
            </a:r>
            <a:r>
              <a:rPr lang="en-US" sz="2400" dirty="0"/>
              <a:t> di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partai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bergerak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lama di Indonesia,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kakak</a:t>
            </a:r>
            <a:r>
              <a:rPr lang="en-US" sz="2400" dirty="0"/>
              <a:t> </a:t>
            </a:r>
            <a:r>
              <a:rPr lang="en-US" sz="2400" dirty="0" err="1"/>
              <a:t>perempuan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kini</a:t>
            </a:r>
            <a:r>
              <a:rPr lang="en-US" sz="2400" dirty="0"/>
              <a:t> </a:t>
            </a:r>
            <a:r>
              <a:rPr lang="en-US" sz="2400" dirty="0" err="1"/>
              <a:t>tengah</a:t>
            </a:r>
            <a:r>
              <a:rPr lang="en-US" sz="2400" dirty="0"/>
              <a:t> </a:t>
            </a:r>
            <a:r>
              <a:rPr lang="en-US" sz="2400" dirty="0" err="1"/>
              <a:t>menjabat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PNS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environment consultant </a:t>
            </a:r>
            <a:r>
              <a:rPr lang="en-US" sz="2400" dirty="0"/>
              <a:t>di Jakarta. </a:t>
            </a:r>
            <a:r>
              <a:rPr lang="en-US" sz="2400" dirty="0" err="1"/>
              <a:t>Saya</a:t>
            </a:r>
            <a:r>
              <a:rPr lang="en-US" sz="2400" dirty="0"/>
              <a:t> pun </a:t>
            </a:r>
            <a:r>
              <a:rPr lang="en-US" sz="2400" dirty="0" err="1"/>
              <a:t>berterima</a:t>
            </a:r>
            <a:r>
              <a:rPr lang="en-US" sz="2400" dirty="0"/>
              <a:t> </a:t>
            </a:r>
            <a:r>
              <a:rPr lang="en-US" sz="2400" dirty="0" err="1"/>
              <a:t>kasih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orang </a:t>
            </a:r>
            <a:r>
              <a:rPr lang="en-US" sz="2400" dirty="0" err="1"/>
              <a:t>tua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mencurahkan</a:t>
            </a:r>
            <a:r>
              <a:rPr lang="en-US" sz="2400" dirty="0"/>
              <a:t> </a:t>
            </a:r>
            <a:r>
              <a:rPr lang="en-US" sz="2400" dirty="0" err="1"/>
              <a:t>cinta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kasih</a:t>
            </a:r>
            <a:r>
              <a:rPr lang="en-US" sz="2400" dirty="0"/>
              <a:t> </a:t>
            </a:r>
            <a:r>
              <a:rPr lang="en-US" sz="2400" dirty="0" err="1"/>
              <a:t>sayang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14 </a:t>
            </a:r>
            <a:r>
              <a:rPr lang="en-US" sz="2400" dirty="0" err="1"/>
              <a:t>dan</a:t>
            </a:r>
            <a:r>
              <a:rPr lang="en-US" sz="2400" dirty="0"/>
              <a:t> 22 </a:t>
            </a:r>
            <a:r>
              <a:rPr lang="en-US" sz="2400" dirty="0" err="1"/>
              <a:t>tahun</a:t>
            </a:r>
            <a:r>
              <a:rPr lang="en-US" sz="2400" dirty="0"/>
              <a:t>. </a:t>
            </a:r>
            <a:r>
              <a:rPr lang="en-US" sz="2400" dirty="0" err="1"/>
              <a:t>Meski</a:t>
            </a:r>
            <a:r>
              <a:rPr lang="en-US" sz="2400" dirty="0"/>
              <a:t> </a:t>
            </a:r>
            <a:r>
              <a:rPr lang="en-US" sz="2400" dirty="0" err="1"/>
              <a:t>kini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berada</a:t>
            </a:r>
            <a:r>
              <a:rPr lang="en-US" sz="2400" dirty="0"/>
              <a:t> di </a:t>
            </a:r>
            <a:r>
              <a:rPr lang="en-US" sz="2400" dirty="0" err="1"/>
              <a:t>dunia</a:t>
            </a:r>
            <a:r>
              <a:rPr lang="en-US" sz="2400" dirty="0"/>
              <a:t>, </a:t>
            </a:r>
            <a:r>
              <a:rPr lang="en-US" sz="2400" dirty="0" err="1"/>
              <a:t>namun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yakin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doa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senantiasa</a:t>
            </a:r>
            <a:r>
              <a:rPr lang="en-US" sz="2400" dirty="0"/>
              <a:t> </a:t>
            </a:r>
            <a:r>
              <a:rPr lang="en-US" sz="2400" dirty="0" err="1"/>
              <a:t>tersampaikan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Semua</a:t>
            </a:r>
            <a:r>
              <a:rPr lang="en-US" sz="2400" dirty="0"/>
              <a:t> orang </a:t>
            </a:r>
            <a:r>
              <a:rPr lang="en-US" sz="2400" dirty="0" err="1"/>
              <a:t>bertanya-tanya</a:t>
            </a:r>
            <a:r>
              <a:rPr lang="en-US" sz="2400" dirty="0"/>
              <a:t>,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meneruskan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S1 di </a:t>
            </a:r>
            <a:r>
              <a:rPr lang="en-US" sz="2400" dirty="0" err="1"/>
              <a:t>Universitas</a:t>
            </a:r>
            <a:r>
              <a:rPr lang="en-US" sz="2400" dirty="0"/>
              <a:t> Pembangunan Jaya, 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2017, di </a:t>
            </a:r>
            <a:r>
              <a:rPr lang="en-US" sz="2400" dirty="0" err="1"/>
              <a:t>usia</a:t>
            </a:r>
            <a:r>
              <a:rPr lang="en-US" sz="2400" dirty="0"/>
              <a:t> 24 </a:t>
            </a:r>
            <a:r>
              <a:rPr lang="en-US" sz="2400" dirty="0" err="1"/>
              <a:t>tahun</a:t>
            </a:r>
            <a:r>
              <a:rPr lang="en-US" sz="2400" dirty="0"/>
              <a:t>?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lulus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jurusan</a:t>
            </a:r>
            <a:r>
              <a:rPr lang="en-US" sz="2400" dirty="0"/>
              <a:t> Tata Boga di SMKN 6 Yogyakarta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2010?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mengenang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,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menganggap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S1 </a:t>
            </a:r>
            <a:r>
              <a:rPr lang="en-US" sz="2400" dirty="0" err="1"/>
              <a:t>hanyalah</a:t>
            </a:r>
            <a:r>
              <a:rPr lang="en-US" sz="2400" dirty="0"/>
              <a:t> </a:t>
            </a:r>
            <a:r>
              <a:rPr lang="en-US" sz="2400" dirty="0" err="1"/>
              <a:t>sekedar</a:t>
            </a:r>
            <a:r>
              <a:rPr lang="en-US" sz="2400" dirty="0"/>
              <a:t> </a:t>
            </a:r>
            <a:r>
              <a:rPr lang="en-US" sz="2400" dirty="0" err="1"/>
              <a:t>mimpi</a:t>
            </a:r>
            <a:r>
              <a:rPr lang="en-US" sz="2400" dirty="0"/>
              <a:t> </a:t>
            </a:r>
            <a:r>
              <a:rPr lang="en-US" sz="2400" dirty="0" err="1"/>
              <a:t>belaka</a:t>
            </a:r>
            <a:r>
              <a:rPr lang="en-US" sz="2400" dirty="0"/>
              <a:t> </a:t>
            </a:r>
            <a:r>
              <a:rPr lang="en-US" sz="2400" dirty="0" err="1"/>
              <a:t>tujuh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</a:t>
            </a:r>
            <a:r>
              <a:rPr lang="en-US" sz="2400" dirty="0" err="1"/>
              <a:t>silam</a:t>
            </a:r>
            <a:r>
              <a:rPr lang="en-US" sz="2400" dirty="0"/>
              <a:t>.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lima </a:t>
            </a:r>
            <a:r>
              <a:rPr lang="en-US" sz="2400" dirty="0" err="1"/>
              <a:t>tahun</a:t>
            </a:r>
            <a:r>
              <a:rPr lang="en-US" sz="2400" dirty="0"/>
              <a:t>, </a:t>
            </a:r>
            <a:r>
              <a:rPr lang="en-US" sz="2400" dirty="0" err="1"/>
              <a:t>membiayai</a:t>
            </a:r>
            <a:r>
              <a:rPr lang="en-US" sz="2400" dirty="0"/>
              <a:t>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keuangan</a:t>
            </a:r>
            <a:r>
              <a:rPr lang="en-US" sz="2400" dirty="0"/>
              <a:t> </a:t>
            </a:r>
            <a:r>
              <a:rPr lang="en-US" sz="2400" dirty="0" err="1"/>
              <a:t>keluarga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anugerah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masa </a:t>
            </a:r>
            <a:r>
              <a:rPr lang="en-US" sz="2400" dirty="0" err="1"/>
              <a:t>itu</a:t>
            </a:r>
            <a:r>
              <a:rPr lang="en-US" sz="2400" dirty="0"/>
              <a:t>. </a:t>
            </a:r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sempat</a:t>
            </a:r>
            <a:r>
              <a:rPr lang="en-US" sz="2400" dirty="0"/>
              <a:t> </a:t>
            </a:r>
            <a:r>
              <a:rPr lang="en-US" sz="2400" dirty="0" err="1"/>
              <a:t>merasa</a:t>
            </a:r>
            <a:r>
              <a:rPr lang="en-US" sz="2400" dirty="0"/>
              <a:t> minder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kakak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yang </a:t>
            </a:r>
            <a:r>
              <a:rPr lang="en-US" sz="2400" dirty="0" err="1"/>
              <a:t>semuanya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lulusan</a:t>
            </a:r>
            <a:r>
              <a:rPr lang="en-US" sz="2400" dirty="0"/>
              <a:t> </a:t>
            </a:r>
            <a:r>
              <a:rPr lang="en-US" sz="2400" dirty="0" err="1"/>
              <a:t>Universitas</a:t>
            </a:r>
            <a:r>
              <a:rPr lang="en-US" sz="2400" dirty="0"/>
              <a:t> </a:t>
            </a:r>
            <a:r>
              <a:rPr lang="en-US" sz="2400" dirty="0" err="1"/>
              <a:t>Gadjah</a:t>
            </a:r>
            <a:r>
              <a:rPr lang="en-US" sz="2400" dirty="0"/>
              <a:t> </a:t>
            </a:r>
            <a:r>
              <a:rPr lang="en-US" sz="2400" dirty="0" err="1"/>
              <a:t>Mada</a:t>
            </a:r>
            <a:r>
              <a:rPr lang="en-US" sz="2400" dirty="0"/>
              <a:t> Yogyakarta.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keyakinan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kesabaran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pasti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semuanya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saya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meneruskan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terwujud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03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914400"/>
            <a:ext cx="29003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6072188" cy="6858000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endParaRPr lang="id-ID" sz="27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id-ID" sz="3100" dirty="0">
                <a:solidFill>
                  <a:srgbClr val="002060"/>
                </a:solidFill>
                <a:cs typeface="Andalus" pitchFamily="18" charset="-78"/>
              </a:rPr>
              <a:t>Tu</a:t>
            </a: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  nama sendiri jangan nama teman, ayah, ibu apalagi nama pacar atau selingkuhan. Kalau lupa tanya teman sebelah Anda.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 nomor NIM kalian, jangan menulis nomor lain seperti nomor sepatu, nomor celana, nomor rumah atau nomor kode buntut yang akan keluar.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 jawaban pada kertas yang tersedia, jangan pada baju atau celana atau tembok kelas apalagi di muka temannya.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Dilarang tanya, </a:t>
            </a:r>
            <a:r>
              <a:rPr lang="en-ID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menyontek</a:t>
            </a: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diskusi, makan, minum, </a:t>
            </a:r>
            <a:r>
              <a:rPr lang="id-ID" sz="3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ngiler,</a:t>
            </a: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mendengarkan musik,  </a:t>
            </a:r>
            <a:r>
              <a:rPr lang="id-ID" sz="31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malakin</a:t>
            </a:r>
            <a:r>
              <a:rPr lang="id-ID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teman, mandi, buang air, berutang dan berjualan selama ujian</a:t>
            </a:r>
            <a:r>
              <a:rPr lang="id-ID" sz="3100" dirty="0">
                <a:solidFill>
                  <a:srgbClr val="002060"/>
                </a:solidFill>
                <a:cs typeface="Andalus" pitchFamily="18" charset="-78"/>
              </a:rPr>
              <a:t>.</a:t>
            </a: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endParaRPr lang="id-ID" sz="3600" dirty="0">
              <a:solidFill>
                <a:srgbClr val="002060"/>
              </a:solidFill>
            </a:endParaRPr>
          </a:p>
          <a:p>
            <a:pPr marL="514350" indent="-514350"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endParaRPr lang="id-ID" sz="2700" dirty="0">
              <a:solidFill>
                <a:srgbClr val="002060"/>
              </a:solidFill>
            </a:endParaRPr>
          </a:p>
        </p:txBody>
      </p:sp>
      <p:sp>
        <p:nvSpPr>
          <p:cNvPr id="40964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171450" y="34925"/>
            <a:ext cx="5214938" cy="67945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id-ID" altLang="en-US" sz="3200"/>
              <a:t>PETUNJUK  UMUM</a:t>
            </a:r>
          </a:p>
        </p:txBody>
      </p:sp>
    </p:spTree>
    <p:extLst>
      <p:ext uri="{BB962C8B-B14F-4D97-AF65-F5344CB8AC3E}">
        <p14:creationId xmlns:p14="http://schemas.microsoft.com/office/powerpoint/2010/main" val="406029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crush"/>
      </p:transition>
    </mc:Choice>
    <mc:Fallback xmlns="">
      <p:transition spd="slow" advClick="0" advTm="6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657225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0" indent="0"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endParaRPr lang="id-ID" sz="2700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id-ID" sz="2800" dirty="0">
                <a:solidFill>
                  <a:srgbClr val="FF0000"/>
                </a:solidFill>
              </a:rPr>
              <a:t>   </a:t>
            </a:r>
            <a:r>
              <a:rPr lang="id-ID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Tulislah 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id-ID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kalimat-kalimat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id-ID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berikut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None/>
              <a:defRPr/>
            </a:pPr>
            <a:r>
              <a:rPr lang="id-ID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sesuai EBI!</a:t>
            </a:r>
            <a:endParaRPr lang="id-ID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0" y="38100"/>
            <a:ext cx="5214938" cy="657225"/>
          </a:xfrm>
          <a:solidFill>
            <a:srgbClr val="FF0000"/>
          </a:solidFill>
        </p:spPr>
        <p:txBody>
          <a:bodyPr/>
          <a:lstStyle/>
          <a:p>
            <a:pPr algn="ctr">
              <a:tabLst>
                <a:tab pos="2152650" algn="l"/>
              </a:tabLst>
            </a:pPr>
            <a:r>
              <a:rPr lang="id-ID" altLang="en-US" sz="3200"/>
              <a:t>PETUNJUK KHUSUS</a:t>
            </a:r>
          </a:p>
        </p:txBody>
      </p:sp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4648200" y="38100"/>
            <a:ext cx="44958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25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0">
        <p15:prstTrans prst="pageCurlDouble"/>
      </p:transition>
    </mc:Choice>
    <mc:Fallback xmlns="">
      <p:transition spd="slow" advClick="0" advTm="6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8674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 </a:t>
            </a:r>
            <a:r>
              <a:rPr lang="id-ID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dicalonkan sebagai gubernur dki jakarta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69875" y="228600"/>
            <a:ext cx="4114800" cy="762000"/>
          </a:xfrm>
          <a:solidFill>
            <a:srgbClr val="0070C0"/>
          </a:solidFill>
        </p:spPr>
        <p:txBody>
          <a:bodyPr/>
          <a:lstStyle/>
          <a:p>
            <a:r>
              <a:rPr lang="id-ID" altLang="en-US" sz="2400"/>
              <a:t>	</a:t>
            </a:r>
            <a:r>
              <a:rPr lang="id-ID" altLang="en-US" sz="4000"/>
              <a:t>NOMOR  1</a:t>
            </a:r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4648200" y="38100"/>
            <a:ext cx="44958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913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0000">
        <p15:prstTrans prst="airplane"/>
      </p:transition>
    </mc:Choice>
    <mc:Fallback xmlns="">
      <p:transition spd="slow" advClick="0" advTm="6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 </a:t>
            </a:r>
            <a:r>
              <a:rPr lang="id-ID" sz="5400" dirty="0">
                <a:latin typeface="Arial" panose="020B0604020202020204" pitchFamily="34" charset="0"/>
                <a:cs typeface="Arial" panose="020B0604020202020204" pitchFamily="34" charset="0"/>
              </a:rPr>
              <a:t>novel ayat-ayat cinta baru kuselesai kan kemarin</a:t>
            </a:r>
          </a:p>
        </p:txBody>
      </p:sp>
      <p:sp>
        <p:nvSpPr>
          <p:cNvPr id="45059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2</a:t>
            </a:r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5257800" y="134938"/>
            <a:ext cx="3886200" cy="672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42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60000">
        <p15:prstTrans prst="origami"/>
      </p:transition>
    </mc:Choice>
    <mc:Fallback xmlns="">
      <p:transition spd="slow" advClick="0" advTm="60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 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>
                <a:solidFill>
                  <a:srgbClr val="002060"/>
                </a:solidFill>
              </a:rPr>
              <a:t>	</a:t>
            </a:r>
            <a:r>
              <a:rPr lang="id-ID" sz="5400" dirty="0">
                <a:solidFill>
                  <a:srgbClr val="002060"/>
                </a:solidFill>
              </a:rPr>
              <a:t>mengapa kamu tidak mengerjakan pr tanya ayah kepada anaknya</a:t>
            </a: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4710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3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5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:dissolve/>
      </p:transition>
    </mc:Choice>
    <mc:Fallback xmlns="">
      <p:transition spd="slow" advClick="0" advTm="60000">
        <p:dissolv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r>
              <a:rPr lang="id-ID" sz="3600" dirty="0"/>
              <a:t>    </a:t>
            </a: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ketika prof dr ir sumantri mpd menjadi gubernur pertanian didaerah itu sangat maju</a:t>
            </a:r>
          </a:p>
          <a:p>
            <a:pPr marL="457200" indent="-457200">
              <a:buFont typeface="Arial" panose="020B0604020202020204" pitchFamily="34" charset="0"/>
              <a:buNone/>
              <a:defRPr/>
            </a:pP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4915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4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0" t="17142" r="34190" b="6305"/>
          <a:stretch>
            <a:fillRect/>
          </a:stretch>
        </p:blipFill>
        <p:spPr bwMode="auto">
          <a:xfrm>
            <a:off x="5500688" y="0"/>
            <a:ext cx="388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0">
        <p:checker/>
      </p:transition>
    </mc:Choice>
    <mc:Fallback xmlns="">
      <p:transition spd="slow" advClick="0" advTm="60000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458200" cy="54102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228600" y="116632"/>
            <a:ext cx="8458200" cy="419504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ID" sz="3600" dirty="0" err="1"/>
              <a:t>Apa</a:t>
            </a:r>
            <a:r>
              <a:rPr lang="en-ID" sz="3600" dirty="0"/>
              <a:t> yang </a:t>
            </a:r>
            <a:r>
              <a:rPr lang="en-ID" sz="3600" dirty="0" err="1"/>
              <a:t>tidak</a:t>
            </a:r>
            <a:r>
              <a:rPr lang="en-ID" sz="3600" dirty="0"/>
              <a:t> </a:t>
            </a:r>
            <a:r>
              <a:rPr lang="en-ID" sz="3600" dirty="0" err="1"/>
              <a:t>sesuai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PUEBI?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17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533400" indent="-76200">
              <a:buSzPct val="100000"/>
              <a:buFont typeface="Arial" panose="020B0604020202020204" pitchFamily="34" charset="0"/>
              <a:buNone/>
              <a:defRPr/>
            </a:pP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kau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dengar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bunyi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tadi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tanyanya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agak</a:t>
            </a:r>
            <a:r>
              <a:rPr lang="en-US" sz="5400" dirty="0">
                <a:solidFill>
                  <a:srgbClr val="002060"/>
                </a:solidFill>
                <a:latin typeface="Century Schoolbook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entury Schoolbook" pitchFamily="18" charset="0"/>
              </a:rPr>
              <a:t>cemas</a:t>
            </a:r>
            <a:endParaRPr lang="id-ID" sz="5400" dirty="0">
              <a:solidFill>
                <a:srgbClr val="002060"/>
              </a:solidFill>
              <a:latin typeface="Century Schoolbook" pitchFamily="18" charset="0"/>
            </a:endParaRPr>
          </a:p>
          <a:p>
            <a:pPr marL="457200" indent="-457200">
              <a:buFont typeface="Arial" panose="020B0604020202020204" pitchFamily="34" charset="0"/>
              <a:buNone/>
              <a:defRPr/>
            </a:pPr>
            <a:endParaRPr lang="id-ID" dirty="0">
              <a:solidFill>
                <a:srgbClr val="002060"/>
              </a:solidFill>
            </a:endParaRPr>
          </a:p>
        </p:txBody>
      </p:sp>
      <p:sp>
        <p:nvSpPr>
          <p:cNvPr id="5120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5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0000">
        <p:blinds dir="vert"/>
      </p:transition>
    </mc:Choice>
    <mc:Fallback xmlns="">
      <p:transition spd="slow" advClick="0" advTm="60000">
        <p:blinds dir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karena sudah lama tinggal di inggris sifatnya kini ke inggris inggrisan</a:t>
            </a:r>
          </a:p>
        </p:txBody>
      </p:sp>
      <p:sp>
        <p:nvSpPr>
          <p:cNvPr id="5325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6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60000">
        <p14:honeycomb/>
      </p:transition>
    </mc:Choice>
    <mc:Fallback xmlns="">
      <p:transition spd="slow" advClick="0" advTm="60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Dimana dia sekarang</a:t>
            </a:r>
          </a:p>
        </p:txBody>
      </p:sp>
      <p:sp>
        <p:nvSpPr>
          <p:cNvPr id="55299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7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18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60000">
        <p14:glitter pattern="hexagon"/>
      </p:transition>
    </mc:Choice>
    <mc:Fallback xmlns="">
      <p:transition spd="slow" advClick="0" advTm="60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Saya akan datang, kalau ada undangan</a:t>
            </a:r>
          </a:p>
        </p:txBody>
      </p:sp>
      <p:sp>
        <p:nvSpPr>
          <p:cNvPr id="5734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8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60000">
        <p14:vortex dir="r"/>
      </p:transition>
    </mc:Choice>
    <mc:Fallback xmlns="">
      <p:transition spd="slow" advClick="0" advTm="60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Majalah bahasa dan sastra di terbitkan oleh Pusat Bahasa</a:t>
            </a:r>
          </a:p>
        </p:txBody>
      </p:sp>
      <p:sp>
        <p:nvSpPr>
          <p:cNvPr id="5939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9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0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0">
        <p14:shred/>
      </p:transition>
    </mc:Choice>
    <mc:Fallback xmlns="">
      <p:transition spd="slow" advClick="0" advTm="60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0" y="0"/>
            <a:ext cx="5643563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1009650" indent="-74295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FF0000"/>
              </a:solidFill>
              <a:latin typeface="Century Schoolbook" pitchFamily="18" charset="0"/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5400" dirty="0">
                <a:solidFill>
                  <a:srgbClr val="002060"/>
                </a:solidFill>
                <a:latin typeface="Century Schoolbook" pitchFamily="18" charset="0"/>
              </a:rPr>
              <a:t>Dia mandi disungai </a:t>
            </a:r>
          </a:p>
        </p:txBody>
      </p:sp>
      <p:sp>
        <p:nvSpPr>
          <p:cNvPr id="61443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285750" y="134938"/>
            <a:ext cx="5214938" cy="658812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id-ID" altLang="en-US" sz="2400"/>
              <a:t>	</a:t>
            </a:r>
            <a:r>
              <a:rPr lang="id-ID" altLang="en-US" sz="4000"/>
              <a:t>NOMOR  10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377340"/>
      </p:ext>
    </p:extLst>
  </p:cSld>
  <p:clrMapOvr>
    <a:masterClrMapping/>
  </p:clrMapOvr>
  <p:transition spd="slow" advClick="0" advTm="60000">
    <p:comb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500438" y="0"/>
            <a:ext cx="5643562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/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00206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00206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r>
              <a:rPr lang="id-ID" sz="4400" b="1" dirty="0">
                <a:solidFill>
                  <a:srgbClr val="002060"/>
                </a:solidFill>
              </a:rPr>
              <a:t>Tulis nama dan NIM periksa</a:t>
            </a:r>
          </a:p>
        </p:txBody>
      </p:sp>
      <p:sp>
        <p:nvSpPr>
          <p:cNvPr id="6349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643313" y="285750"/>
            <a:ext cx="5214937" cy="2711450"/>
          </a:xfrm>
          <a:solidFill>
            <a:srgbClr val="0070C0"/>
          </a:solidFill>
        </p:spPr>
        <p:txBody>
          <a:bodyPr/>
          <a:lstStyle/>
          <a:p>
            <a:pPr algn="r"/>
            <a:r>
              <a:rPr lang="id-ID" altLang="en-US" sz="2400" dirty="0"/>
              <a:t>	</a:t>
            </a:r>
            <a:r>
              <a:rPr lang="id-ID" altLang="en-US" sz="4000" dirty="0"/>
              <a:t>Ayo kita koreksi latihannya, agar cepat pulang </a:t>
            </a:r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63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drape"/>
      </p:transition>
    </mc:Choice>
    <mc:Fallback xmlns="">
      <p:transition spd="slow" advClick="0" advTm="60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500438" y="0"/>
            <a:ext cx="5643562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>
              <a:defRPr/>
            </a:pPr>
            <a:endParaRPr lang="id-ID" dirty="0">
              <a:solidFill>
                <a:srgbClr val="FF000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/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002060"/>
              </a:solidFill>
            </a:endParaRPr>
          </a:p>
          <a:p>
            <a:pPr marL="266700" indent="0">
              <a:buSzPct val="100000"/>
              <a:buFont typeface="Arial" panose="020B0604020202020204" pitchFamily="34" charset="0"/>
              <a:buNone/>
              <a:defRPr/>
            </a:pPr>
            <a:endParaRPr lang="id-ID" sz="4400" dirty="0">
              <a:solidFill>
                <a:srgbClr val="002060"/>
              </a:solidFill>
            </a:endParaRP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id-ID" altLang="en-US" sz="3600" dirty="0">
                <a:latin typeface="Arial Rounded MT Bold" pitchFamily="34" charset="0"/>
              </a:rPr>
              <a:t>Siap-siap minggu depan kuis PUEBI</a:t>
            </a:r>
            <a:endParaRPr lang="en-US" altLang="en-US" sz="3600" dirty="0">
              <a:latin typeface="Arial Rounded MT Bold" pitchFamily="34" charset="0"/>
            </a:endParaRPr>
          </a:p>
          <a:p>
            <a:pPr marL="457200" indent="-457200">
              <a:buFont typeface="Candara" panose="020E0502030303020204" pitchFamily="34" charset="0"/>
              <a:buAutoNum type="arabicPeriod"/>
            </a:pPr>
            <a:r>
              <a:rPr lang="id-ID" altLang="en-US" sz="3600" dirty="0">
                <a:latin typeface="Arial Rounded MT Bold" pitchFamily="34" charset="0"/>
              </a:rPr>
              <a:t>Pelajari tulisan deskripsi dan bentuknya </a:t>
            </a:r>
          </a:p>
        </p:txBody>
      </p:sp>
      <p:sp>
        <p:nvSpPr>
          <p:cNvPr id="6349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643313" y="285750"/>
            <a:ext cx="5214937" cy="2711450"/>
          </a:xfrm>
          <a:solidFill>
            <a:srgbClr val="0070C0"/>
          </a:solidFill>
        </p:spPr>
        <p:txBody>
          <a:bodyPr/>
          <a:lstStyle/>
          <a:p>
            <a:pPr algn="r"/>
            <a:r>
              <a:rPr lang="id-ID" altLang="en-US" sz="2400" dirty="0"/>
              <a:t>	</a:t>
            </a:r>
            <a:r>
              <a:rPr lang="en-ID" altLang="en-US" sz="9600" dirty="0"/>
              <a:t>TUGAS</a:t>
            </a:r>
            <a:endParaRPr lang="id-ID" altLang="en-US" sz="9600" dirty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04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60000">
        <p15:prstTrans prst="drape"/>
      </p:transition>
    </mc:Choice>
    <mc:Fallback xmlns="">
      <p:transition spd="slow" advClick="0" advTm="60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27" b="92900"/>
          <a:stretch/>
        </p:blipFill>
        <p:spPr bwMode="auto">
          <a:xfrm>
            <a:off x="-1" y="0"/>
            <a:ext cx="9144001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3809" y="1700808"/>
            <a:ext cx="500329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>
                <a:ln w="11430"/>
                <a:solidFill>
                  <a:srgbClr val="024A3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H</a:t>
            </a:r>
            <a:r>
              <a:rPr lang="en-US" sz="66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atur</a:t>
            </a:r>
            <a:r>
              <a:rPr lang="en-US" sz="6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377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N</a:t>
            </a:r>
            <a:r>
              <a:rPr lang="en-US" sz="66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uhun</a:t>
            </a:r>
            <a:endParaRPr lang="en-US" sz="6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1027" name="Picture 3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6" b="97494" l="26667" r="5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46625"/>
          <a:stretch/>
        </p:blipFill>
        <p:spPr bwMode="auto">
          <a:xfrm>
            <a:off x="565728" y="4000504"/>
            <a:ext cx="965092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NENG\NENG NITIP\S2\2. FILASAFAT ILMU\2. PRL\PRESENTASI\77296a36ada7e7fd49296b1d9b29d59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8" b="100000" l="2500" r="23667">
                        <a14:foregroundMark x1="11667" y1="88471" x2="12000" y2="92231"/>
                        <a14:foregroundMark x1="16667" y1="85714" x2="17000" y2="92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2"/>
          <a:stretch/>
        </p:blipFill>
        <p:spPr bwMode="auto">
          <a:xfrm>
            <a:off x="7899102" y="4019627"/>
            <a:ext cx="864525" cy="2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427" b="92900"/>
          <a:stretch/>
        </p:blipFill>
        <p:spPr bwMode="auto">
          <a:xfrm flipV="1">
            <a:off x="0" y="6381328"/>
            <a:ext cx="9144001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NENG\NENG NITIP\S2\2. FILASAFAT ILMU\2. PRL\PRESENTASI\a1b609fc3f28a7ea08c764e520371d7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815" b="94236" l="10000" r="100000">
                        <a14:foregroundMark x1="48667" y1="36090" x2="45833" y2="89975"/>
                        <a14:foregroundMark x1="47500" y1="31328" x2="52500" y2="32832"/>
                        <a14:foregroundMark x1="62167" y1="28571" x2="64333" y2="54887"/>
                        <a14:foregroundMark x1="64333" y1="54887" x2="64333" y2="54887"/>
                        <a14:foregroundMark x1="60833" y1="87218" x2="60833" y2="87218"/>
                        <a14:foregroundMark x1="63667" y1="87970" x2="63667" y2="87970"/>
                        <a14:foregroundMark x1="76500" y1="39850" x2="73667" y2="88972"/>
                        <a14:foregroundMark x1="90500" y1="45865" x2="88333" y2="89975"/>
                        <a14:foregroundMark x1="60833" y1="53383" x2="64000" y2="64662"/>
                        <a14:foregroundMark x1="53667" y1="70677" x2="53667" y2="70677"/>
                        <a14:foregroundMark x1="44333" y1="70677" x2="44333" y2="70677"/>
                        <a14:foregroundMark x1="71500" y1="72180" x2="71500" y2="72180"/>
                        <a14:foregroundMark x1="90500" y1="89975" x2="90500" y2="89975"/>
                        <a14:foregroundMark x1="86167" y1="91729" x2="86167" y2="91729"/>
                        <a14:foregroundMark x1="64667" y1="92231" x2="64667" y2="92231"/>
                        <a14:foregroundMark x1="60000" y1="90977" x2="60000" y2="90977"/>
                        <a14:foregroundMark x1="52500" y1="90977" x2="52500" y2="90977"/>
                        <a14:foregroundMark x1="37167" y1="90476" x2="37167" y2="90476"/>
                        <a14:foregroundMark x1="33500" y1="89474" x2="33500" y2="89474"/>
                        <a14:foregroundMark x1="35333" y1="86216" x2="35333" y2="86216"/>
                        <a14:foregroundMark x1="25333" y1="89474" x2="25333" y2="89474"/>
                        <a14:foregroundMark x1="15667" y1="90977" x2="15667" y2="90977"/>
                        <a14:foregroundMark x1="19667" y1="52882" x2="19667" y2="52882"/>
                        <a14:foregroundMark x1="16667" y1="66917" x2="16667" y2="66917"/>
                        <a14:foregroundMark x1="16333" y1="72682" x2="17500" y2="59900"/>
                        <a14:foregroundMark x1="33167" y1="38847" x2="36000" y2="38847"/>
                        <a14:foregroundMark x1="38167" y1="48120" x2="38167" y2="48120"/>
                        <a14:foregroundMark x1="27333" y1="74937" x2="25333" y2="51378"/>
                        <a14:foregroundMark x1="39000" y1="69173" x2="39667" y2="72180"/>
                        <a14:foregroundMark x1="58333" y1="68672" x2="58333" y2="68672"/>
                        <a14:foregroundMark x1="67667" y1="68672" x2="67667" y2="68672"/>
                        <a14:foregroundMark x1="94000" y1="66165" x2="94833" y2="75188"/>
                        <a14:foregroundMark x1="91667" y1="89474" x2="91667" y2="89474"/>
                        <a14:foregroundMark x1="36333" y1="86717" x2="37000" y2="88722"/>
                        <a14:foregroundMark x1="32167" y1="91479" x2="33833" y2="91980"/>
                        <a14:backgroundMark x1="28833" y1="60401" x2="28833" y2="60401"/>
                        <a14:backgroundMark x1="29000" y1="72932" x2="29000" y2="72932"/>
                        <a14:backgroundMark x1="51333" y1="44361" x2="51333" y2="44361"/>
                        <a14:backgroundMark x1="47500" y1="44862" x2="47500" y2="44862"/>
                        <a14:backgroundMark x1="28167" y1="46867" x2="27667" y2="52381"/>
                        <a14:backgroundMark x1="28667" y1="55388" x2="28833" y2="59900"/>
                        <a14:backgroundMark x1="28833" y1="63910" x2="29000" y2="67669"/>
                        <a14:backgroundMark x1="28667" y1="61153" x2="29000" y2="67168"/>
                        <a14:backgroundMark x1="28833" y1="67920" x2="28667" y2="73935"/>
                        <a14:backgroundMark x1="24333" y1="49875" x2="24333" y2="49875"/>
                        <a14:backgroundMark x1="36500" y1="48872" x2="36500" y2="48872"/>
                        <a14:backgroundMark x1="92500" y1="51629" x2="92500" y2="51629"/>
                        <a14:backgroundMark x1="88167" y1="52381" x2="88167" y2="52381"/>
                        <a14:backgroundMark x1="86500" y1="67419" x2="86500" y2="67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843" b="5670"/>
          <a:stretch/>
        </p:blipFill>
        <p:spPr bwMode="auto">
          <a:xfrm>
            <a:off x="2017464" y="2987456"/>
            <a:ext cx="4577805" cy="21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02568" y="4931688"/>
            <a:ext cx="362041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Terima</a:t>
            </a:r>
            <a:r>
              <a:rPr lang="en-US" sz="48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4800" b="1" spc="50" dirty="0" err="1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ndara" pitchFamily="34" charset="0"/>
              </a:rPr>
              <a:t>Kasih</a:t>
            </a:r>
            <a:endParaRPr lang="en-US" sz="48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7803" y="5611003"/>
            <a:ext cx="56943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err="1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ThankYou</a:t>
            </a:r>
            <a:r>
              <a:rPr lang="en-US" sz="3200" b="1" cap="none" spc="5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Danke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Gracias</a:t>
            </a:r>
            <a:r>
              <a: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50633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56642"/>
            <a:ext cx="5184576" cy="44439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52239"/>
            <a:ext cx="6410325" cy="3552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504" y="459829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 err="1"/>
              <a:t>Mengapa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tulisan</a:t>
            </a:r>
            <a:r>
              <a:rPr lang="en-ID" sz="2800" dirty="0"/>
              <a:t> </a:t>
            </a:r>
            <a:r>
              <a:rPr lang="en-ID" sz="2800" dirty="0" err="1"/>
              <a:t>ini</a:t>
            </a:r>
            <a:r>
              <a:rPr lang="en-ID" sz="2800" dirty="0"/>
              <a:t>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500446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/>
              <a:t>SALAHKAH?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167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5957" cy="698604"/>
          </a:xfrm>
        </p:spPr>
        <p:txBody>
          <a:bodyPr/>
          <a:lstStyle/>
          <a:p>
            <a:r>
              <a:rPr lang="en-ID" sz="3600" dirty="0" err="1"/>
              <a:t>Bagaimana</a:t>
            </a:r>
            <a:r>
              <a:rPr lang="en-ID" sz="3600" dirty="0"/>
              <a:t> </a:t>
            </a:r>
            <a:r>
              <a:rPr lang="en-ID" sz="3600" dirty="0" err="1"/>
              <a:t>dengan</a:t>
            </a:r>
            <a:r>
              <a:rPr lang="en-ID" sz="3600" dirty="0"/>
              <a:t> </a:t>
            </a:r>
            <a:r>
              <a:rPr lang="en-ID" sz="3600" dirty="0" err="1"/>
              <a:t>kampanye</a:t>
            </a:r>
            <a:r>
              <a:rPr lang="en-ID" sz="3600" dirty="0"/>
              <a:t> </a:t>
            </a:r>
            <a:r>
              <a:rPr lang="en-ID" sz="3600" dirty="0" err="1"/>
              <a:t>caleg</a:t>
            </a:r>
            <a:r>
              <a:rPr lang="en-ID" sz="3600" dirty="0"/>
              <a:t>?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4406"/>
            <a:ext cx="83884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626596"/>
          </a:xfrm>
        </p:spPr>
        <p:txBody>
          <a:bodyPr/>
          <a:lstStyle/>
          <a:p>
            <a:r>
              <a:rPr lang="en-ID" sz="3200" dirty="0" err="1"/>
              <a:t>Bagaimana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tulisan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60" y="1307554"/>
            <a:ext cx="6477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601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4445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d-ID" altLang="en-US" dirty="0">
                <a:latin typeface="Aharoni" pitchFamily="2" charset="0"/>
                <a:cs typeface="Aharoni" pitchFamily="2" charset="0"/>
              </a:rPr>
              <a:t>PAHAMI !!!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576" y="2357065"/>
            <a:ext cx="7886700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Pemakaian Huruf </a:t>
            </a:r>
            <a:r>
              <a:rPr lang="id-ID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(huruf kapital dan miring) </a:t>
            </a:r>
          </a:p>
          <a:p>
            <a:r>
              <a:rPr lang="id-ID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Penulisan Kata </a:t>
            </a:r>
            <a:r>
              <a:rPr lang="id-ID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(kata ganti, kata depan, kata turunan, bentuk ulang)</a:t>
            </a:r>
          </a:p>
          <a:p>
            <a:r>
              <a:rPr lang="id-ID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Tanda Baca </a:t>
            </a:r>
            <a:r>
              <a:rPr lang="id-ID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(.) (,) (;) (</a:t>
            </a:r>
            <a:r>
              <a:rPr lang="id-ID" alt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?) (!) (“...”) (-)</a:t>
            </a:r>
            <a:endParaRPr lang="id-ID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d-ID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Angka dan Bilangan</a:t>
            </a:r>
          </a:p>
          <a:p>
            <a:r>
              <a:rPr lang="id-ID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Penulisan Imbuhan  </a:t>
            </a:r>
          </a:p>
        </p:txBody>
      </p:sp>
    </p:spTree>
    <p:extLst>
      <p:ext uri="{BB962C8B-B14F-4D97-AF65-F5344CB8AC3E}">
        <p14:creationId xmlns:p14="http://schemas.microsoft.com/office/powerpoint/2010/main" val="125649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28 </a:t>
            </a:r>
            <a:r>
              <a:rPr lang="en-US" dirty="0" err="1"/>
              <a:t>Agustus</a:t>
            </a:r>
            <a:r>
              <a:rPr lang="en-US" dirty="0"/>
              <a:t> 2017. </a:t>
            </a:r>
            <a:r>
              <a:rPr lang="en-US" dirty="0" err="1"/>
              <a:t>Perkuliahan</a:t>
            </a:r>
            <a:r>
              <a:rPr lang="en-US" dirty="0"/>
              <a:t> di </a:t>
            </a:r>
            <a:r>
              <a:rPr lang="en-US" dirty="0" err="1"/>
              <a:t>Universitas</a:t>
            </a:r>
            <a:r>
              <a:rPr lang="en-US" dirty="0"/>
              <a:t> Pembangunan Jaya </a:t>
            </a:r>
            <a:r>
              <a:rPr lang="en-US" dirty="0" err="1"/>
              <a:t>dimulai</a:t>
            </a:r>
            <a:r>
              <a:rPr lang="en-US" dirty="0"/>
              <a:t>, </a:t>
            </a:r>
            <a:r>
              <a:rPr lang="en-US" dirty="0" err="1"/>
              <a:t>bertemu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akutan</a:t>
            </a:r>
            <a:r>
              <a:rPr lang="en-US" dirty="0"/>
              <a:t> yang </a:t>
            </a:r>
            <a:r>
              <a:rPr lang="en-US" dirty="0" err="1"/>
              <a:t>handal</a:t>
            </a:r>
            <a:r>
              <a:rPr lang="en-US" dirty="0"/>
              <a:t>,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ananda</a:t>
            </a:r>
            <a:r>
              <a:rPr lang="en-US" dirty="0"/>
              <a:t>, </a:t>
            </a:r>
            <a:r>
              <a:rPr lang="en-US" dirty="0" err="1"/>
              <a:t>pemuda</a:t>
            </a:r>
            <a:r>
              <a:rPr lang="en-US" dirty="0"/>
              <a:t> </a:t>
            </a:r>
            <a:r>
              <a:rPr lang="en-US" dirty="0" err="1"/>
              <a:t>gagah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bertubuh</a:t>
            </a:r>
            <a:r>
              <a:rPr lang="en-US" dirty="0"/>
              <a:t> </a:t>
            </a:r>
            <a:r>
              <a:rPr lang="en-US" dirty="0" err="1"/>
              <a:t>kurus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sawo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bernama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Ananda </a:t>
            </a:r>
            <a:r>
              <a:rPr lang="en-US" dirty="0" err="1"/>
              <a:t>Fadhlurrahman</a:t>
            </a:r>
            <a:r>
              <a:rPr lang="en-US" dirty="0"/>
              <a:t> </a:t>
            </a:r>
            <a:r>
              <a:rPr lang="en-US" dirty="0" err="1"/>
              <a:t>Khairawan</a:t>
            </a:r>
            <a:r>
              <a:rPr lang="en-US" dirty="0"/>
              <a:t>. Ananda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akutansi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Pembangunan Jaya. </a:t>
            </a:r>
            <a:r>
              <a:rPr lang="en-US" dirty="0" err="1"/>
              <a:t>Pria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penggemar</a:t>
            </a:r>
            <a:r>
              <a:rPr lang="en-US" dirty="0"/>
              <a:t> BLACKPINK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Korea Selatan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UPJ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pendidikannya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lokasinya</a:t>
            </a:r>
            <a:r>
              <a:rPr lang="en-US" dirty="0"/>
              <a:t> yang </a:t>
            </a:r>
            <a:r>
              <a:rPr lang="en-US" dirty="0" err="1"/>
              <a:t>strategis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      Ananda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akutansi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SMA </a:t>
            </a:r>
            <a:r>
              <a:rPr lang="en-US" dirty="0" err="1"/>
              <a:t>ananda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IPA,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yang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bertolak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Ananda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STAN (</a:t>
            </a:r>
            <a:r>
              <a:rPr lang="en-US" dirty="0" err="1"/>
              <a:t>Sekolah</a:t>
            </a:r>
            <a:r>
              <a:rPr lang="en-US" dirty="0"/>
              <a:t> Tinggi </a:t>
            </a:r>
            <a:r>
              <a:rPr lang="en-US" dirty="0" err="1"/>
              <a:t>Akutansi</a:t>
            </a:r>
            <a:r>
              <a:rPr lang="en-US" dirty="0"/>
              <a:t> Negara),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STAN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3 </a:t>
            </a:r>
            <a:r>
              <a:rPr lang="en-US" dirty="0" err="1"/>
              <a:t>tahap</a:t>
            </a:r>
            <a:r>
              <a:rPr lang="en-US" dirty="0"/>
              <a:t>,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menggugurkan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orang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ananda</a:t>
            </a:r>
            <a:r>
              <a:rPr lang="en-US" dirty="0"/>
              <a:t>, </a:t>
            </a:r>
            <a:r>
              <a:rPr lang="en-US" dirty="0" err="1"/>
              <a:t>ananda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di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ke-3,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 </a:t>
            </a:r>
            <a:r>
              <a:rPr lang="en-US" dirty="0" err="1"/>
              <a:t>Akutansi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melekat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ananda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lama,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jurusan</a:t>
            </a:r>
            <a:r>
              <a:rPr lang="en-US" dirty="0"/>
              <a:t> </a:t>
            </a:r>
            <a:r>
              <a:rPr lang="en-US" dirty="0" err="1"/>
              <a:t>akutansi</a:t>
            </a:r>
            <a:r>
              <a:rPr lang="en-US" dirty="0"/>
              <a:t>. Ananda </a:t>
            </a:r>
            <a:r>
              <a:rPr lang="en-US" dirty="0" err="1"/>
              <a:t>yakin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di UPJ.</a:t>
            </a:r>
          </a:p>
        </p:txBody>
      </p:sp>
    </p:spTree>
    <p:extLst>
      <p:ext uri="{BB962C8B-B14F-4D97-AF65-F5344CB8AC3E}">
        <p14:creationId xmlns:p14="http://schemas.microsoft.com/office/powerpoint/2010/main" val="2754495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1978</TotalTime>
  <Words>1280</Words>
  <Application>Microsoft Office PowerPoint</Application>
  <PresentationFormat>On-screen Show (4:3)</PresentationFormat>
  <Paragraphs>294</Paragraphs>
  <Slides>48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Hardcover</vt:lpstr>
      <vt:lpstr>Horizon</vt:lpstr>
      <vt:lpstr>1_Horizon</vt:lpstr>
      <vt:lpstr>Slipstream</vt:lpstr>
      <vt:lpstr>Office Theme</vt:lpstr>
      <vt:lpstr>PEDOMAN UMUM EJAAN BAHASA INDONESIA (HURUF, ANGKA DAN BILANGAN, SERTA TANDA BACA)</vt:lpstr>
      <vt:lpstr>PowerPoint Presentation</vt:lpstr>
      <vt:lpstr>Manfaat PUEBI</vt:lpstr>
      <vt:lpstr>PowerPoint Presentation</vt:lpstr>
      <vt:lpstr>PowerPoint Presentation</vt:lpstr>
      <vt:lpstr>Bagaimana dengan kampanye caleg? </vt:lpstr>
      <vt:lpstr>Bagaimana dengan tulisan ini?</vt:lpstr>
      <vt:lpstr>PowerPoint Presentation</vt:lpstr>
      <vt:lpstr>PowerPoint Presentation</vt:lpstr>
      <vt:lpstr>HURUF</vt:lpstr>
      <vt:lpstr>HURUF KAPITAL</vt:lpstr>
      <vt:lpstr>HURUF KAPITAL</vt:lpstr>
      <vt:lpstr>HURUF KAPITAL</vt:lpstr>
      <vt:lpstr>HURUF KAPITAL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Imbuhan di- dan Kata Depan di</vt:lpstr>
      <vt:lpstr>Tanda Elipsis</vt:lpstr>
      <vt:lpstr>Tanda Petik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GEJALA DOMINASI LEKSIKON BAHASA JAWA TERHADAP PERKEMBANGAN LEKSIKON  BAHASA INDONESIA  (Perspektif Politik Bahasa)</dc:title>
  <dc:creator>COMPAQ</dc:creator>
  <cp:lastModifiedBy>rizky.brilianti@gmail.com</cp:lastModifiedBy>
  <cp:revision>100</cp:revision>
  <dcterms:created xsi:type="dcterms:W3CDTF">2014-10-04T08:45:21Z</dcterms:created>
  <dcterms:modified xsi:type="dcterms:W3CDTF">2019-10-30T23:35:44Z</dcterms:modified>
</cp:coreProperties>
</file>