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1"/>
  </p:notesMasterIdLst>
  <p:sldIdLst>
    <p:sldId id="296" r:id="rId2"/>
    <p:sldId id="284" r:id="rId3"/>
    <p:sldId id="290" r:id="rId4"/>
    <p:sldId id="292" r:id="rId5"/>
    <p:sldId id="291" r:id="rId6"/>
    <p:sldId id="294" r:id="rId7"/>
    <p:sldId id="293" r:id="rId8"/>
    <p:sldId id="295" r:id="rId9"/>
    <p:sldId id="28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935F0-C45F-4EB6-B73F-FE00934C3D42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99F8F-EC90-4167-A8E4-6AC02CA31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2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12" y="1828800"/>
            <a:ext cx="4914888" cy="38862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/>
              <a:t>MANAJEMEN </a:t>
            </a:r>
            <a:r>
              <a:rPr lang="en-US" b="1" dirty="0" smtClean="0"/>
              <a:t>MEDIA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endParaRPr lang="en-US" sz="3100" b="1" dirty="0"/>
          </a:p>
        </p:txBody>
      </p:sp>
      <p:pic>
        <p:nvPicPr>
          <p:cNvPr id="6" name="Picture 4" descr="C:\Users\user\Downloads\PEMANC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33600"/>
            <a:ext cx="1714512" cy="2585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1459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12" y="1828800"/>
            <a:ext cx="4914888" cy="3886200"/>
          </a:xfrm>
        </p:spPr>
        <p:txBody>
          <a:bodyPr>
            <a:normAutofit/>
          </a:bodyPr>
          <a:lstStyle/>
          <a:p>
            <a:pPr algn="r"/>
            <a:r>
              <a:rPr lang="en-US" b="1" dirty="0"/>
              <a:t>MANAJEMEN MEDIA CETAK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 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endParaRPr lang="en-US" sz="3100" b="1" dirty="0"/>
          </a:p>
        </p:txBody>
      </p:sp>
      <p:pic>
        <p:nvPicPr>
          <p:cNvPr id="6" name="Picture 4" descr="C:\Users\user\Downloads\PEMANC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33600"/>
            <a:ext cx="1714512" cy="2585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48000" y="3886200"/>
            <a:ext cx="4724400" cy="1374422"/>
          </a:xfrm>
        </p:spPr>
        <p:txBody>
          <a:bodyPr>
            <a:normAutofit/>
          </a:bodyPr>
          <a:lstStyle/>
          <a:p>
            <a:pPr algn="r"/>
            <a:r>
              <a:rPr lang="en-US" sz="1600" dirty="0" err="1"/>
              <a:t>Aspek</a:t>
            </a:r>
            <a:r>
              <a:rPr lang="en-US" sz="1600" dirty="0"/>
              <a:t> </a:t>
            </a:r>
            <a:r>
              <a:rPr lang="en-US" sz="1600" dirty="0" err="1"/>
              <a:t>filosofis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historis</a:t>
            </a:r>
            <a:r>
              <a:rPr lang="en-US" sz="1600" dirty="0"/>
              <a:t> </a:t>
            </a:r>
            <a:r>
              <a:rPr lang="en-US" sz="1600" dirty="0" err="1"/>
              <a:t>industri</a:t>
            </a:r>
            <a:r>
              <a:rPr lang="en-US" sz="1600" dirty="0"/>
              <a:t> media </a:t>
            </a:r>
            <a:r>
              <a:rPr lang="en-US" sz="1600" dirty="0" err="1"/>
              <a:t>cetak</a:t>
            </a:r>
            <a:r>
              <a:rPr lang="en-US" sz="1600" dirty="0"/>
              <a:t>; </a:t>
            </a:r>
            <a:r>
              <a:rPr lang="en-US" sz="1600" dirty="0" err="1"/>
              <a:t>struktur</a:t>
            </a:r>
            <a:r>
              <a:rPr lang="en-US" sz="1600" dirty="0"/>
              <a:t> </a:t>
            </a:r>
            <a:r>
              <a:rPr lang="en-US" sz="1600" dirty="0" err="1"/>
              <a:t>organisasi</a:t>
            </a:r>
            <a:r>
              <a:rPr lang="en-US" sz="1600" dirty="0"/>
              <a:t>; </a:t>
            </a:r>
            <a:r>
              <a:rPr lang="en-US" sz="1600" dirty="0" err="1"/>
              <a:t>distribusi</a:t>
            </a:r>
            <a:r>
              <a:rPr lang="en-US" sz="1600" dirty="0"/>
              <a:t> </a:t>
            </a:r>
            <a:r>
              <a:rPr lang="en-US" sz="1600" dirty="0" err="1"/>
              <a:t>wewenang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tanggung</a:t>
            </a:r>
            <a:r>
              <a:rPr lang="en-US" sz="1600" dirty="0"/>
              <a:t> </a:t>
            </a:r>
            <a:r>
              <a:rPr lang="en-US" sz="1600" dirty="0" err="1"/>
              <a:t>jawab</a:t>
            </a:r>
            <a:r>
              <a:rPr lang="en-US" sz="1600" dirty="0"/>
              <a:t> per </a:t>
            </a:r>
            <a:r>
              <a:rPr lang="en-US" sz="1600" dirty="0" err="1"/>
              <a:t>bidang</a:t>
            </a:r>
            <a:r>
              <a:rPr lang="en-US" sz="1600" dirty="0"/>
              <a:t>; </a:t>
            </a:r>
            <a:r>
              <a:rPr lang="en-US" sz="1600" dirty="0" err="1"/>
              <a:t>sumber</a:t>
            </a:r>
            <a:r>
              <a:rPr lang="en-US" sz="1600" dirty="0"/>
              <a:t> </a:t>
            </a:r>
            <a:r>
              <a:rPr lang="en-US" sz="1600" dirty="0" err="1"/>
              <a:t>pendapatan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;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masa</a:t>
            </a:r>
            <a:r>
              <a:rPr lang="en-US" sz="1600" dirty="0"/>
              <a:t> </a:t>
            </a:r>
            <a:r>
              <a:rPr lang="en-US" sz="1600" dirty="0" err="1"/>
              <a:t>depan</a:t>
            </a:r>
            <a:r>
              <a:rPr lang="en-US" sz="1600" dirty="0"/>
              <a:t> </a:t>
            </a:r>
            <a:r>
              <a:rPr lang="en-US" sz="1600" dirty="0" err="1"/>
              <a:t>industri</a:t>
            </a:r>
            <a:r>
              <a:rPr lang="en-US" sz="1600" dirty="0"/>
              <a:t> media </a:t>
            </a:r>
            <a:r>
              <a:rPr lang="en-US" sz="1600" dirty="0" err="1"/>
              <a:t>cetak</a:t>
            </a:r>
            <a:r>
              <a:rPr lang="en-US" sz="1600" dirty="0"/>
              <a:t>.</a:t>
            </a:r>
          </a:p>
        </p:txBody>
      </p:sp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8969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I:\TITIP\FOTO-FOTO\SINGKAWANG\IMG_3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5694759" cy="379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MANAJEMEN + MEDIA CETAK</a:t>
            </a:r>
            <a:endParaRPr lang="en-US" sz="36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914400" y="1447800"/>
            <a:ext cx="2514600" cy="17550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MANAJEMEN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1450258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MERENCANAKAN</a:t>
            </a:r>
          </a:p>
          <a:p>
            <a:pPr algn="ctr"/>
            <a:r>
              <a:rPr lang="en-US" sz="1400" dirty="0" smtClean="0"/>
              <a:t>(PLANNING)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4343400" y="2086897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MENGORGANISASIKAN</a:t>
            </a:r>
          </a:p>
          <a:p>
            <a:pPr algn="ctr"/>
            <a:r>
              <a:rPr lang="en-US" sz="1400" dirty="0" smtClean="0"/>
              <a:t>(ORGANIZING)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4343400" y="2745658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MEMIMPIN</a:t>
            </a:r>
          </a:p>
          <a:p>
            <a:pPr algn="ctr"/>
            <a:r>
              <a:rPr lang="en-US" sz="1400" dirty="0" smtClean="0"/>
              <a:t>(LEADING)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4328652" y="3431458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MENGENDALIKAN</a:t>
            </a:r>
          </a:p>
          <a:p>
            <a:pPr algn="ctr"/>
            <a:r>
              <a:rPr lang="en-US" sz="1400" dirty="0" smtClean="0"/>
              <a:t>(CONTROLLING)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81400" y="1678858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86200" y="2315497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888658" y="2974258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86200" y="1678858"/>
            <a:ext cx="2458" cy="1981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914400" y="4188542"/>
            <a:ext cx="2514600" cy="145025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INDUSTRI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MEDIA CETAK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4" name="Down Arrow 43"/>
          <p:cNvSpPr/>
          <p:nvPr/>
        </p:nvSpPr>
        <p:spPr>
          <a:xfrm>
            <a:off x="1752600" y="3473196"/>
            <a:ext cx="990600" cy="4892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88658" y="3660058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70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MODEL INDUSTRI MEDIA CETAK</a:t>
            </a:r>
            <a:endParaRPr lang="en-US" sz="3200" b="1" dirty="0"/>
          </a:p>
        </p:txBody>
      </p:sp>
      <p:pic>
        <p:nvPicPr>
          <p:cNvPr id="13" name="Picture 2" descr="I:\TITIP\FOTO-FOTO\SINGKAWANG\IMG_3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5694759" cy="379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5" name="Rectangle 14"/>
          <p:cNvSpPr/>
          <p:nvPr/>
        </p:nvSpPr>
        <p:spPr>
          <a:xfrm>
            <a:off x="838200" y="1752600"/>
            <a:ext cx="16002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INDUSTRI MEDIA CETAK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19400" y="2971800"/>
            <a:ext cx="1752600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SEJARAH 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2819400" y="4038600"/>
            <a:ext cx="17526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FILOSOFIS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2819400" y="5181600"/>
            <a:ext cx="17526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REALITAS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410200" y="2895600"/>
            <a:ext cx="17526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KEBUTUHAN WAWASAN, PROPAGANDA, DAN BISNIS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5410200" y="3962400"/>
            <a:ext cx="17526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METAFORA MEDIA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5410200" y="5029200"/>
            <a:ext cx="17526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KEBUTUHAN KHALAYAK</a:t>
            </a:r>
            <a:endParaRPr lang="en-US" sz="12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600200" y="33528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600200" y="44196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600200" y="55626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648200" y="33528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648200" y="4419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648200" y="5562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190500" y="4152900"/>
            <a:ext cx="2819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73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I:\TITIP\FOTO-FOTO\SINGKAWANG\IMG_3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5694759" cy="379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ORGANISASI MEDIA CETAK</a:t>
            </a:r>
            <a:endParaRPr lang="en-US" sz="32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914400" y="1981200"/>
            <a:ext cx="2514600" cy="17550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INDUSTRI MEDIA CETAK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39522" y="1981201"/>
            <a:ext cx="3304278" cy="7644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REDAKSI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39522" y="2925097"/>
            <a:ext cx="3304278" cy="7325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PERUSAHAAN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239522" y="4464001"/>
            <a:ext cx="3304278" cy="7175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PERCETAKAN</a:t>
            </a:r>
            <a:endParaRPr lang="en-US" dirty="0"/>
          </a:p>
        </p:txBody>
      </p:sp>
      <p:sp>
        <p:nvSpPr>
          <p:cNvPr id="8" name="Striped Right Arrow 7"/>
          <p:cNvSpPr/>
          <p:nvPr/>
        </p:nvSpPr>
        <p:spPr>
          <a:xfrm rot="2598133">
            <a:off x="3148128" y="4102412"/>
            <a:ext cx="1045082" cy="484632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549762" y="2121114"/>
            <a:ext cx="489204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551776" y="3049032"/>
            <a:ext cx="489204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72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I:\TITIP\FOTO-FOTO\SINGKAWANG\IMG_3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5694759" cy="379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STRUKTUR MANAJEMEN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3048000" y="1524000"/>
            <a:ext cx="2819400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PIMPINAN UMUM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57200" y="2590800"/>
            <a:ext cx="28194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PIMPINAN REDAKSI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666779" y="2615381"/>
            <a:ext cx="2819400" cy="609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PIMPINAN PERUSAHAAN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64574" y="3352800"/>
            <a:ext cx="28194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REDAKTUR PELAKSANA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64574" y="4114800"/>
            <a:ext cx="28194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REDAKTUR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57200" y="4876800"/>
            <a:ext cx="28194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REPORTER/FOTOGRAFER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76865" y="5638800"/>
            <a:ext cx="28194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PENATA ARTISTIK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666779" y="3411794"/>
            <a:ext cx="2819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PEMASARAN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666779" y="4173794"/>
            <a:ext cx="2819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SIRKULASI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659405" y="4935794"/>
            <a:ext cx="2819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KEUANGAN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679070" y="5697794"/>
            <a:ext cx="2819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SDM</a:t>
            </a:r>
            <a:endParaRPr lang="en-US" dirty="0"/>
          </a:p>
        </p:txBody>
      </p:sp>
      <p:pic>
        <p:nvPicPr>
          <p:cNvPr id="18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63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I:\TITIP\FOTO-FOTO\SINGKAWANG\IMG_3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5694759" cy="379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SUMBER PENDAPATAN MEDIA CETAK</a:t>
            </a:r>
            <a:endParaRPr lang="en-US" sz="32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914400" y="2588342"/>
            <a:ext cx="2514600" cy="17550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INDUSTRI MEDIA CETAK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2590800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IKLAN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4343400" y="3227439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SIRKULASI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81400" y="2819400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86200" y="3456039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86200" y="2819400"/>
            <a:ext cx="2458" cy="6366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41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REFERENSI</a:t>
            </a:r>
            <a:endParaRPr lang="en-US" b="1" dirty="0"/>
          </a:p>
        </p:txBody>
      </p:sp>
      <p:pic>
        <p:nvPicPr>
          <p:cNvPr id="4" name="Picture 2" descr="C:\Users\user\Downloads\Postkomodifikasi Med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429866"/>
            <a:ext cx="1295400" cy="1989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6770740" cy="3603812"/>
          </a:xfrm>
        </p:spPr>
        <p:txBody>
          <a:bodyPr>
            <a:noAutofit/>
          </a:bodyPr>
          <a:lstStyle/>
          <a:p>
            <a:pPr lvl="0"/>
            <a:r>
              <a:rPr lang="id-ID" sz="1200" dirty="0" smtClean="0"/>
              <a:t> </a:t>
            </a:r>
            <a:r>
              <a:rPr lang="en-US" sz="1200" dirty="0" err="1"/>
              <a:t>Anggoro</a:t>
            </a:r>
            <a:r>
              <a:rPr lang="en-US" sz="1200" dirty="0"/>
              <a:t>, A. </a:t>
            </a:r>
            <a:r>
              <a:rPr lang="en-US" sz="1200" dirty="0" err="1"/>
              <a:t>Sapto</a:t>
            </a:r>
            <a:r>
              <a:rPr lang="en-US" sz="1200" dirty="0"/>
              <a:t>. 2012. </a:t>
            </a:r>
            <a:r>
              <a:rPr lang="en-US" sz="1200" i="1" dirty="0" err="1"/>
              <a:t>Detikcom</a:t>
            </a:r>
            <a:r>
              <a:rPr lang="en-US" sz="1200" i="1" dirty="0"/>
              <a:t>: </a:t>
            </a:r>
            <a:r>
              <a:rPr lang="en-US" sz="1200" i="1" dirty="0" err="1"/>
              <a:t>Legenda</a:t>
            </a:r>
            <a:r>
              <a:rPr lang="en-US" sz="1200" i="1" dirty="0"/>
              <a:t> Media Online</a:t>
            </a:r>
            <a:r>
              <a:rPr lang="en-US" sz="1200" dirty="0"/>
              <a:t>. Jakarta: </a:t>
            </a:r>
            <a:r>
              <a:rPr lang="en-US" sz="1200" dirty="0" err="1"/>
              <a:t>Buku</a:t>
            </a:r>
            <a:r>
              <a:rPr lang="en-US" sz="1200" dirty="0"/>
              <a:t> Kita.</a:t>
            </a:r>
          </a:p>
          <a:p>
            <a:pPr lvl="0"/>
            <a:r>
              <a:rPr lang="en-US" sz="1200" dirty="0" err="1"/>
              <a:t>Danesi</a:t>
            </a:r>
            <a:r>
              <a:rPr lang="en-US" sz="1200" dirty="0"/>
              <a:t>, Marcel. 2010. </a:t>
            </a:r>
            <a:r>
              <a:rPr lang="en-US" sz="1200" i="1" dirty="0" err="1"/>
              <a:t>Pengantar</a:t>
            </a:r>
            <a:r>
              <a:rPr lang="en-US" sz="1200" i="1" dirty="0"/>
              <a:t> </a:t>
            </a:r>
            <a:r>
              <a:rPr lang="en-US" sz="1200" i="1" dirty="0" err="1"/>
              <a:t>Memahami</a:t>
            </a:r>
            <a:r>
              <a:rPr lang="en-US" sz="1200" i="1" dirty="0"/>
              <a:t> </a:t>
            </a:r>
            <a:r>
              <a:rPr lang="en-US" sz="1200" i="1" dirty="0" err="1"/>
              <a:t>Semiotika</a:t>
            </a:r>
            <a:r>
              <a:rPr lang="en-US" sz="1200" i="1" dirty="0"/>
              <a:t> Media.</a:t>
            </a:r>
            <a:r>
              <a:rPr lang="en-US" sz="1200" dirty="0"/>
              <a:t> Yogyakarta: </a:t>
            </a:r>
            <a:r>
              <a:rPr lang="en-US" sz="1200" dirty="0" err="1"/>
              <a:t>Jalasutra</a:t>
            </a:r>
            <a:r>
              <a:rPr lang="en-US" sz="1200" dirty="0"/>
              <a:t>.</a:t>
            </a:r>
          </a:p>
          <a:p>
            <a:pPr lvl="0"/>
            <a:r>
              <a:rPr lang="id-ID" sz="1200" dirty="0"/>
              <a:t>Halim, Syaiful</a:t>
            </a:r>
            <a:r>
              <a:rPr lang="en-US" sz="1200" dirty="0"/>
              <a:t>. 2014. </a:t>
            </a:r>
            <a:r>
              <a:rPr lang="en-US" sz="1200" i="1" dirty="0" err="1"/>
              <a:t>Postkomodifikasi</a:t>
            </a:r>
            <a:r>
              <a:rPr lang="en-US" sz="1200" i="1" dirty="0"/>
              <a:t> Media</a:t>
            </a:r>
            <a:r>
              <a:rPr lang="en-US" sz="1200" dirty="0"/>
              <a:t>. Yogyakarta: </a:t>
            </a:r>
            <a:r>
              <a:rPr lang="en-US" sz="1200" dirty="0" err="1"/>
              <a:t>Jalasutra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Heryanto</a:t>
            </a:r>
            <a:r>
              <a:rPr lang="en-US" sz="1200" dirty="0"/>
              <a:t>, Ariel. 2015. </a:t>
            </a:r>
            <a:r>
              <a:rPr lang="en-US" sz="1200" i="1" dirty="0" err="1"/>
              <a:t>Identitas</a:t>
            </a:r>
            <a:r>
              <a:rPr lang="en-US" sz="1200" i="1" dirty="0"/>
              <a:t>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Kenikmatan</a:t>
            </a:r>
            <a:r>
              <a:rPr lang="en-US" sz="1200" i="1" dirty="0"/>
              <a:t>: </a:t>
            </a:r>
            <a:r>
              <a:rPr lang="en-US" sz="1200" i="1" dirty="0" err="1"/>
              <a:t>Politik</a:t>
            </a:r>
            <a:r>
              <a:rPr lang="en-US" sz="1200" i="1" dirty="0"/>
              <a:t> </a:t>
            </a:r>
            <a:r>
              <a:rPr lang="en-US" sz="1200" i="1" dirty="0" err="1"/>
              <a:t>Budaya</a:t>
            </a:r>
            <a:r>
              <a:rPr lang="en-US" sz="1200" i="1" dirty="0"/>
              <a:t> </a:t>
            </a:r>
            <a:r>
              <a:rPr lang="en-US" sz="1200" i="1" dirty="0" err="1"/>
              <a:t>Layar</a:t>
            </a:r>
            <a:r>
              <a:rPr lang="en-US" sz="1200" i="1" dirty="0"/>
              <a:t> Indonesia.</a:t>
            </a:r>
            <a:r>
              <a:rPr lang="en-US" sz="1200" dirty="0"/>
              <a:t> Jakarta: </a:t>
            </a:r>
            <a:r>
              <a:rPr lang="en-US" sz="1200" dirty="0" err="1"/>
              <a:t>Gramedia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Morissan</a:t>
            </a:r>
            <a:r>
              <a:rPr lang="en-US" sz="1200" dirty="0"/>
              <a:t>. 2009. </a:t>
            </a:r>
            <a:r>
              <a:rPr lang="en-US" sz="1200" i="1" dirty="0" err="1"/>
              <a:t>Manajemen</a:t>
            </a:r>
            <a:r>
              <a:rPr lang="en-US" sz="1200" i="1" dirty="0"/>
              <a:t> Media </a:t>
            </a:r>
            <a:r>
              <a:rPr lang="en-US" sz="1200" i="1" dirty="0" err="1"/>
              <a:t>Penyiaran</a:t>
            </a:r>
            <a:r>
              <a:rPr lang="en-US" sz="1200" i="1" dirty="0"/>
              <a:t>: </a:t>
            </a:r>
            <a:r>
              <a:rPr lang="en-US" sz="1200" i="1" dirty="0" err="1"/>
              <a:t>Strategi</a:t>
            </a:r>
            <a:r>
              <a:rPr lang="en-US" sz="1200" i="1" dirty="0"/>
              <a:t> </a:t>
            </a:r>
            <a:r>
              <a:rPr lang="en-US" sz="1200" i="1" dirty="0" err="1"/>
              <a:t>Mengelola</a:t>
            </a:r>
            <a:r>
              <a:rPr lang="en-US" sz="1200" i="1" dirty="0"/>
              <a:t> Radio &amp; </a:t>
            </a:r>
            <a:r>
              <a:rPr lang="en-US" sz="1200" i="1" dirty="0" err="1"/>
              <a:t>Televisi</a:t>
            </a:r>
            <a:r>
              <a:rPr lang="en-US" sz="1200" dirty="0"/>
              <a:t>. Jakarta: </a:t>
            </a:r>
            <a:r>
              <a:rPr lang="en-US" sz="1200" dirty="0" err="1"/>
              <a:t>Kencana</a:t>
            </a:r>
            <a:r>
              <a:rPr lang="en-US" sz="1200" dirty="0"/>
              <a:t> </a:t>
            </a:r>
            <a:r>
              <a:rPr lang="en-US" sz="1200" dirty="0" err="1"/>
              <a:t>Prenada</a:t>
            </a:r>
            <a:r>
              <a:rPr lang="en-US" sz="1200" dirty="0"/>
              <a:t> Media Group.</a:t>
            </a:r>
          </a:p>
          <a:p>
            <a:pPr lvl="0"/>
            <a:r>
              <a:rPr lang="en-US" sz="1200" dirty="0" err="1"/>
              <a:t>Mosco</a:t>
            </a:r>
            <a:r>
              <a:rPr lang="en-US" sz="1200" dirty="0"/>
              <a:t>, Vincent. 2009. </a:t>
            </a:r>
            <a:r>
              <a:rPr lang="en-US" sz="1200" i="1" dirty="0"/>
              <a:t>The </a:t>
            </a:r>
            <a:r>
              <a:rPr lang="en-US" sz="1200" i="1" dirty="0" err="1"/>
              <a:t>Policial</a:t>
            </a:r>
            <a:r>
              <a:rPr lang="en-US" sz="1200" i="1" dirty="0"/>
              <a:t> Economy of Communication</a:t>
            </a:r>
            <a:r>
              <a:rPr lang="en-US" sz="1200" dirty="0"/>
              <a:t>. London: Sage Publication.</a:t>
            </a:r>
          </a:p>
          <a:p>
            <a:pPr lvl="0"/>
            <a:r>
              <a:rPr lang="en-US" sz="1200" dirty="0" err="1"/>
              <a:t>Pustaka</a:t>
            </a:r>
            <a:r>
              <a:rPr lang="en-US" sz="1200" dirty="0"/>
              <a:t> LP3ES Indonesia. 2006. </a:t>
            </a:r>
            <a:r>
              <a:rPr lang="en-US" sz="1200" i="1" dirty="0" err="1"/>
              <a:t>Jurnalisme</a:t>
            </a:r>
            <a:r>
              <a:rPr lang="en-US" sz="1200" i="1" dirty="0"/>
              <a:t> </a:t>
            </a:r>
            <a:r>
              <a:rPr lang="en-US" sz="1200" i="1" dirty="0" err="1"/>
              <a:t>Liputan</a:t>
            </a:r>
            <a:r>
              <a:rPr lang="en-US" sz="1200" i="1" dirty="0"/>
              <a:t> 6: </a:t>
            </a:r>
            <a:r>
              <a:rPr lang="en-US" sz="1200" i="1" dirty="0" err="1"/>
              <a:t>Antara</a:t>
            </a:r>
            <a:r>
              <a:rPr lang="en-US" sz="1200" i="1" dirty="0"/>
              <a:t> </a:t>
            </a:r>
            <a:r>
              <a:rPr lang="en-US" sz="1200" i="1" dirty="0" err="1"/>
              <a:t>Peristiwa</a:t>
            </a:r>
            <a:r>
              <a:rPr lang="en-US" sz="1200" i="1" dirty="0"/>
              <a:t>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Ruang</a:t>
            </a:r>
            <a:r>
              <a:rPr lang="en-US" sz="1200" i="1" dirty="0"/>
              <a:t> </a:t>
            </a:r>
            <a:r>
              <a:rPr lang="en-US" sz="1200" i="1" dirty="0" err="1"/>
              <a:t>Publik</a:t>
            </a:r>
            <a:r>
              <a:rPr lang="en-US" sz="1200" dirty="0"/>
              <a:t>. Jakarta: LP3ES.</a:t>
            </a:r>
          </a:p>
          <a:p>
            <a:pPr lvl="0"/>
            <a:r>
              <a:rPr lang="en-US" sz="1200" dirty="0"/>
              <a:t>Rivers, William L.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kawan-kawan</a:t>
            </a:r>
            <a:r>
              <a:rPr lang="en-US" sz="1200" dirty="0"/>
              <a:t>. 2008. </a:t>
            </a:r>
            <a:r>
              <a:rPr lang="en-US" sz="1200" i="1" dirty="0"/>
              <a:t>Media Massa &amp; </a:t>
            </a:r>
            <a:r>
              <a:rPr lang="en-US" sz="1200" i="1" dirty="0" err="1"/>
              <a:t>Masyarakat</a:t>
            </a:r>
            <a:r>
              <a:rPr lang="en-US" sz="1200" i="1" dirty="0"/>
              <a:t> Modern</a:t>
            </a:r>
            <a:r>
              <a:rPr lang="en-US" sz="1200" dirty="0"/>
              <a:t>. Jakarta: </a:t>
            </a:r>
            <a:r>
              <a:rPr lang="en-US" sz="1200" dirty="0" err="1"/>
              <a:t>Kencana</a:t>
            </a:r>
            <a:r>
              <a:rPr lang="en-US" sz="1200" dirty="0"/>
              <a:t> </a:t>
            </a:r>
            <a:r>
              <a:rPr lang="en-US" sz="1200" dirty="0" err="1"/>
              <a:t>Prenada</a:t>
            </a:r>
            <a:r>
              <a:rPr lang="en-US" sz="1200" dirty="0"/>
              <a:t> Media Group.</a:t>
            </a:r>
          </a:p>
          <a:p>
            <a:pPr lvl="0"/>
            <a:r>
              <a:rPr lang="en-US" sz="1200" dirty="0" err="1"/>
              <a:t>Stoner,AF</a:t>
            </a:r>
            <a:r>
              <a:rPr lang="en-US" sz="1200" dirty="0"/>
              <a:t> James </a:t>
            </a:r>
            <a:r>
              <a:rPr lang="en-US" sz="1200" dirty="0" err="1"/>
              <a:t>dkk</a:t>
            </a:r>
            <a:r>
              <a:rPr lang="en-US" sz="1200" dirty="0"/>
              <a:t>. 1996. </a:t>
            </a:r>
            <a:r>
              <a:rPr lang="en-US" sz="1200" i="1" dirty="0" err="1"/>
              <a:t>Manajemen</a:t>
            </a:r>
            <a:r>
              <a:rPr lang="en-US" sz="1200" i="1" dirty="0"/>
              <a:t>: </a:t>
            </a:r>
            <a:r>
              <a:rPr lang="en-US" sz="1200" i="1" dirty="0" err="1"/>
              <a:t>Jilid</a:t>
            </a:r>
            <a:r>
              <a:rPr lang="en-US" sz="1200" i="1" dirty="0"/>
              <a:t> 1</a:t>
            </a:r>
            <a:r>
              <a:rPr lang="en-US" sz="1200" dirty="0"/>
              <a:t>. Jakarta: </a:t>
            </a:r>
            <a:r>
              <a:rPr lang="en-US" sz="1200" dirty="0" err="1"/>
              <a:t>Prehalindo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Sudibyo</a:t>
            </a:r>
            <a:r>
              <a:rPr lang="en-US" sz="1200" dirty="0"/>
              <a:t>, </a:t>
            </a:r>
            <a:r>
              <a:rPr lang="en-US" sz="1200" dirty="0" err="1"/>
              <a:t>Agus</a:t>
            </a:r>
            <a:r>
              <a:rPr lang="en-US" sz="1200" dirty="0"/>
              <a:t>. 2004. </a:t>
            </a:r>
            <a:r>
              <a:rPr lang="en-US" sz="1200" i="1" dirty="0" err="1"/>
              <a:t>Ekonomi</a:t>
            </a:r>
            <a:r>
              <a:rPr lang="en-US" sz="1200" i="1" dirty="0"/>
              <a:t> </a:t>
            </a:r>
            <a:r>
              <a:rPr lang="en-US" sz="1200" i="1" dirty="0" err="1"/>
              <a:t>Politik</a:t>
            </a:r>
            <a:r>
              <a:rPr lang="en-US" sz="1200" i="1" dirty="0"/>
              <a:t> Media </a:t>
            </a:r>
            <a:r>
              <a:rPr lang="en-US" sz="1200" i="1" dirty="0" err="1"/>
              <a:t>Penyiaran</a:t>
            </a:r>
            <a:r>
              <a:rPr lang="en-US" sz="1200" dirty="0"/>
              <a:t>. Yogyakarta: </a:t>
            </a:r>
            <a:r>
              <a:rPr lang="en-US" sz="1200" dirty="0" err="1"/>
              <a:t>LKiS</a:t>
            </a:r>
            <a:r>
              <a:rPr lang="en-US" sz="1200" dirty="0"/>
              <a:t>.</a:t>
            </a:r>
          </a:p>
          <a:p>
            <a:pPr lvl="0"/>
            <a:r>
              <a:rPr lang="en-US" sz="1200" dirty="0"/>
              <a:t>___________. 2009. </a:t>
            </a:r>
            <a:r>
              <a:rPr lang="en-US" sz="1200" i="1" dirty="0" err="1"/>
              <a:t>Politik</a:t>
            </a:r>
            <a:r>
              <a:rPr lang="en-US" sz="1200" i="1" dirty="0"/>
              <a:t> Media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Pertarungan</a:t>
            </a:r>
            <a:r>
              <a:rPr lang="en-US" sz="1200" i="1" dirty="0"/>
              <a:t> </a:t>
            </a:r>
            <a:r>
              <a:rPr lang="en-US" sz="1200" i="1" dirty="0" err="1"/>
              <a:t>Wacana</a:t>
            </a:r>
            <a:r>
              <a:rPr lang="en-US" sz="1200" dirty="0"/>
              <a:t>. Yogyakarta: </a:t>
            </a:r>
            <a:r>
              <a:rPr lang="en-US" sz="1200" dirty="0" err="1"/>
              <a:t>LKiS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Sutamat</a:t>
            </a:r>
            <a:r>
              <a:rPr lang="en-US" sz="1200" dirty="0"/>
              <a:t>, </a:t>
            </a:r>
            <a:r>
              <a:rPr lang="en-US" sz="1200" dirty="0" err="1"/>
              <a:t>Mamak</a:t>
            </a:r>
            <a:r>
              <a:rPr lang="en-US" sz="1200" dirty="0"/>
              <a:t>. 2012. </a:t>
            </a:r>
            <a:r>
              <a:rPr lang="en-US" sz="1200" i="1" dirty="0" err="1"/>
              <a:t>Kompas</a:t>
            </a:r>
            <a:r>
              <a:rPr lang="en-US" sz="1200" i="1" dirty="0"/>
              <a:t>: </a:t>
            </a:r>
            <a:r>
              <a:rPr lang="en-US" sz="1200" i="1" dirty="0" err="1"/>
              <a:t>Menjadi</a:t>
            </a:r>
            <a:r>
              <a:rPr lang="en-US" sz="1200" i="1" dirty="0"/>
              <a:t> Perkasa </a:t>
            </a:r>
            <a:r>
              <a:rPr lang="en-US" sz="1200" i="1" dirty="0" err="1"/>
              <a:t>Karena</a:t>
            </a:r>
            <a:r>
              <a:rPr lang="en-US" sz="1200" i="1" dirty="0"/>
              <a:t> Kata. </a:t>
            </a:r>
            <a:r>
              <a:rPr lang="en-US" sz="1200" dirty="0"/>
              <a:t>Yogyakarta: </a:t>
            </a:r>
            <a:r>
              <a:rPr lang="en-US" sz="1200" dirty="0" err="1"/>
              <a:t>Galangpress</a:t>
            </a:r>
            <a:r>
              <a:rPr lang="en-US" sz="1200" dirty="0"/>
              <a:t>.</a:t>
            </a:r>
          </a:p>
          <a:p>
            <a:pPr lvl="0"/>
            <a:r>
              <a:rPr lang="en-US" sz="1200" dirty="0"/>
              <a:t>Tempo. 2011. </a:t>
            </a:r>
            <a:r>
              <a:rPr lang="en-US" sz="1200" i="1" dirty="0" err="1"/>
              <a:t>Cerita</a:t>
            </a:r>
            <a:r>
              <a:rPr lang="en-US" sz="1200" i="1" dirty="0"/>
              <a:t> Di </a:t>
            </a:r>
            <a:r>
              <a:rPr lang="en-US" sz="1200" i="1" dirty="0" err="1"/>
              <a:t>Balik</a:t>
            </a:r>
            <a:r>
              <a:rPr lang="en-US" sz="1200" i="1" dirty="0"/>
              <a:t> </a:t>
            </a:r>
            <a:r>
              <a:rPr lang="en-US" sz="1200" i="1" dirty="0" err="1"/>
              <a:t>Dapur</a:t>
            </a:r>
            <a:r>
              <a:rPr lang="en-US" sz="1200" i="1" dirty="0"/>
              <a:t> Tempo.</a:t>
            </a:r>
            <a:r>
              <a:rPr lang="en-US" sz="1200" dirty="0"/>
              <a:t> Jakarta: </a:t>
            </a:r>
            <a:r>
              <a:rPr lang="en-US" sz="1200" dirty="0" err="1"/>
              <a:t>Gramedia</a:t>
            </a:r>
            <a:r>
              <a:rPr lang="en-US" sz="1200" dirty="0" smtClean="0"/>
              <a:t>.</a:t>
            </a:r>
          </a:p>
          <a:p>
            <a:r>
              <a:rPr lang="en-US" sz="1200" dirty="0" err="1"/>
              <a:t>Triharyanto</a:t>
            </a:r>
            <a:r>
              <a:rPr lang="en-US" sz="1200" dirty="0"/>
              <a:t>, Basil (</a:t>
            </a:r>
            <a:r>
              <a:rPr lang="en-US" sz="1200" dirty="0" err="1"/>
              <a:t>ed</a:t>
            </a:r>
            <a:r>
              <a:rPr lang="en-US" sz="1200" dirty="0"/>
              <a:t>). 2013. </a:t>
            </a:r>
            <a:r>
              <a:rPr lang="en-US" sz="1200" i="1" dirty="0" err="1"/>
              <a:t>Dapur</a:t>
            </a:r>
            <a:r>
              <a:rPr lang="en-US" sz="1200" i="1" dirty="0"/>
              <a:t> Media.</a:t>
            </a:r>
            <a:r>
              <a:rPr lang="en-US" sz="1200" dirty="0"/>
              <a:t> Jakarta: </a:t>
            </a:r>
            <a:r>
              <a:rPr lang="en-US" sz="1200" dirty="0" err="1"/>
              <a:t>Yayasan</a:t>
            </a:r>
            <a:r>
              <a:rPr lang="en-US" sz="1200" dirty="0"/>
              <a:t> </a:t>
            </a:r>
            <a:r>
              <a:rPr lang="en-US" sz="1200" dirty="0" err="1"/>
              <a:t>Pantau</a:t>
            </a:r>
            <a:r>
              <a:rPr lang="en-US" sz="1200"/>
              <a:t>.</a:t>
            </a:r>
          </a:p>
          <a:p>
            <a:pPr lvl="0"/>
            <a:endParaRPr lang="en-US" sz="1200" dirty="0"/>
          </a:p>
        </p:txBody>
      </p:sp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18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tr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752600"/>
            <a:ext cx="5828466" cy="3200400"/>
          </a:xfrm>
          <a:prstGeom prst="rect">
            <a:avLst/>
          </a:prstGeom>
        </p:spPr>
      </p:pic>
      <p:pic>
        <p:nvPicPr>
          <p:cNvPr id="3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465</TotalTime>
  <Words>355</Words>
  <Application>Microsoft Office PowerPoint</Application>
  <PresentationFormat>On-screen Show (4:3)</PresentationFormat>
  <Paragraphs>59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Pushpin</vt:lpstr>
      <vt:lpstr>MANAJEMEN MEDIA  </vt:lpstr>
      <vt:lpstr>MANAJEMEN MEDIA CETAK    </vt:lpstr>
      <vt:lpstr>MANAJEMEN + MEDIA CETAK</vt:lpstr>
      <vt:lpstr>MODEL INDUSTRI MEDIA CETAK</vt:lpstr>
      <vt:lpstr>ORGANISASI MEDIA CETAK</vt:lpstr>
      <vt:lpstr>STRUKTUR MANAJEMEN</vt:lpstr>
      <vt:lpstr>SUMBER PENDAPATAN MEDIA CETAK</vt:lpstr>
      <vt:lpstr>REFERENSI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TEKNIK PRODUKSI TELEVISI</dc:title>
  <dc:creator>U53R</dc:creator>
  <cp:lastModifiedBy>user</cp:lastModifiedBy>
  <cp:revision>63</cp:revision>
  <dcterms:created xsi:type="dcterms:W3CDTF">2010-01-13T02:45:16Z</dcterms:created>
  <dcterms:modified xsi:type="dcterms:W3CDTF">2017-11-12T02:58:50Z</dcterms:modified>
</cp:coreProperties>
</file>