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426" r:id="rId3"/>
    <p:sldId id="422" r:id="rId4"/>
    <p:sldId id="423" r:id="rId5"/>
    <p:sldId id="393" r:id="rId6"/>
    <p:sldId id="394" r:id="rId7"/>
    <p:sldId id="395" r:id="rId8"/>
    <p:sldId id="392" r:id="rId9"/>
    <p:sldId id="391" r:id="rId10"/>
    <p:sldId id="427" r:id="rId11"/>
    <p:sldId id="429" r:id="rId12"/>
    <p:sldId id="430" r:id="rId13"/>
    <p:sldId id="431" r:id="rId14"/>
    <p:sldId id="432" r:id="rId15"/>
    <p:sldId id="433" r:id="rId16"/>
    <p:sldId id="428" r:id="rId17"/>
    <p:sldId id="396" r:id="rId18"/>
    <p:sldId id="397" r:id="rId19"/>
    <p:sldId id="398" r:id="rId20"/>
    <p:sldId id="399" r:id="rId21"/>
    <p:sldId id="400" r:id="rId22"/>
    <p:sldId id="401" r:id="rId23"/>
    <p:sldId id="402" r:id="rId24"/>
    <p:sldId id="403" r:id="rId25"/>
    <p:sldId id="404" r:id="rId26"/>
    <p:sldId id="405" r:id="rId27"/>
    <p:sldId id="406" r:id="rId28"/>
    <p:sldId id="407" r:id="rId29"/>
    <p:sldId id="25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0" autoAdjust="0"/>
    <p:restoredTop sz="94326" autoAdjust="0"/>
  </p:normalViewPr>
  <p:slideViewPr>
    <p:cSldViewPr>
      <p:cViewPr>
        <p:scale>
          <a:sx n="80" d="100"/>
          <a:sy n="80" d="100"/>
        </p:scale>
        <p:origin x="-108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B8ABD-8AF8-4DF3-9DAF-624126693767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7B21F-A5E8-45D4-8CF5-DFA062002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76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7B21F-A5E8-45D4-8CF5-DFA0620024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06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1FEB-4CB8-4576-9571-248D361A1E1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FE99-9F1A-4F6F-BC6A-9B1A7A112F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1FEB-4CB8-4576-9571-248D361A1E1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FE99-9F1A-4F6F-BC6A-9B1A7A112F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1FEB-4CB8-4576-9571-248D361A1E1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FE99-9F1A-4F6F-BC6A-9B1A7A112F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1FEB-4CB8-4576-9571-248D361A1E1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FE99-9F1A-4F6F-BC6A-9B1A7A112F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1FEB-4CB8-4576-9571-248D361A1E1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FE99-9F1A-4F6F-BC6A-9B1A7A112F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1FEB-4CB8-4576-9571-248D361A1E1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FE99-9F1A-4F6F-BC6A-9B1A7A112F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1FEB-4CB8-4576-9571-248D361A1E1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FE99-9F1A-4F6F-BC6A-9B1A7A112F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1FEB-4CB8-4576-9571-248D361A1E1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FE99-9F1A-4F6F-BC6A-9B1A7A112F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1FEB-4CB8-4576-9571-248D361A1E1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FE99-9F1A-4F6F-BC6A-9B1A7A112F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1FEB-4CB8-4576-9571-248D361A1E1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AEFE99-9F1A-4F6F-BC6A-9B1A7A112F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1FEB-4CB8-4576-9571-248D361A1E1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FE99-9F1A-4F6F-BC6A-9B1A7A112F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F0A1FEB-4CB8-4576-9571-248D361A1E1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2AEFE99-9F1A-4F6F-BC6A-9B1A7A112FA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Jurnalisme</a:t>
            </a:r>
            <a:r>
              <a:rPr lang="en-US" dirty="0" smtClean="0"/>
              <a:t> online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 rot="19140000">
            <a:off x="1326093" y="2719322"/>
            <a:ext cx="5648623" cy="347137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err="1" smtClean="0"/>
              <a:t>Kuliah</a:t>
            </a:r>
            <a:r>
              <a:rPr lang="en-US" sz="1200" dirty="0" smtClean="0"/>
              <a:t> </a:t>
            </a:r>
            <a:r>
              <a:rPr lang="en-US" sz="1200" dirty="0"/>
              <a:t>6</a:t>
            </a:r>
            <a:r>
              <a:rPr lang="en-US" sz="1200" dirty="0" smtClean="0"/>
              <a:t> (</a:t>
            </a:r>
            <a:r>
              <a:rPr lang="en-US" sz="1200" dirty="0"/>
              <a:t>Emma </a:t>
            </a:r>
            <a:r>
              <a:rPr lang="en-US" sz="1200" dirty="0" err="1" smtClean="0"/>
              <a:t>R.Aliudin</a:t>
            </a:r>
            <a:r>
              <a:rPr lang="en-US" sz="1200" dirty="0"/>
              <a:t> </a:t>
            </a:r>
            <a:r>
              <a:rPr lang="en-US" sz="1200" dirty="0" smtClean="0"/>
              <a:t>&amp; </a:t>
            </a:r>
            <a:r>
              <a:rPr lang="en-US" sz="1200" dirty="0" err="1" smtClean="0"/>
              <a:t>Ingki</a:t>
            </a:r>
            <a:r>
              <a:rPr lang="en-US" sz="1200" dirty="0" smtClean="0"/>
              <a:t> </a:t>
            </a:r>
            <a:r>
              <a:rPr lang="en-US" sz="1200" dirty="0" err="1" smtClean="0"/>
              <a:t>Rinaldi</a:t>
            </a:r>
            <a:r>
              <a:rPr lang="en-US" sz="1200" dirty="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626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Jurnalisme</a:t>
            </a:r>
            <a:r>
              <a:rPr lang="en-US" dirty="0"/>
              <a:t> Online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Agenda Setting di Era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 smtClean="0"/>
          </a:p>
          <a:p>
            <a:r>
              <a:rPr lang="en-US" b="0" dirty="0"/>
              <a:t>Scott L </a:t>
            </a:r>
            <a:r>
              <a:rPr lang="en-US" b="0" dirty="0" err="1"/>
              <a:t>Althaus</a:t>
            </a:r>
            <a:r>
              <a:rPr lang="en-US" b="0" dirty="0"/>
              <a:t> </a:t>
            </a:r>
            <a:r>
              <a:rPr lang="en-US" b="0" dirty="0" err="1"/>
              <a:t>dan</a:t>
            </a:r>
            <a:r>
              <a:rPr lang="en-US" b="0" dirty="0"/>
              <a:t> David </a:t>
            </a:r>
            <a:r>
              <a:rPr lang="en-US" b="0" dirty="0" err="1"/>
              <a:t>Tweksburry</a:t>
            </a:r>
            <a:r>
              <a:rPr lang="en-US" b="0" dirty="0"/>
              <a:t> (2002) </a:t>
            </a:r>
            <a:r>
              <a:rPr lang="en-US" b="0" dirty="0" err="1"/>
              <a:t>menguji</a:t>
            </a:r>
            <a:r>
              <a:rPr lang="en-US" b="0" dirty="0"/>
              <a:t> </a:t>
            </a:r>
            <a:r>
              <a:rPr lang="en-US" b="0" dirty="0" err="1"/>
              <a:t>pada</a:t>
            </a:r>
            <a:r>
              <a:rPr lang="en-US" b="0" dirty="0"/>
              <a:t> Online Newspaper </a:t>
            </a:r>
            <a:r>
              <a:rPr lang="en-US" b="0" dirty="0" err="1"/>
              <a:t>atau</a:t>
            </a:r>
            <a:r>
              <a:rPr lang="en-US" b="0" dirty="0"/>
              <a:t> News Portal New York Times </a:t>
            </a:r>
            <a:r>
              <a:rPr lang="en-US" b="0" dirty="0" err="1"/>
              <a:t>dan</a:t>
            </a:r>
            <a:r>
              <a:rPr lang="en-US" b="0" dirty="0"/>
              <a:t> New York Times </a:t>
            </a:r>
            <a:r>
              <a:rPr lang="en-US" b="0" dirty="0" err="1"/>
              <a:t>versi</a:t>
            </a:r>
            <a:r>
              <a:rPr lang="en-US" b="0" dirty="0"/>
              <a:t> </a:t>
            </a:r>
            <a:r>
              <a:rPr lang="en-US" b="0" dirty="0" err="1"/>
              <a:t>cetak</a:t>
            </a:r>
            <a:r>
              <a:rPr lang="en-US" b="0" dirty="0"/>
              <a:t>. </a:t>
            </a:r>
            <a:r>
              <a:rPr lang="en-US" b="0" dirty="0" err="1"/>
              <a:t>Penelitian</a:t>
            </a:r>
            <a:r>
              <a:rPr lang="en-US" b="0" dirty="0"/>
              <a:t> </a:t>
            </a:r>
            <a:r>
              <a:rPr lang="en-US" b="0" dirty="0" err="1"/>
              <a:t>tersebut</a:t>
            </a:r>
            <a:r>
              <a:rPr lang="en-US" b="0" dirty="0"/>
              <a:t> </a:t>
            </a:r>
            <a:r>
              <a:rPr lang="en-US" b="0" dirty="0" err="1"/>
              <a:t>memperlihatkan</a:t>
            </a:r>
            <a:r>
              <a:rPr lang="en-US" b="0" dirty="0"/>
              <a:t> </a:t>
            </a:r>
            <a:r>
              <a:rPr lang="en-US" b="0" dirty="0" err="1"/>
              <a:t>bahwa</a:t>
            </a:r>
            <a:r>
              <a:rPr lang="en-US" b="0" dirty="0"/>
              <a:t> </a:t>
            </a:r>
            <a:r>
              <a:rPr lang="en-US" b="0" dirty="0" err="1" smtClean="0"/>
              <a:t>masing-masing</a:t>
            </a:r>
            <a:r>
              <a:rPr lang="en-US" b="0" dirty="0" smtClean="0"/>
              <a:t> </a:t>
            </a:r>
            <a:r>
              <a:rPr lang="en-US" b="0" dirty="0"/>
              <a:t>media </a:t>
            </a:r>
            <a:r>
              <a:rPr lang="en-US" b="0" dirty="0" err="1"/>
              <a:t>memiliki</a:t>
            </a:r>
            <a:r>
              <a:rPr lang="en-US" b="0" dirty="0"/>
              <a:t> </a:t>
            </a:r>
            <a:r>
              <a:rPr lang="en-US" b="0" dirty="0" err="1"/>
              <a:t>efek</a:t>
            </a:r>
            <a:r>
              <a:rPr lang="en-US" b="0" dirty="0"/>
              <a:t> agenda setting </a:t>
            </a:r>
            <a:r>
              <a:rPr lang="en-US" b="0" dirty="0" err="1"/>
              <a:t>pada</a:t>
            </a:r>
            <a:r>
              <a:rPr lang="en-US" b="0" dirty="0"/>
              <a:t> </a:t>
            </a:r>
            <a:r>
              <a:rPr lang="en-US" b="0" dirty="0" err="1"/>
              <a:t>masing-masing</a:t>
            </a:r>
            <a:r>
              <a:rPr lang="en-US" b="0" dirty="0"/>
              <a:t> </a:t>
            </a:r>
            <a:r>
              <a:rPr lang="en-US" b="0" dirty="0" err="1"/>
              <a:t>publiknya</a:t>
            </a:r>
            <a:r>
              <a:rPr lang="en-US" b="0" dirty="0"/>
              <a:t>, </a:t>
            </a:r>
            <a:r>
              <a:rPr lang="en-US" b="0" dirty="0" err="1"/>
              <a:t>dimana</a:t>
            </a:r>
            <a:r>
              <a:rPr lang="en-US" b="0" dirty="0"/>
              <a:t> media </a:t>
            </a:r>
            <a:r>
              <a:rPr lang="en-US" b="0" dirty="0" err="1"/>
              <a:t>dan</a:t>
            </a:r>
            <a:r>
              <a:rPr lang="en-US" b="0" dirty="0"/>
              <a:t> </a:t>
            </a:r>
            <a:r>
              <a:rPr lang="en-US" b="0" dirty="0" err="1"/>
              <a:t>publik</a:t>
            </a:r>
            <a:r>
              <a:rPr lang="en-US" b="0" dirty="0"/>
              <a:t> </a:t>
            </a:r>
            <a:endParaRPr lang="en-US" b="0" dirty="0" smtClean="0"/>
          </a:p>
          <a:p>
            <a:r>
              <a:rPr lang="en-US" b="0" dirty="0" smtClean="0"/>
              <a:t>Yu </a:t>
            </a:r>
            <a:r>
              <a:rPr lang="en-US" b="0" dirty="0" err="1"/>
              <a:t>dan</a:t>
            </a:r>
            <a:r>
              <a:rPr lang="en-US" b="0" dirty="0"/>
              <a:t> </a:t>
            </a:r>
            <a:r>
              <a:rPr lang="en-US" b="0" dirty="0" err="1"/>
              <a:t>Aikat</a:t>
            </a:r>
            <a:r>
              <a:rPr lang="en-US" b="0" dirty="0"/>
              <a:t> (2005) </a:t>
            </a:r>
            <a:r>
              <a:rPr lang="en-US" b="0" dirty="0" err="1"/>
              <a:t>menemukan</a:t>
            </a:r>
            <a:r>
              <a:rPr lang="en-US" b="0" dirty="0"/>
              <a:t> </a:t>
            </a:r>
            <a:r>
              <a:rPr lang="en-US" b="0" dirty="0" err="1"/>
              <a:t>bahwa</a:t>
            </a:r>
            <a:r>
              <a:rPr lang="en-US" b="0" dirty="0"/>
              <a:t> Agenda Setting </a:t>
            </a:r>
            <a:r>
              <a:rPr lang="en-US" b="0" dirty="0" err="1"/>
              <a:t>masih</a:t>
            </a:r>
            <a:r>
              <a:rPr lang="en-US" b="0" dirty="0"/>
              <a:t> </a:t>
            </a:r>
            <a:r>
              <a:rPr lang="en-US" b="0" dirty="0" err="1"/>
              <a:t>dapat</a:t>
            </a:r>
            <a:r>
              <a:rPr lang="en-US" b="0" dirty="0"/>
              <a:t> </a:t>
            </a:r>
            <a:r>
              <a:rPr lang="en-US" b="0" dirty="0" err="1"/>
              <a:t>diaplikasikan</a:t>
            </a:r>
            <a:r>
              <a:rPr lang="en-US" b="0" dirty="0"/>
              <a:t> </a:t>
            </a:r>
            <a:r>
              <a:rPr lang="en-US" b="0" dirty="0" err="1"/>
              <a:t>pada</a:t>
            </a:r>
            <a:r>
              <a:rPr lang="en-US" b="0" dirty="0"/>
              <a:t> Internet (media Online). Yu </a:t>
            </a:r>
            <a:r>
              <a:rPr lang="en-US" b="0" dirty="0" err="1"/>
              <a:t>dan</a:t>
            </a:r>
            <a:r>
              <a:rPr lang="en-US" b="0" dirty="0"/>
              <a:t> </a:t>
            </a:r>
            <a:r>
              <a:rPr lang="en-US" b="0" dirty="0" err="1"/>
              <a:t>Aikat</a:t>
            </a:r>
            <a:r>
              <a:rPr lang="en-US" b="0" dirty="0"/>
              <a:t> </a:t>
            </a:r>
            <a:r>
              <a:rPr lang="en-US" b="0" dirty="0" err="1"/>
              <a:t>meneliti</a:t>
            </a:r>
            <a:r>
              <a:rPr lang="en-US" b="0" dirty="0"/>
              <a:t> New York Times </a:t>
            </a:r>
            <a:r>
              <a:rPr lang="en-US" b="0" dirty="0" err="1"/>
              <a:t>dan</a:t>
            </a:r>
            <a:r>
              <a:rPr lang="en-US" b="0" dirty="0"/>
              <a:t> Washington Post </a:t>
            </a:r>
            <a:r>
              <a:rPr lang="en-US" b="0" dirty="0" err="1"/>
              <a:t>sebagai</a:t>
            </a:r>
            <a:r>
              <a:rPr lang="en-US" b="0" dirty="0"/>
              <a:t> </a:t>
            </a:r>
            <a:r>
              <a:rPr lang="en-US" b="0" dirty="0" err="1"/>
              <a:t>wakil</a:t>
            </a:r>
            <a:r>
              <a:rPr lang="en-US" b="0" dirty="0"/>
              <a:t> </a:t>
            </a:r>
            <a:r>
              <a:rPr lang="en-US" b="0" dirty="0" err="1"/>
              <a:t>dari</a:t>
            </a:r>
            <a:r>
              <a:rPr lang="en-US" b="0" dirty="0"/>
              <a:t> </a:t>
            </a:r>
            <a:r>
              <a:rPr lang="en-US" b="0" dirty="0" err="1"/>
              <a:t>surat</a:t>
            </a:r>
            <a:r>
              <a:rPr lang="en-US" b="0" dirty="0"/>
              <a:t> </a:t>
            </a:r>
            <a:r>
              <a:rPr lang="en-US" b="0" dirty="0" err="1"/>
              <a:t>kabar</a:t>
            </a:r>
            <a:r>
              <a:rPr lang="en-US" b="0" dirty="0"/>
              <a:t> online/ Online Newspaper. CNN </a:t>
            </a:r>
            <a:r>
              <a:rPr lang="en-US" b="0" dirty="0" err="1"/>
              <a:t>dan</a:t>
            </a:r>
            <a:r>
              <a:rPr lang="en-US" b="0" dirty="0"/>
              <a:t> MSNBC </a:t>
            </a:r>
            <a:r>
              <a:rPr lang="en-US" b="0" dirty="0" err="1"/>
              <a:t>untuk</a:t>
            </a:r>
            <a:r>
              <a:rPr lang="en-US" b="0" dirty="0"/>
              <a:t> TV Online, </a:t>
            </a:r>
            <a:r>
              <a:rPr lang="en-US" b="0" dirty="0" err="1"/>
              <a:t>dan</a:t>
            </a:r>
            <a:r>
              <a:rPr lang="en-US" b="0" dirty="0"/>
              <a:t> Yahoo News </a:t>
            </a:r>
            <a:r>
              <a:rPr lang="en-US" b="0" dirty="0" err="1"/>
              <a:t>dan</a:t>
            </a:r>
            <a:r>
              <a:rPr lang="en-US" b="0" dirty="0"/>
              <a:t> Google News </a:t>
            </a:r>
            <a:r>
              <a:rPr lang="en-US" b="0" dirty="0" err="1"/>
              <a:t>sebagai</a:t>
            </a:r>
            <a:r>
              <a:rPr lang="en-US" b="0" dirty="0"/>
              <a:t> </a:t>
            </a:r>
            <a:r>
              <a:rPr lang="en-US" b="0" dirty="0" err="1"/>
              <a:t>layanan</a:t>
            </a:r>
            <a:r>
              <a:rPr lang="en-US" b="0" dirty="0"/>
              <a:t> </a:t>
            </a:r>
            <a:r>
              <a:rPr lang="en-US" b="0" dirty="0" err="1"/>
              <a:t>berita</a:t>
            </a:r>
            <a:r>
              <a:rPr lang="en-US" b="0" dirty="0"/>
              <a:t> </a:t>
            </a:r>
            <a:r>
              <a:rPr lang="en-US" b="0" dirty="0" err="1"/>
              <a:t>online</a:t>
            </a:r>
            <a:r>
              <a:rPr lang="en-US" b="0" dirty="0" err="1" smtClean="0"/>
              <a:t>memiliki</a:t>
            </a:r>
            <a:r>
              <a:rPr lang="en-US" b="0" dirty="0" smtClean="0"/>
              <a:t> </a:t>
            </a:r>
            <a:r>
              <a:rPr lang="en-US" b="0" dirty="0" err="1"/>
              <a:t>porsi</a:t>
            </a:r>
            <a:r>
              <a:rPr lang="en-US" b="0" dirty="0"/>
              <a:t> </a:t>
            </a:r>
            <a:r>
              <a:rPr lang="en-US" b="0" dirty="0" err="1"/>
              <a:t>atensi</a:t>
            </a:r>
            <a:r>
              <a:rPr lang="en-US" b="0" dirty="0"/>
              <a:t> yang </a:t>
            </a:r>
            <a:r>
              <a:rPr lang="en-US" b="0" dirty="0" err="1"/>
              <a:t>sama</a:t>
            </a:r>
            <a:r>
              <a:rPr lang="en-US" b="0" dirty="0"/>
              <a:t> </a:t>
            </a:r>
            <a:r>
              <a:rPr lang="en-US" b="0" dirty="0" err="1"/>
              <a:t>terhadap</a:t>
            </a:r>
            <a:r>
              <a:rPr lang="en-US" b="0" dirty="0"/>
              <a:t> </a:t>
            </a:r>
            <a:r>
              <a:rPr lang="en-US" b="0" dirty="0" err="1"/>
              <a:t>isu-isu</a:t>
            </a:r>
            <a:r>
              <a:rPr lang="en-US" b="0" dirty="0" smtClean="0"/>
              <a:t>.</a:t>
            </a:r>
          </a:p>
          <a:p>
            <a:r>
              <a:rPr lang="en-US" b="0" dirty="0"/>
              <a:t>Coleman </a:t>
            </a:r>
            <a:r>
              <a:rPr lang="en-US" b="0" dirty="0" err="1"/>
              <a:t>dan</a:t>
            </a:r>
            <a:r>
              <a:rPr lang="en-US" b="0" dirty="0"/>
              <a:t> </a:t>
            </a:r>
            <a:r>
              <a:rPr lang="en-US" b="0" dirty="0" err="1"/>
              <a:t>Mc</a:t>
            </a:r>
            <a:r>
              <a:rPr lang="en-US" b="0" dirty="0"/>
              <a:t> Combs (2007) </a:t>
            </a:r>
            <a:r>
              <a:rPr lang="en-US" b="0" dirty="0" err="1"/>
              <a:t>menemukan</a:t>
            </a:r>
            <a:r>
              <a:rPr lang="en-US" b="0" dirty="0"/>
              <a:t> </a:t>
            </a:r>
            <a:r>
              <a:rPr lang="en-US" b="0" dirty="0" err="1"/>
              <a:t>bahwa</a:t>
            </a:r>
            <a:r>
              <a:rPr lang="en-US" b="0" dirty="0"/>
              <a:t> </a:t>
            </a:r>
            <a:r>
              <a:rPr lang="en-US" b="0" dirty="0" err="1"/>
              <a:t>saat</a:t>
            </a:r>
            <a:r>
              <a:rPr lang="en-US" b="0" dirty="0"/>
              <a:t> </a:t>
            </a:r>
            <a:r>
              <a:rPr lang="en-US" b="0" dirty="0" err="1"/>
              <a:t>efek</a:t>
            </a:r>
            <a:r>
              <a:rPr lang="en-US" b="0" dirty="0"/>
              <a:t> Agenda Setting </a:t>
            </a:r>
            <a:r>
              <a:rPr lang="en-US" b="0" dirty="0" err="1"/>
              <a:t>diaplikasikan</a:t>
            </a:r>
            <a:r>
              <a:rPr lang="en-US" b="0" dirty="0"/>
              <a:t> </a:t>
            </a:r>
            <a:r>
              <a:rPr lang="en-US" b="0" dirty="0" err="1"/>
              <a:t>pada</a:t>
            </a:r>
            <a:r>
              <a:rPr lang="en-US" b="0" dirty="0"/>
              <a:t> media online </a:t>
            </a:r>
            <a:r>
              <a:rPr lang="en-US" b="0" dirty="0" err="1"/>
              <a:t>pada</a:t>
            </a:r>
            <a:r>
              <a:rPr lang="en-US" b="0" dirty="0"/>
              <a:t> </a:t>
            </a:r>
            <a:r>
              <a:rPr lang="en-US" b="0" dirty="0" err="1"/>
              <a:t>pengguna</a:t>
            </a:r>
            <a:r>
              <a:rPr lang="en-US" b="0" dirty="0"/>
              <a:t> Internet yang </a:t>
            </a:r>
            <a:r>
              <a:rPr lang="en-US" b="0" dirty="0" err="1"/>
              <a:t>kebanyakan</a:t>
            </a:r>
            <a:r>
              <a:rPr lang="en-US" b="0" dirty="0"/>
              <a:t> </a:t>
            </a:r>
            <a:r>
              <a:rPr lang="en-US" b="0" dirty="0" err="1"/>
              <a:t>kaum</a:t>
            </a:r>
            <a:r>
              <a:rPr lang="en-US" b="0" dirty="0"/>
              <a:t> </a:t>
            </a:r>
            <a:r>
              <a:rPr lang="en-US" b="0" dirty="0" err="1"/>
              <a:t>muda</a:t>
            </a:r>
            <a:r>
              <a:rPr lang="en-US" b="0" dirty="0"/>
              <a:t>, </a:t>
            </a:r>
            <a:r>
              <a:rPr lang="en-US" b="0" dirty="0" err="1"/>
              <a:t>hasilnya</a:t>
            </a:r>
            <a:r>
              <a:rPr lang="en-US" b="0" dirty="0"/>
              <a:t> </a:t>
            </a:r>
            <a:r>
              <a:rPr lang="en-US" b="0" dirty="0" err="1"/>
              <a:t>signifkan</a:t>
            </a:r>
            <a:r>
              <a:rPr lang="en-US" b="0" dirty="0"/>
              <a:t>. </a:t>
            </a:r>
            <a:r>
              <a:rPr lang="en-US" b="0" dirty="0" err="1"/>
              <a:t>Mereka</a:t>
            </a:r>
            <a:r>
              <a:rPr lang="en-US" b="0" dirty="0"/>
              <a:t> </a:t>
            </a:r>
            <a:r>
              <a:rPr lang="en-US" b="0" dirty="0" err="1"/>
              <a:t>menyimpulkan</a:t>
            </a:r>
            <a:r>
              <a:rPr lang="en-US" b="0" dirty="0"/>
              <a:t> </a:t>
            </a:r>
            <a:r>
              <a:rPr lang="en-US" b="0" dirty="0" err="1"/>
              <a:t>bahwa</a:t>
            </a:r>
            <a:r>
              <a:rPr lang="en-US" b="0" dirty="0"/>
              <a:t> </a:t>
            </a:r>
            <a:r>
              <a:rPr lang="en-US" b="0" dirty="0" err="1"/>
              <a:t>penggunaan</a:t>
            </a:r>
            <a:r>
              <a:rPr lang="en-US" b="0" dirty="0"/>
              <a:t> Internet </a:t>
            </a:r>
            <a:r>
              <a:rPr lang="en-US" b="0" dirty="0" err="1"/>
              <a:t>tidak</a:t>
            </a:r>
            <a:r>
              <a:rPr lang="en-US" b="0" dirty="0"/>
              <a:t> </a:t>
            </a:r>
            <a:r>
              <a:rPr lang="en-US" b="0" dirty="0" err="1"/>
              <a:t>menghilangkan</a:t>
            </a:r>
            <a:r>
              <a:rPr lang="en-US" b="0" dirty="0"/>
              <a:t> </a:t>
            </a:r>
            <a:r>
              <a:rPr lang="en-US" b="0" dirty="0" err="1"/>
              <a:t>relevansi</a:t>
            </a:r>
            <a:r>
              <a:rPr lang="en-US" b="0" dirty="0"/>
              <a:t> </a:t>
            </a:r>
            <a:r>
              <a:rPr lang="en-US" b="0" dirty="0" err="1"/>
              <a:t>teori</a:t>
            </a:r>
            <a:r>
              <a:rPr lang="en-US" b="0" dirty="0"/>
              <a:t> Agenda Setting</a:t>
            </a:r>
            <a:r>
              <a:rPr lang="en-US" b="0" dirty="0" smtClean="0"/>
              <a:t>. </a:t>
            </a:r>
            <a:r>
              <a:rPr lang="en-US" sz="1000" b="0" dirty="0" smtClean="0"/>
              <a:t>(</a:t>
            </a:r>
            <a:r>
              <a:rPr lang="en-US" sz="1000" b="0" dirty="0" err="1" smtClean="0"/>
              <a:t>Kharisma</a:t>
            </a:r>
            <a:r>
              <a:rPr lang="en-US" sz="1000" b="0" dirty="0" smtClean="0"/>
              <a:t> </a:t>
            </a:r>
            <a:r>
              <a:rPr lang="en-US" sz="1000" b="0" dirty="0" err="1" smtClean="0"/>
              <a:t>Nasionalita</a:t>
            </a:r>
            <a:r>
              <a:rPr lang="en-US" sz="1000" b="0" dirty="0" smtClean="0"/>
              <a:t> </a:t>
            </a:r>
            <a:r>
              <a:rPr lang="en-US" sz="1000" b="0" dirty="0" err="1" smtClean="0"/>
              <a:t>dalam</a:t>
            </a:r>
            <a:r>
              <a:rPr lang="en-US" sz="1000" b="0" dirty="0" smtClean="0"/>
              <a:t> </a:t>
            </a:r>
            <a:r>
              <a:rPr lang="en-US" sz="1000" b="0" dirty="0" err="1" smtClean="0"/>
              <a:t>Makna</a:t>
            </a:r>
            <a:r>
              <a:rPr lang="en-US" sz="1000" b="0" dirty="0" smtClean="0"/>
              <a:t>, </a:t>
            </a:r>
            <a:r>
              <a:rPr lang="en-US" sz="1000" b="0" dirty="0"/>
              <a:t>Vol. 5 no. 2, </a:t>
            </a:r>
            <a:r>
              <a:rPr lang="en-US" sz="1000" b="0" dirty="0" err="1"/>
              <a:t>Agustus</a:t>
            </a:r>
            <a:r>
              <a:rPr lang="en-US" sz="1000" b="0" dirty="0"/>
              <a:t> 2014-Januari </a:t>
            </a:r>
            <a:r>
              <a:rPr lang="en-US" sz="1000" b="0" dirty="0" smtClean="0"/>
              <a:t>2015)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79299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Jurnalisme</a:t>
            </a:r>
            <a:r>
              <a:rPr lang="en-US" dirty="0"/>
              <a:t> online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News Value</a:t>
            </a:r>
          </a:p>
          <a:p>
            <a:endParaRPr lang="en-US" dirty="0"/>
          </a:p>
          <a:p>
            <a:r>
              <a:rPr lang="en-US" b="0" dirty="0"/>
              <a:t>(1) criteria that relate to the occurrence of the event (the</a:t>
            </a:r>
          </a:p>
          <a:p>
            <a:r>
              <a:rPr lang="en-US" b="0" dirty="0"/>
              <a:t>when and where for example); (2) criteria that are about the nature of the</a:t>
            </a:r>
          </a:p>
          <a:p>
            <a:r>
              <a:rPr lang="en-US" b="0" dirty="0"/>
              <a:t>event itself, that is what events are considered newsworthy; and (3) criteria</a:t>
            </a:r>
          </a:p>
          <a:p>
            <a:r>
              <a:rPr lang="en-US" b="0" dirty="0"/>
              <a:t>which might be said to be about the treatment of the events. (Johan </a:t>
            </a:r>
            <a:r>
              <a:rPr lang="en-US" b="0" dirty="0" err="1"/>
              <a:t>Galtung</a:t>
            </a:r>
            <a:r>
              <a:rPr lang="en-US" b="0" dirty="0"/>
              <a:t> and Mari </a:t>
            </a:r>
            <a:r>
              <a:rPr lang="en-US" b="0" dirty="0" err="1"/>
              <a:t>Ruge</a:t>
            </a:r>
            <a:r>
              <a:rPr lang="en-US" b="0" dirty="0"/>
              <a:t> in </a:t>
            </a:r>
            <a:r>
              <a:rPr lang="en-US" sz="1200" b="0" dirty="0"/>
              <a:t>(Anna </a:t>
            </a:r>
            <a:r>
              <a:rPr lang="en-US" sz="1200" b="0" dirty="0" err="1"/>
              <a:t>McKane</a:t>
            </a:r>
            <a:r>
              <a:rPr lang="en-US" sz="1200" b="0" dirty="0"/>
              <a:t>, 2006)</a:t>
            </a:r>
          </a:p>
          <a:p>
            <a:r>
              <a:rPr lang="en-US" b="0" dirty="0" smtClean="0"/>
              <a:t>(Magnitude, Significance, Impact, Actuality/Timeliness, Proximity, Prominence, Conflict, Human Interest, Unusualness/Odd, Sex)</a:t>
            </a:r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21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Jurnalisme</a:t>
            </a:r>
            <a:r>
              <a:rPr lang="en-US" dirty="0"/>
              <a:t> online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News Value (revisited)</a:t>
            </a:r>
          </a:p>
          <a:p>
            <a:endParaRPr lang="en-US" dirty="0"/>
          </a:p>
          <a:p>
            <a:r>
              <a:rPr lang="en-US" b="0" dirty="0"/>
              <a:t>Yes, </a:t>
            </a:r>
            <a:r>
              <a:rPr lang="en-US" b="0" dirty="0" smtClean="0"/>
              <a:t>the public </a:t>
            </a:r>
            <a:r>
              <a:rPr lang="en-US" b="0" dirty="0"/>
              <a:t>has an active role to play in the basic process of gathering news – but</a:t>
            </a:r>
          </a:p>
          <a:p>
            <a:r>
              <a:rPr lang="en-US" b="0" dirty="0"/>
              <a:t>this is not something new, it was ever thus. It is simply that the blog and email</a:t>
            </a:r>
          </a:p>
          <a:p>
            <a:r>
              <a:rPr lang="en-US" b="0" dirty="0"/>
              <a:t>have replaced traditional readers’ letters as the mechanism for the public to</a:t>
            </a:r>
          </a:p>
          <a:p>
            <a:r>
              <a:rPr lang="en-US" b="0" dirty="0"/>
              <a:t>inform editors of their feelings. And along with that role of public contribution</a:t>
            </a:r>
          </a:p>
          <a:p>
            <a:r>
              <a:rPr lang="en-US" b="0" dirty="0"/>
              <a:t>comes the requirement that the content will be checked for validity and</a:t>
            </a:r>
          </a:p>
          <a:p>
            <a:r>
              <a:rPr lang="en-US" b="0" dirty="0"/>
              <a:t>reliability, shaped, </a:t>
            </a:r>
            <a:r>
              <a:rPr lang="en-US" b="0" dirty="0" err="1"/>
              <a:t>contextualised</a:t>
            </a:r>
            <a:r>
              <a:rPr lang="en-US" b="0" dirty="0"/>
              <a:t> and eventually turned into something that is</a:t>
            </a:r>
          </a:p>
          <a:p>
            <a:r>
              <a:rPr lang="en-US" b="0" dirty="0"/>
              <a:t>of value and significance to all who read or watch or listen to it. Otherwise it</a:t>
            </a:r>
          </a:p>
          <a:p>
            <a:r>
              <a:rPr lang="en-US" b="0" dirty="0"/>
              <a:t>is not as valuable as the contributors might consider it to be</a:t>
            </a:r>
            <a:r>
              <a:rPr lang="en-US" b="0" dirty="0" smtClean="0"/>
              <a:t>. </a:t>
            </a:r>
            <a:r>
              <a:rPr lang="en-US" sz="1200" b="0" dirty="0" smtClean="0"/>
              <a:t>(Paul Brighton &amp; Dennis Foy, 2007)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24745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Jurnalisme</a:t>
            </a:r>
            <a:r>
              <a:rPr lang="en-US" dirty="0"/>
              <a:t> online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News Value (revisited)</a:t>
            </a:r>
          </a:p>
          <a:p>
            <a:endParaRPr lang="en-US" dirty="0"/>
          </a:p>
          <a:p>
            <a:r>
              <a:rPr lang="en-US" b="0" dirty="0"/>
              <a:t>But this revision of the news value system is concerned with more than just</a:t>
            </a:r>
          </a:p>
          <a:p>
            <a:r>
              <a:rPr lang="en-US" b="0" dirty="0"/>
              <a:t>citizen journalism. The system of rolling news is here to stay – both in broadcast</a:t>
            </a:r>
          </a:p>
          <a:p>
            <a:r>
              <a:rPr lang="en-US" b="0" dirty="0"/>
              <a:t>and online/print media – and this has brought with it its own problems.</a:t>
            </a:r>
          </a:p>
          <a:p>
            <a:r>
              <a:rPr lang="en-US" b="0" dirty="0"/>
              <a:t>The need to constantly tweak and layer news stories can, as our analysis of</a:t>
            </a:r>
          </a:p>
          <a:p>
            <a:r>
              <a:rPr lang="en-US" b="0" dirty="0"/>
              <a:t>the </a:t>
            </a:r>
            <a:r>
              <a:rPr lang="en-US" b="0" dirty="0" err="1"/>
              <a:t>Litvinenko</a:t>
            </a:r>
            <a:r>
              <a:rPr lang="en-US" b="0" dirty="0"/>
              <a:t> saga proves, lead to a dropping of standards, to the seizing on</a:t>
            </a:r>
          </a:p>
          <a:p>
            <a:r>
              <a:rPr lang="en-US" b="0" dirty="0"/>
              <a:t>of </a:t>
            </a:r>
            <a:r>
              <a:rPr lang="en-US" b="0" dirty="0" err="1"/>
              <a:t>rumour</a:t>
            </a:r>
            <a:r>
              <a:rPr lang="en-US" b="0" dirty="0"/>
              <a:t> and suggestion and its metamorphosis into ‘fact’ – only for some </a:t>
            </a:r>
            <a:r>
              <a:rPr lang="en-US" b="0" dirty="0" smtClean="0"/>
              <a:t>of </a:t>
            </a:r>
            <a:r>
              <a:rPr lang="en-US" b="0" dirty="0"/>
              <a:t>those ‘facts’ to be exposed as nothing of the sort shortly afterwards. This is a</a:t>
            </a:r>
          </a:p>
          <a:p>
            <a:r>
              <a:rPr lang="en-US" b="0" dirty="0"/>
              <a:t>worrying trend, one which can lead to further erosion of the already-limited</a:t>
            </a:r>
          </a:p>
          <a:p>
            <a:r>
              <a:rPr lang="en-US" b="0" dirty="0"/>
              <a:t>trust that some members of the public place in journalists</a:t>
            </a:r>
            <a:r>
              <a:rPr lang="en-US" b="0" dirty="0" smtClean="0"/>
              <a:t>; </a:t>
            </a:r>
            <a:r>
              <a:rPr lang="en-US" sz="1200" b="0" dirty="0"/>
              <a:t>(Paul Brighton &amp; Dennis Foy, 2007)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28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Jurnalisme</a:t>
            </a:r>
            <a:r>
              <a:rPr lang="en-US" dirty="0"/>
              <a:t> online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520940" cy="3579849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Kaidah</a:t>
            </a:r>
            <a:r>
              <a:rPr lang="en-US" dirty="0" smtClean="0"/>
              <a:t> </a:t>
            </a:r>
            <a:r>
              <a:rPr lang="en-US" dirty="0" err="1" smtClean="0"/>
              <a:t>Jurnalistik</a:t>
            </a:r>
            <a:endParaRPr lang="en-US" dirty="0" smtClean="0"/>
          </a:p>
          <a:p>
            <a:r>
              <a:rPr lang="en-US" b="0" dirty="0" smtClean="0"/>
              <a:t>10 </a:t>
            </a:r>
            <a:r>
              <a:rPr lang="en-US" b="0" dirty="0" err="1"/>
              <a:t>Elemen</a:t>
            </a:r>
            <a:r>
              <a:rPr lang="en-US" b="0" dirty="0"/>
              <a:t> </a:t>
            </a:r>
            <a:r>
              <a:rPr lang="en-US" b="0" dirty="0" err="1"/>
              <a:t>Jurnalisme</a:t>
            </a:r>
            <a:endParaRPr lang="en-US" b="0" dirty="0"/>
          </a:p>
          <a:p>
            <a:pPr marL="0" indent="0"/>
            <a:r>
              <a:rPr lang="pl-PL" b="0" dirty="0"/>
              <a:t>1. Kewajiban pertama Jurnalisme adalah pada kebenaran</a:t>
            </a:r>
          </a:p>
          <a:p>
            <a:pPr marL="0" indent="0"/>
            <a:r>
              <a:rPr lang="pl-PL" b="0" dirty="0"/>
              <a:t>2. Loyalitas pertama jurnalisme adalah kepada warga (citizen)</a:t>
            </a:r>
          </a:p>
          <a:p>
            <a:pPr marL="0" indent="0"/>
            <a:r>
              <a:rPr lang="pl-PL" b="0" dirty="0"/>
              <a:t>3. </a:t>
            </a:r>
            <a:r>
              <a:rPr lang="fi-FI" b="0" dirty="0"/>
              <a:t>Esensi jurnalisme adalah disiplin verifikasi</a:t>
            </a:r>
          </a:p>
          <a:p>
            <a:pPr marL="0" indent="0"/>
            <a:r>
              <a:rPr lang="fi-FI" b="0" dirty="0"/>
              <a:t>4. </a:t>
            </a:r>
            <a:r>
              <a:rPr lang="tr-TR" b="0" dirty="0"/>
              <a:t>Jurnalis harus tetap independen dari pihak yang mereka liput</a:t>
            </a:r>
          </a:p>
          <a:p>
            <a:pPr marL="0" indent="0"/>
            <a:r>
              <a:rPr lang="tr-TR" b="0" dirty="0"/>
              <a:t>5. </a:t>
            </a:r>
            <a:r>
              <a:rPr lang="fi-FI" b="0" dirty="0"/>
              <a:t>Jurnalis harus melayani sebagai pemantau independen terhadap kekuasaan</a:t>
            </a:r>
          </a:p>
          <a:p>
            <a:pPr marL="0" indent="0"/>
            <a:r>
              <a:rPr lang="fi-FI" b="0" dirty="0"/>
              <a:t>6. Jurnalisme harus menyediakan forum bagi kritik maupun komentar dari publik</a:t>
            </a:r>
          </a:p>
          <a:p>
            <a:pPr marL="0" indent="0"/>
            <a:r>
              <a:rPr lang="tr-TR" b="0" dirty="0"/>
              <a:t>7. Jurnalisme harus berupaya membuat hal yang penting itu menarik dan relevan</a:t>
            </a:r>
          </a:p>
          <a:p>
            <a:pPr marL="0" indent="0"/>
            <a:r>
              <a:rPr lang="hr-HR" b="0" dirty="0"/>
              <a:t>8. Jurnalis harus menjaga agar beritanya komprehensif dan proporsional</a:t>
            </a:r>
          </a:p>
          <a:p>
            <a:pPr marL="0" indent="0"/>
            <a:r>
              <a:rPr lang="pl-PL" b="0" dirty="0"/>
              <a:t>9. Jurnalis memiliki kewajiban untuk mengikuti suara nurani mereka</a:t>
            </a:r>
          </a:p>
          <a:p>
            <a:pPr marL="0" indent="0"/>
            <a:r>
              <a:rPr lang="pl-PL" b="0" dirty="0"/>
              <a:t>10. </a:t>
            </a:r>
            <a:r>
              <a:rPr lang="tr-TR" b="0" dirty="0"/>
              <a:t>Warga memiliki hak dan tanggung jawab dalam hal-hal yang terkait dengan berita (</a:t>
            </a:r>
            <a:r>
              <a:rPr lang="de-DE" b="0" dirty="0"/>
              <a:t>Bill Kovach &amp; Tom Rosenstiel, 2014)</a:t>
            </a:r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44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Jurnalisme</a:t>
            </a:r>
            <a:r>
              <a:rPr lang="en-US" dirty="0"/>
              <a:t> online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Pertimbangan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Agenda Setting</a:t>
            </a:r>
          </a:p>
          <a:p>
            <a:endParaRPr lang="en-US" dirty="0"/>
          </a:p>
          <a:p>
            <a:r>
              <a:rPr lang="en-US" b="0" dirty="0" err="1" smtClean="0"/>
              <a:t>Persepsi</a:t>
            </a:r>
            <a:endParaRPr lang="en-US" b="0" dirty="0" smtClean="0"/>
          </a:p>
          <a:p>
            <a:endParaRPr lang="en-US" b="0" dirty="0" smtClean="0"/>
          </a:p>
          <a:p>
            <a:r>
              <a:rPr lang="en-US" b="0" dirty="0" err="1" smtClean="0"/>
              <a:t>Perspektif</a:t>
            </a:r>
            <a:r>
              <a:rPr lang="en-US" b="0" dirty="0" smtClean="0"/>
              <a:t> </a:t>
            </a:r>
            <a:r>
              <a:rPr lang="en-US" b="0" dirty="0" err="1" smtClean="0"/>
              <a:t>Mulltikulturalisme</a:t>
            </a:r>
            <a:endParaRPr lang="en-US" b="0" dirty="0" smtClean="0"/>
          </a:p>
          <a:p>
            <a:endParaRPr lang="en-US" b="0" dirty="0" smtClean="0"/>
          </a:p>
          <a:p>
            <a:r>
              <a:rPr lang="en-US" b="0" dirty="0" err="1" smtClean="0"/>
              <a:t>Ragam</a:t>
            </a:r>
            <a:r>
              <a:rPr lang="en-US" b="0" dirty="0" smtClean="0"/>
              <a:t> </a:t>
            </a:r>
            <a:r>
              <a:rPr lang="en-US" b="0" dirty="0" err="1" smtClean="0"/>
              <a:t>Pola</a:t>
            </a:r>
            <a:r>
              <a:rPr lang="en-US" b="0" dirty="0" smtClean="0"/>
              <a:t> </a:t>
            </a:r>
            <a:r>
              <a:rPr lang="en-US" b="0" dirty="0" err="1" smtClean="0"/>
              <a:t>Budaya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240784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Jurnalisme</a:t>
            </a:r>
            <a:r>
              <a:rPr lang="en-US" dirty="0" smtClean="0"/>
              <a:t> online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499" y="1100138"/>
            <a:ext cx="4441226" cy="3579812"/>
          </a:xfrm>
        </p:spPr>
      </p:pic>
      <p:sp>
        <p:nvSpPr>
          <p:cNvPr id="5" name="TextBox 4"/>
          <p:cNvSpPr txBox="1"/>
          <p:nvPr/>
        </p:nvSpPr>
        <p:spPr>
          <a:xfrm>
            <a:off x="5257800" y="4419600"/>
            <a:ext cx="1981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twentytwowords.com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0668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Persepsi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5679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Jurnalisme</a:t>
            </a:r>
            <a:r>
              <a:rPr lang="en-US" dirty="0"/>
              <a:t> online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Ragam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Budaya</a:t>
            </a:r>
            <a:endParaRPr lang="en-US" dirty="0"/>
          </a:p>
          <a:p>
            <a:r>
              <a:rPr lang="en-US" b="0" dirty="0"/>
              <a:t>To help reduce this complexity, the expression </a:t>
            </a:r>
            <a:r>
              <a:rPr lang="en-US" b="0" i="1" dirty="0"/>
              <a:t>cultural patterns</a:t>
            </a:r>
            <a:r>
              <a:rPr lang="en-US" b="0" dirty="0"/>
              <a:t>, sometimes called value orientations, is used as an umbrella term to collectively talk about values, beliefs, and other orientations that characterize the dominant group within a culture.</a:t>
            </a:r>
          </a:p>
          <a:p>
            <a:r>
              <a:rPr lang="en-US" b="0" dirty="0" err="1"/>
              <a:t>Saat</a:t>
            </a:r>
            <a:r>
              <a:rPr lang="en-US" b="0" dirty="0"/>
              <a:t> </a:t>
            </a:r>
            <a:r>
              <a:rPr lang="en-US" b="0" dirty="0" err="1"/>
              <a:t>menggunakan</a:t>
            </a:r>
            <a:r>
              <a:rPr lang="en-US" b="0" dirty="0"/>
              <a:t> “cultural patterns,” </a:t>
            </a:r>
            <a:r>
              <a:rPr lang="en-US" b="0" dirty="0" err="1"/>
              <a:t>ingatlah</a:t>
            </a:r>
            <a:r>
              <a:rPr lang="en-US" b="0" dirty="0"/>
              <a:t>:</a:t>
            </a:r>
          </a:p>
          <a:p>
            <a:pPr>
              <a:buFontTx/>
              <a:buChar char="-"/>
            </a:pPr>
            <a:r>
              <a:rPr lang="en-US" b="0" i="1" dirty="0"/>
              <a:t>You are more than your culture</a:t>
            </a:r>
          </a:p>
          <a:p>
            <a:pPr>
              <a:buFontTx/>
              <a:buChar char="-"/>
            </a:pPr>
            <a:r>
              <a:rPr lang="en-US" b="0" i="1" dirty="0"/>
              <a:t>Cultural patterns are integrated</a:t>
            </a:r>
          </a:p>
          <a:p>
            <a:pPr>
              <a:buFontTx/>
              <a:buChar char="-"/>
            </a:pPr>
            <a:r>
              <a:rPr lang="en-US" b="0" i="1" dirty="0"/>
              <a:t>Cultural patterns are dynamic</a:t>
            </a:r>
          </a:p>
          <a:p>
            <a:pPr>
              <a:buFontTx/>
              <a:buChar char="-"/>
            </a:pPr>
            <a:r>
              <a:rPr lang="en-US" b="0" i="1" dirty="0"/>
              <a:t>Cultural patterns can be contradictory </a:t>
            </a:r>
            <a:r>
              <a:rPr lang="en-US" sz="900" b="0" dirty="0"/>
              <a:t>(Samovar, Porter, McDaniel, Roy, 2007)</a:t>
            </a:r>
            <a:endParaRPr lang="en-US" sz="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39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Jurnalisme</a:t>
            </a:r>
            <a:r>
              <a:rPr lang="en-US" dirty="0"/>
              <a:t> online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022" y="827088"/>
            <a:ext cx="5056182" cy="4125912"/>
          </a:xfrm>
        </p:spPr>
      </p:pic>
      <p:sp>
        <p:nvSpPr>
          <p:cNvPr id="6" name="TextBox 5"/>
          <p:cNvSpPr txBox="1"/>
          <p:nvPr/>
        </p:nvSpPr>
        <p:spPr>
          <a:xfrm>
            <a:off x="4876800" y="4800600"/>
            <a:ext cx="2362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Samovar, Porter, McDaniel, Roy, 2007)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7620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Hofstede’s</a:t>
            </a:r>
            <a:r>
              <a:rPr lang="en-US" dirty="0"/>
              <a:t> set of </a:t>
            </a:r>
            <a:r>
              <a:rPr lang="en-US" b="1" dirty="0"/>
              <a:t>Value Dimensions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76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Jurnalisme</a:t>
            </a:r>
            <a:r>
              <a:rPr lang="en-US" dirty="0"/>
              <a:t> online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590" y="903288"/>
            <a:ext cx="5223046" cy="3973512"/>
          </a:xfrm>
        </p:spPr>
      </p:pic>
      <p:sp>
        <p:nvSpPr>
          <p:cNvPr id="5" name="TextBox 4"/>
          <p:cNvSpPr txBox="1"/>
          <p:nvPr/>
        </p:nvSpPr>
        <p:spPr>
          <a:xfrm>
            <a:off x="4876800" y="4648200"/>
            <a:ext cx="2362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Samovar, Porter, McDaniel, Roy, 2007)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00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Jurnalisme</a:t>
            </a:r>
            <a:r>
              <a:rPr lang="en-US" dirty="0"/>
              <a:t> Online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Agenda Setting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58942"/>
            <a:ext cx="4572002" cy="3241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0" y="4722168"/>
            <a:ext cx="3352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Rogers &amp;Dearing in </a:t>
            </a:r>
            <a:r>
              <a:rPr lang="en-US" sz="900" dirty="0" err="1" smtClean="0"/>
              <a:t>Pembayun</a:t>
            </a:r>
            <a:r>
              <a:rPr lang="en-US" sz="900" dirty="0" smtClean="0"/>
              <a:t> (2015) (ejournal.undip.ac.id)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6096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Jurnalisme</a:t>
            </a:r>
            <a:r>
              <a:rPr lang="en-US" dirty="0"/>
              <a:t> online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748" y="827088"/>
            <a:ext cx="5248730" cy="4125912"/>
          </a:xfrm>
        </p:spPr>
      </p:pic>
      <p:sp>
        <p:nvSpPr>
          <p:cNvPr id="6" name="TextBox 5"/>
          <p:cNvSpPr txBox="1"/>
          <p:nvPr/>
        </p:nvSpPr>
        <p:spPr>
          <a:xfrm>
            <a:off x="4953000" y="4749969"/>
            <a:ext cx="2362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Samovar, Porter, McDaniel, Roy, 2007)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059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Jurnalisme</a:t>
            </a:r>
            <a:r>
              <a:rPr lang="en-US" dirty="0"/>
              <a:t> online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68" y="979488"/>
            <a:ext cx="4753888" cy="3821112"/>
          </a:xfrm>
        </p:spPr>
      </p:pic>
      <p:sp>
        <p:nvSpPr>
          <p:cNvPr id="6" name="TextBox 5"/>
          <p:cNvSpPr txBox="1"/>
          <p:nvPr/>
        </p:nvSpPr>
        <p:spPr>
          <a:xfrm>
            <a:off x="4800600" y="4648200"/>
            <a:ext cx="2362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Samovar, Porter, McDaniel, Roy, 2007)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330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Jurnalisme</a:t>
            </a:r>
            <a:r>
              <a:rPr lang="en-US" dirty="0"/>
              <a:t> online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0" dirty="0" smtClean="0"/>
          </a:p>
          <a:p>
            <a:r>
              <a:rPr lang="en-US" dirty="0"/>
              <a:t>LONG- AND SHORT-TERM </a:t>
            </a:r>
            <a:r>
              <a:rPr lang="en-US" dirty="0" smtClean="0"/>
              <a:t>ORIENTATION</a:t>
            </a:r>
          </a:p>
          <a:p>
            <a:endParaRPr lang="en-US" b="0" dirty="0"/>
          </a:p>
          <a:p>
            <a:r>
              <a:rPr lang="en-US" sz="1800" b="0" dirty="0" smtClean="0"/>
              <a:t>“China </a:t>
            </a:r>
            <a:r>
              <a:rPr lang="en-US" sz="1800" b="0" dirty="0"/>
              <a:t>and other East Asian </a:t>
            </a:r>
            <a:r>
              <a:rPr lang="en-US" sz="1800" b="0" dirty="0" smtClean="0"/>
              <a:t>countries tended </a:t>
            </a:r>
            <a:r>
              <a:rPr lang="en-US" sz="1800" b="0" dirty="0"/>
              <a:t>to score high on the dimension, suggesting a long-term orientation. </a:t>
            </a:r>
            <a:r>
              <a:rPr lang="en-US" sz="1800" b="0" dirty="0" smtClean="0"/>
              <a:t>Continental European </a:t>
            </a:r>
            <a:r>
              <a:rPr lang="en-US" sz="1800" b="0" dirty="0"/>
              <a:t>countries had average scores, whereas Anglo, African, and South </a:t>
            </a:r>
            <a:r>
              <a:rPr lang="en-US" sz="1800" b="0" dirty="0" smtClean="0"/>
              <a:t>Asian countries </a:t>
            </a:r>
            <a:r>
              <a:rPr lang="en-US" sz="1800" b="0" dirty="0"/>
              <a:t>had low scores, suggestive of a short-term </a:t>
            </a:r>
            <a:r>
              <a:rPr lang="en-US" sz="1800" b="0" dirty="0" smtClean="0"/>
              <a:t>orientation” 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6172200" y="4826169"/>
            <a:ext cx="2362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Samovar, Porter, McDaniel, Roy, 2007)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39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Jurnalisme</a:t>
            </a:r>
            <a:r>
              <a:rPr lang="en-US" dirty="0"/>
              <a:t> online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37" y="1055687"/>
            <a:ext cx="6720152" cy="3668714"/>
          </a:xfrm>
        </p:spPr>
      </p:pic>
      <p:sp>
        <p:nvSpPr>
          <p:cNvPr id="5" name="TextBox 4"/>
          <p:cNvSpPr txBox="1"/>
          <p:nvPr/>
        </p:nvSpPr>
        <p:spPr>
          <a:xfrm>
            <a:off x="5715000" y="4572000"/>
            <a:ext cx="2362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Samovar, Porter, McDaniel, Roy, 2007)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993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Jurnalisme</a:t>
            </a:r>
            <a:r>
              <a:rPr lang="en-US" dirty="0"/>
              <a:t> online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38200"/>
            <a:ext cx="6625912" cy="3494086"/>
          </a:xfrm>
        </p:spPr>
      </p:pic>
      <p:sp>
        <p:nvSpPr>
          <p:cNvPr id="5" name="TextBox 4"/>
          <p:cNvSpPr txBox="1"/>
          <p:nvPr/>
        </p:nvSpPr>
        <p:spPr>
          <a:xfrm>
            <a:off x="5791200" y="4038600"/>
            <a:ext cx="2362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Samovar, Porter, McDaniel, Roy, 2007)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53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Jurnalisme</a:t>
            </a:r>
            <a:r>
              <a:rPr lang="en-US" dirty="0"/>
              <a:t> online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MINKOV’S </a:t>
            </a:r>
            <a:r>
              <a:rPr lang="en-US" b="0" dirty="0" smtClean="0"/>
              <a:t>MONUMENTALISM/FLEXHUMILITY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434" y="1447800"/>
            <a:ext cx="6613130" cy="34956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0" y="4800600"/>
            <a:ext cx="2362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Samovar, Porter, McDaniel, Roy, 2007)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516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Jurnalisme</a:t>
            </a:r>
            <a:r>
              <a:rPr lang="en-US" dirty="0"/>
              <a:t> online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0" dirty="0"/>
              <a:t>MINKOV’S </a:t>
            </a:r>
            <a:r>
              <a:rPr lang="en-US" b="0" dirty="0" smtClean="0"/>
              <a:t>MONUMENTALISM/FLEXHUMILITY</a:t>
            </a:r>
          </a:p>
          <a:p>
            <a:endParaRPr lang="en-US" b="0" dirty="0"/>
          </a:p>
          <a:p>
            <a:r>
              <a:rPr lang="en-US" b="0" dirty="0"/>
              <a:t>Latin American and Middle East countries scored the highest on the </a:t>
            </a:r>
            <a:r>
              <a:rPr lang="en-US" b="0" dirty="0" err="1"/>
              <a:t>monumentalism</a:t>
            </a:r>
            <a:endParaRPr lang="en-US" b="0" dirty="0"/>
          </a:p>
          <a:p>
            <a:r>
              <a:rPr lang="en-US" b="0" dirty="0"/>
              <a:t>scale. At the lower end, indicating a </a:t>
            </a:r>
            <a:r>
              <a:rPr lang="en-US" b="0" dirty="0" err="1"/>
              <a:t>flexhumility</a:t>
            </a:r>
            <a:r>
              <a:rPr lang="en-US" b="0" dirty="0"/>
              <a:t> culture, were Slavic countries (e.g.,</a:t>
            </a:r>
          </a:p>
          <a:p>
            <a:r>
              <a:rPr lang="en-US" b="0" dirty="0"/>
              <a:t>Russia, Bulgaria, Ukraine, Belarus), the Baltic states (Estonia, Latvia, and Lithuania),</a:t>
            </a:r>
          </a:p>
          <a:p>
            <a:r>
              <a:rPr lang="en-US" b="0" dirty="0"/>
              <a:t>and Northeast Asia nations (China, Japan, and South Korea). The U.S. ranked in the</a:t>
            </a:r>
          </a:p>
          <a:p>
            <a:r>
              <a:rPr lang="en-US" b="0" dirty="0"/>
              <a:t>upper middle of the scale, which reflects how U.S. Americans balance self-promotion</a:t>
            </a:r>
          </a:p>
          <a:p>
            <a:r>
              <a:rPr lang="en-US" b="0" dirty="0"/>
              <a:t>and humbleness. In the United States, individuals are often told “you have to toot</a:t>
            </a:r>
          </a:p>
          <a:p>
            <a:r>
              <a:rPr lang="en-US" b="0" dirty="0"/>
              <a:t>your own horn,” meaning some degree of self-promotion is required and expected. If</a:t>
            </a:r>
          </a:p>
          <a:p>
            <a:r>
              <a:rPr lang="en-US" b="0" dirty="0"/>
              <a:t>that horn is tooted too loud, however, a person risks being labeled a braggart. Consider</a:t>
            </a:r>
          </a:p>
          <a:p>
            <a:r>
              <a:rPr lang="en-US" b="0" dirty="0"/>
              <a:t>the potential for intercultural communication failure when a </a:t>
            </a:r>
            <a:r>
              <a:rPr lang="en-US" b="0" dirty="0" err="1"/>
              <a:t>monumentalism</a:t>
            </a:r>
            <a:r>
              <a:rPr lang="en-US" b="0" dirty="0"/>
              <a:t> interviewer</a:t>
            </a:r>
          </a:p>
          <a:p>
            <a:r>
              <a:rPr lang="en-US" b="0" dirty="0"/>
              <a:t>asks a </a:t>
            </a:r>
            <a:r>
              <a:rPr lang="en-US" b="0" dirty="0" err="1"/>
              <a:t>flexhumility</a:t>
            </a:r>
            <a:r>
              <a:rPr lang="en-US" b="0" dirty="0"/>
              <a:t> interviewee to talk about personal achievements.</a:t>
            </a:r>
            <a:endParaRPr lang="en-US" b="0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4800600"/>
            <a:ext cx="2362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Samovar, Porter, McDaniel, Roy, 2007)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986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Jurnalisme</a:t>
            </a:r>
            <a:r>
              <a:rPr lang="en-US" dirty="0"/>
              <a:t> online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609" y="979487"/>
            <a:ext cx="6397006" cy="3821114"/>
          </a:xfrm>
        </p:spPr>
      </p:pic>
      <p:sp>
        <p:nvSpPr>
          <p:cNvPr id="7" name="TextBox 6"/>
          <p:cNvSpPr txBox="1"/>
          <p:nvPr/>
        </p:nvSpPr>
        <p:spPr>
          <a:xfrm>
            <a:off x="5943600" y="4572000"/>
            <a:ext cx="2362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(Martin &amp; Nakayama, 2010)</a:t>
            </a:r>
            <a:endParaRPr lang="en-US" sz="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56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Jurnalisme</a:t>
            </a:r>
            <a:r>
              <a:rPr lang="en-US" dirty="0"/>
              <a:t> online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85660"/>
            <a:ext cx="4114800" cy="5262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1447800"/>
            <a:ext cx="16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Hall’s categorization of </a:t>
            </a:r>
            <a:r>
              <a:rPr lang="en-US" sz="1600" b="1" dirty="0"/>
              <a:t>High-Context and Low-Context Orientations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112603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Jurnalisme</a:t>
            </a:r>
            <a:r>
              <a:rPr lang="en-US" dirty="0"/>
              <a:t> online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Pustaka</a:t>
            </a:r>
            <a:endParaRPr lang="en-US" dirty="0" smtClean="0"/>
          </a:p>
          <a:p>
            <a:pPr lvl="0"/>
            <a:r>
              <a:rPr lang="en-US" b="0" dirty="0" smtClean="0"/>
              <a:t>Quinn, Stephen., </a:t>
            </a:r>
            <a:r>
              <a:rPr lang="en-US" b="0" dirty="0" err="1" smtClean="0"/>
              <a:t>Lamble</a:t>
            </a:r>
            <a:r>
              <a:rPr lang="en-US" b="0" dirty="0" smtClean="0"/>
              <a:t>, Stephen. 2007. Online News Gathering: Research and Reporting for Journalism. Elsevier.</a:t>
            </a:r>
          </a:p>
          <a:p>
            <a:pPr lvl="0"/>
            <a:r>
              <a:rPr lang="en-US" b="0" dirty="0" smtClean="0"/>
              <a:t>Hall, Jim. 2001. Online Journalism: A Critical Primer. Pluto Press.</a:t>
            </a:r>
          </a:p>
          <a:p>
            <a:pPr lvl="0"/>
            <a:r>
              <a:rPr lang="en-US" b="0" dirty="0" smtClean="0"/>
              <a:t>Jenkins, Henry. 2006. Convergence Culture: Where Old and New Media Collide. New York University Press.</a:t>
            </a:r>
            <a:endParaRPr lang="en-US" b="0" dirty="0"/>
          </a:p>
          <a:p>
            <a:pPr lvl="0"/>
            <a:r>
              <a:rPr lang="en-US" b="0" dirty="0" err="1"/>
              <a:t>Straubhaar</a:t>
            </a:r>
            <a:r>
              <a:rPr lang="en-US" b="0" dirty="0"/>
              <a:t>, J., </a:t>
            </a:r>
            <a:r>
              <a:rPr lang="en-US" b="0" dirty="0" err="1"/>
              <a:t>LaRose</a:t>
            </a:r>
            <a:r>
              <a:rPr lang="en-US" b="0" dirty="0"/>
              <a:t>, R., Davenport. 2012. </a:t>
            </a:r>
            <a:r>
              <a:rPr lang="en-US" b="0" i="1" dirty="0"/>
              <a:t>Media Now: Understanding Media, Culture and Technology.  5th Ed. Update. </a:t>
            </a:r>
            <a:r>
              <a:rPr lang="en-US" b="0" dirty="0"/>
              <a:t>Thomson</a:t>
            </a:r>
            <a:r>
              <a:rPr lang="en-US" b="0" dirty="0" smtClean="0"/>
              <a:t>.</a:t>
            </a:r>
          </a:p>
          <a:p>
            <a:r>
              <a:rPr lang="en-US" b="0" dirty="0"/>
              <a:t>Ward, Mike. 2002. Journalism Online. Focal Press</a:t>
            </a:r>
            <a:r>
              <a:rPr lang="en-US" b="0" dirty="0" smtClean="0"/>
              <a:t>.</a:t>
            </a:r>
          </a:p>
          <a:p>
            <a:r>
              <a:rPr lang="en-US" b="0" dirty="0"/>
              <a:t>Bradshaw, Paul., </a:t>
            </a:r>
            <a:r>
              <a:rPr lang="en-US" b="0" dirty="0" err="1"/>
              <a:t>Rohumaa</a:t>
            </a:r>
            <a:r>
              <a:rPr lang="en-US" b="0" dirty="0"/>
              <a:t>, </a:t>
            </a:r>
            <a:r>
              <a:rPr lang="en-US" b="0" dirty="0" err="1"/>
              <a:t>Liisa</a:t>
            </a:r>
            <a:r>
              <a:rPr lang="en-US" b="0" dirty="0"/>
              <a:t>. 2013. The Online Journalism Handbook: Skills to Survive and Thrive in the Digital Age. </a:t>
            </a:r>
            <a:r>
              <a:rPr lang="en-US" b="0" dirty="0" err="1"/>
              <a:t>Routledge</a:t>
            </a:r>
            <a:r>
              <a:rPr lang="en-US" b="0" dirty="0" smtClean="0"/>
              <a:t>.</a:t>
            </a:r>
            <a:endParaRPr lang="en-US" b="0" dirty="0"/>
          </a:p>
          <a:p>
            <a:pPr lvl="0"/>
            <a:r>
              <a:rPr lang="en-US" b="0" dirty="0" err="1" smtClean="0"/>
              <a:t>Tapscott</a:t>
            </a:r>
            <a:r>
              <a:rPr lang="en-US" b="0" dirty="0" smtClean="0"/>
              <a:t>, Don. 2015. The Digital Economy: Rethinking Promise And Peril In The Age Of Networked Intelligence. McGraw Hill.</a:t>
            </a:r>
          </a:p>
          <a:p>
            <a:r>
              <a:rPr lang="en-US" b="0" dirty="0" smtClean="0"/>
              <a:t>McLuhan, Marshall. 1994. Understanding Media: The Extensions of Man. The MIT Press.</a:t>
            </a:r>
          </a:p>
          <a:p>
            <a:r>
              <a:rPr lang="en-US" b="0" dirty="0" smtClean="0"/>
              <a:t>Pacey, Arnold. 2000. The Culture of Technology. The MIT Press.</a:t>
            </a:r>
          </a:p>
          <a:p>
            <a:r>
              <a:rPr lang="en-US" b="0" dirty="0" smtClean="0"/>
              <a:t>de Sola Pool, </a:t>
            </a:r>
            <a:r>
              <a:rPr lang="en-US" b="0" dirty="0" err="1" smtClean="0"/>
              <a:t>Ithiel</a:t>
            </a:r>
            <a:r>
              <a:rPr lang="en-US" b="0" dirty="0" smtClean="0"/>
              <a:t>. </a:t>
            </a:r>
            <a:r>
              <a:rPr lang="en-US" b="0" smtClean="0"/>
              <a:t>1983. Technologies </a:t>
            </a:r>
            <a:r>
              <a:rPr lang="en-US" b="0" dirty="0" smtClean="0"/>
              <a:t>of Freedom. Harvard University Press.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4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Jurnalisme</a:t>
            </a:r>
            <a:r>
              <a:rPr lang="en-US" dirty="0"/>
              <a:t> Online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Konteks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32935"/>
            <a:ext cx="5638800" cy="39921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67015" y="4343400"/>
            <a:ext cx="2286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(</a:t>
            </a:r>
            <a:r>
              <a:rPr lang="en-US" sz="1100" dirty="0" err="1" smtClean="0"/>
              <a:t>Pusat</a:t>
            </a:r>
            <a:r>
              <a:rPr lang="en-US" sz="1100" dirty="0" smtClean="0"/>
              <a:t> </a:t>
            </a:r>
            <a:r>
              <a:rPr lang="en-US" sz="1100" dirty="0" err="1" smtClean="0"/>
              <a:t>Penelitian</a:t>
            </a:r>
            <a:r>
              <a:rPr lang="en-US" sz="1100" dirty="0" smtClean="0"/>
              <a:t> </a:t>
            </a:r>
            <a:r>
              <a:rPr lang="en-US" sz="1100" dirty="0" err="1" smtClean="0"/>
              <a:t>Politik</a:t>
            </a:r>
            <a:r>
              <a:rPr lang="en-US" sz="1100" dirty="0" smtClean="0"/>
              <a:t>, </a:t>
            </a:r>
            <a:r>
              <a:rPr lang="en-US" sz="1100" dirty="0" err="1" smtClean="0"/>
              <a:t>Lembaga</a:t>
            </a:r>
            <a:r>
              <a:rPr lang="en-US" sz="1100" dirty="0" smtClean="0"/>
              <a:t> </a:t>
            </a:r>
            <a:r>
              <a:rPr lang="en-US" sz="1100" dirty="0" err="1" smtClean="0"/>
              <a:t>Ilmu</a:t>
            </a:r>
            <a:r>
              <a:rPr lang="en-US" sz="1100" dirty="0" smtClean="0"/>
              <a:t> </a:t>
            </a:r>
            <a:r>
              <a:rPr lang="en-US" sz="1100" dirty="0" err="1" smtClean="0"/>
              <a:t>Pengetahuan</a:t>
            </a:r>
            <a:r>
              <a:rPr lang="en-US" sz="1100" dirty="0" smtClean="0"/>
              <a:t> Indonesia. 2019)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3599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Jurnalisme</a:t>
            </a:r>
            <a:r>
              <a:rPr lang="en-US" dirty="0"/>
              <a:t> Online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Konteks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90510"/>
            <a:ext cx="4419600" cy="37386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00" y="4767590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</a:t>
            </a:r>
            <a:r>
              <a:rPr lang="en-US" sz="1100" dirty="0" smtClean="0"/>
              <a:t>ejuk.org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8823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Jurnalisme</a:t>
            </a:r>
            <a:r>
              <a:rPr lang="en-US" dirty="0"/>
              <a:t> Online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Agenda Setting</a:t>
            </a:r>
          </a:p>
          <a:p>
            <a:endParaRPr lang="en-US" dirty="0" smtClean="0"/>
          </a:p>
          <a:p>
            <a:r>
              <a:rPr lang="en-US" b="0" dirty="0"/>
              <a:t>Agenda-setting theory also describes how media coverage affects public</a:t>
            </a:r>
          </a:p>
          <a:p>
            <a:r>
              <a:rPr lang="en-US" b="0" dirty="0"/>
              <a:t>opinion. Merely by publishing some stories and not others, the media set the</a:t>
            </a:r>
          </a:p>
          <a:p>
            <a:r>
              <a:rPr lang="en-US" b="0" dirty="0"/>
              <a:t>agenda—or topic of conversation—for what people probably will and won’t</a:t>
            </a:r>
          </a:p>
          <a:p>
            <a:r>
              <a:rPr lang="en-US" b="0" dirty="0"/>
              <a:t>be discussing that day</a:t>
            </a:r>
            <a:r>
              <a:rPr lang="en-US" b="0" dirty="0" smtClean="0"/>
              <a:t>. </a:t>
            </a:r>
            <a:r>
              <a:rPr lang="en-US" sz="1200" b="0" dirty="0" smtClean="0"/>
              <a:t>(</a:t>
            </a:r>
            <a:r>
              <a:rPr lang="en-US" sz="1200" b="0" dirty="0"/>
              <a:t>Joseph </a:t>
            </a:r>
            <a:r>
              <a:rPr lang="en-US" sz="1200" b="0" dirty="0" err="1"/>
              <a:t>Straubhaar</a:t>
            </a:r>
            <a:r>
              <a:rPr lang="en-US" sz="1200" b="0" dirty="0"/>
              <a:t>, Robert </a:t>
            </a:r>
            <a:r>
              <a:rPr lang="en-US" sz="1200" b="0" dirty="0" err="1"/>
              <a:t>LaRose</a:t>
            </a:r>
            <a:r>
              <a:rPr lang="en-US" sz="1200" b="0" dirty="0"/>
              <a:t>, </a:t>
            </a:r>
            <a:r>
              <a:rPr lang="en-US" sz="1200" b="0" dirty="0" smtClean="0"/>
              <a:t>Lucinda Davenport, 2012)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3634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Jurnalisme</a:t>
            </a:r>
            <a:r>
              <a:rPr lang="en-US" dirty="0"/>
              <a:t> Online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Framing</a:t>
            </a:r>
          </a:p>
          <a:p>
            <a:endParaRPr lang="en-US" dirty="0" smtClean="0"/>
          </a:p>
          <a:p>
            <a:r>
              <a:rPr lang="en-US" b="0" dirty="0"/>
              <a:t>Whereas the media’s agenda setting tells us </a:t>
            </a:r>
            <a:r>
              <a:rPr lang="en-US" b="0" i="1" dirty="0"/>
              <a:t>what </a:t>
            </a:r>
            <a:r>
              <a:rPr lang="en-US" b="0" dirty="0"/>
              <a:t>topics to think about, </a:t>
            </a:r>
            <a:r>
              <a:rPr lang="en-US" b="0" dirty="0" smtClean="0"/>
              <a:t>the framing </a:t>
            </a:r>
            <a:r>
              <a:rPr lang="en-US" b="0" dirty="0"/>
              <a:t>of issues tells us </a:t>
            </a:r>
            <a:r>
              <a:rPr lang="en-US" b="0" i="1" dirty="0"/>
              <a:t>how </a:t>
            </a:r>
            <a:r>
              <a:rPr lang="en-US" b="0" dirty="0"/>
              <a:t>to think about those topics. Framing theory </a:t>
            </a:r>
            <a:r>
              <a:rPr lang="en-US" b="0" dirty="0" smtClean="0"/>
              <a:t>examines how </a:t>
            </a:r>
            <a:r>
              <a:rPr lang="en-US" b="0" dirty="0"/>
              <a:t>writers frame or present a story (</a:t>
            </a:r>
            <a:r>
              <a:rPr lang="en-US" b="0" dirty="0" err="1"/>
              <a:t>Altheide</a:t>
            </a:r>
            <a:r>
              <a:rPr lang="en-US" b="0" dirty="0"/>
              <a:t>, 1974; </a:t>
            </a:r>
            <a:r>
              <a:rPr lang="en-US" b="0" dirty="0" err="1"/>
              <a:t>Gitlin</a:t>
            </a:r>
            <a:r>
              <a:rPr lang="en-US" b="0" dirty="0"/>
              <a:t>, 1983). </a:t>
            </a:r>
            <a:r>
              <a:rPr lang="en-US" b="0" dirty="0" smtClean="0"/>
              <a:t>Reporters decide </a:t>
            </a:r>
            <a:r>
              <a:rPr lang="en-US" b="0" dirty="0"/>
              <a:t>what to include within the view, or frame, of a story and what </a:t>
            </a:r>
            <a:r>
              <a:rPr lang="en-US" b="0" dirty="0" smtClean="0"/>
              <a:t>to leave </a:t>
            </a:r>
            <a:r>
              <a:rPr lang="en-US" b="0" dirty="0"/>
              <a:t>out, much as a painter chooses what to put on the canvas of a </a:t>
            </a:r>
            <a:r>
              <a:rPr lang="en-US" b="0" dirty="0" smtClean="0"/>
              <a:t>painting. They </a:t>
            </a:r>
            <a:r>
              <a:rPr lang="en-US" b="0" dirty="0"/>
              <a:t>decide which tone, words, and facts to include, but also the </a:t>
            </a:r>
            <a:r>
              <a:rPr lang="en-US" b="0" dirty="0" smtClean="0"/>
              <a:t>conceptual framework</a:t>
            </a:r>
            <a:r>
              <a:rPr lang="en-US" b="0" dirty="0"/>
              <a:t>, context, and interpretation of the facts</a:t>
            </a:r>
            <a:r>
              <a:rPr lang="en-US" b="0" dirty="0" smtClean="0"/>
              <a:t>. </a:t>
            </a:r>
            <a:r>
              <a:rPr lang="en-US" sz="1200" b="0" dirty="0"/>
              <a:t>(Joseph </a:t>
            </a:r>
            <a:r>
              <a:rPr lang="en-US" sz="1200" b="0" dirty="0" err="1"/>
              <a:t>Straubhaar</a:t>
            </a:r>
            <a:r>
              <a:rPr lang="en-US" sz="1200" b="0" dirty="0"/>
              <a:t>, Robert </a:t>
            </a:r>
            <a:r>
              <a:rPr lang="en-US" sz="1200" b="0" dirty="0" err="1"/>
              <a:t>LaRose</a:t>
            </a:r>
            <a:r>
              <a:rPr lang="en-US" sz="1200" b="0" dirty="0"/>
              <a:t>, </a:t>
            </a:r>
            <a:r>
              <a:rPr lang="en-US" sz="1200" b="0" dirty="0" smtClean="0"/>
              <a:t>Lucinda Davenport</a:t>
            </a:r>
            <a:r>
              <a:rPr lang="en-US" sz="1200" b="0" dirty="0"/>
              <a:t>, 2012)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1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Jurnalisme</a:t>
            </a:r>
            <a:r>
              <a:rPr lang="en-US" dirty="0"/>
              <a:t> Online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Priming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0" dirty="0"/>
              <a:t>Priming theory </a:t>
            </a:r>
            <a:r>
              <a:rPr lang="en-US" b="0" dirty="0" smtClean="0"/>
              <a:t>states that </a:t>
            </a:r>
            <a:r>
              <a:rPr lang="en-US" b="0" dirty="0"/>
              <a:t>media </a:t>
            </a:r>
            <a:r>
              <a:rPr lang="en-US" b="0" dirty="0" smtClean="0"/>
              <a:t>images stimulate </a:t>
            </a:r>
            <a:r>
              <a:rPr lang="en-US" b="0" dirty="0"/>
              <a:t>related </a:t>
            </a:r>
            <a:r>
              <a:rPr lang="en-US" b="0" dirty="0" smtClean="0"/>
              <a:t>thoughts in </a:t>
            </a:r>
            <a:r>
              <a:rPr lang="en-US" b="0" dirty="0"/>
              <a:t>the minds of </a:t>
            </a:r>
            <a:r>
              <a:rPr lang="en-US" b="0" dirty="0" smtClean="0"/>
              <a:t>audience members. </a:t>
            </a:r>
            <a:r>
              <a:rPr lang="en-US" sz="1200" b="0" dirty="0"/>
              <a:t>(Joseph </a:t>
            </a:r>
            <a:r>
              <a:rPr lang="en-US" sz="1200" b="0" dirty="0" err="1"/>
              <a:t>Straubhaar</a:t>
            </a:r>
            <a:r>
              <a:rPr lang="en-US" sz="1200" b="0" dirty="0"/>
              <a:t>, Robert </a:t>
            </a:r>
            <a:r>
              <a:rPr lang="en-US" sz="1200" b="0" dirty="0" err="1"/>
              <a:t>LaRose</a:t>
            </a:r>
            <a:r>
              <a:rPr lang="en-US" sz="1200" b="0" dirty="0"/>
              <a:t>, </a:t>
            </a:r>
            <a:r>
              <a:rPr lang="en-US" sz="1200" b="0" dirty="0" smtClean="0"/>
              <a:t>Lucinda Davenport</a:t>
            </a:r>
            <a:r>
              <a:rPr lang="en-US" sz="1200" b="0" dirty="0"/>
              <a:t>, 2012)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41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Jurnalisme</a:t>
            </a:r>
            <a:r>
              <a:rPr lang="en-US" dirty="0"/>
              <a:t> Online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Agenda-Setting</a:t>
            </a:r>
          </a:p>
          <a:p>
            <a:endParaRPr lang="en-US" dirty="0" smtClean="0"/>
          </a:p>
          <a:p>
            <a:r>
              <a:rPr lang="en-US" b="0" dirty="0"/>
              <a:t>The journalisms enabled by the web are driven by an agenda-setting</a:t>
            </a:r>
          </a:p>
          <a:p>
            <a:r>
              <a:rPr lang="en-US" b="0" dirty="0"/>
              <a:t>radically different from the corporate and </a:t>
            </a:r>
            <a:r>
              <a:rPr lang="en-US" b="0" dirty="0" err="1"/>
              <a:t>statal</a:t>
            </a:r>
            <a:r>
              <a:rPr lang="en-US" b="0" dirty="0"/>
              <a:t> gatekeeping of the</a:t>
            </a:r>
          </a:p>
          <a:p>
            <a:r>
              <a:rPr lang="en-US" b="0" dirty="0"/>
              <a:t>age of mass media, through which the information society is articulating</a:t>
            </a:r>
          </a:p>
          <a:p>
            <a:r>
              <a:rPr lang="en-US" b="0" dirty="0"/>
              <a:t>the values that will premise its emerging institutions</a:t>
            </a:r>
            <a:r>
              <a:rPr lang="en-US" sz="1200" b="0" dirty="0" smtClean="0"/>
              <a:t>. </a:t>
            </a:r>
            <a:r>
              <a:rPr lang="en-US" sz="1200" b="0" dirty="0"/>
              <a:t>(Jim Hall, 2001)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1121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Jurnalisme</a:t>
            </a:r>
            <a:r>
              <a:rPr lang="en-US" dirty="0"/>
              <a:t> Online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Agenda-Setting</a:t>
            </a:r>
          </a:p>
          <a:p>
            <a:endParaRPr lang="en-US" dirty="0"/>
          </a:p>
          <a:p>
            <a:r>
              <a:rPr lang="en-US" b="0" dirty="0"/>
              <a:t>Ultimately, modes of user interactivity seem to reduce the amount</a:t>
            </a:r>
          </a:p>
          <a:p>
            <a:r>
              <a:rPr lang="en-US" b="0" dirty="0"/>
              <a:t>of control retained by the news producer. That control, usually</a:t>
            </a:r>
          </a:p>
          <a:p>
            <a:r>
              <a:rPr lang="en-US" b="0" dirty="0"/>
              <a:t>manifest in news filtering and agenda setting around what is seen to</a:t>
            </a:r>
          </a:p>
          <a:p>
            <a:r>
              <a:rPr lang="en-US" b="0" dirty="0"/>
              <a:t>be in the public interest, now accrues largely to the consumer and</a:t>
            </a:r>
          </a:p>
          <a:p>
            <a:r>
              <a:rPr lang="en-US" b="0" dirty="0"/>
              <a:t>this, more than its new media forms or the latest technology, is what</a:t>
            </a:r>
          </a:p>
          <a:p>
            <a:r>
              <a:rPr lang="en-US" b="0" dirty="0"/>
              <a:t>makes the web unique as a news carrier and holds out the greatest</a:t>
            </a:r>
          </a:p>
          <a:p>
            <a:r>
              <a:rPr lang="en-US" b="0" dirty="0"/>
              <a:t>promise for the future. News still reaches its consumers in mediated</a:t>
            </a:r>
          </a:p>
          <a:p>
            <a:r>
              <a:rPr lang="en-US" b="0" dirty="0"/>
              <a:t>forms but that mediation is increasingly removed from the hands of</a:t>
            </a:r>
          </a:p>
          <a:p>
            <a:r>
              <a:rPr lang="en-US" b="0" dirty="0"/>
              <a:t>(at least) local politicians and the corporations they legislate on</a:t>
            </a:r>
          </a:p>
          <a:p>
            <a:r>
              <a:rPr lang="en-US" b="0" dirty="0"/>
              <a:t>behalf of, entailing the unlamented loss of so-called ‘family values’</a:t>
            </a:r>
          </a:p>
          <a:p>
            <a:r>
              <a:rPr lang="en-US" b="0" dirty="0"/>
              <a:t>and the blind spots that arise when news becomes a commodity</a:t>
            </a:r>
            <a:r>
              <a:rPr lang="en-US" b="0" dirty="0" smtClean="0"/>
              <a:t>. </a:t>
            </a:r>
            <a:r>
              <a:rPr lang="en-US" sz="1400" b="0" dirty="0" smtClean="0"/>
              <a:t>(Jim Hall, 2001)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6025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6135</TotalTime>
  <Words>1770</Words>
  <Application>Microsoft Office PowerPoint</Application>
  <PresentationFormat>On-screen Show (4:3)</PresentationFormat>
  <Paragraphs>169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Angles</vt:lpstr>
      <vt:lpstr>Jurnalisme online</vt:lpstr>
      <vt:lpstr>Jurnalisme Online</vt:lpstr>
      <vt:lpstr>Jurnalisme Online</vt:lpstr>
      <vt:lpstr>Jurnalisme Online</vt:lpstr>
      <vt:lpstr>Jurnalisme Online</vt:lpstr>
      <vt:lpstr>Jurnalisme Online</vt:lpstr>
      <vt:lpstr>Jurnalisme Online</vt:lpstr>
      <vt:lpstr>Jurnalisme Online</vt:lpstr>
      <vt:lpstr>Jurnalisme Online</vt:lpstr>
      <vt:lpstr>Jurnalisme Online</vt:lpstr>
      <vt:lpstr>Jurnalisme online</vt:lpstr>
      <vt:lpstr>Jurnalisme online</vt:lpstr>
      <vt:lpstr>Jurnalisme online</vt:lpstr>
      <vt:lpstr>Jurnalisme online</vt:lpstr>
      <vt:lpstr>Jurnalisme online</vt:lpstr>
      <vt:lpstr>Jurnalisme online</vt:lpstr>
      <vt:lpstr>Jurnalisme online</vt:lpstr>
      <vt:lpstr>Jurnalisme online</vt:lpstr>
      <vt:lpstr>Jurnalisme online</vt:lpstr>
      <vt:lpstr>Jurnalisme online</vt:lpstr>
      <vt:lpstr>Jurnalisme online</vt:lpstr>
      <vt:lpstr>Jurnalisme online</vt:lpstr>
      <vt:lpstr>Jurnalisme online</vt:lpstr>
      <vt:lpstr>Jurnalisme online</vt:lpstr>
      <vt:lpstr>Jurnalisme online</vt:lpstr>
      <vt:lpstr>Jurnalisme online</vt:lpstr>
      <vt:lpstr>Jurnalisme online</vt:lpstr>
      <vt:lpstr>Jurnalisme online</vt:lpstr>
      <vt:lpstr>Jurnalisme online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organizer</dc:creator>
  <cp:lastModifiedBy>Ingki</cp:lastModifiedBy>
  <cp:revision>173</cp:revision>
  <dcterms:created xsi:type="dcterms:W3CDTF">2018-09-21T03:51:13Z</dcterms:created>
  <dcterms:modified xsi:type="dcterms:W3CDTF">2019-10-10T02:48:17Z</dcterms:modified>
</cp:coreProperties>
</file>