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0" r:id="rId3"/>
    <p:sldId id="311" r:id="rId4"/>
    <p:sldId id="278" r:id="rId5"/>
    <p:sldId id="257" r:id="rId6"/>
    <p:sldId id="293" r:id="rId7"/>
    <p:sldId id="307" r:id="rId8"/>
    <p:sldId id="281" r:id="rId9"/>
    <p:sldId id="279" r:id="rId10"/>
    <p:sldId id="280" r:id="rId11"/>
    <p:sldId id="274" r:id="rId12"/>
    <p:sldId id="282" r:id="rId13"/>
    <p:sldId id="283" r:id="rId14"/>
    <p:sldId id="284" r:id="rId15"/>
    <p:sldId id="287" r:id="rId16"/>
    <p:sldId id="289" r:id="rId17"/>
    <p:sldId id="290" r:id="rId18"/>
    <p:sldId id="309" r:id="rId19"/>
    <p:sldId id="294" r:id="rId20"/>
    <p:sldId id="292" r:id="rId21"/>
    <p:sldId id="260" r:id="rId22"/>
    <p:sldId id="308" r:id="rId23"/>
    <p:sldId id="285" r:id="rId24"/>
    <p:sldId id="286" r:id="rId25"/>
    <p:sldId id="275" r:id="rId26"/>
    <p:sldId id="295" r:id="rId27"/>
    <p:sldId id="296" r:id="rId28"/>
    <p:sldId id="312" r:id="rId29"/>
    <p:sldId id="313" r:id="rId30"/>
    <p:sldId id="314" r:id="rId31"/>
    <p:sldId id="315" r:id="rId32"/>
    <p:sldId id="316" r:id="rId33"/>
    <p:sldId id="297" r:id="rId34"/>
    <p:sldId id="298" r:id="rId35"/>
    <p:sldId id="299" r:id="rId36"/>
    <p:sldId id="300" r:id="rId37"/>
    <p:sldId id="301" r:id="rId38"/>
    <p:sldId id="302" r:id="rId39"/>
    <p:sldId id="303" r:id="rId40"/>
    <p:sldId id="304" r:id="rId41"/>
    <p:sldId id="25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660"/>
  </p:normalViewPr>
  <p:slideViewPr>
    <p:cSldViewPr>
      <p:cViewPr>
        <p:scale>
          <a:sx n="70" d="100"/>
          <a:sy n="70" d="100"/>
        </p:scale>
        <p:origin x="-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A1FEB-4CB8-4576-9571-248D361A1E1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A1FEB-4CB8-4576-9571-248D361A1E1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A1FEB-4CB8-4576-9571-248D361A1E1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0A1FEB-4CB8-4576-9571-248D361A1E1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F0A1FEB-4CB8-4576-9571-248D361A1E1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0A1FEB-4CB8-4576-9571-248D361A1E19}"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EFE99-9F1A-4F6F-BC6A-9B1A7A112FA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0A1FEB-4CB8-4576-9571-248D361A1E19}"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A1FEB-4CB8-4576-9571-248D361A1E19}"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A1FEB-4CB8-4576-9571-248D361A1E19}"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F0A1FEB-4CB8-4576-9571-248D361A1E19}" type="datetimeFigureOut">
              <a:rPr lang="en-US" smtClean="0"/>
              <a:t>9/7/2019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2AEFE99-9F1A-4F6F-BC6A-9B1A7A112F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A1FEB-4CB8-4576-9571-248D361A1E19}"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F0A1FEB-4CB8-4576-9571-248D361A1E19}" type="datetimeFigureOut">
              <a:rPr lang="en-US" smtClean="0"/>
              <a:t>9/7/2019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2AEFE99-9F1A-4F6F-BC6A-9B1A7A112F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Jurnalisme</a:t>
            </a:r>
            <a:r>
              <a:rPr lang="en-US" dirty="0" smtClean="0"/>
              <a:t> online</a:t>
            </a:r>
            <a:endParaRPr lang="en-US" dirty="0"/>
          </a:p>
        </p:txBody>
      </p:sp>
      <p:sp>
        <p:nvSpPr>
          <p:cNvPr id="3" name="Title 1"/>
          <p:cNvSpPr txBox="1">
            <a:spLocks/>
          </p:cNvSpPr>
          <p:nvPr/>
        </p:nvSpPr>
        <p:spPr>
          <a:xfrm rot="19140000">
            <a:off x="1326093" y="2719322"/>
            <a:ext cx="5648623" cy="347137"/>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r>
              <a:rPr lang="en-US" sz="1200" dirty="0" err="1" smtClean="0"/>
              <a:t>Kuliah</a:t>
            </a:r>
            <a:r>
              <a:rPr lang="en-US" sz="1200" dirty="0" smtClean="0"/>
              <a:t> 2  (</a:t>
            </a:r>
            <a:r>
              <a:rPr lang="en-US" sz="1200" dirty="0"/>
              <a:t>Emma </a:t>
            </a:r>
            <a:r>
              <a:rPr lang="en-US" sz="1200" dirty="0" err="1" smtClean="0"/>
              <a:t>R.Aliudin</a:t>
            </a:r>
            <a:r>
              <a:rPr lang="en-US" sz="1200" dirty="0"/>
              <a:t> </a:t>
            </a:r>
            <a:r>
              <a:rPr lang="en-US" sz="1200" dirty="0" smtClean="0"/>
              <a:t>&amp; </a:t>
            </a:r>
            <a:r>
              <a:rPr lang="en-US" sz="1200" dirty="0" err="1" smtClean="0"/>
              <a:t>Ingki</a:t>
            </a:r>
            <a:r>
              <a:rPr lang="en-US" sz="1200" dirty="0" smtClean="0"/>
              <a:t> </a:t>
            </a:r>
            <a:r>
              <a:rPr lang="en-US" sz="1200" dirty="0" err="1" smtClean="0"/>
              <a:t>Rinaldi</a:t>
            </a:r>
            <a:r>
              <a:rPr lang="en-US" sz="1200" dirty="0" smtClean="0"/>
              <a:t>)</a:t>
            </a:r>
            <a:endParaRPr lang="en-US" sz="1200" dirty="0"/>
          </a:p>
        </p:txBody>
      </p:sp>
    </p:spTree>
    <p:extLst>
      <p:ext uri="{BB962C8B-B14F-4D97-AF65-F5344CB8AC3E}">
        <p14:creationId xmlns:p14="http://schemas.microsoft.com/office/powerpoint/2010/main" val="24626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a:bodyPr>
          <a:lstStyle/>
          <a:p>
            <a:r>
              <a:rPr lang="en-US" dirty="0" err="1" smtClean="0"/>
              <a:t>Ekonomi</a:t>
            </a:r>
            <a:r>
              <a:rPr lang="en-US" dirty="0" smtClean="0"/>
              <a:t> Digital</a:t>
            </a:r>
          </a:p>
          <a:p>
            <a:r>
              <a:rPr lang="en-US" b="0" dirty="0" smtClean="0"/>
              <a:t>The </a:t>
            </a:r>
            <a:r>
              <a:rPr lang="en-US" b="0" dirty="0"/>
              <a:t>economy for the Age of Networked Intelligence is a </a:t>
            </a:r>
            <a:r>
              <a:rPr lang="en-US" b="0" i="1" dirty="0"/>
              <a:t>digital </a:t>
            </a:r>
            <a:r>
              <a:rPr lang="en-US" b="0" i="1" dirty="0" smtClean="0"/>
              <a:t>economy</a:t>
            </a:r>
            <a:r>
              <a:rPr lang="en-US" b="0" dirty="0" smtClean="0"/>
              <a:t>. In </a:t>
            </a:r>
            <a:r>
              <a:rPr lang="en-US" b="0" dirty="0"/>
              <a:t>the old economy, information </a:t>
            </a:r>
            <a:r>
              <a:rPr lang="en-US" b="0" dirty="0" err="1"/>
              <a:t>fl</a:t>
            </a:r>
            <a:r>
              <a:rPr lang="en-US" b="0" dirty="0"/>
              <a:t> </a:t>
            </a:r>
            <a:r>
              <a:rPr lang="en-US" b="0" dirty="0" err="1"/>
              <a:t>ow</a:t>
            </a:r>
            <a:r>
              <a:rPr lang="en-US" b="0" dirty="0"/>
              <a:t> was physical: cash, checks, invoices, </a:t>
            </a:r>
            <a:r>
              <a:rPr lang="en-US" b="0" dirty="0" smtClean="0"/>
              <a:t>bills of </a:t>
            </a:r>
            <a:r>
              <a:rPr lang="en-US" b="0" dirty="0"/>
              <a:t>lading, reports, face-to-face meetings, analog telephone calls or radio </a:t>
            </a:r>
            <a:r>
              <a:rPr lang="en-US" b="0" dirty="0" smtClean="0"/>
              <a:t>and </a:t>
            </a:r>
            <a:r>
              <a:rPr lang="en-US" b="0" dirty="0" err="1" smtClean="0"/>
              <a:t>elevision</a:t>
            </a:r>
            <a:r>
              <a:rPr lang="en-US" b="0" dirty="0" smtClean="0"/>
              <a:t> </a:t>
            </a:r>
            <a:r>
              <a:rPr lang="en-US" b="0" dirty="0"/>
              <a:t>transmissions, blueprints, maps, photographs, musical scores, </a:t>
            </a:r>
            <a:r>
              <a:rPr lang="en-US" b="0" dirty="0" smtClean="0"/>
              <a:t>and direct </a:t>
            </a:r>
            <a:r>
              <a:rPr lang="en-US" b="0" dirty="0"/>
              <a:t>mail </a:t>
            </a:r>
            <a:r>
              <a:rPr lang="en-US" b="0" dirty="0" smtClean="0"/>
              <a:t>advertisements. In </a:t>
            </a:r>
            <a:r>
              <a:rPr lang="en-US" b="0" dirty="0"/>
              <a:t>the new economy, information in all its forms becomes </a:t>
            </a:r>
            <a:r>
              <a:rPr lang="en-US" b="0" dirty="0" smtClean="0"/>
              <a:t>digital—reduced to </a:t>
            </a:r>
            <a:r>
              <a:rPr lang="en-US" b="0" dirty="0"/>
              <a:t>bits stored in computers and racing at the speed of light across </a:t>
            </a:r>
            <a:r>
              <a:rPr lang="en-US" b="0" dirty="0" smtClean="0"/>
              <a:t>networks. Using </a:t>
            </a:r>
            <a:r>
              <a:rPr lang="en-US" b="0" dirty="0"/>
              <a:t>this binary code of computers, information and </a:t>
            </a:r>
            <a:r>
              <a:rPr lang="en-US" b="0" dirty="0" smtClean="0"/>
              <a:t>communications become </a:t>
            </a:r>
            <a:r>
              <a:rPr lang="en-US" b="0" dirty="0"/>
              <a:t>digital ones and zeros. </a:t>
            </a:r>
            <a:r>
              <a:rPr lang="en-US" b="0" dirty="0" smtClean="0"/>
              <a:t>The </a:t>
            </a:r>
            <a:r>
              <a:rPr lang="en-US" b="0" dirty="0"/>
              <a:t>new world of possibilities thereby </a:t>
            </a:r>
            <a:r>
              <a:rPr lang="en-US" b="0" dirty="0" smtClean="0"/>
              <a:t>created is </a:t>
            </a:r>
            <a:r>
              <a:rPr lang="en-US" b="0" dirty="0"/>
              <a:t>as </a:t>
            </a:r>
            <a:r>
              <a:rPr lang="en-US" b="0" dirty="0" smtClean="0"/>
              <a:t>significant </a:t>
            </a:r>
            <a:r>
              <a:rPr lang="en-US" b="0" dirty="0"/>
              <a:t>as the invention of language itself, the old paradigm on </a:t>
            </a:r>
            <a:r>
              <a:rPr lang="en-US" b="0" dirty="0" smtClean="0"/>
              <a:t>which all </a:t>
            </a:r>
            <a:r>
              <a:rPr lang="en-US" b="0" dirty="0"/>
              <a:t>the physically based interactions occurred</a:t>
            </a:r>
            <a:r>
              <a:rPr lang="en-US" b="0" dirty="0" smtClean="0"/>
              <a:t>. </a:t>
            </a:r>
            <a:r>
              <a:rPr lang="en-US" sz="1300" b="0" dirty="0" smtClean="0"/>
              <a:t>(</a:t>
            </a:r>
            <a:r>
              <a:rPr lang="en-US" sz="1300" b="0" dirty="0"/>
              <a:t>Don </a:t>
            </a:r>
            <a:r>
              <a:rPr lang="en-US" sz="1300" b="0" dirty="0" err="1"/>
              <a:t>Tapscott</a:t>
            </a:r>
            <a:r>
              <a:rPr lang="en-US" sz="1300" b="0" dirty="0"/>
              <a:t>, </a:t>
            </a:r>
            <a:r>
              <a:rPr lang="en-US" sz="1300" b="0" dirty="0" smtClean="0"/>
              <a:t>2014)</a:t>
            </a:r>
            <a:endParaRPr lang="en-US" sz="1300" b="0" dirty="0"/>
          </a:p>
          <a:p>
            <a:endParaRPr lang="en-US" dirty="0" smtClean="0"/>
          </a:p>
        </p:txBody>
      </p:sp>
    </p:spTree>
    <p:extLst>
      <p:ext uri="{BB962C8B-B14F-4D97-AF65-F5344CB8AC3E}">
        <p14:creationId xmlns:p14="http://schemas.microsoft.com/office/powerpoint/2010/main" val="1081982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b="1" dirty="0"/>
          </a:p>
        </p:txBody>
      </p:sp>
      <p:sp>
        <p:nvSpPr>
          <p:cNvPr id="3" name="Content Placeholder 2"/>
          <p:cNvSpPr>
            <a:spLocks noGrp="1"/>
          </p:cNvSpPr>
          <p:nvPr>
            <p:ph idx="1"/>
          </p:nvPr>
        </p:nvSpPr>
        <p:spPr/>
        <p:txBody>
          <a:bodyPr/>
          <a:lstStyle/>
          <a:p>
            <a:r>
              <a:rPr lang="en-US" dirty="0" err="1" smtClean="0"/>
              <a:t>Konsep</a:t>
            </a:r>
            <a:r>
              <a:rPr lang="en-US" dirty="0" smtClean="0"/>
              <a:t> </a:t>
            </a:r>
            <a:r>
              <a:rPr lang="en-US" dirty="0" err="1" smtClean="0"/>
              <a:t>Pokok</a:t>
            </a:r>
            <a:r>
              <a:rPr lang="en-US" dirty="0" smtClean="0"/>
              <a:t> </a:t>
            </a:r>
            <a:r>
              <a:rPr lang="en-US" dirty="0" err="1" smtClean="0"/>
              <a:t>Teknologi</a:t>
            </a:r>
            <a:endParaRPr lang="en-US" dirty="0" smtClean="0"/>
          </a:p>
          <a:p>
            <a:endParaRPr lang="en-US" dirty="0"/>
          </a:p>
          <a:p>
            <a:endParaRPr lang="en-US" dirty="0" smtClean="0"/>
          </a:p>
          <a:p>
            <a:r>
              <a:rPr lang="en-US" b="0" dirty="0"/>
              <a:t>In a culture like ours, long accustomed to splitting and dividing all things as a means of control, it is sometimes a bit of a shock to be reminded that, in operational and practical fact, </a:t>
            </a:r>
            <a:r>
              <a:rPr lang="en-US" dirty="0"/>
              <a:t>the medium is the message</a:t>
            </a:r>
            <a:r>
              <a:rPr lang="en-US" b="0" dirty="0"/>
              <a:t>. This is merely to say that the personal and social consequences of any medium—that is, of any extension of ourselves—result from the new scale that is introduced into our affairs by each extension of ourselves, or by any new technology. </a:t>
            </a:r>
            <a:r>
              <a:rPr lang="en-US" sz="1200" b="0" dirty="0"/>
              <a:t>(Marshall McLuhan, 1964)</a:t>
            </a:r>
          </a:p>
          <a:p>
            <a:endParaRPr lang="en-US" dirty="0"/>
          </a:p>
          <a:p>
            <a:endParaRPr lang="en-US" dirty="0" smtClean="0"/>
          </a:p>
          <a:p>
            <a:endParaRPr lang="en-US" dirty="0"/>
          </a:p>
        </p:txBody>
      </p:sp>
    </p:spTree>
    <p:extLst>
      <p:ext uri="{BB962C8B-B14F-4D97-AF65-F5344CB8AC3E}">
        <p14:creationId xmlns:p14="http://schemas.microsoft.com/office/powerpoint/2010/main" val="195368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Konsep</a:t>
            </a:r>
            <a:r>
              <a:rPr lang="en-US" dirty="0" smtClean="0"/>
              <a:t> </a:t>
            </a:r>
            <a:r>
              <a:rPr lang="en-US" dirty="0" err="1" smtClean="0"/>
              <a:t>Pokok</a:t>
            </a:r>
            <a:r>
              <a:rPr lang="en-US" dirty="0" smtClean="0"/>
              <a:t> </a:t>
            </a:r>
            <a:r>
              <a:rPr lang="en-US" dirty="0" err="1" smtClean="0"/>
              <a:t>Teknologi</a:t>
            </a:r>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403" y="1377464"/>
            <a:ext cx="4352396" cy="3270736"/>
          </a:xfrm>
          <a:prstGeom prst="rect">
            <a:avLst/>
          </a:prstGeom>
        </p:spPr>
      </p:pic>
      <p:sp>
        <p:nvSpPr>
          <p:cNvPr id="5" name="TextBox 4"/>
          <p:cNvSpPr txBox="1"/>
          <p:nvPr/>
        </p:nvSpPr>
        <p:spPr>
          <a:xfrm>
            <a:off x="4876800" y="4648200"/>
            <a:ext cx="2209800" cy="246221"/>
          </a:xfrm>
          <a:prstGeom prst="rect">
            <a:avLst/>
          </a:prstGeom>
          <a:noFill/>
        </p:spPr>
        <p:txBody>
          <a:bodyPr wrap="square" rtlCol="0">
            <a:spAutoFit/>
          </a:bodyPr>
          <a:lstStyle/>
          <a:p>
            <a:r>
              <a:rPr lang="en-US" sz="1000" dirty="0" smtClean="0"/>
              <a:t>Arnold Pacey, 1983</a:t>
            </a:r>
            <a:endParaRPr lang="en-US" sz="1000" dirty="0"/>
          </a:p>
        </p:txBody>
      </p:sp>
    </p:spTree>
    <p:extLst>
      <p:ext uri="{BB962C8B-B14F-4D97-AF65-F5344CB8AC3E}">
        <p14:creationId xmlns:p14="http://schemas.microsoft.com/office/powerpoint/2010/main" val="167494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a:t>Media </a:t>
            </a:r>
            <a:r>
              <a:rPr lang="en-US" dirty="0" err="1"/>
              <a:t>Baru</a:t>
            </a:r>
            <a:endParaRPr lang="en-US" dirty="0"/>
          </a:p>
          <a:p>
            <a:endParaRPr lang="en-US" dirty="0"/>
          </a:p>
          <a:p>
            <a:endParaRPr lang="en-US" dirty="0"/>
          </a:p>
          <a:p>
            <a:endParaRPr lang="en-US" dirty="0"/>
          </a:p>
          <a:p>
            <a:pPr algn="ctr"/>
            <a:r>
              <a:rPr lang="en-US" b="0" dirty="0" err="1"/>
              <a:t>Cetak</a:t>
            </a:r>
            <a:r>
              <a:rPr lang="en-US" b="0" dirty="0"/>
              <a:t> | </a:t>
            </a:r>
            <a:r>
              <a:rPr lang="en-US" b="0" dirty="0" err="1"/>
              <a:t>Penyiaran</a:t>
            </a:r>
            <a:r>
              <a:rPr lang="en-US" b="0" dirty="0"/>
              <a:t> | </a:t>
            </a:r>
            <a:r>
              <a:rPr lang="en-US" b="0" dirty="0" smtClean="0"/>
              <a:t>Daring</a:t>
            </a:r>
          </a:p>
          <a:p>
            <a:pPr algn="ctr"/>
            <a:r>
              <a:rPr lang="en-US" b="0" i="1" dirty="0"/>
              <a:t>i</a:t>
            </a:r>
            <a:r>
              <a:rPr lang="en-US" b="0" i="1" dirty="0" smtClean="0"/>
              <a:t>nk to hyperlink</a:t>
            </a:r>
            <a:endParaRPr lang="en-US" b="0" i="1" dirty="0"/>
          </a:p>
          <a:p>
            <a:endParaRPr lang="en-US" dirty="0"/>
          </a:p>
        </p:txBody>
      </p:sp>
    </p:spTree>
    <p:extLst>
      <p:ext uri="{BB962C8B-B14F-4D97-AF65-F5344CB8AC3E}">
        <p14:creationId xmlns:p14="http://schemas.microsoft.com/office/powerpoint/2010/main" val="119475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a:t>Media </a:t>
            </a:r>
            <a:r>
              <a:rPr lang="en-US" dirty="0" err="1" smtClean="0"/>
              <a:t>Baru</a:t>
            </a:r>
            <a:endParaRPr lang="en-US" dirty="0"/>
          </a:p>
          <a:p>
            <a:endParaRPr lang="en-US" dirty="0"/>
          </a:p>
          <a:p>
            <a:endParaRPr lang="en-US" dirty="0"/>
          </a:p>
          <a:p>
            <a:pPr algn="ctr"/>
            <a:r>
              <a:rPr lang="en-US" b="0" dirty="0"/>
              <a:t>The defining aspects of the new media are that they are digital, </a:t>
            </a:r>
            <a:r>
              <a:rPr lang="en-US" b="0" dirty="0" smtClean="0"/>
              <a:t>interactive, social, </a:t>
            </a:r>
            <a:r>
              <a:rPr lang="en-US" dirty="0" smtClean="0"/>
              <a:t>asynchronous</a:t>
            </a:r>
            <a:r>
              <a:rPr lang="en-US" b="0" dirty="0"/>
              <a:t>, multimedia, and </a:t>
            </a:r>
            <a:r>
              <a:rPr lang="en-US" dirty="0" err="1"/>
              <a:t>narrowcasted</a:t>
            </a:r>
            <a:r>
              <a:rPr lang="en-US" b="0" dirty="0"/>
              <a:t>. These </a:t>
            </a:r>
            <a:r>
              <a:rPr lang="en-US" b="0" dirty="0" smtClean="0"/>
              <a:t>particular characteristics </a:t>
            </a:r>
            <a:r>
              <a:rPr lang="en-US" b="0" dirty="0"/>
              <a:t>are important in distinguishing a new, </a:t>
            </a:r>
            <a:r>
              <a:rPr lang="en-US" b="0" dirty="0" smtClean="0"/>
              <a:t>audience-focused conception of </a:t>
            </a:r>
            <a:r>
              <a:rPr lang="en-US" b="0" dirty="0"/>
              <a:t>the media from the older SMCR model, which emphasized </a:t>
            </a:r>
            <a:r>
              <a:rPr lang="en-US" b="0" dirty="0" smtClean="0"/>
              <a:t>the </a:t>
            </a:r>
            <a:r>
              <a:rPr lang="en-US" b="0" dirty="0" err="1" smtClean="0"/>
              <a:t>oneway</a:t>
            </a:r>
            <a:r>
              <a:rPr lang="en-US" b="0" dirty="0" smtClean="0"/>
              <a:t> transmission </a:t>
            </a:r>
            <a:r>
              <a:rPr lang="en-US" b="0" dirty="0"/>
              <a:t>of messages. </a:t>
            </a:r>
            <a:r>
              <a:rPr lang="en-US" sz="1000" b="0" dirty="0"/>
              <a:t>(</a:t>
            </a:r>
            <a:r>
              <a:rPr lang="en-US" sz="1000" b="0" dirty="0" err="1"/>
              <a:t>Straubhaar</a:t>
            </a:r>
            <a:r>
              <a:rPr lang="en-US" sz="1000" b="0" dirty="0"/>
              <a:t>, </a:t>
            </a:r>
            <a:r>
              <a:rPr lang="en-US" sz="1000" b="0" dirty="0" err="1"/>
              <a:t>LaRose</a:t>
            </a:r>
            <a:r>
              <a:rPr lang="en-US" sz="1000" b="0" dirty="0"/>
              <a:t>, Davenport, 2011)</a:t>
            </a:r>
            <a:endParaRPr lang="en-US" sz="1000" dirty="0"/>
          </a:p>
          <a:p>
            <a:endParaRPr lang="en-US" dirty="0"/>
          </a:p>
        </p:txBody>
      </p:sp>
    </p:spTree>
    <p:extLst>
      <p:ext uri="{BB962C8B-B14F-4D97-AF65-F5344CB8AC3E}">
        <p14:creationId xmlns:p14="http://schemas.microsoft.com/office/powerpoint/2010/main" val="1842245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numCol="2">
            <a:normAutofit fontScale="85000" lnSpcReduction="20000"/>
          </a:bodyPr>
          <a:lstStyle/>
          <a:p>
            <a:r>
              <a:rPr lang="en-US" dirty="0"/>
              <a:t>Media </a:t>
            </a:r>
            <a:r>
              <a:rPr lang="en-US" dirty="0" smtClean="0"/>
              <a:t>Now</a:t>
            </a:r>
          </a:p>
          <a:p>
            <a:endParaRPr lang="en-US" dirty="0" smtClean="0"/>
          </a:p>
          <a:p>
            <a:r>
              <a:rPr lang="en-US" b="0" dirty="0" smtClean="0"/>
              <a:t>	</a:t>
            </a:r>
            <a:r>
              <a:rPr lang="en-US" dirty="0" smtClean="0"/>
              <a:t>Asynchronous </a:t>
            </a:r>
            <a:r>
              <a:rPr lang="en-US" dirty="0"/>
              <a:t>Communication</a:t>
            </a:r>
            <a:r>
              <a:rPr lang="en-US" b="0" dirty="0"/>
              <a:t>. Simultaneity, </a:t>
            </a:r>
            <a:r>
              <a:rPr lang="en-US" b="0" dirty="0" smtClean="0"/>
              <a:t>the notion </a:t>
            </a:r>
            <a:r>
              <a:rPr lang="en-US" b="0" dirty="0"/>
              <a:t>that everyone in </a:t>
            </a:r>
            <a:r>
              <a:rPr lang="en-US" b="0" dirty="0" smtClean="0"/>
              <a:t>the audience </a:t>
            </a:r>
            <a:r>
              <a:rPr lang="en-US" b="0" dirty="0"/>
              <a:t>receives the message at about the same time (or </a:t>
            </a:r>
            <a:r>
              <a:rPr lang="en-US" b="0" i="1" dirty="0"/>
              <a:t>synchronously</a:t>
            </a:r>
            <a:r>
              <a:rPr lang="en-US" b="0" dirty="0"/>
              <a:t>), </a:t>
            </a:r>
            <a:r>
              <a:rPr lang="en-US" b="0" dirty="0" smtClean="0"/>
              <a:t>was once </a:t>
            </a:r>
            <a:r>
              <a:rPr lang="en-US" b="0" dirty="0"/>
              <a:t>another </a:t>
            </a:r>
            <a:r>
              <a:rPr lang="en-US" b="0" dirty="0" smtClean="0"/>
              <a:t>defining </a:t>
            </a:r>
            <a:r>
              <a:rPr lang="en-US" b="0" dirty="0"/>
              <a:t>characteristic of the mass media. That view made </a:t>
            </a:r>
            <a:r>
              <a:rPr lang="en-US" b="0" dirty="0" smtClean="0"/>
              <a:t>sense before </a:t>
            </a:r>
            <a:r>
              <a:rPr lang="en-US" b="0" dirty="0"/>
              <a:t>consumer recording technology became commonplace in the 1960s </a:t>
            </a:r>
            <a:r>
              <a:rPr lang="en-US" b="0" dirty="0" smtClean="0"/>
              <a:t>and 1970s</a:t>
            </a:r>
            <a:r>
              <a:rPr lang="en-US" b="0" dirty="0"/>
              <a:t>. Before then, you had to catch a program the fi </a:t>
            </a:r>
            <a:r>
              <a:rPr lang="en-US" b="0" dirty="0" err="1"/>
              <a:t>rst</a:t>
            </a:r>
            <a:r>
              <a:rPr lang="en-US" b="0" dirty="0"/>
              <a:t> time it aired or </a:t>
            </a:r>
            <a:r>
              <a:rPr lang="en-US" b="0" dirty="0" smtClean="0"/>
              <a:t>wait for </a:t>
            </a:r>
            <a:r>
              <a:rPr lang="en-US" b="0" dirty="0"/>
              <a:t>the reruns. However, the notion never applied very well to fi lm, not </a:t>
            </a:r>
            <a:r>
              <a:rPr lang="en-US" b="0" dirty="0" smtClean="0"/>
              <a:t>without stretching </a:t>
            </a:r>
            <a:r>
              <a:rPr lang="en-US" b="0" dirty="0"/>
              <a:t>“the same time” to cover a period of several </a:t>
            </a:r>
            <a:r>
              <a:rPr lang="en-US" b="0" dirty="0" smtClean="0"/>
              <a:t>weeks. Situations </a:t>
            </a:r>
            <a:r>
              <a:rPr lang="en-US" b="0" dirty="0"/>
              <a:t>that lack simultaneity are examples </a:t>
            </a:r>
            <a:r>
              <a:rPr lang="en-US" b="0" dirty="0" smtClean="0"/>
              <a:t>of </a:t>
            </a:r>
          </a:p>
          <a:p>
            <a:endParaRPr lang="en-US" b="0" dirty="0"/>
          </a:p>
          <a:p>
            <a:r>
              <a:rPr lang="en-US" b="0" dirty="0" smtClean="0"/>
              <a:t>	</a:t>
            </a:r>
          </a:p>
          <a:p>
            <a:r>
              <a:rPr lang="en-US" b="0" dirty="0"/>
              <a:t>	</a:t>
            </a:r>
            <a:endParaRPr lang="en-US" b="0" dirty="0" smtClean="0"/>
          </a:p>
          <a:p>
            <a:endParaRPr lang="en-US" b="0" dirty="0"/>
          </a:p>
          <a:p>
            <a:r>
              <a:rPr lang="en-US" b="0" dirty="0" smtClean="0"/>
              <a:t>	asynchronous communication. Consumers</a:t>
            </a:r>
            <a:r>
              <a:rPr lang="en-US" b="0" dirty="0"/>
              <a:t>’ ability to “time </a:t>
            </a:r>
            <a:r>
              <a:rPr lang="en-US" b="0" dirty="0" smtClean="0"/>
              <a:t>shift” programs </a:t>
            </a:r>
            <a:r>
              <a:rPr lang="en-US" b="0" dirty="0"/>
              <a:t>using Digital Video </a:t>
            </a:r>
            <a:r>
              <a:rPr lang="en-US" b="0" dirty="0" smtClean="0"/>
              <a:t>Recorders (DVRs</a:t>
            </a:r>
            <a:r>
              <a:rPr lang="en-US" b="0" dirty="0"/>
              <a:t>) and Internet video renders </a:t>
            </a:r>
            <a:r>
              <a:rPr lang="en-US" b="0" dirty="0" smtClean="0"/>
              <a:t>the notion </a:t>
            </a:r>
            <a:r>
              <a:rPr lang="en-US" b="0" dirty="0"/>
              <a:t>of simultaneity obsolete, </a:t>
            </a:r>
            <a:r>
              <a:rPr lang="en-US" b="0" dirty="0" smtClean="0"/>
              <a:t>as they </a:t>
            </a:r>
            <a:r>
              <a:rPr lang="en-US" b="0" dirty="0"/>
              <a:t>can choose when to watch a </a:t>
            </a:r>
            <a:r>
              <a:rPr lang="en-US" b="0" dirty="0" smtClean="0"/>
              <a:t>program regardless </a:t>
            </a:r>
            <a:r>
              <a:rPr lang="en-US" b="0" dirty="0"/>
              <a:t>of the time and day </a:t>
            </a:r>
            <a:r>
              <a:rPr lang="en-US" b="0" dirty="0" smtClean="0"/>
              <a:t>it originally </a:t>
            </a:r>
            <a:r>
              <a:rPr lang="en-US" b="0" dirty="0"/>
              <a:t>airs. The television networks are now time-shifting themselves </a:t>
            </a:r>
            <a:r>
              <a:rPr lang="en-US" b="0" dirty="0" smtClean="0"/>
              <a:t>by uploading </a:t>
            </a:r>
            <a:r>
              <a:rPr lang="en-US" b="0" dirty="0"/>
              <a:t>their own programs on the Internet within hours of the time of </a:t>
            </a:r>
            <a:r>
              <a:rPr lang="en-US" b="0" dirty="0" smtClean="0"/>
              <a:t>their original </a:t>
            </a:r>
            <a:r>
              <a:rPr lang="en-US" b="0" dirty="0"/>
              <a:t>broadcast. Both postal mail </a:t>
            </a:r>
            <a:r>
              <a:rPr lang="en-US" b="0" dirty="0" smtClean="0"/>
              <a:t>and  e-mail </a:t>
            </a:r>
            <a:r>
              <a:rPr lang="en-US" b="0" dirty="0"/>
              <a:t>are two common examples </a:t>
            </a:r>
            <a:r>
              <a:rPr lang="en-US" b="0" dirty="0" smtClean="0"/>
              <a:t>of asynchronous </a:t>
            </a:r>
            <a:r>
              <a:rPr lang="en-US" b="0" dirty="0"/>
              <a:t>interpersonal communication</a:t>
            </a:r>
            <a:r>
              <a:rPr lang="en-US" sz="11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p:txBody>
      </p:sp>
    </p:spTree>
    <p:extLst>
      <p:ext uri="{BB962C8B-B14F-4D97-AF65-F5344CB8AC3E}">
        <p14:creationId xmlns:p14="http://schemas.microsoft.com/office/powerpoint/2010/main" val="120852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a:xfrm>
            <a:off x="822960" y="1100628"/>
            <a:ext cx="7520940" cy="3776172"/>
          </a:xfrm>
        </p:spPr>
        <p:txBody>
          <a:bodyPr numCol="2">
            <a:normAutofit fontScale="85000" lnSpcReduction="10000"/>
          </a:bodyPr>
          <a:lstStyle/>
          <a:p>
            <a:r>
              <a:rPr lang="en-US" dirty="0"/>
              <a:t>Media </a:t>
            </a:r>
            <a:r>
              <a:rPr lang="en-US" dirty="0" smtClean="0"/>
              <a:t>Now</a:t>
            </a:r>
          </a:p>
          <a:p>
            <a:endParaRPr lang="en-US" dirty="0" smtClean="0"/>
          </a:p>
          <a:p>
            <a:r>
              <a:rPr lang="en-US" dirty="0" smtClean="0"/>
              <a:t>	</a:t>
            </a:r>
            <a:r>
              <a:rPr lang="en-US" sz="1700" dirty="0" smtClean="0"/>
              <a:t>Narrowcasting</a:t>
            </a:r>
            <a:r>
              <a:rPr lang="en-US" sz="1700" dirty="0"/>
              <a:t>. </a:t>
            </a:r>
            <a:r>
              <a:rPr lang="en-US" sz="1700" b="0" dirty="0"/>
              <a:t>Another sign of the </a:t>
            </a:r>
            <a:r>
              <a:rPr lang="en-US" sz="1700" b="0" dirty="0" smtClean="0"/>
              <a:t>growing power </a:t>
            </a:r>
            <a:r>
              <a:rPr lang="en-US" sz="1700" b="0" dirty="0"/>
              <a:t>of the audience in </a:t>
            </a:r>
            <a:r>
              <a:rPr lang="en-US" sz="1700" b="0" dirty="0" smtClean="0"/>
              <a:t>the new </a:t>
            </a:r>
            <a:r>
              <a:rPr lang="en-US" sz="1700" b="0" dirty="0"/>
              <a:t>media is the practice of targeting content </a:t>
            </a:r>
            <a:r>
              <a:rPr lang="en-US" sz="1700" b="0" dirty="0" smtClean="0"/>
              <a:t>to smaller </a:t>
            </a:r>
            <a:r>
              <a:rPr lang="en-US" sz="1700" b="0" dirty="0"/>
              <a:t>audiences, </a:t>
            </a:r>
            <a:r>
              <a:rPr lang="en-US" sz="1700" b="0" dirty="0" smtClean="0"/>
              <a:t>sometimes called narrowcasting </a:t>
            </a:r>
            <a:r>
              <a:rPr lang="en-US" sz="1700" b="0" dirty="0"/>
              <a:t>(as opposed </a:t>
            </a:r>
            <a:r>
              <a:rPr lang="en-US" sz="1700" b="0" dirty="0" smtClean="0"/>
              <a:t>to broadcasting</a:t>
            </a:r>
            <a:r>
              <a:rPr lang="en-US" sz="1700" b="0" dirty="0"/>
              <a:t>). Advanced </a:t>
            </a:r>
            <a:r>
              <a:rPr lang="en-US" sz="1700" b="0" dirty="0" smtClean="0"/>
              <a:t>audience research</a:t>
            </a:r>
            <a:r>
              <a:rPr lang="en-US" sz="1700" b="0" dirty="0"/>
              <a:t> </a:t>
            </a:r>
            <a:r>
              <a:rPr lang="en-US" sz="1700" b="0" dirty="0" smtClean="0"/>
              <a:t>methods </a:t>
            </a:r>
            <a:r>
              <a:rPr lang="en-US" sz="1700" b="0" dirty="0"/>
              <a:t>help the media cater to smaller audiences by enhancing the </a:t>
            </a:r>
            <a:r>
              <a:rPr lang="en-US" sz="1700" b="0" dirty="0" smtClean="0"/>
              <a:t>richness and </a:t>
            </a:r>
            <a:r>
              <a:rPr lang="en-US" sz="1700" b="0" dirty="0"/>
              <a:t>speed of audience feedback. The result is that </a:t>
            </a:r>
            <a:r>
              <a:rPr lang="en-US" sz="1700" b="0" dirty="0" smtClean="0"/>
              <a:t>narrowcasting—dedicating communication </a:t>
            </a:r>
            <a:r>
              <a:rPr lang="en-US" sz="1700" b="0" dirty="0"/>
              <a:t>channels to </a:t>
            </a:r>
            <a:r>
              <a:rPr lang="en-US" sz="1700" b="0" dirty="0" smtClean="0"/>
              <a:t>specific </a:t>
            </a:r>
            <a:r>
              <a:rPr lang="en-US" sz="1700" b="0" dirty="0"/>
              <a:t>audience subgroups, or market </a:t>
            </a:r>
            <a:r>
              <a:rPr lang="en-US" sz="1700" b="0" dirty="0" smtClean="0"/>
              <a:t>segments— is </a:t>
            </a:r>
            <a:r>
              <a:rPr lang="en-US" sz="1700" b="0" dirty="0"/>
              <a:t>now practical. </a:t>
            </a:r>
            <a:endParaRPr lang="en-US" sz="1700" b="0" dirty="0" smtClean="0"/>
          </a:p>
          <a:p>
            <a:endParaRPr lang="en-US" sz="1700" b="0" dirty="0"/>
          </a:p>
          <a:p>
            <a:endParaRPr lang="en-US" sz="1700" b="0" dirty="0" smtClean="0"/>
          </a:p>
          <a:p>
            <a:endParaRPr lang="en-US" sz="1700" b="0" dirty="0"/>
          </a:p>
          <a:p>
            <a:r>
              <a:rPr lang="en-US" sz="1700" b="0" dirty="0" smtClean="0"/>
              <a:t>	Demographic </a:t>
            </a:r>
            <a:r>
              <a:rPr lang="en-US" sz="1700" b="0" dirty="0"/>
              <a:t>characteristics, such as sex and age, once </a:t>
            </a:r>
            <a:r>
              <a:rPr lang="en-US" sz="1700" b="0" dirty="0" smtClean="0"/>
              <a:t>the sole </a:t>
            </a:r>
            <a:r>
              <a:rPr lang="en-US" sz="1700" b="0" dirty="0"/>
              <a:t>means of </a:t>
            </a:r>
            <a:r>
              <a:rPr lang="en-US" sz="1700" b="0" dirty="0" err="1"/>
              <a:t>defi</a:t>
            </a:r>
            <a:r>
              <a:rPr lang="en-US" sz="1700" b="0" dirty="0"/>
              <a:t> </a:t>
            </a:r>
            <a:r>
              <a:rPr lang="en-US" sz="1700" b="0" dirty="0" err="1"/>
              <a:t>ning</a:t>
            </a:r>
            <a:r>
              <a:rPr lang="en-US" sz="1700" b="0" dirty="0"/>
              <a:t> audiences, are being </a:t>
            </a:r>
            <a:r>
              <a:rPr lang="en-US" sz="1700" dirty="0"/>
              <a:t>replaced by </a:t>
            </a:r>
            <a:r>
              <a:rPr lang="en-US" sz="1700" b="0" dirty="0"/>
              <a:t>a focus on lifestyles </a:t>
            </a:r>
            <a:r>
              <a:rPr lang="en-US" sz="1700" b="0" dirty="0" smtClean="0"/>
              <a:t>and user </a:t>
            </a:r>
            <a:r>
              <a:rPr lang="en-US" sz="1700" b="0" dirty="0"/>
              <a:t>needs, and even individual preferences including purchasing and </a:t>
            </a:r>
            <a:r>
              <a:rPr lang="en-US" sz="1700" b="0" dirty="0" smtClean="0"/>
              <a:t>online surfing </a:t>
            </a:r>
            <a:r>
              <a:rPr lang="en-US" sz="1700" b="0" dirty="0"/>
              <a:t>behavior. Rather than homogenize audiences, the new </a:t>
            </a:r>
            <a:r>
              <a:rPr lang="en-US" sz="1700" b="0" dirty="0" smtClean="0"/>
              <a:t>communications media </a:t>
            </a:r>
            <a:r>
              <a:rPr lang="en-US" sz="1700" b="0" dirty="0"/>
              <a:t>cater to specialized groups and </a:t>
            </a:r>
            <a:r>
              <a:rPr lang="en-US" sz="1700" b="0" dirty="0" smtClean="0"/>
              <a:t>define </a:t>
            </a:r>
            <a:r>
              <a:rPr lang="en-US" sz="1700" b="0" dirty="0"/>
              <a:t>new niches and even </a:t>
            </a:r>
            <a:r>
              <a:rPr lang="en-US" sz="1700" b="0" dirty="0" smtClean="0"/>
              <a:t>customize content </a:t>
            </a:r>
            <a:r>
              <a:rPr lang="en-US" sz="1700" b="0" dirty="0"/>
              <a:t>for individuals</a:t>
            </a:r>
            <a:r>
              <a:rPr lang="en-US" sz="17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a:p>
            <a:endParaRPr lang="en-US" dirty="0"/>
          </a:p>
        </p:txBody>
      </p:sp>
    </p:spTree>
    <p:extLst>
      <p:ext uri="{BB962C8B-B14F-4D97-AF65-F5344CB8AC3E}">
        <p14:creationId xmlns:p14="http://schemas.microsoft.com/office/powerpoint/2010/main" val="6525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numCol="2">
            <a:normAutofit fontScale="85000" lnSpcReduction="20000"/>
          </a:bodyPr>
          <a:lstStyle/>
          <a:p>
            <a:r>
              <a:rPr lang="en-US" dirty="0" smtClean="0"/>
              <a:t>Media Now</a:t>
            </a:r>
          </a:p>
          <a:p>
            <a:endParaRPr lang="en-US" dirty="0"/>
          </a:p>
          <a:p>
            <a:r>
              <a:rPr lang="en-US" b="0" dirty="0" smtClean="0"/>
              <a:t>	</a:t>
            </a:r>
            <a:r>
              <a:rPr lang="en-US" dirty="0" smtClean="0"/>
              <a:t>Social </a:t>
            </a:r>
            <a:r>
              <a:rPr lang="en-US" dirty="0"/>
              <a:t>Media</a:t>
            </a:r>
            <a:r>
              <a:rPr lang="en-US" b="0" dirty="0"/>
              <a:t>. Another dimension of </a:t>
            </a:r>
            <a:r>
              <a:rPr lang="en-US" b="0" dirty="0" smtClean="0"/>
              <a:t>audience power </a:t>
            </a:r>
            <a:r>
              <a:rPr lang="en-US" b="0" dirty="0"/>
              <a:t>in the new media </a:t>
            </a:r>
            <a:r>
              <a:rPr lang="en-US" b="0" dirty="0" smtClean="0"/>
              <a:t>world is </a:t>
            </a:r>
            <a:r>
              <a:rPr lang="en-US" b="0" dirty="0"/>
              <a:t>the ability of audiences to contribute content of their own, not merely </a:t>
            </a:r>
            <a:r>
              <a:rPr lang="en-US" b="0" dirty="0" smtClean="0"/>
              <a:t>selecting it </a:t>
            </a:r>
            <a:r>
              <a:rPr lang="en-US" b="0" dirty="0"/>
              <a:t>as in our example of </a:t>
            </a:r>
            <a:r>
              <a:rPr lang="en-US" b="0" i="1" dirty="0"/>
              <a:t>American Idol</a:t>
            </a:r>
            <a:r>
              <a:rPr lang="en-US" b="0" dirty="0"/>
              <a:t>, but actually creating it </a:t>
            </a:r>
            <a:r>
              <a:rPr lang="en-US" b="0" dirty="0" smtClean="0"/>
              <a:t>themselves. Since </a:t>
            </a:r>
            <a:r>
              <a:rPr lang="en-US" b="0" dirty="0"/>
              <a:t>this involves sharing words and images with other users in the course </a:t>
            </a:r>
            <a:r>
              <a:rPr lang="en-US" b="0" dirty="0" smtClean="0"/>
              <a:t>of social </a:t>
            </a:r>
            <a:r>
              <a:rPr lang="en-US" b="0" dirty="0"/>
              <a:t>interactions, social media has emerged as an umbrella term for this </a:t>
            </a:r>
            <a:r>
              <a:rPr lang="en-US" b="0" dirty="0" smtClean="0"/>
              <a:t>phenomenon. Behind </a:t>
            </a:r>
            <a:r>
              <a:rPr lang="en-US" b="0" dirty="0"/>
              <a:t>the scenes, new </a:t>
            </a:r>
            <a:endParaRPr lang="en-US" b="0" dirty="0" smtClean="0"/>
          </a:p>
          <a:p>
            <a:endParaRPr lang="en-US" b="0" dirty="0"/>
          </a:p>
          <a:p>
            <a:endParaRPr lang="en-US" b="0" dirty="0" smtClean="0"/>
          </a:p>
          <a:p>
            <a:endParaRPr lang="en-US" b="0" dirty="0"/>
          </a:p>
          <a:p>
            <a:endParaRPr lang="en-US" b="0" dirty="0" smtClean="0"/>
          </a:p>
          <a:p>
            <a:endParaRPr lang="en-US" b="0" dirty="0"/>
          </a:p>
          <a:p>
            <a:r>
              <a:rPr lang="en-US" b="0" dirty="0" smtClean="0"/>
              <a:t>	technologies </a:t>
            </a:r>
            <a:r>
              <a:rPr lang="en-US" b="0" dirty="0"/>
              <a:t>have made it possible to </a:t>
            </a:r>
            <a:r>
              <a:rPr lang="en-US" b="0" dirty="0" smtClean="0"/>
              <a:t>strip away </a:t>
            </a:r>
            <a:r>
              <a:rPr lang="en-US" b="0" dirty="0"/>
              <a:t>the middle layers of </a:t>
            </a:r>
            <a:r>
              <a:rPr lang="en-US" b="0" dirty="0" smtClean="0"/>
              <a:t>media organizations </a:t>
            </a:r>
            <a:r>
              <a:rPr lang="en-US" b="0" dirty="0"/>
              <a:t>and to shrink the </a:t>
            </a:r>
            <a:r>
              <a:rPr lang="en-US" b="0" dirty="0" smtClean="0"/>
              <a:t>minimum size </a:t>
            </a:r>
            <a:r>
              <a:rPr lang="en-US" b="0" dirty="0"/>
              <a:t>of media enterprises back to that of small cottage industries and even </a:t>
            </a:r>
            <a:r>
              <a:rPr lang="en-US" b="0" dirty="0" smtClean="0"/>
              <a:t>to individual </a:t>
            </a:r>
            <a:r>
              <a:rPr lang="en-US" b="0" dirty="0"/>
              <a:t>media entrepreneurs. Giant media corporations are still with </a:t>
            </a:r>
            <a:r>
              <a:rPr lang="en-US" b="0" dirty="0" smtClean="0"/>
              <a:t>us, and </a:t>
            </a:r>
            <a:r>
              <a:rPr lang="en-US" b="0" dirty="0"/>
              <a:t>indeed they are getting bigger than ever, but the number of people </a:t>
            </a:r>
            <a:r>
              <a:rPr lang="en-US" b="0" dirty="0" smtClean="0"/>
              <a:t>required to </a:t>
            </a:r>
            <a:r>
              <a:rPr lang="en-US" b="0" dirty="0"/>
              <a:t>turn out a media product within them is shrinking. Affordable </a:t>
            </a:r>
            <a:r>
              <a:rPr lang="en-US" b="0" dirty="0" smtClean="0"/>
              <a:t>TV cameras</a:t>
            </a:r>
            <a:r>
              <a:rPr lang="en-US" b="0" dirty="0"/>
              <a:t>, audio recorders, and digital editing technology put people from </a:t>
            </a:r>
            <a:r>
              <a:rPr lang="en-US" b="0" dirty="0" smtClean="0"/>
              <a:t>all walks </a:t>
            </a:r>
            <a:r>
              <a:rPr lang="en-US" b="0" dirty="0"/>
              <a:t>of life in the producer’s chair</a:t>
            </a:r>
            <a:r>
              <a:rPr lang="en-US" sz="11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p:txBody>
      </p:sp>
    </p:spTree>
    <p:extLst>
      <p:ext uri="{BB962C8B-B14F-4D97-AF65-F5344CB8AC3E}">
        <p14:creationId xmlns:p14="http://schemas.microsoft.com/office/powerpoint/2010/main" val="2988643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Konvergensi</a:t>
            </a:r>
            <a:endParaRPr lang="en-US" dirty="0" smtClean="0"/>
          </a:p>
          <a:p>
            <a:endParaRPr lang="en-US" dirty="0"/>
          </a:p>
          <a:p>
            <a:endParaRPr lang="en-US" dirty="0" smtClean="0"/>
          </a:p>
          <a:p>
            <a:endParaRPr lang="en-US" b="0" dirty="0"/>
          </a:p>
          <a:p>
            <a:pPr algn="ctr"/>
            <a:r>
              <a:rPr lang="en-US" b="0" dirty="0"/>
              <a:t>media </a:t>
            </a:r>
            <a:r>
              <a:rPr lang="en-US" b="0" dirty="0" smtClean="0"/>
              <a:t>convergence | </a:t>
            </a:r>
            <a:r>
              <a:rPr lang="en-US" b="0" dirty="0"/>
              <a:t>participatory </a:t>
            </a:r>
            <a:r>
              <a:rPr lang="en-US" b="0" dirty="0" smtClean="0"/>
              <a:t>culture | collective </a:t>
            </a:r>
            <a:r>
              <a:rPr lang="en-US" b="0" dirty="0"/>
              <a:t>intelligence. </a:t>
            </a:r>
            <a:endParaRPr lang="en-US" dirty="0"/>
          </a:p>
        </p:txBody>
      </p:sp>
    </p:spTree>
    <p:extLst>
      <p:ext uri="{BB962C8B-B14F-4D97-AF65-F5344CB8AC3E}">
        <p14:creationId xmlns:p14="http://schemas.microsoft.com/office/powerpoint/2010/main" val="1125310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Konvergensi</a:t>
            </a:r>
            <a:endParaRPr lang="en-US" dirty="0"/>
          </a:p>
          <a:p>
            <a:endParaRPr lang="en-US" dirty="0" smtClean="0"/>
          </a:p>
          <a:p>
            <a:r>
              <a:rPr lang="en-US" b="0" dirty="0"/>
              <a:t>A process called the "convergence of modes" is blurring the lines</a:t>
            </a:r>
          </a:p>
          <a:p>
            <a:r>
              <a:rPr lang="en-US" b="0" dirty="0"/>
              <a:t>between media, even between point-to-point </a:t>
            </a:r>
            <a:r>
              <a:rPr lang="en-US" b="0" dirty="0" smtClean="0"/>
              <a:t>communications, </a:t>
            </a:r>
            <a:r>
              <a:rPr lang="en-US" b="0" dirty="0"/>
              <a:t>such</a:t>
            </a:r>
          </a:p>
          <a:p>
            <a:r>
              <a:rPr lang="en-US" b="0" dirty="0"/>
              <a:t>as the post, telephone, and telegraph, and mass communications,</a:t>
            </a:r>
          </a:p>
          <a:p>
            <a:r>
              <a:rPr lang="en-US" b="0" dirty="0"/>
              <a:t>such as the press, radio, and </a:t>
            </a:r>
            <a:r>
              <a:rPr lang="en-US" b="0" dirty="0" smtClean="0"/>
              <a:t>television</a:t>
            </a:r>
            <a:r>
              <a:rPr lang="en-US" sz="1200" b="0" dirty="0" smtClean="0"/>
              <a:t>. (</a:t>
            </a:r>
            <a:r>
              <a:rPr lang="en-US" sz="1200" b="0" dirty="0" err="1" smtClean="0"/>
              <a:t>Ithiel</a:t>
            </a:r>
            <a:r>
              <a:rPr lang="en-US" sz="1200" b="0" dirty="0" smtClean="0"/>
              <a:t> de Sola Pool,  1984) </a:t>
            </a:r>
            <a:endParaRPr lang="en-US" sz="1200" dirty="0"/>
          </a:p>
        </p:txBody>
      </p:sp>
    </p:spTree>
    <p:extLst>
      <p:ext uri="{BB962C8B-B14F-4D97-AF65-F5344CB8AC3E}">
        <p14:creationId xmlns:p14="http://schemas.microsoft.com/office/powerpoint/2010/main" val="324220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7524" y="1373188"/>
            <a:ext cx="5291177" cy="3579812"/>
          </a:xfrm>
        </p:spPr>
      </p:pic>
      <p:sp>
        <p:nvSpPr>
          <p:cNvPr id="3" name="TextBox 2"/>
          <p:cNvSpPr txBox="1"/>
          <p:nvPr/>
        </p:nvSpPr>
        <p:spPr>
          <a:xfrm>
            <a:off x="228600" y="914400"/>
            <a:ext cx="1828800" cy="369332"/>
          </a:xfrm>
          <a:prstGeom prst="rect">
            <a:avLst/>
          </a:prstGeom>
          <a:noFill/>
        </p:spPr>
        <p:txBody>
          <a:bodyPr wrap="square" rtlCol="0">
            <a:spAutoFit/>
          </a:bodyPr>
          <a:lstStyle/>
          <a:p>
            <a:r>
              <a:rPr lang="en-US" b="1" dirty="0" err="1" smtClean="0"/>
              <a:t>Konteks</a:t>
            </a:r>
            <a:endParaRPr lang="en-US" b="1" dirty="0"/>
          </a:p>
        </p:txBody>
      </p:sp>
    </p:spTree>
    <p:extLst>
      <p:ext uri="{BB962C8B-B14F-4D97-AF65-F5344CB8AC3E}">
        <p14:creationId xmlns:p14="http://schemas.microsoft.com/office/powerpoint/2010/main" val="812542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10000"/>
          </a:bodyPr>
          <a:lstStyle/>
          <a:p>
            <a:r>
              <a:rPr lang="en-US" dirty="0" err="1" smtClean="0"/>
              <a:t>Konvergensi</a:t>
            </a:r>
            <a:endParaRPr lang="en-US" dirty="0" smtClean="0"/>
          </a:p>
          <a:p>
            <a:endParaRPr lang="en-US" dirty="0"/>
          </a:p>
          <a:p>
            <a:endParaRPr lang="en-US" b="0" dirty="0"/>
          </a:p>
          <a:p>
            <a:r>
              <a:rPr lang="en-US" sz="2000" b="0" dirty="0">
                <a:latin typeface="Arial" pitchFamily="34" charset="0"/>
                <a:cs typeface="Arial" pitchFamily="34" charset="0"/>
              </a:rPr>
              <a:t>Welcome to convergence culture, where old and new media collide, where grassroots and corporate media intersect, where the power of the media producer and the power of the media consumer interact in unpredictable ways. </a:t>
            </a:r>
            <a:r>
              <a:rPr lang="en-US" sz="1000" b="0" dirty="0" smtClean="0">
                <a:latin typeface="Arial" pitchFamily="34" charset="0"/>
                <a:cs typeface="Arial" pitchFamily="34" charset="0"/>
              </a:rPr>
              <a:t>(Henry Jenkins, 2006)</a:t>
            </a:r>
            <a:endParaRPr lang="en-US" sz="1000" b="0" dirty="0">
              <a:latin typeface="Arial" pitchFamily="34" charset="0"/>
              <a:cs typeface="Arial" pitchFamily="34" charset="0"/>
            </a:endParaRPr>
          </a:p>
          <a:p>
            <a:endParaRPr lang="en-US" sz="1000" b="0" dirty="0">
              <a:latin typeface="Arial" pitchFamily="34" charset="0"/>
              <a:cs typeface="Arial" pitchFamily="34" charset="0"/>
            </a:endParaRPr>
          </a:p>
          <a:p>
            <a:endParaRPr lang="en-US" sz="2000" b="0" dirty="0">
              <a:latin typeface="Arial" pitchFamily="34" charset="0"/>
              <a:cs typeface="Arial" pitchFamily="34" charset="0"/>
            </a:endParaRPr>
          </a:p>
          <a:p>
            <a:r>
              <a:rPr lang="en-US" sz="2000" b="0" dirty="0">
                <a:latin typeface="Arial" pitchFamily="34" charset="0"/>
                <a:cs typeface="Arial" pitchFamily="34" charset="0"/>
              </a:rPr>
              <a:t>In the world of media convergence, every important story gets told, every brand gets sold, and every consumer gets courted across multiple media platforms</a:t>
            </a:r>
            <a:r>
              <a:rPr lang="en-US" sz="2000" b="0" dirty="0"/>
              <a:t>. </a:t>
            </a:r>
            <a:r>
              <a:rPr lang="en-US" sz="1000" b="0" dirty="0"/>
              <a:t>(Henry Jenkins, 2006)</a:t>
            </a:r>
          </a:p>
          <a:p>
            <a:endParaRPr lang="en-US" sz="1000" dirty="0" smtClean="0"/>
          </a:p>
          <a:p>
            <a:endParaRPr lang="en-US" dirty="0"/>
          </a:p>
        </p:txBody>
      </p:sp>
    </p:spTree>
    <p:extLst>
      <p:ext uri="{BB962C8B-B14F-4D97-AF65-F5344CB8AC3E}">
        <p14:creationId xmlns:p14="http://schemas.microsoft.com/office/powerpoint/2010/main" val="1788405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10000"/>
          </a:bodyPr>
          <a:lstStyle/>
          <a:p>
            <a:r>
              <a:rPr lang="en-US" dirty="0" err="1" smtClean="0"/>
              <a:t>Konvergensi</a:t>
            </a:r>
            <a:endParaRPr lang="en-US" dirty="0" smtClean="0"/>
          </a:p>
          <a:p>
            <a:endParaRPr lang="en-US" dirty="0"/>
          </a:p>
          <a:p>
            <a:endParaRPr lang="en-US" b="0" dirty="0"/>
          </a:p>
          <a:p>
            <a:r>
              <a:rPr lang="en-US" sz="2000" b="0" dirty="0"/>
              <a:t>Welcome to convergence culture, where old and new media collide, where grassroots and corporate media intersect, where the power of the media producer and the power of the media consumer interact in unpredictable ways. </a:t>
            </a:r>
            <a:r>
              <a:rPr lang="en-US" sz="1000" b="0" dirty="0" smtClean="0"/>
              <a:t>(Henry Jenkins, 2006)</a:t>
            </a:r>
            <a:endParaRPr lang="en-US" sz="1000" b="0" dirty="0"/>
          </a:p>
          <a:p>
            <a:endParaRPr lang="en-US" sz="1000" b="0" dirty="0"/>
          </a:p>
          <a:p>
            <a:endParaRPr lang="en-US" sz="2000" b="0" dirty="0"/>
          </a:p>
          <a:p>
            <a:r>
              <a:rPr lang="en-US" sz="2000" b="0" dirty="0"/>
              <a:t>In the world of media convergence, every important story gets told, every brand gets sold, and every consumer gets courted across multiple media platforms. </a:t>
            </a:r>
            <a:r>
              <a:rPr lang="en-US" sz="1000" b="0" dirty="0"/>
              <a:t>(Henry Jenkins, 2006)</a:t>
            </a:r>
          </a:p>
          <a:p>
            <a:endParaRPr lang="en-US" sz="1000" dirty="0" smtClean="0"/>
          </a:p>
          <a:p>
            <a:endParaRPr lang="en-US" dirty="0"/>
          </a:p>
        </p:txBody>
      </p:sp>
    </p:spTree>
    <p:extLst>
      <p:ext uri="{BB962C8B-B14F-4D97-AF65-F5344CB8AC3E}">
        <p14:creationId xmlns:p14="http://schemas.microsoft.com/office/powerpoint/2010/main" val="3253127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Konvergensi</a:t>
            </a:r>
            <a:endParaRPr lang="en-US" dirty="0" smtClean="0"/>
          </a:p>
          <a:p>
            <a:endParaRPr lang="en-US" dirty="0" smtClean="0"/>
          </a:p>
          <a:p>
            <a:endParaRPr lang="en-US" b="0" dirty="0"/>
          </a:p>
          <a:p>
            <a:endParaRPr lang="en-US" b="0" dirty="0"/>
          </a:p>
          <a:p>
            <a:r>
              <a:rPr lang="en-US" b="0" dirty="0"/>
              <a:t>In the world of media convergence, every important story gets told, every brand gets sold, and every consumer gets courted across multiple media platforms</a:t>
            </a:r>
            <a:r>
              <a:rPr lang="en-US" sz="900" b="0" dirty="0"/>
              <a:t>. (Henry Jenkins, 2006)</a:t>
            </a:r>
          </a:p>
          <a:p>
            <a:endParaRPr lang="en-US" dirty="0"/>
          </a:p>
          <a:p>
            <a:endParaRPr lang="en-US" dirty="0"/>
          </a:p>
        </p:txBody>
      </p:sp>
    </p:spTree>
    <p:extLst>
      <p:ext uri="{BB962C8B-B14F-4D97-AF65-F5344CB8AC3E}">
        <p14:creationId xmlns:p14="http://schemas.microsoft.com/office/powerpoint/2010/main" val="298368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lnSpcReduction="10000"/>
          </a:bodyPr>
          <a:lstStyle/>
          <a:p>
            <a:r>
              <a:rPr lang="en-US" dirty="0" err="1" smtClean="0"/>
              <a:t>Prinsip</a:t>
            </a:r>
            <a:r>
              <a:rPr lang="en-US" dirty="0" smtClean="0"/>
              <a:t> Media Daring</a:t>
            </a:r>
          </a:p>
          <a:p>
            <a:endParaRPr lang="en-US" dirty="0"/>
          </a:p>
          <a:p>
            <a:r>
              <a:rPr lang="en-US" b="0" dirty="0"/>
              <a:t>Multimedia production also </a:t>
            </a:r>
            <a:r>
              <a:rPr lang="en-US" b="0" dirty="0" smtClean="0"/>
              <a:t>brings financial </a:t>
            </a:r>
            <a:r>
              <a:rPr lang="en-US" b="0" dirty="0"/>
              <a:t>benefits in the partnerships and mergers between </a:t>
            </a:r>
            <a:r>
              <a:rPr lang="en-US" b="0" dirty="0" smtClean="0"/>
              <a:t>different media </a:t>
            </a:r>
            <a:r>
              <a:rPr lang="en-US" b="0" dirty="0"/>
              <a:t>companies which allow providers such as NBC News </a:t>
            </a:r>
            <a:r>
              <a:rPr lang="en-US" b="0" dirty="0" smtClean="0"/>
              <a:t>to deliver </a:t>
            </a:r>
            <a:r>
              <a:rPr lang="en-US" b="0" dirty="0"/>
              <a:t>news over three media: broadcast TV, cable and, </a:t>
            </a:r>
            <a:r>
              <a:rPr lang="en-US" b="0" dirty="0" smtClean="0"/>
              <a:t>through </a:t>
            </a:r>
            <a:r>
              <a:rPr lang="en-US" b="0" i="1" dirty="0" smtClean="0"/>
              <a:t>MSNBC</a:t>
            </a:r>
            <a:r>
              <a:rPr lang="en-US" b="0" dirty="0"/>
              <a:t>, the </a:t>
            </a:r>
            <a:r>
              <a:rPr lang="en-US" b="0" dirty="0" smtClean="0"/>
              <a:t>web. Thus </a:t>
            </a:r>
            <a:r>
              <a:rPr lang="en-US" b="0" dirty="0"/>
              <a:t>in the age of online journalism we might add </a:t>
            </a:r>
            <a:r>
              <a:rPr lang="en-US" b="0" dirty="0" smtClean="0"/>
              <a:t>interactivity to </a:t>
            </a:r>
            <a:r>
              <a:rPr lang="en-US" b="0" dirty="0"/>
              <a:t>the short list of journalistic core values. It is determined partly </a:t>
            </a:r>
            <a:r>
              <a:rPr lang="en-US" b="0" dirty="0" smtClean="0"/>
              <a:t>by the </a:t>
            </a:r>
            <a:r>
              <a:rPr lang="en-US" b="0" dirty="0"/>
              <a:t>technological aspects of the medium, by its availability, </a:t>
            </a:r>
            <a:r>
              <a:rPr lang="en-US" b="0" dirty="0" smtClean="0"/>
              <a:t>but, more </a:t>
            </a:r>
            <a:r>
              <a:rPr lang="en-US" b="0" dirty="0"/>
              <a:t>importantly, by changes in society including a </a:t>
            </a:r>
            <a:r>
              <a:rPr lang="en-US" b="0" dirty="0" err="1"/>
              <a:t>levelling</a:t>
            </a:r>
            <a:r>
              <a:rPr lang="en-US" b="0" dirty="0"/>
              <a:t> of </a:t>
            </a:r>
            <a:r>
              <a:rPr lang="en-US" b="0" dirty="0" smtClean="0"/>
              <a:t>its structural </a:t>
            </a:r>
            <a:r>
              <a:rPr lang="en-US" b="0" dirty="0"/>
              <a:t>hierarchies and with the way in which we understand </a:t>
            </a:r>
            <a:r>
              <a:rPr lang="en-US" b="0" dirty="0" smtClean="0"/>
              <a:t>text. In </a:t>
            </a:r>
            <a:r>
              <a:rPr lang="en-US" b="0" dirty="0"/>
              <a:t>using hypertext, or linked elements of text or information, </a:t>
            </a:r>
            <a:r>
              <a:rPr lang="en-US" b="0" dirty="0" smtClean="0"/>
              <a:t>the relationship </a:t>
            </a:r>
            <a:r>
              <a:rPr lang="en-US" b="0" dirty="0"/>
              <a:t>between reader and author undergoes a shift </a:t>
            </a:r>
            <a:r>
              <a:rPr lang="en-US" b="0" dirty="0" smtClean="0"/>
              <a:t>that inverts </a:t>
            </a:r>
            <a:r>
              <a:rPr lang="en-US" b="0" dirty="0"/>
              <a:t>traditional understandings of the construction of </a:t>
            </a:r>
            <a:r>
              <a:rPr lang="en-US" b="0" dirty="0" smtClean="0"/>
              <a:t>meaning and </a:t>
            </a:r>
            <a:r>
              <a:rPr lang="en-US" b="0" dirty="0"/>
              <a:t>reshapes some of the values that underpin it</a:t>
            </a:r>
            <a:r>
              <a:rPr lang="en-US" b="0" dirty="0" smtClean="0"/>
              <a:t>. </a:t>
            </a:r>
            <a:r>
              <a:rPr lang="en-US" sz="1200" b="0" dirty="0" smtClean="0"/>
              <a:t>(Jim Hall, 2001)</a:t>
            </a:r>
            <a:endParaRPr lang="en-US" sz="1200" dirty="0"/>
          </a:p>
        </p:txBody>
      </p:sp>
    </p:spTree>
    <p:extLst>
      <p:ext uri="{BB962C8B-B14F-4D97-AF65-F5344CB8AC3E}">
        <p14:creationId xmlns:p14="http://schemas.microsoft.com/office/powerpoint/2010/main" val="2347187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a:t>Prinsip</a:t>
            </a:r>
            <a:r>
              <a:rPr lang="en-US" dirty="0"/>
              <a:t> Media Daring</a:t>
            </a:r>
          </a:p>
          <a:p>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524000"/>
            <a:ext cx="4724400" cy="3153002"/>
          </a:xfrm>
          <a:prstGeom prst="rect">
            <a:avLst/>
          </a:prstGeom>
        </p:spPr>
      </p:pic>
      <p:sp>
        <p:nvSpPr>
          <p:cNvPr id="5" name="TextBox 4"/>
          <p:cNvSpPr txBox="1"/>
          <p:nvPr/>
        </p:nvSpPr>
        <p:spPr>
          <a:xfrm>
            <a:off x="3962400" y="4572000"/>
            <a:ext cx="4724400" cy="261610"/>
          </a:xfrm>
          <a:prstGeom prst="rect">
            <a:avLst/>
          </a:prstGeom>
          <a:noFill/>
        </p:spPr>
        <p:txBody>
          <a:bodyPr wrap="square" rtlCol="0">
            <a:spAutoFit/>
          </a:bodyPr>
          <a:lstStyle/>
          <a:p>
            <a:r>
              <a:rPr lang="en-US" sz="1100" dirty="0" smtClean="0"/>
              <a:t>(Stephen </a:t>
            </a:r>
            <a:r>
              <a:rPr lang="en-US" sz="1100" dirty="0" smtClean="0"/>
              <a:t>Quinn &amp; Stephen </a:t>
            </a:r>
            <a:r>
              <a:rPr lang="en-US" sz="1100" dirty="0" err="1" smtClean="0"/>
              <a:t>Lamble</a:t>
            </a:r>
            <a:r>
              <a:rPr lang="en-US" sz="1100" dirty="0" smtClean="0"/>
              <a:t>, </a:t>
            </a:r>
            <a:r>
              <a:rPr lang="en-US" sz="1100" dirty="0" smtClean="0"/>
              <a:t>2007)</a:t>
            </a:r>
            <a:endParaRPr lang="en-US" sz="1100" dirty="0"/>
          </a:p>
        </p:txBody>
      </p:sp>
    </p:spTree>
    <p:extLst>
      <p:ext uri="{BB962C8B-B14F-4D97-AF65-F5344CB8AC3E}">
        <p14:creationId xmlns:p14="http://schemas.microsoft.com/office/powerpoint/2010/main" val="3206028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b="1" dirty="0"/>
          </a:p>
        </p:txBody>
      </p:sp>
      <p:sp>
        <p:nvSpPr>
          <p:cNvPr id="3" name="Content Placeholder 2"/>
          <p:cNvSpPr>
            <a:spLocks noGrp="1"/>
          </p:cNvSpPr>
          <p:nvPr>
            <p:ph idx="1"/>
          </p:nvPr>
        </p:nvSpPr>
        <p:spPr/>
        <p:txBody>
          <a:bodyPr>
            <a:normAutofit/>
          </a:bodyPr>
          <a:lstStyle/>
          <a:p>
            <a:r>
              <a:rPr lang="en-US" dirty="0" err="1" smtClean="0"/>
              <a:t>Prinsip</a:t>
            </a:r>
            <a:endParaRPr lang="en-US" dirty="0" smtClean="0"/>
          </a:p>
          <a:p>
            <a:endParaRPr lang="en-US" dirty="0" smtClean="0"/>
          </a:p>
          <a:p>
            <a:r>
              <a:rPr lang="en-US" b="0" dirty="0"/>
              <a:t>The web arrives with surveillance</a:t>
            </a:r>
          </a:p>
          <a:p>
            <a:r>
              <a:rPr lang="en-US" b="0" dirty="0"/>
              <a:t>and feedback technologies, intimations of power and control, which</a:t>
            </a:r>
          </a:p>
          <a:p>
            <a:r>
              <a:rPr lang="en-US" b="0" dirty="0"/>
              <a:t>enable advertisers and others to target consumers personally.</a:t>
            </a:r>
          </a:p>
          <a:p>
            <a:r>
              <a:rPr lang="en-US" b="0" dirty="0"/>
              <a:t>Perhaps a more useful understanding of the streams of information</a:t>
            </a:r>
          </a:p>
          <a:p>
            <a:r>
              <a:rPr lang="en-US" b="0" dirty="0"/>
              <a:t>which now </a:t>
            </a:r>
            <a:r>
              <a:rPr lang="en-US" b="0" dirty="0" err="1"/>
              <a:t>galvanise</a:t>
            </a:r>
            <a:r>
              <a:rPr lang="en-US" b="0" dirty="0"/>
              <a:t> the world is through Paul </a:t>
            </a:r>
            <a:r>
              <a:rPr lang="en-US" b="0" dirty="0" err="1"/>
              <a:t>Virilio</a:t>
            </a:r>
            <a:r>
              <a:rPr lang="en-US" b="0" dirty="0"/>
              <a:t> and McKenzie</a:t>
            </a:r>
          </a:p>
          <a:p>
            <a:r>
              <a:rPr lang="en-US" b="0" dirty="0" err="1"/>
              <a:t>Wark’s</a:t>
            </a:r>
            <a:r>
              <a:rPr lang="en-US" b="0" dirty="0"/>
              <a:t> ‘vector’. Information in this construction has no direction or</a:t>
            </a:r>
          </a:p>
          <a:p>
            <a:r>
              <a:rPr lang="en-US" b="0" dirty="0"/>
              <a:t>fixed destination and no predetermined meaning. The vector</a:t>
            </a:r>
          </a:p>
          <a:p>
            <a:r>
              <a:rPr lang="en-US" b="0" dirty="0"/>
              <a:t>comprises only force and, hence, </a:t>
            </a:r>
            <a:r>
              <a:rPr lang="en-US" b="0" dirty="0" smtClean="0"/>
              <a:t>effect. (Jim Hall, 2001)</a:t>
            </a:r>
            <a:endParaRPr lang="en-US" dirty="0"/>
          </a:p>
        </p:txBody>
      </p:sp>
    </p:spTree>
    <p:extLst>
      <p:ext uri="{BB962C8B-B14F-4D97-AF65-F5344CB8AC3E}">
        <p14:creationId xmlns:p14="http://schemas.microsoft.com/office/powerpoint/2010/main" val="195368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Prinsip</a:t>
            </a:r>
            <a:endParaRPr lang="en-US" dirty="0" smtClean="0"/>
          </a:p>
          <a:p>
            <a:endParaRPr lang="en-US" dirty="0" smtClean="0"/>
          </a:p>
          <a:p>
            <a:endParaRPr lang="en-US" dirty="0"/>
          </a:p>
          <a:p>
            <a:r>
              <a:rPr lang="en-US" b="0" dirty="0" smtClean="0"/>
              <a:t>The biggest challenge facing journalists in this media age is knowing which tools to use, when. Its is not about technical skills (although access to these is always a factor), but about conceptual ones: thinking creatively about storytelling and news gathering-and, increasingly, distribution too. (Paul Bradshaw &amp; </a:t>
            </a:r>
            <a:r>
              <a:rPr lang="en-US" b="0" dirty="0" err="1" smtClean="0"/>
              <a:t>Liisa</a:t>
            </a:r>
            <a:r>
              <a:rPr lang="en-US" b="0" dirty="0" smtClean="0"/>
              <a:t> </a:t>
            </a:r>
            <a:r>
              <a:rPr lang="en-US" b="0" dirty="0" err="1" smtClean="0"/>
              <a:t>Rohumaa</a:t>
            </a:r>
            <a:r>
              <a:rPr lang="en-US" b="0" dirty="0" smtClean="0"/>
              <a:t>, 2013)</a:t>
            </a:r>
            <a:endParaRPr lang="en-US" b="0" dirty="0"/>
          </a:p>
        </p:txBody>
      </p:sp>
    </p:spTree>
    <p:extLst>
      <p:ext uri="{BB962C8B-B14F-4D97-AF65-F5344CB8AC3E}">
        <p14:creationId xmlns:p14="http://schemas.microsoft.com/office/powerpoint/2010/main" val="3522730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Prinsip</a:t>
            </a:r>
            <a:endParaRPr lang="en-US" dirty="0" smtClean="0"/>
          </a:p>
          <a:p>
            <a:endParaRPr lang="en-US" dirty="0"/>
          </a:p>
          <a:p>
            <a:r>
              <a:rPr lang="en-US" dirty="0" smtClean="0"/>
              <a:t>BASIC</a:t>
            </a:r>
          </a:p>
          <a:p>
            <a:endParaRPr lang="en-US" dirty="0" smtClean="0"/>
          </a:p>
          <a:p>
            <a:pPr marL="0" indent="0"/>
            <a:r>
              <a:rPr lang="en-US" b="0" dirty="0"/>
              <a:t>BREVITY</a:t>
            </a:r>
          </a:p>
          <a:p>
            <a:pPr marL="0" indent="0"/>
            <a:r>
              <a:rPr lang="en-US" b="0" dirty="0"/>
              <a:t>ADAPTABILITY</a:t>
            </a:r>
          </a:p>
          <a:p>
            <a:pPr marL="0" indent="0"/>
            <a:r>
              <a:rPr lang="en-US" b="0" dirty="0"/>
              <a:t>SCANNABILITY</a:t>
            </a:r>
          </a:p>
          <a:p>
            <a:pPr marL="0" indent="0"/>
            <a:r>
              <a:rPr lang="en-US" b="0" dirty="0"/>
              <a:t>INTERACTIVITY</a:t>
            </a:r>
          </a:p>
          <a:p>
            <a:pPr marL="0" indent="0"/>
            <a:r>
              <a:rPr lang="en-US" b="0" dirty="0"/>
              <a:t>COMMUNITY &amp; </a:t>
            </a:r>
            <a:r>
              <a:rPr lang="en-US" b="0" dirty="0" smtClean="0"/>
              <a:t>CONVERSATION (Paul Bradshaw)</a:t>
            </a:r>
            <a:endParaRPr lang="en-US" b="0" dirty="0"/>
          </a:p>
          <a:p>
            <a:endParaRPr lang="en-US" dirty="0" smtClean="0"/>
          </a:p>
          <a:p>
            <a:endParaRPr lang="en-US" dirty="0" smtClean="0"/>
          </a:p>
          <a:p>
            <a:endParaRPr lang="en-US" dirty="0"/>
          </a:p>
        </p:txBody>
      </p:sp>
    </p:spTree>
    <p:extLst>
      <p:ext uri="{BB962C8B-B14F-4D97-AF65-F5344CB8AC3E}">
        <p14:creationId xmlns:p14="http://schemas.microsoft.com/office/powerpoint/2010/main" val="2526569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a:bodyPr>
          <a:lstStyle/>
          <a:p>
            <a:r>
              <a:rPr lang="en-US" dirty="0" err="1" smtClean="0"/>
              <a:t>Prinsip</a:t>
            </a:r>
            <a:endParaRPr lang="en-US" dirty="0" smtClean="0"/>
          </a:p>
          <a:p>
            <a:endParaRPr lang="en-US" dirty="0"/>
          </a:p>
          <a:p>
            <a:pPr marL="0" indent="0"/>
            <a:r>
              <a:rPr lang="en-US" sz="2000" b="0" dirty="0"/>
              <a:t>PROBLEM: </a:t>
            </a:r>
          </a:p>
          <a:p>
            <a:r>
              <a:rPr lang="en-US" b="0" dirty="0" err="1"/>
              <a:t>Kehidupan</a:t>
            </a:r>
            <a:r>
              <a:rPr lang="en-US" b="0" dirty="0"/>
              <a:t> modern </a:t>
            </a:r>
            <a:r>
              <a:rPr lang="en-US" b="0" dirty="0" err="1"/>
              <a:t>serbacepat</a:t>
            </a:r>
            <a:endParaRPr lang="en-US" b="0" dirty="0"/>
          </a:p>
          <a:p>
            <a:r>
              <a:rPr lang="en-US" b="0" dirty="0"/>
              <a:t>Too many things to do, so little time </a:t>
            </a:r>
          </a:p>
          <a:p>
            <a:r>
              <a:rPr lang="en-US" b="0" dirty="0" err="1"/>
              <a:t>Kebutuhan</a:t>
            </a:r>
            <a:r>
              <a:rPr lang="en-US" b="0" dirty="0"/>
              <a:t> </a:t>
            </a:r>
            <a:r>
              <a:rPr lang="en-US" b="0" dirty="0" err="1"/>
              <a:t>mendapatkan</a:t>
            </a:r>
            <a:r>
              <a:rPr lang="en-US" b="0" dirty="0"/>
              <a:t> </a:t>
            </a:r>
            <a:r>
              <a:rPr lang="en-US" b="0" dirty="0" err="1"/>
              <a:t>informasi</a:t>
            </a:r>
            <a:r>
              <a:rPr lang="en-US" b="0" dirty="0"/>
              <a:t> </a:t>
            </a:r>
            <a:r>
              <a:rPr lang="en-US" b="0" dirty="0" err="1"/>
              <a:t>segera</a:t>
            </a:r>
            <a:endParaRPr lang="en-US" b="0" dirty="0"/>
          </a:p>
          <a:p>
            <a:endParaRPr lang="en-US" b="0" dirty="0"/>
          </a:p>
          <a:p>
            <a:pPr marL="0" indent="0"/>
            <a:r>
              <a:rPr lang="en-US" sz="2000" b="0" dirty="0"/>
              <a:t>SOLUSI: </a:t>
            </a:r>
          </a:p>
          <a:p>
            <a:pPr marL="0" indent="0"/>
            <a:r>
              <a:rPr lang="en-US" b="0" dirty="0" err="1"/>
              <a:t>Informasi</a:t>
            </a:r>
            <a:r>
              <a:rPr lang="en-US" b="0" dirty="0"/>
              <a:t> yang </a:t>
            </a:r>
            <a:r>
              <a:rPr lang="en-US" b="0" dirty="0" err="1"/>
              <a:t>ringkas</a:t>
            </a:r>
            <a:r>
              <a:rPr lang="en-US" b="0" dirty="0"/>
              <a:t>, </a:t>
            </a:r>
            <a:r>
              <a:rPr lang="en-US" b="0" dirty="0" err="1"/>
              <a:t>singkat</a:t>
            </a:r>
            <a:r>
              <a:rPr lang="en-US" b="0" dirty="0"/>
              <a:t>, </a:t>
            </a:r>
            <a:r>
              <a:rPr lang="en-US" b="0" dirty="0" err="1" smtClean="0"/>
              <a:t>padat</a:t>
            </a:r>
            <a:endParaRPr lang="en-US" b="0" dirty="0" smtClean="0"/>
          </a:p>
          <a:p>
            <a:pPr marL="0" indent="0"/>
            <a:r>
              <a:rPr lang="en-US" dirty="0">
                <a:ln w="1905"/>
                <a:effectLst>
                  <a:innerShdw blurRad="69850" dist="43180" dir="5400000">
                    <a:srgbClr val="000000">
                      <a:alpha val="65000"/>
                    </a:srgbClr>
                  </a:innerShdw>
                </a:effectLst>
              </a:rPr>
              <a:t>KEEP IT SHORT SIMPLE</a:t>
            </a:r>
          </a:p>
          <a:p>
            <a:pPr marL="0" indent="0"/>
            <a:endParaRPr lang="en-US" b="0" dirty="0" smtClean="0"/>
          </a:p>
          <a:p>
            <a:endParaRPr lang="en-US" dirty="0"/>
          </a:p>
        </p:txBody>
      </p:sp>
    </p:spTree>
    <p:extLst>
      <p:ext uri="{BB962C8B-B14F-4D97-AF65-F5344CB8AC3E}">
        <p14:creationId xmlns:p14="http://schemas.microsoft.com/office/powerpoint/2010/main" val="2981028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Prinsip</a:t>
            </a:r>
            <a:endParaRPr lang="en-US" dirty="0" smtClean="0"/>
          </a:p>
          <a:p>
            <a:endParaRPr lang="en-US" b="0" dirty="0"/>
          </a:p>
          <a:p>
            <a:pPr marL="0" indent="0"/>
            <a:r>
              <a:rPr lang="en-US" b="0" dirty="0"/>
              <a:t>PROBLEM: </a:t>
            </a:r>
          </a:p>
          <a:p>
            <a:r>
              <a:rPr lang="en-US" b="0" dirty="0"/>
              <a:t>Info </a:t>
            </a:r>
            <a:r>
              <a:rPr lang="en-US" b="0" dirty="0" err="1"/>
              <a:t>apa</a:t>
            </a:r>
            <a:r>
              <a:rPr lang="en-US" b="0" dirty="0"/>
              <a:t> yang </a:t>
            </a:r>
            <a:r>
              <a:rPr lang="en-US" b="0" dirty="0" err="1"/>
              <a:t>dibutuhkan</a:t>
            </a:r>
            <a:r>
              <a:rPr lang="en-US" b="0" dirty="0"/>
              <a:t>? </a:t>
            </a:r>
          </a:p>
          <a:p>
            <a:r>
              <a:rPr lang="en-US" b="0" dirty="0" err="1"/>
              <a:t>Apa</a:t>
            </a:r>
            <a:r>
              <a:rPr lang="en-US" b="0" dirty="0"/>
              <a:t> yang </a:t>
            </a:r>
            <a:r>
              <a:rPr lang="en-US" b="0" dirty="0" err="1"/>
              <a:t>akan</a:t>
            </a:r>
            <a:r>
              <a:rPr lang="en-US" b="0" dirty="0"/>
              <a:t> </a:t>
            </a:r>
            <a:r>
              <a:rPr lang="en-US" b="0" dirty="0" err="1"/>
              <a:t>dilakukan</a:t>
            </a:r>
            <a:r>
              <a:rPr lang="en-US" b="0" dirty="0"/>
              <a:t> </a:t>
            </a:r>
            <a:r>
              <a:rPr lang="en-US" b="0" dirty="0" err="1"/>
              <a:t>dengan</a:t>
            </a:r>
            <a:r>
              <a:rPr lang="en-US" b="0" dirty="0"/>
              <a:t> info </a:t>
            </a:r>
            <a:r>
              <a:rPr lang="en-US" b="0" dirty="0" err="1"/>
              <a:t>tersebut</a:t>
            </a:r>
            <a:r>
              <a:rPr lang="en-US" b="0" dirty="0" smtClean="0"/>
              <a:t>?</a:t>
            </a:r>
          </a:p>
          <a:p>
            <a:endParaRPr lang="en-US" b="0" dirty="0"/>
          </a:p>
          <a:p>
            <a:pPr marL="0" indent="0"/>
            <a:r>
              <a:rPr lang="en-US" b="0" dirty="0"/>
              <a:t>SOLUSI: </a:t>
            </a:r>
          </a:p>
          <a:p>
            <a:r>
              <a:rPr lang="en-US" b="0" dirty="0" err="1"/>
              <a:t>Informasi</a:t>
            </a:r>
            <a:r>
              <a:rPr lang="en-US" b="0" dirty="0"/>
              <a:t> </a:t>
            </a:r>
            <a:r>
              <a:rPr lang="en-US" b="0" dirty="0" err="1"/>
              <a:t>harus</a:t>
            </a:r>
            <a:r>
              <a:rPr lang="en-US" b="0" dirty="0"/>
              <a:t> </a:t>
            </a:r>
            <a:r>
              <a:rPr lang="en-US" b="0" dirty="0" err="1"/>
              <a:t>bisa</a:t>
            </a:r>
            <a:r>
              <a:rPr lang="en-US" b="0" dirty="0"/>
              <a:t> </a:t>
            </a:r>
            <a:r>
              <a:rPr lang="en-US" b="0" dirty="0" err="1"/>
              <a:t>disajikan</a:t>
            </a:r>
            <a:r>
              <a:rPr lang="en-US" b="0" dirty="0"/>
              <a:t> </a:t>
            </a:r>
            <a:r>
              <a:rPr lang="en-US" b="0" dirty="0" err="1"/>
              <a:t>dalam</a:t>
            </a:r>
            <a:r>
              <a:rPr lang="en-US" b="0" dirty="0"/>
              <a:t> </a:t>
            </a:r>
            <a:r>
              <a:rPr lang="en-US" b="0" dirty="0" err="1"/>
              <a:t>berbagai</a:t>
            </a:r>
            <a:r>
              <a:rPr lang="en-US" b="0" dirty="0"/>
              <a:t> format </a:t>
            </a:r>
          </a:p>
          <a:p>
            <a:r>
              <a:rPr lang="en-US" b="0" dirty="0" err="1"/>
              <a:t>Jurnalis</a:t>
            </a:r>
            <a:r>
              <a:rPr lang="en-US" b="0" dirty="0"/>
              <a:t> </a:t>
            </a:r>
            <a:r>
              <a:rPr lang="en-US" b="0" dirty="0" err="1"/>
              <a:t>harus</a:t>
            </a:r>
            <a:r>
              <a:rPr lang="en-US" b="0" dirty="0"/>
              <a:t> </a:t>
            </a:r>
            <a:r>
              <a:rPr lang="en-US" b="0" dirty="0" err="1"/>
              <a:t>bisa</a:t>
            </a:r>
            <a:r>
              <a:rPr lang="en-US" b="0" dirty="0"/>
              <a:t> </a:t>
            </a:r>
            <a:r>
              <a:rPr lang="en-US" b="0" dirty="0" err="1"/>
              <a:t>beradaptasi</a:t>
            </a:r>
            <a:r>
              <a:rPr lang="en-US" b="0" dirty="0"/>
              <a:t> </a:t>
            </a:r>
          </a:p>
          <a:p>
            <a:endParaRPr lang="en-US" dirty="0"/>
          </a:p>
        </p:txBody>
      </p:sp>
    </p:spTree>
    <p:extLst>
      <p:ext uri="{BB962C8B-B14F-4D97-AF65-F5344CB8AC3E}">
        <p14:creationId xmlns:p14="http://schemas.microsoft.com/office/powerpoint/2010/main" val="91449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1" y="1484327"/>
            <a:ext cx="5051424" cy="3357534"/>
          </a:xfrm>
        </p:spPr>
      </p:pic>
      <p:sp>
        <p:nvSpPr>
          <p:cNvPr id="3" name="TextBox 2"/>
          <p:cNvSpPr txBox="1"/>
          <p:nvPr/>
        </p:nvSpPr>
        <p:spPr>
          <a:xfrm>
            <a:off x="152400" y="990600"/>
            <a:ext cx="1905000" cy="646331"/>
          </a:xfrm>
          <a:prstGeom prst="rect">
            <a:avLst/>
          </a:prstGeom>
          <a:noFill/>
        </p:spPr>
        <p:txBody>
          <a:bodyPr wrap="square" rtlCol="0">
            <a:spAutoFit/>
          </a:bodyPr>
          <a:lstStyle/>
          <a:p>
            <a:r>
              <a:rPr lang="en-US" b="1" dirty="0" err="1"/>
              <a:t>Konteks</a:t>
            </a:r>
            <a:endParaRPr lang="en-US" b="1" dirty="0"/>
          </a:p>
          <a:p>
            <a:endParaRPr lang="en-US" dirty="0"/>
          </a:p>
        </p:txBody>
      </p:sp>
    </p:spTree>
    <p:extLst>
      <p:ext uri="{BB962C8B-B14F-4D97-AF65-F5344CB8AC3E}">
        <p14:creationId xmlns:p14="http://schemas.microsoft.com/office/powerpoint/2010/main" val="1913241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77500" lnSpcReduction="20000"/>
          </a:bodyPr>
          <a:lstStyle/>
          <a:p>
            <a:r>
              <a:rPr lang="en-US" dirty="0" err="1" smtClean="0"/>
              <a:t>Prinsip</a:t>
            </a:r>
            <a:endParaRPr lang="en-US" dirty="0" smtClean="0"/>
          </a:p>
          <a:p>
            <a:endParaRPr lang="en-US" dirty="0"/>
          </a:p>
          <a:p>
            <a:pPr marL="0" indent="0"/>
            <a:r>
              <a:rPr lang="en-US" sz="1800" b="0" dirty="0"/>
              <a:t>PROBLEM: </a:t>
            </a:r>
          </a:p>
          <a:p>
            <a:r>
              <a:rPr lang="en-US" b="0" dirty="0"/>
              <a:t>Orang </a:t>
            </a:r>
            <a:r>
              <a:rPr lang="en-US" b="0" dirty="0" err="1"/>
              <a:t>membaca</a:t>
            </a:r>
            <a:r>
              <a:rPr lang="en-US" b="0" dirty="0"/>
              <a:t> 25% </a:t>
            </a:r>
            <a:r>
              <a:rPr lang="en-US" b="0" dirty="0" err="1"/>
              <a:t>lebih</a:t>
            </a:r>
            <a:r>
              <a:rPr lang="en-US" b="0" dirty="0"/>
              <a:t> </a:t>
            </a:r>
            <a:r>
              <a:rPr lang="en-US" b="0" dirty="0" err="1"/>
              <a:t>lambat</a:t>
            </a:r>
            <a:r>
              <a:rPr lang="en-US" b="0" dirty="0"/>
              <a:t> di </a:t>
            </a:r>
            <a:r>
              <a:rPr lang="en-US" b="0" dirty="0" err="1"/>
              <a:t>layar</a:t>
            </a:r>
            <a:r>
              <a:rPr lang="en-US" b="0" dirty="0"/>
              <a:t> </a:t>
            </a:r>
            <a:r>
              <a:rPr lang="en-US" b="0" dirty="0" err="1"/>
              <a:t>ketimbang</a:t>
            </a:r>
            <a:r>
              <a:rPr lang="en-US" b="0" dirty="0"/>
              <a:t> di </a:t>
            </a:r>
            <a:r>
              <a:rPr lang="en-US" b="0" dirty="0" err="1"/>
              <a:t>buku</a:t>
            </a:r>
            <a:r>
              <a:rPr lang="en-US" b="0" dirty="0"/>
              <a:t>. </a:t>
            </a:r>
          </a:p>
          <a:p>
            <a:r>
              <a:rPr lang="en-US" b="0" dirty="0"/>
              <a:t>Orang scanning </a:t>
            </a:r>
            <a:r>
              <a:rPr lang="en-US" b="0" dirty="0" err="1"/>
              <a:t>ketimbang</a:t>
            </a:r>
            <a:r>
              <a:rPr lang="en-US" b="0" dirty="0"/>
              <a:t> </a:t>
            </a:r>
            <a:r>
              <a:rPr lang="en-US" b="0" dirty="0" err="1"/>
              <a:t>membaca</a:t>
            </a:r>
            <a:r>
              <a:rPr lang="en-US" b="0" dirty="0"/>
              <a:t>. </a:t>
            </a:r>
          </a:p>
          <a:p>
            <a:pPr marL="0" indent="0"/>
            <a:endParaRPr lang="en-US" b="0" dirty="0"/>
          </a:p>
          <a:p>
            <a:pPr marL="0" indent="0"/>
            <a:r>
              <a:rPr lang="en-US" b="0" dirty="0"/>
              <a:t>SOLUSI: </a:t>
            </a:r>
          </a:p>
          <a:p>
            <a:pPr marL="0" indent="0"/>
            <a:r>
              <a:rPr lang="en-US" b="0" dirty="0"/>
              <a:t>Text </a:t>
            </a:r>
            <a:r>
              <a:rPr lang="en-US" b="0" dirty="0" err="1"/>
              <a:t>harus</a:t>
            </a:r>
            <a:r>
              <a:rPr lang="en-US" b="0" dirty="0"/>
              <a:t> </a:t>
            </a:r>
            <a:r>
              <a:rPr lang="en-US" b="0" dirty="0" err="1"/>
              <a:t>pendek</a:t>
            </a:r>
            <a:r>
              <a:rPr lang="en-US" b="0" dirty="0"/>
              <a:t>, </a:t>
            </a:r>
            <a:r>
              <a:rPr lang="en-US" b="0" dirty="0" err="1"/>
              <a:t>scannable</a:t>
            </a:r>
            <a:r>
              <a:rPr lang="en-US" b="0" dirty="0"/>
              <a:t>, </a:t>
            </a:r>
            <a:r>
              <a:rPr lang="en-US" b="0" dirty="0" err="1"/>
              <a:t>terstruktur</a:t>
            </a:r>
            <a:r>
              <a:rPr lang="en-US" b="0" dirty="0"/>
              <a:t> (</a:t>
            </a:r>
            <a:r>
              <a:rPr lang="en-US" b="0" dirty="0" err="1"/>
              <a:t>ada</a:t>
            </a:r>
            <a:r>
              <a:rPr lang="en-US" b="0" dirty="0"/>
              <a:t> </a:t>
            </a:r>
            <a:r>
              <a:rPr lang="en-US" b="0" dirty="0" err="1"/>
              <a:t>judul</a:t>
            </a:r>
            <a:r>
              <a:rPr lang="en-US" b="0" dirty="0"/>
              <a:t>, intro, body), </a:t>
            </a:r>
            <a:r>
              <a:rPr lang="en-US" b="0" dirty="0" err="1"/>
              <a:t>ada</a:t>
            </a:r>
            <a:r>
              <a:rPr lang="en-US" b="0" dirty="0"/>
              <a:t> link. (300-700 kata)</a:t>
            </a:r>
          </a:p>
          <a:p>
            <a:pPr marL="0" indent="0"/>
            <a:endParaRPr lang="en-US" b="0" dirty="0"/>
          </a:p>
          <a:p>
            <a:pPr marL="0" indent="0"/>
            <a:r>
              <a:rPr lang="en-US" b="0" dirty="0" err="1"/>
              <a:t>Apa</a:t>
            </a:r>
            <a:r>
              <a:rPr lang="en-US" b="0" dirty="0"/>
              <a:t> yang di-scan </a:t>
            </a:r>
            <a:r>
              <a:rPr lang="en-US" b="0" dirty="0" err="1"/>
              <a:t>dari</a:t>
            </a:r>
            <a:r>
              <a:rPr lang="en-US" b="0" dirty="0"/>
              <a:t> </a:t>
            </a:r>
            <a:r>
              <a:rPr lang="en-US" b="0" dirty="0" err="1"/>
              <a:t>sebuah</a:t>
            </a:r>
            <a:r>
              <a:rPr lang="en-US" b="0" dirty="0"/>
              <a:t> </a:t>
            </a:r>
            <a:r>
              <a:rPr lang="en-US" b="0" dirty="0" err="1"/>
              <a:t>artikel</a:t>
            </a:r>
            <a:r>
              <a:rPr lang="en-US" b="0" dirty="0"/>
              <a:t>? </a:t>
            </a:r>
          </a:p>
          <a:p>
            <a:r>
              <a:rPr lang="en-US" b="0" dirty="0"/>
              <a:t>Keyword </a:t>
            </a:r>
          </a:p>
          <a:p>
            <a:r>
              <a:rPr lang="en-US" b="0" dirty="0" err="1"/>
              <a:t>Kalimat</a:t>
            </a:r>
            <a:r>
              <a:rPr lang="en-US" b="0" dirty="0"/>
              <a:t> yang </a:t>
            </a:r>
            <a:r>
              <a:rPr lang="en-US" b="0" dirty="0" err="1"/>
              <a:t>menarik</a:t>
            </a:r>
            <a:endParaRPr lang="en-US" b="0" dirty="0"/>
          </a:p>
          <a:p>
            <a:r>
              <a:rPr lang="en-US" b="0" dirty="0"/>
              <a:t>Info </a:t>
            </a:r>
            <a:r>
              <a:rPr lang="en-US" b="0" dirty="0" err="1"/>
              <a:t>tak</a:t>
            </a:r>
            <a:r>
              <a:rPr lang="en-US" b="0" dirty="0"/>
              <a:t> </a:t>
            </a:r>
            <a:r>
              <a:rPr lang="en-US" b="0" dirty="0" err="1"/>
              <a:t>berguna</a:t>
            </a:r>
            <a:r>
              <a:rPr lang="en-US" b="0" dirty="0"/>
              <a:t>? Skip </a:t>
            </a:r>
            <a:r>
              <a:rPr lang="en-US" b="0" dirty="0" err="1"/>
              <a:t>saja</a:t>
            </a:r>
            <a:r>
              <a:rPr lang="en-US" b="0" dirty="0"/>
              <a:t>!</a:t>
            </a:r>
          </a:p>
          <a:p>
            <a:r>
              <a:rPr lang="en-US" dirty="0" smtClean="0"/>
              <a:t>	</a:t>
            </a:r>
            <a:endParaRPr lang="en-US" dirty="0"/>
          </a:p>
        </p:txBody>
      </p:sp>
    </p:spTree>
    <p:extLst>
      <p:ext uri="{BB962C8B-B14F-4D97-AF65-F5344CB8AC3E}">
        <p14:creationId xmlns:p14="http://schemas.microsoft.com/office/powerpoint/2010/main" val="2651951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Prinsip</a:t>
            </a:r>
            <a:endParaRPr lang="en-US" dirty="0" smtClean="0"/>
          </a:p>
          <a:p>
            <a:endParaRPr lang="en-US" dirty="0"/>
          </a:p>
          <a:p>
            <a:pPr marL="0" indent="0"/>
            <a:r>
              <a:rPr lang="en-US" b="0" dirty="0"/>
              <a:t>PROBLEM: </a:t>
            </a:r>
          </a:p>
          <a:p>
            <a:r>
              <a:rPr lang="en-US" b="0" dirty="0" err="1"/>
              <a:t>Manusia</a:t>
            </a:r>
            <a:r>
              <a:rPr lang="en-US" b="0" dirty="0"/>
              <a:t> </a:t>
            </a:r>
            <a:r>
              <a:rPr lang="en-US" b="0" dirty="0" err="1"/>
              <a:t>butuh</a:t>
            </a:r>
            <a:r>
              <a:rPr lang="en-US" b="0" dirty="0"/>
              <a:t> </a:t>
            </a:r>
            <a:r>
              <a:rPr lang="en-US" b="0" dirty="0" err="1"/>
              <a:t>berinteraksi</a:t>
            </a:r>
            <a:endParaRPr lang="en-US" b="0" dirty="0"/>
          </a:p>
          <a:p>
            <a:r>
              <a:rPr lang="en-US" b="0" dirty="0" err="1"/>
              <a:t>Manusia</a:t>
            </a:r>
            <a:r>
              <a:rPr lang="en-US" b="0" dirty="0"/>
              <a:t>  </a:t>
            </a:r>
            <a:r>
              <a:rPr lang="en-US" b="0" dirty="0" err="1"/>
              <a:t>butuh</a:t>
            </a:r>
            <a:r>
              <a:rPr lang="en-US" b="0" dirty="0"/>
              <a:t> </a:t>
            </a:r>
            <a:r>
              <a:rPr lang="en-US" b="0" dirty="0" err="1"/>
              <a:t>berbagi</a:t>
            </a:r>
            <a:endParaRPr lang="en-US" b="0" dirty="0"/>
          </a:p>
          <a:p>
            <a:endParaRPr lang="en-US" b="0" dirty="0"/>
          </a:p>
          <a:p>
            <a:pPr marL="0" indent="0"/>
            <a:r>
              <a:rPr lang="en-US" b="0" dirty="0"/>
              <a:t>  SOLUSI: </a:t>
            </a:r>
          </a:p>
          <a:p>
            <a:r>
              <a:rPr lang="en-US" b="0" dirty="0"/>
              <a:t>Shareable options </a:t>
            </a:r>
          </a:p>
          <a:p>
            <a:r>
              <a:rPr lang="en-US" b="0" dirty="0"/>
              <a:t>FB, Twitter, </a:t>
            </a:r>
            <a:r>
              <a:rPr lang="en-US" b="0" dirty="0" err="1"/>
              <a:t>Insta</a:t>
            </a:r>
            <a:r>
              <a:rPr lang="en-US" b="0" dirty="0"/>
              <a:t>, WAG, </a:t>
            </a:r>
            <a:r>
              <a:rPr lang="en-US" b="0" dirty="0" err="1" smtClean="0"/>
              <a:t>etc</a:t>
            </a:r>
            <a:endParaRPr lang="en-US" b="0" dirty="0" smtClean="0"/>
          </a:p>
          <a:p>
            <a:r>
              <a:rPr lang="en-US" dirty="0">
                <a:ln w="1905"/>
                <a:effectLst>
                  <a:innerShdw blurRad="69850" dist="43180" dir="5400000">
                    <a:srgbClr val="000000">
                      <a:alpha val="65000"/>
                    </a:srgbClr>
                  </a:innerShdw>
                </a:effectLst>
              </a:rPr>
              <a:t>MAKE IT VIRAL!</a:t>
            </a:r>
          </a:p>
          <a:p>
            <a:endParaRPr lang="en-US" b="0" dirty="0"/>
          </a:p>
          <a:p>
            <a:endParaRPr lang="en-US" dirty="0"/>
          </a:p>
        </p:txBody>
      </p:sp>
    </p:spTree>
    <p:extLst>
      <p:ext uri="{BB962C8B-B14F-4D97-AF65-F5344CB8AC3E}">
        <p14:creationId xmlns:p14="http://schemas.microsoft.com/office/powerpoint/2010/main" val="4065950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Prinsip</a:t>
            </a:r>
            <a:endParaRPr lang="en-US" dirty="0" smtClean="0"/>
          </a:p>
          <a:p>
            <a:endParaRPr lang="en-US" dirty="0"/>
          </a:p>
          <a:p>
            <a:pPr marL="0" indent="0"/>
            <a:r>
              <a:rPr lang="en-US" b="0" dirty="0"/>
              <a:t>PROBLEM </a:t>
            </a:r>
          </a:p>
          <a:p>
            <a:r>
              <a:rPr lang="en-US" b="0" dirty="0"/>
              <a:t>User </a:t>
            </a:r>
            <a:r>
              <a:rPr lang="en-US" b="0" dirty="0" err="1"/>
              <a:t>bukan</a:t>
            </a:r>
            <a:r>
              <a:rPr lang="en-US" b="0" dirty="0"/>
              <a:t> </a:t>
            </a:r>
            <a:r>
              <a:rPr lang="en-US" b="0" dirty="0" err="1"/>
              <a:t>sekadar</a:t>
            </a:r>
            <a:r>
              <a:rPr lang="en-US" b="0" dirty="0"/>
              <a:t> </a:t>
            </a:r>
            <a:r>
              <a:rPr lang="en-US" b="0" dirty="0" err="1"/>
              <a:t>audiens</a:t>
            </a:r>
            <a:endParaRPr lang="en-US" b="0" dirty="0"/>
          </a:p>
          <a:p>
            <a:r>
              <a:rPr lang="en-US" b="0" dirty="0"/>
              <a:t>User </a:t>
            </a:r>
            <a:r>
              <a:rPr lang="en-US" b="0" dirty="0" err="1"/>
              <a:t>adalah</a:t>
            </a:r>
            <a:r>
              <a:rPr lang="en-US" b="0" dirty="0"/>
              <a:t> co-Creators</a:t>
            </a:r>
          </a:p>
          <a:p>
            <a:r>
              <a:rPr lang="en-US" b="0" dirty="0"/>
              <a:t>User </a:t>
            </a:r>
            <a:r>
              <a:rPr lang="en-US" b="0" dirty="0" err="1"/>
              <a:t>juga</a:t>
            </a:r>
            <a:r>
              <a:rPr lang="en-US" b="0" dirty="0"/>
              <a:t> </a:t>
            </a:r>
            <a:r>
              <a:rPr lang="en-US" b="0" dirty="0" err="1"/>
              <a:t>bertindak</a:t>
            </a:r>
            <a:r>
              <a:rPr lang="en-US" b="0" dirty="0"/>
              <a:t> </a:t>
            </a:r>
            <a:r>
              <a:rPr lang="en-US" b="0" dirty="0" err="1"/>
              <a:t>sebagai</a:t>
            </a:r>
            <a:r>
              <a:rPr lang="en-US" b="0" dirty="0"/>
              <a:t> </a:t>
            </a:r>
            <a:r>
              <a:rPr lang="en-US" b="0" dirty="0" err="1"/>
              <a:t>jurnalis</a:t>
            </a:r>
            <a:r>
              <a:rPr lang="en-US" b="0" dirty="0"/>
              <a:t> </a:t>
            </a:r>
          </a:p>
          <a:p>
            <a:pPr marL="0" indent="0"/>
            <a:endParaRPr lang="en-US" b="0" dirty="0"/>
          </a:p>
          <a:p>
            <a:pPr marL="0" indent="0"/>
            <a:r>
              <a:rPr lang="en-US" b="0" dirty="0"/>
              <a:t>SOLUSI:</a:t>
            </a:r>
          </a:p>
          <a:p>
            <a:pPr marL="0" indent="0"/>
            <a:r>
              <a:rPr lang="en-US" b="0" dirty="0" err="1"/>
              <a:t>Bangun</a:t>
            </a:r>
            <a:r>
              <a:rPr lang="en-US" b="0" dirty="0"/>
              <a:t> engagement </a:t>
            </a:r>
            <a:endParaRPr lang="en-US" b="0" dirty="0" smtClean="0"/>
          </a:p>
          <a:p>
            <a:pPr marL="0" indent="0"/>
            <a:r>
              <a:rPr lang="en-US" dirty="0" smtClean="0">
                <a:ln w="1905"/>
                <a:effectLst>
                  <a:innerShdw blurRad="69850" dist="43180" dir="5400000">
                    <a:srgbClr val="000000">
                      <a:alpha val="65000"/>
                    </a:srgbClr>
                  </a:innerShdw>
                </a:effectLst>
              </a:rPr>
              <a:t>INVITE </a:t>
            </a:r>
            <a:r>
              <a:rPr lang="en-US" dirty="0">
                <a:ln w="1905"/>
                <a:effectLst>
                  <a:innerShdw blurRad="69850" dist="43180" dir="5400000">
                    <a:srgbClr val="000000">
                      <a:alpha val="65000"/>
                    </a:srgbClr>
                  </a:innerShdw>
                </a:effectLst>
              </a:rPr>
              <a:t>AND RESPOND</a:t>
            </a:r>
          </a:p>
          <a:p>
            <a:pPr marL="0" indent="0"/>
            <a:endParaRPr lang="en-US" b="0" dirty="0"/>
          </a:p>
          <a:p>
            <a:endParaRPr lang="en-US" dirty="0"/>
          </a:p>
        </p:txBody>
      </p:sp>
    </p:spTree>
    <p:extLst>
      <p:ext uri="{BB962C8B-B14F-4D97-AF65-F5344CB8AC3E}">
        <p14:creationId xmlns:p14="http://schemas.microsoft.com/office/powerpoint/2010/main" val="3815057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Karakteristik</a:t>
            </a:r>
            <a:r>
              <a:rPr lang="en-US" dirty="0" smtClean="0"/>
              <a:t> </a:t>
            </a:r>
            <a:r>
              <a:rPr lang="en-US" dirty="0" err="1" smtClean="0"/>
              <a:t>Diseminasi</a:t>
            </a:r>
            <a:r>
              <a:rPr lang="en-US" dirty="0" smtClean="0"/>
              <a:t> </a:t>
            </a:r>
            <a:r>
              <a:rPr lang="en-US" dirty="0" err="1" smtClean="0"/>
              <a:t>Informasi</a:t>
            </a:r>
            <a:endParaRPr lang="en-US" dirty="0" smtClean="0"/>
          </a:p>
          <a:p>
            <a:endParaRPr lang="en-US" dirty="0"/>
          </a:p>
          <a:p>
            <a:r>
              <a:rPr lang="en-US" b="0" i="1" dirty="0" smtClean="0"/>
              <a:t>Immediacy</a:t>
            </a:r>
            <a:endParaRPr lang="en-US" dirty="0" smtClean="0"/>
          </a:p>
          <a:p>
            <a:r>
              <a:rPr lang="en-US" b="0" dirty="0"/>
              <a:t>On the Web, there is the potential to update your news, showbiz</a:t>
            </a:r>
          </a:p>
          <a:p>
            <a:r>
              <a:rPr lang="en-US" b="0" dirty="0"/>
              <a:t>and any other pages simultaneously and repeatedly, minute by</a:t>
            </a:r>
          </a:p>
          <a:p>
            <a:r>
              <a:rPr lang="en-US" b="0" dirty="0"/>
              <a:t>minute, to give both the latest news and low-down on the pop star.</a:t>
            </a:r>
          </a:p>
          <a:p>
            <a:r>
              <a:rPr lang="en-US" b="0" dirty="0"/>
              <a:t>A single news site can post dozens of different updates on stories</a:t>
            </a:r>
          </a:p>
          <a:p>
            <a:r>
              <a:rPr lang="en-US" b="0" dirty="0"/>
              <a:t>every few minutes. Immediacy supercharged by such flexibility is</a:t>
            </a:r>
          </a:p>
          <a:p>
            <a:r>
              <a:rPr lang="en-US" b="0" dirty="0"/>
              <a:t>a potent tool, particularly for breaking news. However, note, again,</a:t>
            </a:r>
          </a:p>
          <a:p>
            <a:r>
              <a:rPr lang="en-US" b="0" dirty="0"/>
              <a:t>the word ‘potential</a:t>
            </a:r>
            <a:r>
              <a:rPr lang="en-US" b="0" dirty="0" smtClean="0"/>
              <a:t>’. (Mike Ward, 2002)</a:t>
            </a:r>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a:t>Karakteristik</a:t>
            </a:r>
            <a:r>
              <a:rPr lang="en-US" dirty="0"/>
              <a:t> </a:t>
            </a:r>
            <a:r>
              <a:rPr lang="en-US" dirty="0" err="1"/>
              <a:t>Diseminasi</a:t>
            </a:r>
            <a:r>
              <a:rPr lang="en-US" dirty="0"/>
              <a:t> </a:t>
            </a:r>
            <a:r>
              <a:rPr lang="en-US" dirty="0" err="1"/>
              <a:t>Informasi</a:t>
            </a:r>
            <a:endParaRPr lang="en-US" dirty="0"/>
          </a:p>
          <a:p>
            <a:endParaRPr lang="en-US" dirty="0" smtClean="0"/>
          </a:p>
          <a:p>
            <a:r>
              <a:rPr lang="en-US" b="0" i="1" dirty="0"/>
              <a:t>Multiple pagination</a:t>
            </a:r>
          </a:p>
          <a:p>
            <a:r>
              <a:rPr lang="en-US" b="0" dirty="0"/>
              <a:t>A web site can have hundred of separate pages, linked to each</a:t>
            </a:r>
          </a:p>
          <a:p>
            <a:r>
              <a:rPr lang="en-US" b="0" dirty="0"/>
              <a:t>other but also capable of being read and understood in isolation.</a:t>
            </a:r>
          </a:p>
          <a:p>
            <a:r>
              <a:rPr lang="en-US" b="0" dirty="0"/>
              <a:t>This increases the amount and range of both the news coverage</a:t>
            </a:r>
          </a:p>
          <a:p>
            <a:r>
              <a:rPr lang="en-US" b="0" dirty="0"/>
              <a:t>and the potential audience</a:t>
            </a:r>
            <a:r>
              <a:rPr lang="en-US" b="0" dirty="0" smtClean="0"/>
              <a:t>. </a:t>
            </a:r>
            <a:r>
              <a:rPr lang="en-US" b="0" dirty="0"/>
              <a:t>(Mike Ward, 2002)</a:t>
            </a:r>
            <a:endParaRPr lang="en-US" dirty="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a:t>Karakteristik</a:t>
            </a:r>
            <a:r>
              <a:rPr lang="en-US" dirty="0"/>
              <a:t> </a:t>
            </a:r>
            <a:r>
              <a:rPr lang="en-US" dirty="0" err="1"/>
              <a:t>Diseminasi</a:t>
            </a:r>
            <a:r>
              <a:rPr lang="en-US" dirty="0"/>
              <a:t> </a:t>
            </a:r>
            <a:r>
              <a:rPr lang="en-US" dirty="0" err="1"/>
              <a:t>Informasi</a:t>
            </a:r>
            <a:endParaRPr lang="en-US" dirty="0"/>
          </a:p>
          <a:p>
            <a:endParaRPr lang="en-US" dirty="0" smtClean="0"/>
          </a:p>
          <a:p>
            <a:r>
              <a:rPr lang="en-US" b="0" i="1" dirty="0"/>
              <a:t>Multimedia</a:t>
            </a:r>
          </a:p>
          <a:p>
            <a:r>
              <a:rPr lang="en-US" b="0" dirty="0"/>
              <a:t>Web sites can offer, with varying degrees of user-friendliness,</a:t>
            </a:r>
          </a:p>
          <a:p>
            <a:r>
              <a:rPr lang="en-US" b="0" dirty="0"/>
              <a:t>text, audio, graphics, animated graphics, still pictures and moving</a:t>
            </a:r>
          </a:p>
          <a:p>
            <a:r>
              <a:rPr lang="en-US" b="0" dirty="0"/>
              <a:t>pictures. TV is king but video so far has been the Cinderella of</a:t>
            </a:r>
          </a:p>
          <a:p>
            <a:r>
              <a:rPr lang="en-US" b="0" dirty="0"/>
              <a:t>web publishing – or perhaps ugly sister would be a better</a:t>
            </a:r>
          </a:p>
          <a:p>
            <a:r>
              <a:rPr lang="en-US" b="0" dirty="0"/>
              <a:t>description. Tiny, fuzzy, jumping pictures of what you can see</a:t>
            </a:r>
          </a:p>
          <a:p>
            <a:r>
              <a:rPr lang="en-US" b="0" dirty="0"/>
              <a:t>anyway on television (e.g. television news reports) have belied the</a:t>
            </a:r>
          </a:p>
          <a:p>
            <a:r>
              <a:rPr lang="en-US" b="0" dirty="0"/>
              <a:t>web’s cutting-edge reputation</a:t>
            </a:r>
            <a:r>
              <a:rPr lang="en-US" b="0" dirty="0" smtClean="0"/>
              <a:t>. </a:t>
            </a:r>
            <a:r>
              <a:rPr lang="en-US" b="0" dirty="0"/>
              <a:t>(Mike Ward, 2002)</a:t>
            </a:r>
            <a:endParaRPr lang="en-US" dirty="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85000" lnSpcReduction="20000"/>
          </a:bodyPr>
          <a:lstStyle/>
          <a:p>
            <a:r>
              <a:rPr lang="en-US" dirty="0" err="1"/>
              <a:t>Karakteristik</a:t>
            </a:r>
            <a:r>
              <a:rPr lang="en-US" dirty="0"/>
              <a:t> </a:t>
            </a:r>
            <a:r>
              <a:rPr lang="en-US" dirty="0" err="1"/>
              <a:t>Diseminasi</a:t>
            </a:r>
            <a:r>
              <a:rPr lang="en-US" dirty="0"/>
              <a:t> </a:t>
            </a:r>
            <a:r>
              <a:rPr lang="en-US" dirty="0" err="1"/>
              <a:t>Informasi</a:t>
            </a:r>
            <a:endParaRPr lang="en-US" dirty="0"/>
          </a:p>
          <a:p>
            <a:endParaRPr lang="en-US" dirty="0" smtClean="0"/>
          </a:p>
          <a:p>
            <a:r>
              <a:rPr lang="en-US" b="0" i="1" dirty="0"/>
              <a:t>Flexible delivery platforms</a:t>
            </a:r>
          </a:p>
          <a:p>
            <a:r>
              <a:rPr lang="en-US" b="0" dirty="0"/>
              <a:t>A single online news provider can take one piece of information</a:t>
            </a:r>
          </a:p>
          <a:p>
            <a:r>
              <a:rPr lang="en-US" b="0" dirty="0"/>
              <a:t>and put it on a web news page, include it in a searchable database</a:t>
            </a:r>
          </a:p>
          <a:p>
            <a:r>
              <a:rPr lang="en-US" b="0" dirty="0"/>
              <a:t>of information or send it to a mobile phone display screen. How to</a:t>
            </a:r>
          </a:p>
          <a:p>
            <a:r>
              <a:rPr lang="en-US" b="0" dirty="0"/>
              <a:t>‘re-purpose’ content to harness this flexibility of online delivery is</a:t>
            </a:r>
          </a:p>
          <a:p>
            <a:r>
              <a:rPr lang="en-US" b="0" dirty="0"/>
              <a:t>pre-occupying many news organizations at present. The economics</a:t>
            </a:r>
          </a:p>
          <a:p>
            <a:r>
              <a:rPr lang="en-US" b="0" dirty="0"/>
              <a:t>of re-purposing are very attractive. Gathering the information,</a:t>
            </a:r>
          </a:p>
          <a:p>
            <a:r>
              <a:rPr lang="en-US" b="0" dirty="0"/>
              <a:t>particularly in news, is often the expensive part. Once you have</a:t>
            </a:r>
          </a:p>
          <a:p>
            <a:r>
              <a:rPr lang="en-US" b="0" dirty="0"/>
              <a:t>the information, it makes sense to get it to as many people and in</a:t>
            </a:r>
          </a:p>
          <a:p>
            <a:r>
              <a:rPr lang="en-US" b="0" dirty="0" smtClean="0"/>
              <a:t>as </a:t>
            </a:r>
            <a:r>
              <a:rPr lang="en-US" b="0" dirty="0"/>
              <a:t>many ways as possible. It is probably the only thing</a:t>
            </a:r>
          </a:p>
          <a:p>
            <a:r>
              <a:rPr lang="en-US" b="0" dirty="0"/>
              <a:t>accountants and journalists agree on</a:t>
            </a:r>
            <a:r>
              <a:rPr lang="en-US" b="0" dirty="0" smtClean="0"/>
              <a:t>. </a:t>
            </a:r>
            <a:r>
              <a:rPr lang="en-US" b="0" dirty="0"/>
              <a:t>(Mike Ward, 2002)</a:t>
            </a:r>
            <a:endParaRPr lang="en-US" dirty="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20000"/>
          </a:bodyPr>
          <a:lstStyle/>
          <a:p>
            <a:r>
              <a:rPr lang="en-US" dirty="0" err="1"/>
              <a:t>Karakteristik</a:t>
            </a:r>
            <a:r>
              <a:rPr lang="en-US" dirty="0"/>
              <a:t> </a:t>
            </a:r>
            <a:r>
              <a:rPr lang="en-US" dirty="0" err="1"/>
              <a:t>Diseminasi</a:t>
            </a:r>
            <a:r>
              <a:rPr lang="en-US" dirty="0"/>
              <a:t> </a:t>
            </a:r>
            <a:r>
              <a:rPr lang="en-US" dirty="0" err="1"/>
              <a:t>Informasi</a:t>
            </a:r>
            <a:endParaRPr lang="en-US" dirty="0"/>
          </a:p>
          <a:p>
            <a:endParaRPr lang="en-US" dirty="0" smtClean="0"/>
          </a:p>
          <a:p>
            <a:r>
              <a:rPr lang="en-US" b="0" i="1" dirty="0"/>
              <a:t>Archiving</a:t>
            </a:r>
          </a:p>
          <a:p>
            <a:r>
              <a:rPr lang="en-US" b="0" dirty="0"/>
              <a:t>Exploring a well-resourced web site for content is like playing a</a:t>
            </a:r>
          </a:p>
          <a:p>
            <a:r>
              <a:rPr lang="en-US" b="0" dirty="0"/>
              <a:t>game of three-dimensional chess. You can sit in the middle of the</a:t>
            </a:r>
          </a:p>
          <a:p>
            <a:r>
              <a:rPr lang="en-US" b="0" dirty="0"/>
              <a:t>site and go forward (immediacy), sideways (links to sites, related</a:t>
            </a:r>
          </a:p>
          <a:p>
            <a:r>
              <a:rPr lang="en-US" b="0" dirty="0"/>
              <a:t>stories and interactivity) or down into the archive.</a:t>
            </a:r>
          </a:p>
          <a:p>
            <a:r>
              <a:rPr lang="en-US" b="0" dirty="0"/>
              <a:t>Archives are particularly effective for news web sites. As they</a:t>
            </a:r>
          </a:p>
          <a:p>
            <a:r>
              <a:rPr lang="en-US" b="0" dirty="0"/>
              <a:t>mature, they build into a useful resource of material which is both</a:t>
            </a:r>
          </a:p>
          <a:p>
            <a:r>
              <a:rPr lang="en-US" b="0" dirty="0"/>
              <a:t>archived and, equally importantly, searchable. This can provide an</a:t>
            </a:r>
          </a:p>
          <a:p>
            <a:r>
              <a:rPr lang="en-US" b="0" dirty="0"/>
              <a:t>important context to current reportage on the site as well as a</a:t>
            </a:r>
          </a:p>
          <a:p>
            <a:r>
              <a:rPr lang="en-US" b="0" dirty="0"/>
              <a:t>research resource in its own right</a:t>
            </a:r>
            <a:r>
              <a:rPr lang="en-US" b="0" dirty="0" smtClean="0"/>
              <a:t>. </a:t>
            </a:r>
            <a:r>
              <a:rPr lang="en-US" b="0" dirty="0"/>
              <a:t>(Mike Ward, 2002)</a:t>
            </a:r>
            <a:endParaRPr lang="en-US" dirty="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a:t>Karakteristik</a:t>
            </a:r>
            <a:r>
              <a:rPr lang="en-US" dirty="0"/>
              <a:t> </a:t>
            </a:r>
            <a:r>
              <a:rPr lang="en-US" dirty="0" err="1"/>
              <a:t>Diseminasi</a:t>
            </a:r>
            <a:r>
              <a:rPr lang="en-US" dirty="0"/>
              <a:t> </a:t>
            </a:r>
            <a:r>
              <a:rPr lang="en-US" dirty="0" err="1"/>
              <a:t>Informasi</a:t>
            </a:r>
            <a:endParaRPr lang="en-US" dirty="0"/>
          </a:p>
          <a:p>
            <a:endParaRPr lang="en-US" dirty="0"/>
          </a:p>
          <a:p>
            <a:r>
              <a:rPr lang="en-US" b="0" i="1" dirty="0"/>
              <a:t>The relationship with the reader</a:t>
            </a:r>
          </a:p>
          <a:p>
            <a:r>
              <a:rPr lang="en-US" b="0" i="1" dirty="0"/>
              <a:t>Non-linear construction and consumption of </a:t>
            </a:r>
            <a:r>
              <a:rPr lang="en-US" b="0" i="1" dirty="0" smtClean="0"/>
              <a:t>content</a:t>
            </a:r>
          </a:p>
          <a:p>
            <a:endParaRPr lang="en-US" b="0" i="1" dirty="0"/>
          </a:p>
          <a:p>
            <a:r>
              <a:rPr lang="en-US" b="0" dirty="0"/>
              <a:t>The Web is based on non-linear consumption. So, people do not</a:t>
            </a:r>
          </a:p>
          <a:p>
            <a:r>
              <a:rPr lang="en-US" b="0" dirty="0"/>
              <a:t>have to go from item one to two to three. When choosing the</a:t>
            </a:r>
          </a:p>
          <a:p>
            <a:r>
              <a:rPr lang="en-US" b="0" dirty="0"/>
              <a:t>stories that interest them, they can, and do, go from four to </a:t>
            </a:r>
            <a:r>
              <a:rPr lang="en-US" b="0" dirty="0" err="1"/>
              <a:t>thirtysix</a:t>
            </a:r>
            <a:endParaRPr lang="en-US" b="0" dirty="0"/>
          </a:p>
          <a:p>
            <a:r>
              <a:rPr lang="en-US" b="0" dirty="0"/>
              <a:t>to fifteen to two and so on. It is a web, not a line</a:t>
            </a:r>
            <a:r>
              <a:rPr lang="en-US" b="0" dirty="0" smtClean="0"/>
              <a:t>. </a:t>
            </a:r>
            <a:r>
              <a:rPr lang="en-US" b="0" dirty="0"/>
              <a:t>(Mike Ward, 2002)</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numCol="2">
            <a:normAutofit fontScale="92500" lnSpcReduction="20000"/>
          </a:bodyPr>
          <a:lstStyle/>
          <a:p>
            <a:r>
              <a:rPr lang="en-US" dirty="0" err="1"/>
              <a:t>Karakteristik</a:t>
            </a:r>
            <a:r>
              <a:rPr lang="en-US" dirty="0"/>
              <a:t> </a:t>
            </a:r>
            <a:r>
              <a:rPr lang="en-US" dirty="0" err="1"/>
              <a:t>Diseminasi</a:t>
            </a:r>
            <a:r>
              <a:rPr lang="en-US" dirty="0"/>
              <a:t> </a:t>
            </a:r>
            <a:r>
              <a:rPr lang="en-US" dirty="0" err="1"/>
              <a:t>Informasi</a:t>
            </a:r>
            <a:endParaRPr lang="en-US" dirty="0"/>
          </a:p>
          <a:p>
            <a:r>
              <a:rPr lang="en-US" b="0" i="1" dirty="0" smtClean="0"/>
              <a:t>Interactivity</a:t>
            </a:r>
            <a:endParaRPr lang="en-US" b="0" i="1" dirty="0"/>
          </a:p>
          <a:p>
            <a:r>
              <a:rPr lang="en-US" b="0" dirty="0"/>
              <a:t>This audience-driven consumption is an important element </a:t>
            </a:r>
            <a:r>
              <a:rPr lang="en-US" b="0" dirty="0" smtClean="0"/>
              <a:t>of interactivity</a:t>
            </a:r>
            <a:r>
              <a:rPr lang="en-US" b="0" dirty="0"/>
              <a:t>. It allows the consumer to interact with the </a:t>
            </a:r>
            <a:r>
              <a:rPr lang="en-US" b="0" dirty="0" smtClean="0"/>
              <a:t>product. However</a:t>
            </a:r>
            <a:r>
              <a:rPr lang="en-US" b="0" dirty="0"/>
              <a:t>, there are other </a:t>
            </a:r>
            <a:r>
              <a:rPr lang="en-US" b="0" dirty="0" smtClean="0"/>
              <a:t>levels: the </a:t>
            </a:r>
            <a:r>
              <a:rPr lang="en-US" b="0" dirty="0"/>
              <a:t>consumer interacting with the provider, the most </a:t>
            </a:r>
            <a:r>
              <a:rPr lang="en-US" b="0" dirty="0" smtClean="0"/>
              <a:t>obvious example </a:t>
            </a:r>
            <a:r>
              <a:rPr lang="en-US" b="0" dirty="0"/>
              <a:t>of which are the readers who e-mail journalists </a:t>
            </a:r>
            <a:r>
              <a:rPr lang="en-US" b="0" dirty="0" smtClean="0"/>
              <a:t>with their </a:t>
            </a:r>
            <a:r>
              <a:rPr lang="en-US" b="0" dirty="0"/>
              <a:t>views on what has been written or to give </a:t>
            </a:r>
            <a:r>
              <a:rPr lang="en-US" b="0" dirty="0" smtClean="0"/>
              <a:t>further information; </a:t>
            </a:r>
          </a:p>
          <a:p>
            <a:r>
              <a:rPr lang="en-US" b="0" dirty="0" smtClean="0"/>
              <a:t>the </a:t>
            </a:r>
            <a:r>
              <a:rPr lang="en-US" b="0" dirty="0"/>
              <a:t>consumer interacting with the </a:t>
            </a:r>
            <a:r>
              <a:rPr lang="en-US" b="0" dirty="0" smtClean="0"/>
              <a:t>consumer</a:t>
            </a:r>
            <a:r>
              <a:rPr lang="en-US" b="0" dirty="0"/>
              <a:t>, for example </a:t>
            </a:r>
            <a:r>
              <a:rPr lang="en-US" b="0" dirty="0" smtClean="0"/>
              <a:t>the use </a:t>
            </a:r>
            <a:r>
              <a:rPr lang="en-US" b="0" dirty="0"/>
              <a:t>of message boards on web sites allows readers to exchange</a:t>
            </a:r>
          </a:p>
          <a:p>
            <a:endParaRPr lang="en-US" b="0" dirty="0" smtClean="0"/>
          </a:p>
          <a:p>
            <a:endParaRPr lang="en-US" b="0" dirty="0"/>
          </a:p>
          <a:p>
            <a:r>
              <a:rPr lang="en-US" b="0" dirty="0" smtClean="0"/>
              <a:t>views </a:t>
            </a:r>
            <a:r>
              <a:rPr lang="en-US" b="0" dirty="0"/>
              <a:t>and information; this can </a:t>
            </a:r>
            <a:r>
              <a:rPr lang="en-US" b="0" dirty="0" smtClean="0"/>
              <a:t>provide different </a:t>
            </a:r>
            <a:r>
              <a:rPr lang="en-US" b="0" dirty="0"/>
              <a:t>textures </a:t>
            </a:r>
            <a:r>
              <a:rPr lang="en-US" b="0" dirty="0" smtClean="0"/>
              <a:t>and perspective </a:t>
            </a:r>
            <a:r>
              <a:rPr lang="en-US" b="0" dirty="0"/>
              <a:t>to a story; </a:t>
            </a:r>
            <a:endParaRPr lang="en-US" b="0" dirty="0" smtClean="0"/>
          </a:p>
          <a:p>
            <a:r>
              <a:rPr lang="en-US" b="0" dirty="0" smtClean="0"/>
              <a:t>and the </a:t>
            </a:r>
            <a:r>
              <a:rPr lang="en-US" b="0" dirty="0"/>
              <a:t>consumer can also become the provider – as the </a:t>
            </a:r>
            <a:r>
              <a:rPr lang="en-US" b="0" dirty="0" smtClean="0"/>
              <a:t>online medium </a:t>
            </a:r>
            <a:r>
              <a:rPr lang="en-US" b="0" dirty="0"/>
              <a:t>matures, some of the voices from ‘out there’ </a:t>
            </a:r>
            <a:r>
              <a:rPr lang="en-US" b="0" dirty="0" smtClean="0"/>
              <a:t>are becoming </a:t>
            </a:r>
            <a:r>
              <a:rPr lang="en-US" b="0" dirty="0"/>
              <a:t>more authoritative and confident, making a </a:t>
            </a:r>
            <a:r>
              <a:rPr lang="en-US" b="0" dirty="0" smtClean="0"/>
              <a:t>contribution to </a:t>
            </a:r>
            <a:r>
              <a:rPr lang="en-US" b="0" dirty="0"/>
              <a:t>the main content</a:t>
            </a:r>
            <a:r>
              <a:rPr lang="en-US" b="0" dirty="0" smtClean="0"/>
              <a:t>. </a:t>
            </a:r>
            <a:r>
              <a:rPr lang="en-US" b="0" dirty="0"/>
              <a:t>(Mike Ward, 2002)</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10000"/>
          </a:bodyPr>
          <a:lstStyle/>
          <a:p>
            <a:r>
              <a:rPr lang="en-US" dirty="0" err="1" smtClean="0"/>
              <a:t>Gelombang</a:t>
            </a:r>
            <a:r>
              <a:rPr lang="en-US" dirty="0" smtClean="0"/>
              <a:t> </a:t>
            </a:r>
            <a:r>
              <a:rPr lang="en-US" dirty="0" err="1" smtClean="0"/>
              <a:t>Ketiga</a:t>
            </a:r>
            <a:r>
              <a:rPr lang="en-US" dirty="0" smtClean="0"/>
              <a:t> </a:t>
            </a:r>
            <a:r>
              <a:rPr lang="en-US" dirty="0" err="1" smtClean="0"/>
              <a:t>Peradaban</a:t>
            </a:r>
            <a:endParaRPr lang="en-US" dirty="0" smtClean="0"/>
          </a:p>
          <a:p>
            <a:endParaRPr lang="en-US" dirty="0"/>
          </a:p>
          <a:p>
            <a:r>
              <a:rPr lang="en-US" b="0" dirty="0"/>
              <a:t>As the Second Wave produced a mass society, the Third Wave </a:t>
            </a:r>
            <a:r>
              <a:rPr lang="en-US" b="0" dirty="0" err="1" smtClean="0"/>
              <a:t>demassifies</a:t>
            </a:r>
            <a:r>
              <a:rPr lang="en-US" b="0" dirty="0"/>
              <a:t> </a:t>
            </a:r>
            <a:r>
              <a:rPr lang="en-US" b="0" dirty="0" smtClean="0"/>
              <a:t>us</a:t>
            </a:r>
            <a:r>
              <a:rPr lang="en-US" b="0" dirty="0"/>
              <a:t>, moving the entire social system to a much higher level </a:t>
            </a:r>
            <a:r>
              <a:rPr lang="en-US" b="0" dirty="0" smtClean="0"/>
              <a:t>of diversity </a:t>
            </a:r>
            <a:r>
              <a:rPr lang="en-US" b="0" dirty="0"/>
              <a:t>and complexity. This revolutionary process, much like </a:t>
            </a:r>
            <a:r>
              <a:rPr lang="en-US" b="0" dirty="0" smtClean="0"/>
              <a:t>the biological </a:t>
            </a:r>
            <a:r>
              <a:rPr lang="en-US" b="0" dirty="0"/>
              <a:t>differentiation that occurs in evolution, helps explain one </a:t>
            </a:r>
            <a:r>
              <a:rPr lang="en-US" b="0" dirty="0" smtClean="0"/>
              <a:t>of today's </a:t>
            </a:r>
            <a:r>
              <a:rPr lang="en-US" b="0" dirty="0"/>
              <a:t>most widely noted political phenomena—the collapse </a:t>
            </a:r>
            <a:r>
              <a:rPr lang="en-US" b="0" dirty="0" smtClean="0"/>
              <a:t>of consensus. From </a:t>
            </a:r>
            <a:r>
              <a:rPr lang="en-US" b="0" dirty="0"/>
              <a:t>one end of the industrial world to the other we hear </a:t>
            </a:r>
            <a:r>
              <a:rPr lang="en-US" b="0" dirty="0" smtClean="0"/>
              <a:t>politicians lamenting </a:t>
            </a:r>
            <a:r>
              <a:rPr lang="en-US" b="0" dirty="0"/>
              <a:t>the loss of "national purpose," the absence of the good </a:t>
            </a:r>
            <a:r>
              <a:rPr lang="en-US" b="0" dirty="0" smtClean="0"/>
              <a:t>old "Dunkirk </a:t>
            </a:r>
            <a:r>
              <a:rPr lang="en-US" b="0" dirty="0"/>
              <a:t>spirit," the erosion of "national unity," and the </a:t>
            </a:r>
            <a:r>
              <a:rPr lang="en-US" b="0" dirty="0" smtClean="0"/>
              <a:t>sudden, bewildering </a:t>
            </a:r>
            <a:r>
              <a:rPr lang="en-US" b="0" dirty="0"/>
              <a:t>proliferation of high-powered splinter groups. The </a:t>
            </a:r>
            <a:r>
              <a:rPr lang="en-US" b="0" dirty="0" smtClean="0"/>
              <a:t>latest buzzword </a:t>
            </a:r>
            <a:r>
              <a:rPr lang="en-US" b="0" dirty="0"/>
              <a:t>in Washington is "single issue group," referring to </a:t>
            </a:r>
            <a:r>
              <a:rPr lang="en-US" b="0" dirty="0" smtClean="0"/>
              <a:t>the political </a:t>
            </a:r>
            <a:r>
              <a:rPr lang="en-US" b="0" dirty="0"/>
              <a:t>organizations springing up by the thousands, usually </a:t>
            </a:r>
            <a:r>
              <a:rPr lang="en-US" b="0" dirty="0" smtClean="0"/>
              <a:t>around what </a:t>
            </a:r>
            <a:r>
              <a:rPr lang="en-US" b="0" dirty="0"/>
              <a:t>each perceives as a single burning issue: abortion, gun </a:t>
            </a:r>
            <a:r>
              <a:rPr lang="en-US" b="0" dirty="0" smtClean="0"/>
              <a:t>control, gay </a:t>
            </a:r>
            <a:r>
              <a:rPr lang="en-US" b="0" dirty="0"/>
              <a:t>rights, school busing, nuclear power, and so on. So diverse </a:t>
            </a:r>
            <a:r>
              <a:rPr lang="en-US" b="0" dirty="0" smtClean="0"/>
              <a:t>are these </a:t>
            </a:r>
            <a:r>
              <a:rPr lang="en-US" b="0" dirty="0"/>
              <a:t>interests at both the national and local levels that politicians </a:t>
            </a:r>
            <a:r>
              <a:rPr lang="en-US" b="0" dirty="0" smtClean="0"/>
              <a:t>and officials </a:t>
            </a:r>
            <a:r>
              <a:rPr lang="en-US" b="0" dirty="0"/>
              <a:t>can no longer keep track of them</a:t>
            </a:r>
            <a:r>
              <a:rPr lang="en-US" b="0" dirty="0" smtClean="0"/>
              <a:t>. (Alvin Toffler, 1984)</a:t>
            </a:r>
            <a:endParaRPr lang="en-US" dirty="0" smtClean="0"/>
          </a:p>
          <a:p>
            <a:endParaRPr lang="en-US" dirty="0"/>
          </a:p>
          <a:p>
            <a:endParaRPr lang="en-US" dirty="0"/>
          </a:p>
        </p:txBody>
      </p:sp>
    </p:spTree>
    <p:extLst>
      <p:ext uri="{BB962C8B-B14F-4D97-AF65-F5344CB8AC3E}">
        <p14:creationId xmlns:p14="http://schemas.microsoft.com/office/powerpoint/2010/main" val="1929234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10000"/>
          </a:bodyPr>
          <a:lstStyle/>
          <a:p>
            <a:r>
              <a:rPr lang="en-US" dirty="0" err="1"/>
              <a:t>Karakteristik</a:t>
            </a:r>
            <a:r>
              <a:rPr lang="en-US" dirty="0"/>
              <a:t> </a:t>
            </a:r>
            <a:r>
              <a:rPr lang="en-US" dirty="0" err="1"/>
              <a:t>Diseminasi</a:t>
            </a:r>
            <a:r>
              <a:rPr lang="en-US" dirty="0"/>
              <a:t> </a:t>
            </a:r>
            <a:r>
              <a:rPr lang="en-US" dirty="0" err="1"/>
              <a:t>Informasi</a:t>
            </a:r>
            <a:endParaRPr lang="en-US" dirty="0"/>
          </a:p>
          <a:p>
            <a:r>
              <a:rPr lang="en-US" b="0" i="1" dirty="0" smtClean="0"/>
              <a:t>Linkage</a:t>
            </a:r>
            <a:endParaRPr lang="en-US" b="0" i="1" dirty="0"/>
          </a:p>
          <a:p>
            <a:r>
              <a:rPr lang="en-US" b="0" dirty="0"/>
              <a:t>The traditional role of the journalist is further challenged by the</a:t>
            </a:r>
          </a:p>
          <a:p>
            <a:r>
              <a:rPr lang="en-US" b="0" dirty="0"/>
              <a:t>online capacity to link readers to other sites. A newspaper could</a:t>
            </a:r>
          </a:p>
          <a:p>
            <a:r>
              <a:rPr lang="en-US" b="0" dirty="0"/>
              <a:t>run a story about, for example, lack of funding for school repairs</a:t>
            </a:r>
          </a:p>
          <a:p>
            <a:r>
              <a:rPr lang="en-US" b="0" dirty="0" smtClean="0"/>
              <a:t>in </a:t>
            </a:r>
            <a:r>
              <a:rPr lang="en-US" b="0" dirty="0"/>
              <a:t>its area. It might contain a news piece and several related</a:t>
            </a:r>
          </a:p>
          <a:p>
            <a:r>
              <a:rPr lang="en-US" b="0" dirty="0"/>
              <a:t>features or fact files. The online version of the paper could offer all</a:t>
            </a:r>
          </a:p>
          <a:p>
            <a:r>
              <a:rPr lang="en-US" b="0" dirty="0"/>
              <a:t>of that, but also link the reader to the web sites for the local</a:t>
            </a:r>
          </a:p>
          <a:p>
            <a:r>
              <a:rPr lang="en-US" b="0" dirty="0"/>
              <a:t>education authority, the relevant government department, the</a:t>
            </a:r>
          </a:p>
          <a:p>
            <a:r>
              <a:rPr lang="en-US" b="0" dirty="0"/>
              <a:t>schools’ inspectorate, local pressure groups, teachers’ unions, the</a:t>
            </a:r>
          </a:p>
          <a:p>
            <a:r>
              <a:rPr lang="fr-FR" b="0" dirty="0" err="1"/>
              <a:t>headteachers</a:t>
            </a:r>
            <a:r>
              <a:rPr lang="fr-FR" b="0" dirty="0"/>
              <a:t>’ association, </a:t>
            </a:r>
            <a:r>
              <a:rPr lang="fr-FR" b="0" dirty="0" err="1"/>
              <a:t>political</a:t>
            </a:r>
            <a:r>
              <a:rPr lang="fr-FR" b="0" dirty="0"/>
              <a:t> parties, etc</a:t>
            </a:r>
            <a:r>
              <a:rPr lang="fr-FR" b="0" dirty="0" smtClean="0"/>
              <a:t>.</a:t>
            </a:r>
            <a:r>
              <a:rPr lang="en-US" b="0" dirty="0"/>
              <a:t> (Mike Ward, 2002)</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711391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77500" lnSpcReduction="20000"/>
          </a:bodyPr>
          <a:lstStyle/>
          <a:p>
            <a:pPr lvl="0"/>
            <a:r>
              <a:rPr lang="en-US" dirty="0" err="1" smtClean="0"/>
              <a:t>Daftar</a:t>
            </a:r>
            <a:r>
              <a:rPr lang="en-US" dirty="0" smtClean="0"/>
              <a:t> </a:t>
            </a:r>
            <a:r>
              <a:rPr lang="en-US" dirty="0" err="1" smtClean="0"/>
              <a:t>Pustaka</a:t>
            </a:r>
            <a:endParaRPr lang="en-US" dirty="0" smtClean="0"/>
          </a:p>
          <a:p>
            <a:pPr lvl="0"/>
            <a:r>
              <a:rPr lang="en-US" b="0" dirty="0" smtClean="0"/>
              <a:t>Quinn, Stephen., </a:t>
            </a:r>
            <a:r>
              <a:rPr lang="en-US" b="0" dirty="0" err="1" smtClean="0"/>
              <a:t>Lamble</a:t>
            </a:r>
            <a:r>
              <a:rPr lang="en-US" b="0" dirty="0" smtClean="0"/>
              <a:t>, Stephen. 2007. Online News Gathering: Research and Reporting for Journalism. Elsevier.</a:t>
            </a:r>
            <a:endParaRPr lang="en-US" b="0" dirty="0" smtClean="0"/>
          </a:p>
          <a:p>
            <a:pPr lvl="0"/>
            <a:r>
              <a:rPr lang="en-US" b="0" dirty="0" smtClean="0"/>
              <a:t>Hall, Jim. 2001. Online Journalism: A Critical Primer. Pluto Press.</a:t>
            </a:r>
          </a:p>
          <a:p>
            <a:pPr lvl="0"/>
            <a:r>
              <a:rPr lang="en-US" b="0" dirty="0" smtClean="0"/>
              <a:t>Jenkins, Henry. 2006. Convergence Culture: Where Old and New Media Collide. New York University Press.</a:t>
            </a:r>
            <a:endParaRPr lang="en-US" b="0" dirty="0"/>
          </a:p>
          <a:p>
            <a:pPr lvl="0"/>
            <a:r>
              <a:rPr lang="en-US" b="0" dirty="0" err="1"/>
              <a:t>Straubhaar</a:t>
            </a:r>
            <a:r>
              <a:rPr lang="en-US" b="0" dirty="0"/>
              <a:t>, J., </a:t>
            </a:r>
            <a:r>
              <a:rPr lang="en-US" b="0" dirty="0" err="1"/>
              <a:t>LaRose</a:t>
            </a:r>
            <a:r>
              <a:rPr lang="en-US" b="0" dirty="0"/>
              <a:t>, R., Davenport. 2012. </a:t>
            </a:r>
            <a:r>
              <a:rPr lang="en-US" b="0" i="1" dirty="0"/>
              <a:t>Media Now: Understanding Media, Culture and Technology.  5th Ed. Update. </a:t>
            </a:r>
            <a:r>
              <a:rPr lang="en-US" b="0" dirty="0"/>
              <a:t>Thomson</a:t>
            </a:r>
            <a:r>
              <a:rPr lang="en-US" b="0" dirty="0" smtClean="0"/>
              <a:t>.</a:t>
            </a:r>
          </a:p>
          <a:p>
            <a:r>
              <a:rPr lang="en-US" b="0" dirty="0"/>
              <a:t>Ward, Mike. 2002. Journalism Online. Focal Press</a:t>
            </a:r>
            <a:r>
              <a:rPr lang="en-US" b="0" dirty="0" smtClean="0"/>
              <a:t>.</a:t>
            </a:r>
            <a:endParaRPr lang="en-US" b="0" dirty="0" smtClean="0"/>
          </a:p>
          <a:p>
            <a:r>
              <a:rPr lang="en-US" b="0" dirty="0"/>
              <a:t>Bradshaw, Paul., </a:t>
            </a:r>
            <a:r>
              <a:rPr lang="en-US" b="0" dirty="0" err="1"/>
              <a:t>Rohumaa</a:t>
            </a:r>
            <a:r>
              <a:rPr lang="en-US" b="0" dirty="0"/>
              <a:t>, </a:t>
            </a:r>
            <a:r>
              <a:rPr lang="en-US" b="0" dirty="0" err="1"/>
              <a:t>Liisa</a:t>
            </a:r>
            <a:r>
              <a:rPr lang="en-US" b="0" dirty="0"/>
              <a:t>. 2013. The Online Journalism Handbook: Skills to Survive and Thrive in the Digital Age. </a:t>
            </a:r>
            <a:r>
              <a:rPr lang="en-US" b="0" dirty="0" err="1"/>
              <a:t>Routledge</a:t>
            </a:r>
            <a:r>
              <a:rPr lang="en-US" b="0" dirty="0" smtClean="0"/>
              <a:t>.</a:t>
            </a:r>
            <a:endParaRPr lang="en-US" b="0" dirty="0"/>
          </a:p>
          <a:p>
            <a:pPr lvl="0"/>
            <a:r>
              <a:rPr lang="en-US" b="0" dirty="0" err="1" smtClean="0"/>
              <a:t>Tapscott</a:t>
            </a:r>
            <a:r>
              <a:rPr lang="en-US" b="0" dirty="0" smtClean="0"/>
              <a:t>, Don. 2015. The Digital Economy: Rethinking Promise And Peril In The Age Of Networked Intelligence. McGraw Hill.</a:t>
            </a:r>
          </a:p>
          <a:p>
            <a:r>
              <a:rPr lang="en-US" b="0" dirty="0" smtClean="0"/>
              <a:t>McLuhan, Marshall. 1994. Understanding Media: The Extensions of Man. The MIT Press.</a:t>
            </a:r>
          </a:p>
          <a:p>
            <a:r>
              <a:rPr lang="en-US" b="0" dirty="0" smtClean="0"/>
              <a:t>Pacey, Arnold. 2000. The Culture of Technology. The MIT Press.</a:t>
            </a:r>
          </a:p>
          <a:p>
            <a:r>
              <a:rPr lang="en-US" b="0" dirty="0" smtClean="0"/>
              <a:t>de Sola Pool, </a:t>
            </a:r>
            <a:r>
              <a:rPr lang="en-US" b="0" dirty="0" err="1" smtClean="0"/>
              <a:t>Ithiel</a:t>
            </a:r>
            <a:r>
              <a:rPr lang="en-US" b="0" dirty="0" smtClean="0"/>
              <a:t>. </a:t>
            </a:r>
            <a:r>
              <a:rPr lang="en-US" b="0" smtClean="0"/>
              <a:t>1983. Technologies </a:t>
            </a:r>
            <a:r>
              <a:rPr lang="en-US" b="0" dirty="0" smtClean="0"/>
              <a:t>of Freedom. Harvard University Press.</a:t>
            </a:r>
            <a:endParaRPr lang="en-US" dirty="0"/>
          </a:p>
        </p:txBody>
      </p:sp>
    </p:spTree>
    <p:extLst>
      <p:ext uri="{BB962C8B-B14F-4D97-AF65-F5344CB8AC3E}">
        <p14:creationId xmlns:p14="http://schemas.microsoft.com/office/powerpoint/2010/main" val="148454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b="1" dirty="0"/>
          </a:p>
        </p:txBody>
      </p:sp>
      <p:sp>
        <p:nvSpPr>
          <p:cNvPr id="3" name="Content Placeholder 2"/>
          <p:cNvSpPr>
            <a:spLocks noGrp="1"/>
          </p:cNvSpPr>
          <p:nvPr>
            <p:ph idx="1"/>
          </p:nvPr>
        </p:nvSpPr>
        <p:spPr/>
        <p:txBody>
          <a:bodyPr>
            <a:normAutofit/>
          </a:bodyPr>
          <a:lstStyle/>
          <a:p>
            <a:r>
              <a:rPr lang="en-US" dirty="0" err="1" smtClean="0"/>
              <a:t>Masyarakat</a:t>
            </a:r>
            <a:r>
              <a:rPr lang="en-US" dirty="0" smtClean="0"/>
              <a:t> </a:t>
            </a:r>
            <a:r>
              <a:rPr lang="en-US" dirty="0" err="1" smtClean="0"/>
              <a:t>Informasi</a:t>
            </a:r>
            <a:endParaRPr lang="en-US" dirty="0" smtClean="0"/>
          </a:p>
          <a:p>
            <a:endParaRPr lang="en-US" dirty="0" smtClean="0"/>
          </a:p>
          <a:p>
            <a:r>
              <a:rPr lang="en-US" b="0" dirty="0"/>
              <a:t>Information is a distinguishing feature of the modern world. Where </a:t>
            </a:r>
            <a:r>
              <a:rPr lang="en-US" b="0" dirty="0" smtClean="0"/>
              <a:t>once economies were </a:t>
            </a:r>
            <a:r>
              <a:rPr lang="en-US" b="0" dirty="0"/>
              <a:t>built on industry and conquest, we are now part of a global </a:t>
            </a:r>
            <a:r>
              <a:rPr lang="en-US" b="0" dirty="0" smtClean="0"/>
              <a:t>information economy</a:t>
            </a:r>
            <a:r>
              <a:rPr lang="en-US" b="0" dirty="0"/>
              <a:t>. Pervasive media, burgeoning information occupations and </a:t>
            </a:r>
            <a:r>
              <a:rPr lang="en-US" b="0" dirty="0" smtClean="0"/>
              <a:t>the development </a:t>
            </a:r>
            <a:r>
              <a:rPr lang="en-US" b="0" dirty="0"/>
              <a:t>of the Internet convince many that living in an Information </a:t>
            </a:r>
            <a:r>
              <a:rPr lang="en-US" b="0" dirty="0" smtClean="0"/>
              <a:t>Society is </a:t>
            </a:r>
            <a:r>
              <a:rPr lang="en-US" b="0" dirty="0"/>
              <a:t>the destiny of us all. Information’s presence appears evident everywhere, </a:t>
            </a:r>
            <a:r>
              <a:rPr lang="en-US" b="0" dirty="0" smtClean="0"/>
              <a:t>from daily </a:t>
            </a:r>
            <a:r>
              <a:rPr lang="en-US" b="0" dirty="0"/>
              <a:t>interaction in postmodern styles to the waging of Information War, </a:t>
            </a:r>
            <a:r>
              <a:rPr lang="en-US" b="0" dirty="0" smtClean="0"/>
              <a:t>from information </a:t>
            </a:r>
            <a:r>
              <a:rPr lang="en-US" b="0" dirty="0"/>
              <a:t>intensive </a:t>
            </a:r>
            <a:r>
              <a:rPr lang="en-US" b="0" dirty="0" err="1"/>
              <a:t>labour</a:t>
            </a:r>
            <a:r>
              <a:rPr lang="en-US" b="0" dirty="0"/>
              <a:t> to the </a:t>
            </a:r>
            <a:r>
              <a:rPr lang="en-US" b="0" dirty="0" err="1"/>
              <a:t>iPOD</a:t>
            </a:r>
            <a:r>
              <a:rPr lang="en-US" b="0" dirty="0"/>
              <a:t>. Coping in an era of information </a:t>
            </a:r>
            <a:r>
              <a:rPr lang="en-US" b="0" dirty="0" smtClean="0"/>
              <a:t>flows, of </a:t>
            </a:r>
            <a:r>
              <a:rPr lang="en-US" b="0" dirty="0"/>
              <a:t>virtual relationships and breakneck change appears to pose challenges to </a:t>
            </a:r>
            <a:r>
              <a:rPr lang="en-US" b="0" dirty="0" smtClean="0"/>
              <a:t>one and </a:t>
            </a:r>
            <a:r>
              <a:rPr lang="en-US" b="0" dirty="0"/>
              <a:t>all</a:t>
            </a:r>
            <a:r>
              <a:rPr lang="en-US" b="0" dirty="0" smtClean="0"/>
              <a:t>. (Frank Webster, 2006)</a:t>
            </a: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87483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Digitalisasi</a:t>
            </a:r>
            <a:endParaRPr lang="en-US" dirty="0" smtClean="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4080" y="1524000"/>
            <a:ext cx="4815840" cy="3009900"/>
          </a:xfrm>
          <a:prstGeom prst="rect">
            <a:avLst/>
          </a:prstGeom>
        </p:spPr>
      </p:pic>
      <p:sp>
        <p:nvSpPr>
          <p:cNvPr id="5" name="TextBox 4"/>
          <p:cNvSpPr txBox="1"/>
          <p:nvPr/>
        </p:nvSpPr>
        <p:spPr>
          <a:xfrm>
            <a:off x="6019800" y="4495800"/>
            <a:ext cx="1981200" cy="276999"/>
          </a:xfrm>
          <a:prstGeom prst="rect">
            <a:avLst/>
          </a:prstGeom>
          <a:noFill/>
        </p:spPr>
        <p:txBody>
          <a:bodyPr wrap="square" rtlCol="0">
            <a:spAutoFit/>
          </a:bodyPr>
          <a:lstStyle/>
          <a:p>
            <a:r>
              <a:rPr lang="en-US" sz="1200" dirty="0"/>
              <a:t>p</a:t>
            </a:r>
            <a:r>
              <a:rPr lang="en-US" sz="1200" dirty="0" smtClean="0"/>
              <a:t>interest.com</a:t>
            </a:r>
            <a:endParaRPr lang="en-US" sz="1200" dirty="0"/>
          </a:p>
        </p:txBody>
      </p:sp>
    </p:spTree>
    <p:extLst>
      <p:ext uri="{BB962C8B-B14F-4D97-AF65-F5344CB8AC3E}">
        <p14:creationId xmlns:p14="http://schemas.microsoft.com/office/powerpoint/2010/main" val="6841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Digitalisasi</a:t>
            </a:r>
            <a:endParaRPr lang="en-US" dirty="0" smtClean="0"/>
          </a:p>
          <a:p>
            <a:endParaRPr lang="en-US" dirty="0" smtClean="0"/>
          </a:p>
          <a:p>
            <a:r>
              <a:rPr lang="en-US" sz="2000" b="0" dirty="0" err="1" smtClean="0"/>
              <a:t>Masa</a:t>
            </a:r>
            <a:r>
              <a:rPr lang="en-US" sz="2000" b="0" dirty="0" smtClean="0"/>
              <a:t> </a:t>
            </a:r>
            <a:r>
              <a:rPr lang="en-US" sz="2000" b="0" dirty="0" err="1" smtClean="0"/>
              <a:t>prasejarah</a:t>
            </a:r>
            <a:r>
              <a:rPr lang="en-US" sz="2000" b="0" dirty="0" smtClean="0"/>
              <a:t> </a:t>
            </a:r>
            <a:r>
              <a:rPr lang="en-US" sz="2000" b="0" dirty="0" err="1" smtClean="0"/>
              <a:t>hingga</a:t>
            </a:r>
            <a:r>
              <a:rPr lang="en-US" sz="2000" b="0" dirty="0" smtClean="0"/>
              <a:t> 10.000 </a:t>
            </a:r>
            <a:r>
              <a:rPr lang="en-US" sz="2000" b="0" dirty="0" err="1"/>
              <a:t>tahun</a:t>
            </a:r>
            <a:r>
              <a:rPr lang="en-US" sz="2000" b="0" dirty="0"/>
              <a:t> </a:t>
            </a:r>
            <a:r>
              <a:rPr lang="en-US" sz="2000" b="0" dirty="0" err="1"/>
              <a:t>lalu</a:t>
            </a:r>
            <a:r>
              <a:rPr lang="en-US" sz="2000" b="0" dirty="0"/>
              <a:t> </a:t>
            </a:r>
            <a:r>
              <a:rPr lang="en-US" sz="2000" b="0" dirty="0" smtClean="0"/>
              <a:t> =&gt; </a:t>
            </a:r>
            <a:r>
              <a:rPr lang="en-US" sz="2000" b="0" dirty="0" err="1" smtClean="0"/>
              <a:t>Keberadaan</a:t>
            </a:r>
            <a:r>
              <a:rPr lang="en-US" sz="2000" b="0" dirty="0" smtClean="0"/>
              <a:t> </a:t>
            </a:r>
            <a:r>
              <a:rPr lang="en-US" sz="2000" b="0" dirty="0" err="1" smtClean="0"/>
              <a:t>manusia</a:t>
            </a:r>
            <a:r>
              <a:rPr lang="en-US" sz="2000" b="0" dirty="0" smtClean="0"/>
              <a:t> </a:t>
            </a:r>
            <a:r>
              <a:rPr lang="en-US" sz="2000" b="0" dirty="0" err="1" smtClean="0"/>
              <a:t>ditentukan</a:t>
            </a:r>
            <a:r>
              <a:rPr lang="en-US" sz="2000" b="0" dirty="0" smtClean="0"/>
              <a:t> </a:t>
            </a:r>
            <a:r>
              <a:rPr lang="en-US" sz="2000" b="0" dirty="0" err="1" smtClean="0"/>
              <a:t>kondisi</a:t>
            </a:r>
            <a:r>
              <a:rPr lang="en-US" sz="2000" b="0" dirty="0" smtClean="0"/>
              <a:t> </a:t>
            </a:r>
            <a:r>
              <a:rPr lang="en-US" sz="2000" b="0" dirty="0" err="1" smtClean="0"/>
              <a:t>alam</a:t>
            </a:r>
            <a:r>
              <a:rPr lang="en-US" sz="2000" b="0" dirty="0" smtClean="0"/>
              <a:t> </a:t>
            </a:r>
            <a:r>
              <a:rPr lang="en-US" sz="2000" b="0" dirty="0" err="1"/>
              <a:t>fisik</a:t>
            </a:r>
            <a:r>
              <a:rPr lang="en-US" sz="2000" b="0" dirty="0"/>
              <a:t>, </a:t>
            </a:r>
            <a:r>
              <a:rPr lang="en-US" sz="2000" b="0" dirty="0" err="1"/>
              <a:t>seperti</a:t>
            </a:r>
            <a:r>
              <a:rPr lang="en-US" sz="2000" b="0" dirty="0"/>
              <a:t> </a:t>
            </a:r>
            <a:r>
              <a:rPr lang="en-US" sz="2000" b="0" dirty="0" err="1"/>
              <a:t>gempa</a:t>
            </a:r>
            <a:r>
              <a:rPr lang="en-US" sz="2000" b="0" dirty="0"/>
              <a:t>, </a:t>
            </a:r>
            <a:r>
              <a:rPr lang="en-US" sz="2000" b="0" dirty="0" err="1"/>
              <a:t>gunung</a:t>
            </a:r>
            <a:r>
              <a:rPr lang="en-US" sz="2000" b="0" dirty="0"/>
              <a:t> </a:t>
            </a:r>
            <a:r>
              <a:rPr lang="en-US" sz="2000" b="0" dirty="0" err="1"/>
              <a:t>meletus</a:t>
            </a:r>
            <a:r>
              <a:rPr lang="en-US" sz="2000" b="0" dirty="0"/>
              <a:t>, </a:t>
            </a:r>
            <a:r>
              <a:rPr lang="en-US" sz="2000" b="0" dirty="0" err="1"/>
              <a:t>dan</a:t>
            </a:r>
            <a:r>
              <a:rPr lang="en-US" sz="2000" b="0" dirty="0"/>
              <a:t> </a:t>
            </a:r>
            <a:r>
              <a:rPr lang="en-US" sz="2000" b="0" dirty="0" err="1"/>
              <a:t>perubahan</a:t>
            </a:r>
            <a:r>
              <a:rPr lang="en-US" sz="2000" b="0" dirty="0"/>
              <a:t> </a:t>
            </a:r>
            <a:r>
              <a:rPr lang="en-US" sz="2000" b="0" dirty="0" err="1"/>
              <a:t>iklim</a:t>
            </a:r>
            <a:r>
              <a:rPr lang="en-US" sz="2000" b="0" dirty="0"/>
              <a:t>. </a:t>
            </a:r>
            <a:r>
              <a:rPr lang="en-US" sz="2000" b="0" dirty="0" smtClean="0"/>
              <a:t> (</a:t>
            </a:r>
            <a:r>
              <a:rPr lang="en-US" sz="2000" b="0" dirty="0" err="1" smtClean="0"/>
              <a:t>Berburu</a:t>
            </a:r>
            <a:r>
              <a:rPr lang="en-US" sz="2000" b="0" dirty="0" smtClean="0"/>
              <a:t>, </a:t>
            </a:r>
            <a:r>
              <a:rPr lang="en-US" sz="2000" b="0" dirty="0" err="1" smtClean="0"/>
              <a:t>meramu</a:t>
            </a:r>
            <a:r>
              <a:rPr lang="en-US" sz="2000" b="0" dirty="0" smtClean="0"/>
              <a:t>, </a:t>
            </a:r>
            <a:r>
              <a:rPr lang="en-US" sz="2000" b="0" dirty="0" err="1" smtClean="0"/>
              <a:t>nomaden</a:t>
            </a:r>
            <a:r>
              <a:rPr lang="en-US" sz="2000" b="0" dirty="0" smtClean="0"/>
              <a:t>)</a:t>
            </a:r>
          </a:p>
          <a:p>
            <a:r>
              <a:rPr lang="en-US" sz="2000" b="0" dirty="0" err="1" smtClean="0"/>
              <a:t>Masa</a:t>
            </a:r>
            <a:r>
              <a:rPr lang="en-US" sz="2000" b="0" dirty="0" smtClean="0"/>
              <a:t> 10.000 </a:t>
            </a:r>
            <a:r>
              <a:rPr lang="en-US" sz="2000" b="0" dirty="0" err="1" smtClean="0"/>
              <a:t>tahun</a:t>
            </a:r>
            <a:r>
              <a:rPr lang="en-US" sz="2000" b="0" dirty="0" smtClean="0"/>
              <a:t> </a:t>
            </a:r>
            <a:r>
              <a:rPr lang="en-US" sz="2000" b="0" dirty="0" err="1" smtClean="0"/>
              <a:t>terakhir</a:t>
            </a:r>
            <a:r>
              <a:rPr lang="en-US" sz="2000" b="0" dirty="0" smtClean="0"/>
              <a:t> =&gt; ,</a:t>
            </a:r>
            <a:r>
              <a:rPr lang="en-US" sz="2000" b="0" dirty="0" err="1" smtClean="0"/>
              <a:t>Keberadaan</a:t>
            </a:r>
            <a:r>
              <a:rPr lang="en-US" sz="2000" b="0" dirty="0" smtClean="0"/>
              <a:t> </a:t>
            </a:r>
            <a:r>
              <a:rPr lang="en-US" sz="2000" b="0" dirty="0" err="1" smtClean="0"/>
              <a:t>manusia</a:t>
            </a:r>
            <a:r>
              <a:rPr lang="en-US" sz="2000" b="0" dirty="0" smtClean="0"/>
              <a:t>  </a:t>
            </a:r>
            <a:r>
              <a:rPr lang="en-US" sz="2000" b="0" dirty="0" err="1" smtClean="0"/>
              <a:t>menuruti</a:t>
            </a:r>
            <a:r>
              <a:rPr lang="en-US" sz="2000" b="0" dirty="0" smtClean="0"/>
              <a:t> </a:t>
            </a:r>
            <a:r>
              <a:rPr lang="en-US" sz="2000" b="0" dirty="0" err="1" smtClean="0"/>
              <a:t>alam</a:t>
            </a:r>
            <a:r>
              <a:rPr lang="en-US" sz="2000" b="0" dirty="0" smtClean="0"/>
              <a:t> mental. (</a:t>
            </a:r>
            <a:r>
              <a:rPr lang="en-US" sz="2000" b="0" dirty="0" err="1" smtClean="0"/>
              <a:t>Pertanian</a:t>
            </a:r>
            <a:r>
              <a:rPr lang="en-US" sz="2000" b="0" dirty="0" smtClean="0"/>
              <a:t>, </a:t>
            </a:r>
            <a:r>
              <a:rPr lang="en-US" sz="2000" b="0" dirty="0" err="1" smtClean="0"/>
              <a:t>menetap</a:t>
            </a:r>
            <a:r>
              <a:rPr lang="en-US" sz="2000" b="0" dirty="0" smtClean="0"/>
              <a:t>, </a:t>
            </a:r>
            <a:r>
              <a:rPr lang="en-US" sz="2000" b="0" dirty="0" err="1" smtClean="0"/>
              <a:t>kolonialisme</a:t>
            </a:r>
            <a:r>
              <a:rPr lang="en-US" sz="2000" b="0" dirty="0" smtClean="0"/>
              <a:t>, </a:t>
            </a:r>
            <a:r>
              <a:rPr lang="en-US" sz="2000" b="0" dirty="0" err="1" smtClean="0"/>
              <a:t>perang</a:t>
            </a:r>
            <a:r>
              <a:rPr lang="en-US" sz="2000" b="0" dirty="0" smtClean="0"/>
              <a:t> </a:t>
            </a:r>
            <a:r>
              <a:rPr lang="en-US" sz="2000" b="0" dirty="0" err="1" smtClean="0"/>
              <a:t>besar</a:t>
            </a:r>
            <a:r>
              <a:rPr lang="en-US" sz="2000" b="0" dirty="0" smtClean="0"/>
              <a:t>)</a:t>
            </a:r>
          </a:p>
          <a:p>
            <a:r>
              <a:rPr lang="en-US" sz="2000" b="0" dirty="0" err="1" smtClean="0"/>
              <a:t>Masa</a:t>
            </a:r>
            <a:r>
              <a:rPr lang="en-US" sz="2000" b="0" dirty="0" smtClean="0"/>
              <a:t> 40 </a:t>
            </a:r>
            <a:r>
              <a:rPr lang="en-US" sz="2000" b="0" dirty="0" err="1"/>
              <a:t>tahun</a:t>
            </a:r>
            <a:r>
              <a:rPr lang="en-US" sz="2000" b="0" dirty="0"/>
              <a:t> </a:t>
            </a:r>
            <a:r>
              <a:rPr lang="en-US" sz="2000" b="0" dirty="0" err="1" smtClean="0"/>
              <a:t>terakhir</a:t>
            </a:r>
            <a:r>
              <a:rPr lang="en-US" sz="2000" b="0" dirty="0" smtClean="0"/>
              <a:t> =&gt; </a:t>
            </a:r>
            <a:r>
              <a:rPr lang="en-US" sz="2000" b="0" dirty="0" err="1" smtClean="0"/>
              <a:t>Keberadaan</a:t>
            </a:r>
            <a:r>
              <a:rPr lang="en-US" sz="2000" b="0" dirty="0" smtClean="0"/>
              <a:t> </a:t>
            </a:r>
            <a:r>
              <a:rPr lang="en-US" sz="2000" b="0" dirty="0" err="1" smtClean="0"/>
              <a:t>manusia</a:t>
            </a:r>
            <a:r>
              <a:rPr lang="en-US" sz="2000" b="0" dirty="0" smtClean="0"/>
              <a:t> </a:t>
            </a:r>
            <a:r>
              <a:rPr lang="en-US" sz="2000" b="0" dirty="0" err="1" smtClean="0"/>
              <a:t>ditentukan</a:t>
            </a:r>
            <a:r>
              <a:rPr lang="en-US" sz="2000" b="0" dirty="0" smtClean="0"/>
              <a:t> </a:t>
            </a:r>
            <a:r>
              <a:rPr lang="en-US" sz="2000" b="0" dirty="0" err="1" smtClean="0"/>
              <a:t>alam</a:t>
            </a:r>
            <a:r>
              <a:rPr lang="en-US" sz="2000" b="0" dirty="0" smtClean="0"/>
              <a:t> </a:t>
            </a:r>
            <a:r>
              <a:rPr lang="en-US" sz="2000" b="0" dirty="0" err="1"/>
              <a:t>matematika</a:t>
            </a:r>
            <a:r>
              <a:rPr lang="en-US" sz="2000" b="0" dirty="0"/>
              <a:t>. </a:t>
            </a:r>
            <a:r>
              <a:rPr lang="en-US" sz="2000" b="0" dirty="0" smtClean="0"/>
              <a:t>(</a:t>
            </a:r>
            <a:r>
              <a:rPr lang="en-US" sz="2000" b="0" dirty="0" err="1" smtClean="0"/>
              <a:t>Algoritma</a:t>
            </a:r>
            <a:r>
              <a:rPr lang="en-US" sz="2000" b="0" dirty="0" smtClean="0"/>
              <a:t>, internet, </a:t>
            </a:r>
            <a:r>
              <a:rPr lang="en-US" sz="2000" b="0" dirty="0" err="1" smtClean="0"/>
              <a:t>komputasi</a:t>
            </a:r>
            <a:r>
              <a:rPr lang="en-US" sz="2000" b="0" dirty="0" smtClean="0"/>
              <a:t> </a:t>
            </a:r>
            <a:r>
              <a:rPr lang="en-US" sz="2000" b="0" dirty="0" err="1" smtClean="0"/>
              <a:t>awan</a:t>
            </a:r>
            <a:r>
              <a:rPr lang="en-US" sz="2000" b="0" dirty="0" smtClean="0"/>
              <a:t>) </a:t>
            </a:r>
            <a:r>
              <a:rPr lang="en-US" sz="900" b="0" dirty="0" smtClean="0"/>
              <a:t>(B. </a:t>
            </a:r>
            <a:r>
              <a:rPr lang="en-US" sz="900" b="0" dirty="0" err="1" smtClean="0"/>
              <a:t>Sudjatmiko</a:t>
            </a:r>
            <a:r>
              <a:rPr lang="en-US" sz="900" b="0" dirty="0" smtClean="0"/>
              <a:t>, 2018)</a:t>
            </a:r>
            <a:endParaRPr lang="en-US" sz="900" b="0" dirty="0"/>
          </a:p>
          <a:p>
            <a:endParaRPr lang="en-US" dirty="0"/>
          </a:p>
          <a:p>
            <a:endParaRPr lang="en-US" dirty="0"/>
          </a:p>
          <a:p>
            <a:endParaRPr lang="en-US" dirty="0"/>
          </a:p>
        </p:txBody>
      </p:sp>
    </p:spTree>
    <p:extLst>
      <p:ext uri="{BB962C8B-B14F-4D97-AF65-F5344CB8AC3E}">
        <p14:creationId xmlns:p14="http://schemas.microsoft.com/office/powerpoint/2010/main" val="29819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Industri</a:t>
            </a:r>
            <a:r>
              <a:rPr lang="en-US" dirty="0" smtClean="0"/>
              <a:t> </a:t>
            </a:r>
            <a:r>
              <a:rPr lang="en-US" dirty="0" err="1" smtClean="0"/>
              <a:t>Baru</a:t>
            </a:r>
            <a:endParaRPr lang="en-US" dirty="0" smtClean="0"/>
          </a:p>
          <a:p>
            <a:endParaRPr lang="en-US" dirty="0" smtClean="0"/>
          </a:p>
          <a:p>
            <a:endParaRPr lang="en-US" dirty="0"/>
          </a:p>
          <a:p>
            <a:r>
              <a:rPr lang="en-US" b="0" dirty="0"/>
              <a:t>The overall structure of the economy was changing as well. A new industrial</a:t>
            </a:r>
          </a:p>
          <a:p>
            <a:r>
              <a:rPr lang="en-US" b="0" dirty="0"/>
              <a:t>sector was emerging from the convergence among computing (computers,</a:t>
            </a:r>
          </a:p>
          <a:p>
            <a:r>
              <a:rPr lang="en-US" b="0" dirty="0"/>
              <a:t>soft ware, services), communications (telephony, cable, satellite, wireless), and</a:t>
            </a:r>
          </a:p>
          <a:p>
            <a:r>
              <a:rPr lang="en-US" b="0" dirty="0"/>
              <a:t>content (entertainment, publishing, information providers). </a:t>
            </a:r>
            <a:r>
              <a:rPr lang="en-US" sz="1200" b="0" dirty="0"/>
              <a:t>(Don </a:t>
            </a:r>
            <a:r>
              <a:rPr lang="en-US" sz="1200" b="0" dirty="0" err="1"/>
              <a:t>Tapscott</a:t>
            </a:r>
            <a:r>
              <a:rPr lang="en-US" sz="1200" b="0" dirty="0"/>
              <a:t>, 2015)</a:t>
            </a:r>
            <a:endParaRPr lang="en-US" sz="1200" dirty="0"/>
          </a:p>
          <a:p>
            <a:endParaRPr lang="en-US" dirty="0"/>
          </a:p>
        </p:txBody>
      </p:sp>
    </p:spTree>
    <p:extLst>
      <p:ext uri="{BB962C8B-B14F-4D97-AF65-F5344CB8AC3E}">
        <p14:creationId xmlns:p14="http://schemas.microsoft.com/office/powerpoint/2010/main" val="183094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Struktur</a:t>
            </a:r>
            <a:r>
              <a:rPr lang="en-US" dirty="0" smtClean="0"/>
              <a:t> </a:t>
            </a:r>
            <a:r>
              <a:rPr lang="en-US" dirty="0" err="1" smtClean="0"/>
              <a:t>Industri</a:t>
            </a:r>
            <a:r>
              <a:rPr lang="en-US" dirty="0" smtClean="0"/>
              <a:t> </a:t>
            </a:r>
            <a:r>
              <a:rPr lang="en-US" dirty="0" err="1" smtClean="0"/>
              <a:t>Baru</a:t>
            </a:r>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275" y="1800225"/>
            <a:ext cx="3895725" cy="2924175"/>
          </a:xfrm>
          <a:prstGeom prst="rect">
            <a:avLst/>
          </a:prstGeom>
        </p:spPr>
      </p:pic>
      <p:sp>
        <p:nvSpPr>
          <p:cNvPr id="5" name="TextBox 4"/>
          <p:cNvSpPr txBox="1"/>
          <p:nvPr/>
        </p:nvSpPr>
        <p:spPr>
          <a:xfrm>
            <a:off x="6400800" y="4343400"/>
            <a:ext cx="2362200" cy="276999"/>
          </a:xfrm>
          <a:prstGeom prst="rect">
            <a:avLst/>
          </a:prstGeom>
          <a:noFill/>
        </p:spPr>
        <p:txBody>
          <a:bodyPr wrap="square" rtlCol="0">
            <a:spAutoFit/>
          </a:bodyPr>
          <a:lstStyle/>
          <a:p>
            <a:r>
              <a:rPr lang="en-US" sz="1200" dirty="0" smtClean="0"/>
              <a:t>Don </a:t>
            </a:r>
            <a:r>
              <a:rPr lang="en-US" sz="1200" dirty="0" err="1" smtClean="0"/>
              <a:t>Tapscott</a:t>
            </a:r>
            <a:r>
              <a:rPr lang="en-US" sz="1200" dirty="0" smtClean="0"/>
              <a:t>, 2014</a:t>
            </a:r>
            <a:endParaRPr lang="en-US" sz="1200" dirty="0"/>
          </a:p>
        </p:txBody>
      </p:sp>
    </p:spTree>
    <p:extLst>
      <p:ext uri="{BB962C8B-B14F-4D97-AF65-F5344CB8AC3E}">
        <p14:creationId xmlns:p14="http://schemas.microsoft.com/office/powerpoint/2010/main" val="8568932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2404</TotalTime>
  <Words>2643</Words>
  <Application>Microsoft Office PowerPoint</Application>
  <PresentationFormat>On-screen Show (4:3)</PresentationFormat>
  <Paragraphs>321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Angles</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organizer</dc:creator>
  <cp:lastModifiedBy>Ingki</cp:lastModifiedBy>
  <cp:revision>85</cp:revision>
  <dcterms:created xsi:type="dcterms:W3CDTF">2018-09-21T03:51:13Z</dcterms:created>
  <dcterms:modified xsi:type="dcterms:W3CDTF">2019-09-07T10:37:27Z</dcterms:modified>
</cp:coreProperties>
</file>