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1" r:id="rId11"/>
    <p:sldId id="265" r:id="rId12"/>
    <p:sldId id="270" r:id="rId13"/>
    <p:sldId id="266" r:id="rId14"/>
    <p:sldId id="267" r:id="rId15"/>
    <p:sldId id="268" r:id="rId16"/>
    <p:sldId id="269"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9E1AB9-A006-44A9-8A54-F3FE0B01A49B}"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id-ID"/>
        </a:p>
      </dgm:t>
    </dgm:pt>
    <dgm:pt modelId="{62E6066C-B1CC-47C2-8840-5F637C10B566}">
      <dgm:prSet phldrT="[Text]"/>
      <dgm:spPr/>
      <dgm:t>
        <a:bodyPr/>
        <a:lstStyle/>
        <a:p>
          <a:r>
            <a:rPr lang="id-ID" dirty="0" smtClean="0"/>
            <a:t>Bersifat tidak langsung (harus melewati media)</a:t>
          </a:r>
          <a:endParaRPr lang="id-ID" dirty="0"/>
        </a:p>
      </dgm:t>
    </dgm:pt>
    <dgm:pt modelId="{16450DB8-2AC7-468B-9B16-765C087DA23B}" type="parTrans" cxnId="{A0810993-EEFD-44C9-A9CB-BE8869BCA678}">
      <dgm:prSet/>
      <dgm:spPr/>
      <dgm:t>
        <a:bodyPr/>
        <a:lstStyle/>
        <a:p>
          <a:endParaRPr lang="id-ID"/>
        </a:p>
      </dgm:t>
    </dgm:pt>
    <dgm:pt modelId="{04D7C922-D5DB-4FF0-B62E-A3021E48D066}" type="sibTrans" cxnId="{A0810993-EEFD-44C9-A9CB-BE8869BCA678}">
      <dgm:prSet/>
      <dgm:spPr/>
      <dgm:t>
        <a:bodyPr/>
        <a:lstStyle/>
        <a:p>
          <a:endParaRPr lang="id-ID"/>
        </a:p>
      </dgm:t>
    </dgm:pt>
    <dgm:pt modelId="{4BE30FA8-9647-4F4D-80B2-E271B4389310}">
      <dgm:prSet phldrT="[Text]"/>
      <dgm:spPr/>
      <dgm:t>
        <a:bodyPr/>
        <a:lstStyle/>
        <a:p>
          <a:r>
            <a:rPr lang="id-ID" dirty="0" smtClean="0"/>
            <a:t>Bersifat satu arah (tidak ada interaksi)</a:t>
          </a:r>
          <a:endParaRPr lang="id-ID" dirty="0"/>
        </a:p>
      </dgm:t>
    </dgm:pt>
    <dgm:pt modelId="{63812353-4540-4DF7-82AE-DA11A7202706}" type="parTrans" cxnId="{C04998CB-D7B5-49E3-9B1C-D7E2055EC76D}">
      <dgm:prSet/>
      <dgm:spPr/>
      <dgm:t>
        <a:bodyPr/>
        <a:lstStyle/>
        <a:p>
          <a:endParaRPr lang="id-ID"/>
        </a:p>
      </dgm:t>
    </dgm:pt>
    <dgm:pt modelId="{E388D23B-FD37-4BC8-A03E-1F9582D22D35}" type="sibTrans" cxnId="{C04998CB-D7B5-49E3-9B1C-D7E2055EC76D}">
      <dgm:prSet/>
      <dgm:spPr/>
      <dgm:t>
        <a:bodyPr/>
        <a:lstStyle/>
        <a:p>
          <a:endParaRPr lang="id-ID"/>
        </a:p>
      </dgm:t>
    </dgm:pt>
    <dgm:pt modelId="{A3D0C6D6-7913-49CC-8AB3-3E5CCDD6DC22}">
      <dgm:prSet phldrT="[Text]"/>
      <dgm:spPr/>
      <dgm:t>
        <a:bodyPr/>
        <a:lstStyle/>
        <a:p>
          <a:r>
            <a:rPr lang="id-ID" dirty="0" smtClean="0"/>
            <a:t>Bersifat terbuka (ditujukan pada publik yang tersebar dan anonim)</a:t>
          </a:r>
          <a:endParaRPr lang="id-ID" dirty="0"/>
        </a:p>
      </dgm:t>
    </dgm:pt>
    <dgm:pt modelId="{D76BDAD7-5DEB-4CD4-B6E2-E13D5E73A41A}" type="parTrans" cxnId="{F8A6C870-7178-443D-841E-047A3FCD46C9}">
      <dgm:prSet/>
      <dgm:spPr/>
      <dgm:t>
        <a:bodyPr/>
        <a:lstStyle/>
        <a:p>
          <a:endParaRPr lang="id-ID"/>
        </a:p>
      </dgm:t>
    </dgm:pt>
    <dgm:pt modelId="{46DB5D58-8A50-435C-B016-7D02169DAB97}" type="sibTrans" cxnId="{F8A6C870-7178-443D-841E-047A3FCD46C9}">
      <dgm:prSet/>
      <dgm:spPr/>
      <dgm:t>
        <a:bodyPr/>
        <a:lstStyle/>
        <a:p>
          <a:endParaRPr lang="id-ID"/>
        </a:p>
      </dgm:t>
    </dgm:pt>
    <dgm:pt modelId="{872BD2B1-CC9C-413E-ADDD-F07356FE9E2D}">
      <dgm:prSet phldrT="[Text]"/>
      <dgm:spPr/>
      <dgm:t>
        <a:bodyPr/>
        <a:lstStyle/>
        <a:p>
          <a:r>
            <a:rPr lang="id-ID" dirty="0" smtClean="0"/>
            <a:t>Mempunyai publik yang tersebar secara geografis</a:t>
          </a:r>
          <a:endParaRPr lang="id-ID" dirty="0"/>
        </a:p>
      </dgm:t>
    </dgm:pt>
    <dgm:pt modelId="{8A139ADC-A138-4026-AF4F-A6F12DD342BC}" type="parTrans" cxnId="{84D711F1-4C88-47C5-A0F1-2CD4997DD046}">
      <dgm:prSet/>
      <dgm:spPr/>
      <dgm:t>
        <a:bodyPr/>
        <a:lstStyle/>
        <a:p>
          <a:endParaRPr lang="id-ID"/>
        </a:p>
      </dgm:t>
    </dgm:pt>
    <dgm:pt modelId="{5F0A4E0A-18FE-4B95-A799-81F2644A0FE9}" type="sibTrans" cxnId="{84D711F1-4C88-47C5-A0F1-2CD4997DD046}">
      <dgm:prSet/>
      <dgm:spPr/>
      <dgm:t>
        <a:bodyPr/>
        <a:lstStyle/>
        <a:p>
          <a:endParaRPr lang="id-ID"/>
        </a:p>
      </dgm:t>
    </dgm:pt>
    <dgm:pt modelId="{114DE33A-6E72-4C93-8DF1-E09BF8277D52}" type="pres">
      <dgm:prSet presAssocID="{519E1AB9-A006-44A9-8A54-F3FE0B01A49B}" presName="matrix" presStyleCnt="0">
        <dgm:presLayoutVars>
          <dgm:chMax val="1"/>
          <dgm:dir/>
          <dgm:resizeHandles val="exact"/>
        </dgm:presLayoutVars>
      </dgm:prSet>
      <dgm:spPr/>
    </dgm:pt>
    <dgm:pt modelId="{6FFCFA15-293D-4302-B022-E8C89DAB48D4}" type="pres">
      <dgm:prSet presAssocID="{519E1AB9-A006-44A9-8A54-F3FE0B01A49B}" presName="diamond" presStyleLbl="bgShp" presStyleIdx="0" presStyleCnt="1" custScaleX="136195"/>
      <dgm:spPr/>
    </dgm:pt>
    <dgm:pt modelId="{85A48321-9340-423D-AB6B-E15C1994B464}" type="pres">
      <dgm:prSet presAssocID="{519E1AB9-A006-44A9-8A54-F3FE0B01A49B}" presName="quad1" presStyleLbl="node1" presStyleIdx="0" presStyleCnt="4" custScaleX="125120" custLinFactNeighborX="-8954" custLinFactNeighborY="2504">
        <dgm:presLayoutVars>
          <dgm:chMax val="0"/>
          <dgm:chPref val="0"/>
          <dgm:bulletEnabled val="1"/>
        </dgm:presLayoutVars>
      </dgm:prSet>
      <dgm:spPr/>
      <dgm:t>
        <a:bodyPr/>
        <a:lstStyle/>
        <a:p>
          <a:endParaRPr lang="id-ID"/>
        </a:p>
      </dgm:t>
    </dgm:pt>
    <dgm:pt modelId="{58C69FAA-4859-43E2-B858-74291585C64C}" type="pres">
      <dgm:prSet presAssocID="{519E1AB9-A006-44A9-8A54-F3FE0B01A49B}" presName="quad2" presStyleLbl="node1" presStyleIdx="1" presStyleCnt="4" custScaleX="116165" custLinFactNeighborX="8714" custLinFactNeighborY="2504">
        <dgm:presLayoutVars>
          <dgm:chMax val="0"/>
          <dgm:chPref val="0"/>
          <dgm:bulletEnabled val="1"/>
        </dgm:presLayoutVars>
      </dgm:prSet>
      <dgm:spPr/>
      <dgm:t>
        <a:bodyPr/>
        <a:lstStyle/>
        <a:p>
          <a:endParaRPr lang="id-ID"/>
        </a:p>
      </dgm:t>
    </dgm:pt>
    <dgm:pt modelId="{5A42D4E9-439C-4DD5-BF8A-8D07C62AD7FD}" type="pres">
      <dgm:prSet presAssocID="{519E1AB9-A006-44A9-8A54-F3FE0B01A49B}" presName="quad3" presStyleLbl="node1" presStyleIdx="2" presStyleCnt="4" custScaleX="125120" custLinFactNeighborX="-8954" custLinFactNeighborY="2263">
        <dgm:presLayoutVars>
          <dgm:chMax val="0"/>
          <dgm:chPref val="0"/>
          <dgm:bulletEnabled val="1"/>
        </dgm:presLayoutVars>
      </dgm:prSet>
      <dgm:spPr/>
      <dgm:t>
        <a:bodyPr/>
        <a:lstStyle/>
        <a:p>
          <a:endParaRPr lang="id-ID"/>
        </a:p>
      </dgm:t>
    </dgm:pt>
    <dgm:pt modelId="{39B381D2-0379-4DFB-9C88-6BA791509EBE}" type="pres">
      <dgm:prSet presAssocID="{519E1AB9-A006-44A9-8A54-F3FE0B01A49B}" presName="quad4" presStyleLbl="node1" presStyleIdx="3" presStyleCnt="4" custScaleX="114904" custLinFactNeighborX="8083" custLinFactNeighborY="2263">
        <dgm:presLayoutVars>
          <dgm:chMax val="0"/>
          <dgm:chPref val="0"/>
          <dgm:bulletEnabled val="1"/>
        </dgm:presLayoutVars>
      </dgm:prSet>
      <dgm:spPr/>
    </dgm:pt>
  </dgm:ptLst>
  <dgm:cxnLst>
    <dgm:cxn modelId="{AF7356D7-0CE3-4719-A55C-18185E4B9CF0}" type="presOf" srcId="{519E1AB9-A006-44A9-8A54-F3FE0B01A49B}" destId="{114DE33A-6E72-4C93-8DF1-E09BF8277D52}" srcOrd="0" destOrd="0" presId="urn:microsoft.com/office/officeart/2005/8/layout/matrix3"/>
    <dgm:cxn modelId="{DD6ABE91-9B0D-40F8-BDF9-532B68E6A924}" type="presOf" srcId="{4BE30FA8-9647-4F4D-80B2-E271B4389310}" destId="{58C69FAA-4859-43E2-B858-74291585C64C}" srcOrd="0" destOrd="0" presId="urn:microsoft.com/office/officeart/2005/8/layout/matrix3"/>
    <dgm:cxn modelId="{F8A6C870-7178-443D-841E-047A3FCD46C9}" srcId="{519E1AB9-A006-44A9-8A54-F3FE0B01A49B}" destId="{A3D0C6D6-7913-49CC-8AB3-3E5CCDD6DC22}" srcOrd="2" destOrd="0" parTransId="{D76BDAD7-5DEB-4CD4-B6E2-E13D5E73A41A}" sibTransId="{46DB5D58-8A50-435C-B016-7D02169DAB97}"/>
    <dgm:cxn modelId="{749D73F1-FC6D-4BAE-B398-0CD488BB87FB}" type="presOf" srcId="{A3D0C6D6-7913-49CC-8AB3-3E5CCDD6DC22}" destId="{5A42D4E9-439C-4DD5-BF8A-8D07C62AD7FD}" srcOrd="0" destOrd="0" presId="urn:microsoft.com/office/officeart/2005/8/layout/matrix3"/>
    <dgm:cxn modelId="{743C0EC8-7F92-4C84-99C1-0154548B2DD5}" type="presOf" srcId="{62E6066C-B1CC-47C2-8840-5F637C10B566}" destId="{85A48321-9340-423D-AB6B-E15C1994B464}" srcOrd="0" destOrd="0" presId="urn:microsoft.com/office/officeart/2005/8/layout/matrix3"/>
    <dgm:cxn modelId="{C04998CB-D7B5-49E3-9B1C-D7E2055EC76D}" srcId="{519E1AB9-A006-44A9-8A54-F3FE0B01A49B}" destId="{4BE30FA8-9647-4F4D-80B2-E271B4389310}" srcOrd="1" destOrd="0" parTransId="{63812353-4540-4DF7-82AE-DA11A7202706}" sibTransId="{E388D23B-FD37-4BC8-A03E-1F9582D22D35}"/>
    <dgm:cxn modelId="{CCFB6D10-274C-4418-BBA8-CCD7BDDF7D04}" type="presOf" srcId="{872BD2B1-CC9C-413E-ADDD-F07356FE9E2D}" destId="{39B381D2-0379-4DFB-9C88-6BA791509EBE}" srcOrd="0" destOrd="0" presId="urn:microsoft.com/office/officeart/2005/8/layout/matrix3"/>
    <dgm:cxn modelId="{84D711F1-4C88-47C5-A0F1-2CD4997DD046}" srcId="{519E1AB9-A006-44A9-8A54-F3FE0B01A49B}" destId="{872BD2B1-CC9C-413E-ADDD-F07356FE9E2D}" srcOrd="3" destOrd="0" parTransId="{8A139ADC-A138-4026-AF4F-A6F12DD342BC}" sibTransId="{5F0A4E0A-18FE-4B95-A799-81F2644A0FE9}"/>
    <dgm:cxn modelId="{A0810993-EEFD-44C9-A9CB-BE8869BCA678}" srcId="{519E1AB9-A006-44A9-8A54-F3FE0B01A49B}" destId="{62E6066C-B1CC-47C2-8840-5F637C10B566}" srcOrd="0" destOrd="0" parTransId="{16450DB8-2AC7-468B-9B16-765C087DA23B}" sibTransId="{04D7C922-D5DB-4FF0-B62E-A3021E48D066}"/>
    <dgm:cxn modelId="{FFE7707A-6E45-445E-AEB3-2BDBCC596130}" type="presParOf" srcId="{114DE33A-6E72-4C93-8DF1-E09BF8277D52}" destId="{6FFCFA15-293D-4302-B022-E8C89DAB48D4}" srcOrd="0" destOrd="0" presId="urn:microsoft.com/office/officeart/2005/8/layout/matrix3"/>
    <dgm:cxn modelId="{900FEE2F-FD10-4D38-9C8A-7553E4E1C128}" type="presParOf" srcId="{114DE33A-6E72-4C93-8DF1-E09BF8277D52}" destId="{85A48321-9340-423D-AB6B-E15C1994B464}" srcOrd="1" destOrd="0" presId="urn:microsoft.com/office/officeart/2005/8/layout/matrix3"/>
    <dgm:cxn modelId="{9CB6A797-8A37-4121-9D82-23E98F69CCEB}" type="presParOf" srcId="{114DE33A-6E72-4C93-8DF1-E09BF8277D52}" destId="{58C69FAA-4859-43E2-B858-74291585C64C}" srcOrd="2" destOrd="0" presId="urn:microsoft.com/office/officeart/2005/8/layout/matrix3"/>
    <dgm:cxn modelId="{2F12CF90-38FF-4D7C-AE0C-29ABF3666573}" type="presParOf" srcId="{114DE33A-6E72-4C93-8DF1-E09BF8277D52}" destId="{5A42D4E9-439C-4DD5-BF8A-8D07C62AD7FD}" srcOrd="3" destOrd="0" presId="urn:microsoft.com/office/officeart/2005/8/layout/matrix3"/>
    <dgm:cxn modelId="{D21BBB15-BC2B-4ED6-A868-EA8E3CE67D41}" type="presParOf" srcId="{114DE33A-6E72-4C93-8DF1-E09BF8277D52}" destId="{39B381D2-0379-4DFB-9C88-6BA791509EBE}"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FCFA15-293D-4302-B022-E8C89DAB48D4}">
      <dsp:nvSpPr>
        <dsp:cNvPr id="0" name=""/>
        <dsp:cNvSpPr/>
      </dsp:nvSpPr>
      <dsp:spPr>
        <a:xfrm>
          <a:off x="1523999" y="0"/>
          <a:ext cx="5943601" cy="4364038"/>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A48321-9340-423D-AB6B-E15C1994B464}">
      <dsp:nvSpPr>
        <dsp:cNvPr id="0" name=""/>
        <dsp:cNvSpPr/>
      </dsp:nvSpPr>
      <dsp:spPr>
        <a:xfrm>
          <a:off x="2362201" y="457201"/>
          <a:ext cx="2129510" cy="1701974"/>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d-ID" sz="1900" kern="1200" dirty="0" smtClean="0"/>
            <a:t>Bersifat tidak langsung (harus melewati media)</a:t>
          </a:r>
          <a:endParaRPr lang="id-ID" sz="1900" kern="1200" dirty="0"/>
        </a:p>
      </dsp:txBody>
      <dsp:txXfrm>
        <a:off x="2362201" y="457201"/>
        <a:ext cx="2129510" cy="1701974"/>
      </dsp:txXfrm>
    </dsp:sp>
    <dsp:sp modelId="{58C69FAA-4859-43E2-B858-74291585C64C}">
      <dsp:nvSpPr>
        <dsp:cNvPr id="0" name=""/>
        <dsp:cNvSpPr/>
      </dsp:nvSpPr>
      <dsp:spPr>
        <a:xfrm>
          <a:off x="4572008" y="457201"/>
          <a:ext cx="1977099" cy="1701974"/>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d-ID" sz="1900" kern="1200" dirty="0" smtClean="0"/>
            <a:t>Bersifat satu arah (tidak ada interaksi)</a:t>
          </a:r>
          <a:endParaRPr lang="id-ID" sz="1900" kern="1200" dirty="0"/>
        </a:p>
      </dsp:txBody>
      <dsp:txXfrm>
        <a:off x="4572008" y="457201"/>
        <a:ext cx="1977099" cy="1701974"/>
      </dsp:txXfrm>
    </dsp:sp>
    <dsp:sp modelId="{5A42D4E9-439C-4DD5-BF8A-8D07C62AD7FD}">
      <dsp:nvSpPr>
        <dsp:cNvPr id="0" name=""/>
        <dsp:cNvSpPr/>
      </dsp:nvSpPr>
      <dsp:spPr>
        <a:xfrm>
          <a:off x="2362201" y="2285995"/>
          <a:ext cx="2129510" cy="1701974"/>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Bersifat terbuka (ditujukan pada publik yang tersebar dan anonim)</a:t>
          </a:r>
          <a:endParaRPr lang="id-ID" sz="1800" kern="1200" dirty="0"/>
        </a:p>
      </dsp:txBody>
      <dsp:txXfrm>
        <a:off x="2362201" y="2285995"/>
        <a:ext cx="2129510" cy="1701974"/>
      </dsp:txXfrm>
    </dsp:sp>
    <dsp:sp modelId="{39B381D2-0379-4DFB-9C88-6BA791509EBE}">
      <dsp:nvSpPr>
        <dsp:cNvPr id="0" name=""/>
        <dsp:cNvSpPr/>
      </dsp:nvSpPr>
      <dsp:spPr>
        <a:xfrm>
          <a:off x="4572000" y="2285995"/>
          <a:ext cx="1955637" cy="1701974"/>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Mempunyai publik yang tersebar secara geografis</a:t>
          </a:r>
          <a:endParaRPr lang="id-ID" sz="1800" kern="1200" dirty="0"/>
        </a:p>
      </dsp:txBody>
      <dsp:txXfrm>
        <a:off x="4572000" y="2285995"/>
        <a:ext cx="1955637" cy="170197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457200" y="390108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11/4/2016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457200" y="6339840"/>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262207" y="5038229"/>
            <a:ext cx="1828800" cy="1837944"/>
          </a:xfrm>
          <a:prstGeom prst="rect">
            <a:avLst/>
          </a:prstGeom>
        </p:spPr>
      </p:pic>
    </p:spTree>
    <p:extLst>
      <p:ext uri="{BB962C8B-B14F-4D97-AF65-F5344CB8AC3E}">
        <p14:creationId xmlns="" xmlns:p14="http://schemas.microsoft.com/office/powerpoint/2010/main" val="13718948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13029112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914400"/>
            <a:ext cx="1524000" cy="54102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0"/>
            <a:ext cx="6629400" cy="54102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9017974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Content Placeholder 6"/>
          <p:cNvSpPr>
            <a:spLocks noGrp="1"/>
          </p:cNvSpPr>
          <p:nvPr>
            <p:ph sz="quarter" idx="13"/>
          </p:nvPr>
        </p:nvSpPr>
        <p:spPr>
          <a:xfrm>
            <a:off x="457200" y="685800"/>
            <a:ext cx="82296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855837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lvl1pPr>
              <a:defRPr sz="800" b="1">
                <a:solidFill>
                  <a:schemeClr val="tx1"/>
                </a:solidFill>
              </a:defRPr>
            </a:lvl1p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a:xfrm>
            <a:off x="5638800" y="6400800"/>
            <a:ext cx="1638300" cy="457200"/>
          </a:xfrm>
        </p:spPr>
        <p:txBody>
          <a:bodyPr/>
          <a:lstStyle>
            <a:lvl1pPr>
              <a:defRPr sz="800" b="1">
                <a:solidFill>
                  <a:schemeClr val="tx1"/>
                </a:solidFill>
              </a:defRPr>
            </a:lvl1pPr>
          </a:lstStyle>
          <a:p>
            <a:endParaRPr lang="en-US"/>
          </a:p>
        </p:txBody>
      </p:sp>
      <p:sp>
        <p:nvSpPr>
          <p:cNvPr id="6" name="Slide Number Placeholder 5"/>
          <p:cNvSpPr>
            <a:spLocks noGrp="1"/>
          </p:cNvSpPr>
          <p:nvPr>
            <p:ph type="sldNum" sz="quarter" idx="12"/>
          </p:nvPr>
        </p:nvSpPr>
        <p:spPr>
          <a:xfrm>
            <a:off x="457200" y="6449115"/>
            <a:ext cx="762000" cy="365760"/>
          </a:xfrm>
        </p:spPr>
        <p:txBody>
          <a:bodyPr/>
          <a:lstStyle>
            <a:lvl1pPr>
              <a:defRPr sz="1000"/>
            </a:lvl1pPr>
          </a:lstStyle>
          <a:p>
            <a:fld id="{B6F15528-21DE-4FAA-801E-634DDDAF4B2B}" type="slidenum">
              <a:rPr lang="en-US" smtClean="0"/>
              <a:pPr/>
              <a:t>‹#›</a:t>
            </a:fld>
            <a:endParaRPr lang="en-US"/>
          </a:p>
        </p:txBody>
      </p:sp>
      <p:sp>
        <p:nvSpPr>
          <p:cNvPr id="7" name="Title 1"/>
          <p:cNvSpPr txBox="1">
            <a:spLocks/>
          </p:cNvSpPr>
          <p:nvPr/>
        </p:nvSpPr>
        <p:spPr>
          <a:xfrm>
            <a:off x="0" y="-23409"/>
            <a:ext cx="8121080" cy="356065"/>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sz="1200" i="1" dirty="0">
              <a:solidFill>
                <a:schemeClr val="bg1"/>
              </a:solidFill>
            </a:endParaRPr>
          </a:p>
        </p:txBody>
      </p:sp>
    </p:spTree>
    <p:extLst>
      <p:ext uri="{BB962C8B-B14F-4D97-AF65-F5344CB8AC3E}">
        <p14:creationId xmlns="" xmlns:p14="http://schemas.microsoft.com/office/powerpoint/2010/main" val="8994349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rtl="0" eaLnBrk="1" latinLnBrk="0" hangingPunct="1">
              <a:spcBef>
                <a:spcPct val="0"/>
              </a:spcBef>
              <a:buNone/>
              <a:defRPr kumimoji="0" lang="en-US" sz="4400" kern="1200" dirty="0">
                <a:solidFill>
                  <a:srgbClr val="FF0000"/>
                </a:solidFill>
                <a:latin typeface="+mj-l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11/4/2016</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13542785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ub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rtl="0" eaLnBrk="1" latinLnBrk="0" hangingPunct="1">
              <a:spcBef>
                <a:spcPct val="0"/>
              </a:spcBef>
              <a:buNone/>
              <a:defRPr kumimoji="0" lang="en-US" sz="3600" kern="1200" dirty="0">
                <a:solidFill>
                  <a:schemeClr val="accent1">
                    <a:lumMod val="50000"/>
                  </a:schemeClr>
                </a:solidFill>
                <a:latin typeface="+mj-l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rgbClr val="FF0000"/>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2859334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616081"/>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616081"/>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11/4/2016</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 xmlns:p14="http://schemas.microsoft.com/office/powerpoint/2010/main" val="26647197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Content Placeholder 6"/>
          <p:cNvSpPr>
            <a:spLocks noGrp="1"/>
          </p:cNvSpPr>
          <p:nvPr>
            <p:ph sz="quarter" idx="13"/>
          </p:nvPr>
        </p:nvSpPr>
        <p:spPr>
          <a:xfrm>
            <a:off x="457200" y="1981200"/>
            <a:ext cx="39624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6"/>
          <p:cNvSpPr>
            <a:spLocks noGrp="1"/>
          </p:cNvSpPr>
          <p:nvPr>
            <p:ph sz="quarter" idx="14"/>
          </p:nvPr>
        </p:nvSpPr>
        <p:spPr>
          <a:xfrm>
            <a:off x="4724400" y="1981200"/>
            <a:ext cx="39624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8608686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7162629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0" y="762000"/>
            <a:ext cx="3383280" cy="533400"/>
          </a:xfrm>
        </p:spPr>
        <p:txBody>
          <a:bodyPr anchor="ctr"/>
          <a:lstStyle>
            <a:lvl1pPr algn="l">
              <a:buNone/>
              <a:defRPr sz="1800" b="1"/>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457200" y="776287"/>
            <a:ext cx="4797552" cy="554831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5334000" y="1371600"/>
            <a:ext cx="3352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4854500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19391" y="1109160"/>
            <a:ext cx="495609"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5791200" y="1143000"/>
            <a:ext cx="3124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40706597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36712"/>
            <a:ext cx="8229600" cy="10668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457200" y="1943136"/>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7373646" y="6400800"/>
            <a:ext cx="957264" cy="457200"/>
          </a:xfrm>
          <a:prstGeom prst="rect">
            <a:avLst/>
          </a:prstGeom>
        </p:spPr>
        <p:txBody>
          <a:bodyPr vert="horz" anchor="b"/>
          <a:lstStyle>
            <a:lvl1pPr algn="l" eaLnBrk="1" latinLnBrk="0" hangingPunct="1">
              <a:defRPr kumimoji="0" sz="800" b="1">
                <a:solidFill>
                  <a:schemeClr val="tx1"/>
                </a:solidFill>
              </a:defRPr>
            </a:lvl1pPr>
          </a:lstStyle>
          <a:p>
            <a:fld id="{1D8BD707-D9CF-40AE-B4C6-C98DA3205C09}" type="datetimeFigureOut">
              <a:rPr lang="en-US" smtClean="0"/>
              <a:pPr/>
              <a:t>11/4/2016</a:t>
            </a:fld>
            <a:endParaRPr lang="en-US"/>
          </a:p>
        </p:txBody>
      </p:sp>
      <p:sp>
        <p:nvSpPr>
          <p:cNvPr id="3" name="Footer Placeholder 2"/>
          <p:cNvSpPr>
            <a:spLocks noGrp="1"/>
          </p:cNvSpPr>
          <p:nvPr>
            <p:ph type="ftr" sz="quarter" idx="3"/>
          </p:nvPr>
        </p:nvSpPr>
        <p:spPr>
          <a:xfrm>
            <a:off x="5951220" y="6400800"/>
            <a:ext cx="1325880" cy="457200"/>
          </a:xfrm>
          <a:prstGeom prst="rect">
            <a:avLst/>
          </a:prstGeom>
        </p:spPr>
        <p:txBody>
          <a:bodyPr vert="horz" anchor="b"/>
          <a:lstStyle>
            <a:lvl1pPr algn="r" eaLnBrk="1" latinLnBrk="0" hangingPunct="1">
              <a:defRPr kumimoji="0" sz="800" b="1">
                <a:solidFill>
                  <a:schemeClr val="tx1"/>
                </a:solidFill>
              </a:defRPr>
            </a:lvl1pPr>
          </a:lstStyle>
          <a:p>
            <a:endParaRPr lang="en-US"/>
          </a:p>
        </p:txBody>
      </p:sp>
      <p:sp>
        <p:nvSpPr>
          <p:cNvPr id="23" name="Slide Number Placeholder 22"/>
          <p:cNvSpPr>
            <a:spLocks noGrp="1"/>
          </p:cNvSpPr>
          <p:nvPr>
            <p:ph type="sldNum" sz="quarter" idx="4"/>
          </p:nvPr>
        </p:nvSpPr>
        <p:spPr>
          <a:xfrm>
            <a:off x="457200" y="6492240"/>
            <a:ext cx="762000" cy="365760"/>
          </a:xfrm>
          <a:prstGeom prst="rect">
            <a:avLst/>
          </a:prstGeom>
        </p:spPr>
        <p:txBody>
          <a:bodyPr vert="horz" anchor="b"/>
          <a:lstStyle>
            <a:lvl1pPr algn="l" eaLnBrk="1" latinLnBrk="0" hangingPunct="1">
              <a:defRPr kumimoji="0" sz="1000" b="1">
                <a:solidFill>
                  <a:schemeClr val="tx1"/>
                </a:solidFill>
              </a:defRPr>
            </a:lvl1pPr>
          </a:lstStyle>
          <a:p>
            <a:fld id="{B6F15528-21DE-4FAA-801E-634DDDAF4B2B}" type="slidenum">
              <a:rPr lang="en-US" smtClean="0"/>
              <a:pPr/>
              <a:t>‹#›</a:t>
            </a:fld>
            <a:endParaRPr lang="en-US"/>
          </a:p>
        </p:txBody>
      </p:sp>
      <p:pic>
        <p:nvPicPr>
          <p:cNvPr id="20" name="Picture 19"/>
          <p:cNvPicPr>
            <a:picLocks noChangeAspect="1"/>
          </p:cNvPicPr>
          <p:nvPr/>
        </p:nvPicPr>
        <p:blipFill>
          <a:blip r:embed="rId14" cstate="print">
            <a:extLst>
              <a:ext uri="{28A0092B-C50C-407E-A947-70E740481C1C}">
                <a14:useLocalDpi xmlns="" xmlns:a14="http://schemas.microsoft.com/office/drawing/2010/main" val="0"/>
              </a:ext>
            </a:extLst>
          </a:blip>
          <a:stretch>
            <a:fillRect/>
          </a:stretch>
        </p:blipFill>
        <p:spPr>
          <a:xfrm>
            <a:off x="8244408" y="5949280"/>
            <a:ext cx="914400" cy="918972"/>
          </a:xfrm>
          <a:prstGeom prst="rect">
            <a:avLst/>
          </a:prstGeom>
        </p:spPr>
      </p:pic>
    </p:spTree>
    <p:extLst>
      <p:ext uri="{BB962C8B-B14F-4D97-AF65-F5344CB8AC3E}">
        <p14:creationId xmlns="" xmlns:p14="http://schemas.microsoft.com/office/powerpoint/2010/main" val="3817082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1" latinLnBrk="0" hangingPunct="1">
        <a:spcBef>
          <a:spcPct val="0"/>
        </a:spcBef>
        <a:buNone/>
        <a:defRPr kumimoji="0" sz="4000" kern="1200">
          <a:solidFill>
            <a:srgbClr val="C00000"/>
          </a:solidFill>
          <a:latin typeface="+mj-lt"/>
          <a:ea typeface="+mj-ea"/>
          <a:cs typeface="+mj-cs"/>
        </a:defRPr>
      </a:lvl1pPr>
    </p:titleStyle>
    <p:bodyStyle>
      <a:lvl1pPr marL="365760" indent="-256032" algn="l" rtl="0" eaLnBrk="1" latinLnBrk="0" hangingPunct="1">
        <a:spcBef>
          <a:spcPts val="300"/>
        </a:spcBef>
        <a:buClr>
          <a:schemeClr val="tx2"/>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rgbClr val="C00000"/>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tx2">
              <a:lumMod val="75000"/>
            </a:schemeClr>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lumMod val="75000"/>
            </a:schemeClr>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81200"/>
            <a:ext cx="8458200" cy="1470025"/>
          </a:xfrm>
        </p:spPr>
        <p:txBody>
          <a:bodyPr/>
          <a:lstStyle/>
          <a:p>
            <a:r>
              <a:rPr lang="id-ID" dirty="0" smtClean="0"/>
              <a:t>Sistem Komunikasi Massa</a:t>
            </a:r>
            <a:endParaRPr lang="id-ID" dirty="0"/>
          </a:p>
        </p:txBody>
      </p:sp>
      <p:sp>
        <p:nvSpPr>
          <p:cNvPr id="3" name="Subtitle 2"/>
          <p:cNvSpPr>
            <a:spLocks noGrp="1"/>
          </p:cNvSpPr>
          <p:nvPr>
            <p:ph type="subTitle" idx="1"/>
          </p:nvPr>
        </p:nvSpPr>
        <p:spPr/>
        <p:txBody>
          <a:bodyPr/>
          <a:lstStyle/>
          <a:p>
            <a:r>
              <a:rPr lang="id-ID" dirty="0" smtClean="0"/>
              <a:t>Komunikasi dan Perilaku Manusia</a:t>
            </a:r>
          </a:p>
          <a:p>
            <a:r>
              <a:rPr lang="id-ID" dirty="0" smtClean="0"/>
              <a:t>Program Studi Ilmu Komunikasi</a:t>
            </a:r>
          </a:p>
          <a:p>
            <a:r>
              <a:rPr lang="id-ID" dirty="0" smtClean="0"/>
              <a:t>Universitas Pembangunan Jaya</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Detik.com</a:t>
            </a:r>
            <a:endParaRPr lang="id-ID" dirty="0"/>
          </a:p>
        </p:txBody>
      </p:sp>
      <p:sp>
        <p:nvSpPr>
          <p:cNvPr id="3" name="Content Placeholder 2"/>
          <p:cNvSpPr>
            <a:spLocks noGrp="1"/>
          </p:cNvSpPr>
          <p:nvPr>
            <p:ph idx="1"/>
          </p:nvPr>
        </p:nvSpPr>
        <p:spPr/>
        <p:txBody>
          <a:bodyPr/>
          <a:lstStyle/>
          <a:p>
            <a:r>
              <a:rPr lang="id-ID" dirty="0" smtClean="0"/>
              <a:t>Prihatin Kasus Kiswinar, Deddy Corbuzier Berkaca-kaca</a:t>
            </a:r>
          </a:p>
          <a:p>
            <a:r>
              <a:rPr lang="id-ID" dirty="0" smtClean="0"/>
              <a:t>Mario Tak Sebut Kiswinar Bukan Anak</a:t>
            </a:r>
          </a:p>
          <a:p>
            <a:r>
              <a:rPr lang="id-ID" dirty="0" smtClean="0"/>
              <a:t>Pengacara Kiswinar Sebut Semua Omongan Mario Teguh Bohong</a:t>
            </a:r>
          </a:p>
          <a:p>
            <a:r>
              <a:rPr lang="id-ID" dirty="0" smtClean="0"/>
              <a:t>Ini yang Bikin Mario Teguh Telanjur Kecewa dengan Kiswinar</a:t>
            </a:r>
          </a:p>
          <a:p>
            <a:r>
              <a:rPr lang="id-ID" dirty="0" smtClean="0"/>
              <a:t>Pihak Mario Teguh Tetap Anggap Tes DNA Sudah Tak Efektif</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Spiral of Silence </a:t>
            </a:r>
            <a:br>
              <a:rPr lang="id-ID" dirty="0" smtClean="0"/>
            </a:br>
            <a:r>
              <a:rPr lang="id-ID" dirty="0" smtClean="0"/>
              <a:t>(Elizabeth Noelle Neumann)</a:t>
            </a:r>
            <a:endParaRPr lang="id-ID" dirty="0"/>
          </a:p>
        </p:txBody>
      </p:sp>
      <p:sp>
        <p:nvSpPr>
          <p:cNvPr id="3" name="Content Placeholder 2"/>
          <p:cNvSpPr>
            <a:spLocks noGrp="1"/>
          </p:cNvSpPr>
          <p:nvPr>
            <p:ph idx="1"/>
          </p:nvPr>
        </p:nvSpPr>
        <p:spPr>
          <a:xfrm>
            <a:off x="457200" y="2362200"/>
            <a:ext cx="8229600" cy="3906048"/>
          </a:xfrm>
        </p:spPr>
        <p:txBody>
          <a:bodyPr/>
          <a:lstStyle/>
          <a:p>
            <a:r>
              <a:rPr lang="id-ID" dirty="0" smtClean="0"/>
              <a:t>Adanya berita atau isi media yang sama/seragam akan menyebabkan khalayak menduga bahwa berita/isi media tersebut merupakan opini mayoritas sehingga orang-orang yang memiliki pendapat berbeda akan diam dan terjadilah lingkaran kebisuan (spiral of silence)</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Berita di Media Online</a:t>
            </a:r>
            <a:endParaRPr lang="id-ID" dirty="0"/>
          </a:p>
        </p:txBody>
      </p:sp>
      <p:sp>
        <p:nvSpPr>
          <p:cNvPr id="3" name="Content Placeholder 2"/>
          <p:cNvSpPr>
            <a:spLocks noGrp="1"/>
          </p:cNvSpPr>
          <p:nvPr>
            <p:ph idx="1"/>
          </p:nvPr>
        </p:nvSpPr>
        <p:spPr/>
        <p:txBody>
          <a:bodyPr/>
          <a:lstStyle/>
          <a:p>
            <a:r>
              <a:rPr lang="id-ID" b="1" dirty="0" smtClean="0"/>
              <a:t>Demo 4 </a:t>
            </a:r>
            <a:r>
              <a:rPr lang="id-ID" b="1" dirty="0" smtClean="0"/>
              <a:t>November : Kapolda </a:t>
            </a:r>
            <a:r>
              <a:rPr lang="id-ID" b="1" dirty="0" smtClean="0"/>
              <a:t>Metro Jaya Pastikan Kondisi Jakarta </a:t>
            </a:r>
            <a:r>
              <a:rPr lang="id-ID" b="1" dirty="0" smtClean="0"/>
              <a:t>Terkendali (Detik.com)</a:t>
            </a:r>
          </a:p>
          <a:p>
            <a:r>
              <a:rPr lang="it-IT" b="1" dirty="0" smtClean="0"/>
              <a:t>Demo 4 November, Demo 4 November, Polisi Berjilbab Jadi Sasaran </a:t>
            </a:r>
            <a:r>
              <a:rPr lang="it-IT" b="1" dirty="0" smtClean="0"/>
              <a:t>Foto</a:t>
            </a:r>
            <a:r>
              <a:rPr lang="id-ID" b="1" dirty="0" smtClean="0"/>
              <a:t> (Tempo.co)</a:t>
            </a:r>
            <a:endParaRPr lang="it-IT" b="1" dirty="0" smtClean="0"/>
          </a:p>
          <a:p>
            <a:r>
              <a:rPr lang="it-IT" b="1" dirty="0" smtClean="0"/>
              <a:t>Demo 4 November, dari Foto hingga Beri Bunga kepada </a:t>
            </a:r>
            <a:r>
              <a:rPr lang="it-IT" b="1" dirty="0" smtClean="0"/>
              <a:t>Polwan</a:t>
            </a:r>
            <a:r>
              <a:rPr lang="id-ID" b="1" dirty="0" smtClean="0"/>
              <a:t> (Kompas.com)</a:t>
            </a:r>
            <a:endParaRPr lang="it-IT" b="1" dirty="0" smtClean="0"/>
          </a:p>
          <a:p>
            <a:endParaRPr lang="id-ID" b="1" dirty="0" smtClean="0"/>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Efek Media Massa</a:t>
            </a:r>
            <a:endParaRPr lang="id-ID" dirty="0"/>
          </a:p>
        </p:txBody>
      </p:sp>
      <p:sp>
        <p:nvSpPr>
          <p:cNvPr id="3" name="Content Placeholder 2"/>
          <p:cNvSpPr>
            <a:spLocks noGrp="1"/>
          </p:cNvSpPr>
          <p:nvPr>
            <p:ph idx="1"/>
          </p:nvPr>
        </p:nvSpPr>
        <p:spPr/>
        <p:txBody>
          <a:bodyPr>
            <a:normAutofit fontScale="92500"/>
          </a:bodyPr>
          <a:lstStyle/>
          <a:p>
            <a:r>
              <a:rPr lang="id-ID" dirty="0" smtClean="0"/>
              <a:t>Efek Kognitif : perubahan pada apa yang diketahui, dipahami, atau dipersepsi khalayak. Berkaitan dengan transmisi pengetahuan, keterampilan, kepercayaan atau informasi</a:t>
            </a:r>
          </a:p>
          <a:p>
            <a:r>
              <a:rPr lang="id-ID" dirty="0" smtClean="0"/>
              <a:t>Efek Afektif : perubahan pada apa yang dirasakan, disenangi atau dibenci khalayak; berhubungan dengan emosi, sikap, atau nilai</a:t>
            </a:r>
          </a:p>
          <a:p>
            <a:r>
              <a:rPr lang="id-ID" dirty="0" smtClean="0"/>
              <a:t>Efek Behavioral/Konatif: merujuk pada perilaku nyata yang dapat diamati, yang meliputi pola-pola tindakan, kegiatan, atau kebiasaan berperilaku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Efek Kehadiran Media Massa</a:t>
            </a:r>
            <a:endParaRPr lang="id-ID" dirty="0"/>
          </a:p>
        </p:txBody>
      </p:sp>
      <p:sp>
        <p:nvSpPr>
          <p:cNvPr id="3" name="Content Placeholder 2"/>
          <p:cNvSpPr>
            <a:spLocks noGrp="1"/>
          </p:cNvSpPr>
          <p:nvPr>
            <p:ph idx="1"/>
          </p:nvPr>
        </p:nvSpPr>
        <p:spPr/>
        <p:txBody>
          <a:bodyPr/>
          <a:lstStyle/>
          <a:p>
            <a:r>
              <a:rPr lang="id-ID" dirty="0" smtClean="0"/>
              <a:t>Efek ekonomis : media massa menghadirkan berbagai usaha baru</a:t>
            </a:r>
          </a:p>
          <a:p>
            <a:r>
              <a:rPr lang="id-ID" dirty="0" smtClean="0"/>
              <a:t>Efek sosial : perubahan struktur atau interaksi sosial akibat adanya media massa</a:t>
            </a:r>
          </a:p>
          <a:p>
            <a:r>
              <a:rPr lang="id-ID" dirty="0" smtClean="0"/>
              <a:t>Efek pada penjadwalan kegiatan : media massa merubah jadwal kegiatan sehari-hari khalayak</a:t>
            </a:r>
          </a:p>
          <a:p>
            <a:r>
              <a:rPr lang="id-ID" dirty="0" smtClean="0"/>
              <a:t>Efek penyaluran/penghilangan perasaan tertentu</a:t>
            </a:r>
          </a:p>
          <a:p>
            <a:r>
              <a:rPr lang="id-ID" dirty="0" smtClean="0"/>
              <a:t>Efek pada perasaan khalayak terhadap media</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066800"/>
          </a:xfrm>
        </p:spPr>
        <p:txBody>
          <a:bodyPr/>
          <a:lstStyle/>
          <a:p>
            <a:r>
              <a:rPr lang="id-ID" dirty="0" smtClean="0"/>
              <a:t>Realitas Media = Realitas Buatan</a:t>
            </a:r>
            <a:endParaRPr lang="id-ID" dirty="0"/>
          </a:p>
        </p:txBody>
      </p:sp>
      <p:sp>
        <p:nvSpPr>
          <p:cNvPr id="3" name="Content Placeholder 2"/>
          <p:cNvSpPr>
            <a:spLocks noGrp="1"/>
          </p:cNvSpPr>
          <p:nvPr>
            <p:ph idx="1"/>
          </p:nvPr>
        </p:nvSpPr>
        <p:spPr>
          <a:xfrm>
            <a:off x="457200" y="3657600"/>
            <a:ext cx="8229600" cy="2610648"/>
          </a:xfrm>
        </p:spPr>
        <p:txBody>
          <a:bodyPr/>
          <a:lstStyle/>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Tahap dalam Efek Adegan Kekerasan di Televisi</a:t>
            </a:r>
            <a:endParaRPr lang="id-ID" dirty="0"/>
          </a:p>
        </p:txBody>
      </p:sp>
      <p:sp>
        <p:nvSpPr>
          <p:cNvPr id="3" name="Content Placeholder 2"/>
          <p:cNvSpPr>
            <a:spLocks noGrp="1"/>
          </p:cNvSpPr>
          <p:nvPr>
            <p:ph idx="1"/>
          </p:nvPr>
        </p:nvSpPr>
        <p:spPr/>
        <p:txBody>
          <a:bodyPr/>
          <a:lstStyle/>
          <a:p>
            <a:r>
              <a:rPr lang="id-ID" dirty="0" smtClean="0"/>
              <a:t>Penonton mempelajari metode agresi setelah melihat contoh</a:t>
            </a:r>
          </a:p>
          <a:p>
            <a:r>
              <a:rPr lang="id-ID" dirty="0" smtClean="0"/>
              <a:t>Kemampuan penonton untuk mengendalikan dirinya berkurang</a:t>
            </a:r>
          </a:p>
          <a:p>
            <a:r>
              <a:rPr lang="id-ID" dirty="0" smtClean="0"/>
              <a:t>Mereka tidak lagi tersentuh oleh orang yang menjadi korban (kehilangan sensitivitas)</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Diskusi</a:t>
            </a:r>
            <a:endParaRPr lang="id-ID" dirty="0"/>
          </a:p>
        </p:txBody>
      </p:sp>
      <p:sp>
        <p:nvSpPr>
          <p:cNvPr id="3" name="Content Placeholder 2"/>
          <p:cNvSpPr>
            <a:spLocks noGrp="1"/>
          </p:cNvSpPr>
          <p:nvPr>
            <p:ph idx="1"/>
          </p:nvPr>
        </p:nvSpPr>
        <p:spPr/>
        <p:txBody>
          <a:bodyPr/>
          <a:lstStyle/>
          <a:p>
            <a:r>
              <a:rPr lang="id-ID" dirty="0" smtClean="0"/>
              <a:t>Bacalah kasus ini dan diskusikan dengan rekan sekelompok Anda:</a:t>
            </a:r>
          </a:p>
          <a:p>
            <a:r>
              <a:rPr lang="id-ID" dirty="0" smtClean="0"/>
              <a:t>Garis besar dari kasus yang terjadi</a:t>
            </a:r>
          </a:p>
          <a:p>
            <a:r>
              <a:rPr lang="id-ID" dirty="0" smtClean="0"/>
              <a:t>Mengapa hal tersebut dapat terjadi (kaitkan dengan efek adegan kekerasan di televisi, dan konsep terkait lainnya)</a:t>
            </a:r>
          </a:p>
          <a:p>
            <a:r>
              <a:rPr lang="id-ID" dirty="0" smtClean="0"/>
              <a:t>Apa yang harus dilakukan agar hal yang serupa dapat dihindari? </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1066800"/>
          </a:xfrm>
        </p:spPr>
        <p:txBody>
          <a:bodyPr>
            <a:normAutofit/>
          </a:bodyPr>
          <a:lstStyle/>
          <a:p>
            <a:r>
              <a:rPr lang="id-ID" sz="2000" b="1" dirty="0" smtClean="0"/>
              <a:t>Bocah SD Tewas Gara-Gara Meniru Adegan Manusia Harimau</a:t>
            </a:r>
            <a:br>
              <a:rPr lang="id-ID" sz="2000" b="1" dirty="0" smtClean="0"/>
            </a:br>
            <a:r>
              <a:rPr lang="id-ID" sz="2000" b="1" dirty="0" smtClean="0"/>
              <a:t>(berantai.com)</a:t>
            </a:r>
            <a:endParaRPr lang="id-ID" sz="2000" dirty="0"/>
          </a:p>
        </p:txBody>
      </p:sp>
      <p:sp>
        <p:nvSpPr>
          <p:cNvPr id="3" name="Content Placeholder 2"/>
          <p:cNvSpPr>
            <a:spLocks noGrp="1"/>
          </p:cNvSpPr>
          <p:nvPr>
            <p:ph idx="1"/>
          </p:nvPr>
        </p:nvSpPr>
        <p:spPr>
          <a:xfrm>
            <a:off x="152400" y="1447800"/>
            <a:ext cx="8534400" cy="4820448"/>
          </a:xfrm>
        </p:spPr>
        <p:txBody>
          <a:bodyPr>
            <a:normAutofit/>
          </a:bodyPr>
          <a:lstStyle/>
          <a:p>
            <a:pPr>
              <a:buNone/>
            </a:pPr>
            <a:r>
              <a:rPr lang="id-ID" sz="1100" dirty="0" smtClean="0"/>
              <a:t>	</a:t>
            </a:r>
            <a:r>
              <a:rPr lang="id-ID" sz="1400" dirty="0" smtClean="0"/>
              <a:t>Tayangan </a:t>
            </a:r>
            <a:r>
              <a:rPr lang="id-ID" sz="1400" dirty="0" smtClean="0"/>
              <a:t>televisi membawa pengaruh bagi anak-anak, pendampingan orang di tua diperlukan saat anak-anak </a:t>
            </a:r>
            <a:r>
              <a:rPr lang="id-ID" sz="1400" dirty="0" smtClean="0"/>
              <a:t>kecil menyaksikan </a:t>
            </a:r>
            <a:r>
              <a:rPr lang="id-ID" sz="1400" dirty="0" smtClean="0"/>
              <a:t>tayangan yang ada di TV. Has, bocah kelas 1 SD Yayasan Islam Zaidar Yahya, akhirnya meninggal dunia pada Selasa (28/4/2015) malam sekitar pukul 22.00 WIB. Bocah ini menjadi korban pengeroyokan oleh lima temannya di sekolah, gara-gara meniru adegan dalam sinetron Manusia </a:t>
            </a:r>
            <a:r>
              <a:rPr lang="id-ID" sz="1400" dirty="0" smtClean="0"/>
              <a:t>Harimau. Sebelum </a:t>
            </a:r>
            <a:r>
              <a:rPr lang="id-ID" sz="1400" dirty="0" smtClean="0"/>
              <a:t>meninggal, Hasrul, ayah korban menuturkan, pada tiga hari belakangan ini, Has selalu ingin dekat adiknya, </a:t>
            </a:r>
            <a:r>
              <a:rPr lang="id-ID" sz="1400" dirty="0" smtClean="0"/>
              <a:t>Ram. Has </a:t>
            </a:r>
            <a:r>
              <a:rPr lang="id-ID" sz="1400" dirty="0" smtClean="0"/>
              <a:t>dulunya bukan pendiam, ia anak yang aktif, ceria, dan senang bercanda. Namun sejak ia dikeroyok Februari lalu, ia </a:t>
            </a:r>
            <a:r>
              <a:rPr lang="id-ID" sz="1400" dirty="0" smtClean="0"/>
              <a:t>berubah. Kepala </a:t>
            </a:r>
            <a:r>
              <a:rPr lang="id-ID" sz="1400" dirty="0" smtClean="0"/>
              <a:t>SD Islam Yahya di Yayasan Zaidar Yahya Pasirpengaraian, Rokan Hulu, Riau, Hamsanah, menceritakan, pengeroyokan itu bermula saat korban istirahat, ia kemudian mempraktekkan gaya harimau seperti dalam sinetron. Seorang temannya kemudian mencoba menaikki punggungnya, kemudian ia dipukul dengan menggunakan sapu</a:t>
            </a:r>
            <a:r>
              <a:rPr lang="id-ID" sz="1400" dirty="0" smtClean="0"/>
              <a:t>. "</a:t>
            </a:r>
            <a:r>
              <a:rPr lang="id-ID" sz="1400" dirty="0" smtClean="0"/>
              <a:t>Namanya anak-anak, mungkin sedang bergurau. Saat itu memang ada pemukulan menggunakan sapu. Tapi sapunya terbuat dari plastik, dan tangan kawannya pun lebih kecil dari gagang sapu yang dipakai untuk memukulnya," </a:t>
            </a:r>
            <a:r>
              <a:rPr lang="id-ID" sz="1400" dirty="0" smtClean="0"/>
              <a:t>jelasnya. Sejak </a:t>
            </a:r>
            <a:r>
              <a:rPr lang="id-ID" sz="1400" dirty="0" smtClean="0"/>
              <a:t>pemukulan dan pengeroyokan meniru adegan manusia harimau,Has mengalami kelumpuhan, ia pun menjadi pendiam. Has yang terbaring, kalau mau bergerak, ia harus digendong atau </a:t>
            </a:r>
            <a:r>
              <a:rPr lang="id-ID" sz="1400" dirty="0" smtClean="0"/>
              <a:t>dibantu. Hasrul </a:t>
            </a:r>
            <a:r>
              <a:rPr lang="id-ID" sz="1400" dirty="0" smtClean="0"/>
              <a:t>ikut sedih melihat kondisi anak sulungnya itu. Segala pengobatan telah Hasrul upayakan untuk kesembuhan sang buah hati. Mulai medis hingga tradisional, namun kondisi Has tak kunjung </a:t>
            </a:r>
            <a:r>
              <a:rPr lang="id-ID" sz="1400" dirty="0" smtClean="0"/>
              <a:t>membaik. Ia </a:t>
            </a:r>
            <a:r>
              <a:rPr lang="id-ID" sz="1400" dirty="0" smtClean="0"/>
              <a:t>juga sudah melakukan mediasi dengan sekolah, dan keluarga para pelaku guna meminta bantuan </a:t>
            </a:r>
            <a:r>
              <a:rPr lang="id-ID" sz="1400" dirty="0" smtClean="0"/>
              <a:t>pengobatan. Namun </a:t>
            </a:r>
            <a:r>
              <a:rPr lang="id-ID" sz="1400" dirty="0" smtClean="0"/>
              <a:t>usahanya tidak membuahkan hasil maksimal. Karena keterbatasan biaya, Has terpaksa dirawat di rumah dengan pengobatan </a:t>
            </a:r>
            <a:r>
              <a:rPr lang="id-ID" sz="1400" dirty="0" smtClean="0"/>
              <a:t>seadanya. Meski </a:t>
            </a:r>
            <a:r>
              <a:rPr lang="id-ID" sz="1400" dirty="0" smtClean="0"/>
              <a:t>keluarga sudah berupaya dengan segala cara, Tuhan berkehendak </a:t>
            </a:r>
            <a:r>
              <a:rPr lang="id-ID" sz="1400" dirty="0" smtClean="0"/>
              <a:t>lain. Has </a:t>
            </a:r>
            <a:r>
              <a:rPr lang="id-ID" sz="1400" dirty="0" smtClean="0"/>
              <a:t>tak kuasa menahan derita yang sudah menderanya selama dua bulan. Bocah laki-laki itu akhirnya berpulang ke Rahmatulah.</a:t>
            </a:r>
            <a:endParaRPr lang="id-ID"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Kelompok</a:t>
            </a:r>
            <a:endParaRPr lang="id-ID" dirty="0"/>
          </a:p>
        </p:txBody>
      </p:sp>
      <p:sp>
        <p:nvSpPr>
          <p:cNvPr id="3" name="Content Placeholder 2"/>
          <p:cNvSpPr>
            <a:spLocks noGrp="1"/>
          </p:cNvSpPr>
          <p:nvPr>
            <p:ph idx="1"/>
          </p:nvPr>
        </p:nvSpPr>
        <p:spPr/>
        <p:txBody>
          <a:bodyPr>
            <a:normAutofit/>
          </a:bodyPr>
          <a:lstStyle/>
          <a:p>
            <a:r>
              <a:rPr lang="id-ID" dirty="0" smtClean="0"/>
              <a:t>Masing-masing kelompok diminta untuk mencari sebuah kasus di media cetak/elektronik/online yang terkait dengan efek tayangan di media massa terhadap perilaku audiens </a:t>
            </a:r>
          </a:p>
          <a:p>
            <a:r>
              <a:rPr lang="id-ID" dirty="0" smtClean="0"/>
              <a:t>Buatlah </a:t>
            </a:r>
            <a:r>
              <a:rPr lang="id-ID" dirty="0" smtClean="0"/>
              <a:t>makalah berisi pembahasan mengenai </a:t>
            </a:r>
            <a:r>
              <a:rPr lang="id-ID" dirty="0" smtClean="0"/>
              <a:t>kasus tersebut dikaitkan dengan konsep yang menurut Anda paling tepat</a:t>
            </a:r>
            <a:endParaRPr lang="id-ID" dirty="0" smtClean="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Komunikasi Massa</a:t>
            </a:r>
            <a:endParaRPr lang="id-ID" dirty="0"/>
          </a:p>
        </p:txBody>
      </p:sp>
      <p:sp>
        <p:nvSpPr>
          <p:cNvPr id="3" name="Content Placeholder 2"/>
          <p:cNvSpPr>
            <a:spLocks noGrp="1"/>
          </p:cNvSpPr>
          <p:nvPr>
            <p:ph idx="1"/>
          </p:nvPr>
        </p:nvSpPr>
        <p:spPr/>
        <p:txBody>
          <a:bodyPr/>
          <a:lstStyle/>
          <a:p>
            <a:r>
              <a:rPr lang="id-ID" dirty="0" smtClean="0"/>
              <a:t>Jenis komunikasi yang ditujukan kepada sejumlah khalayak yang tersebar, heterogen dan anonim melalui media cetak atau elektronik sehingga pesan yang sama dapat diterima secara serentak dan sesaat</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Sistematika Tugas Kelompok</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Makalah minimal 5 halaman, diketik dengan font Arial ukuran 11, spasi 1,5 dan dicetak di kertas A4</a:t>
            </a:r>
          </a:p>
          <a:p>
            <a:r>
              <a:rPr lang="id-ID" dirty="0" smtClean="0"/>
              <a:t>Sistematika makalah : </a:t>
            </a:r>
          </a:p>
          <a:p>
            <a:r>
              <a:rPr lang="id-ID" dirty="0" smtClean="0"/>
              <a:t>Pendahuluan : </a:t>
            </a:r>
            <a:r>
              <a:rPr lang="id-ID" dirty="0" smtClean="0"/>
              <a:t>Garis besar kasus yang terjadi(1-2 </a:t>
            </a:r>
            <a:r>
              <a:rPr lang="id-ID" dirty="0" smtClean="0"/>
              <a:t>hal)</a:t>
            </a:r>
          </a:p>
          <a:p>
            <a:r>
              <a:rPr lang="id-ID" dirty="0" smtClean="0"/>
              <a:t>Pembahasan : </a:t>
            </a:r>
            <a:r>
              <a:rPr lang="id-ID" dirty="0" smtClean="0"/>
              <a:t>Penjelasan konsep terkait dengan efek komunikasi massa dan keterkaitan konsep dengan kasus yang terjadi (2-3 </a:t>
            </a:r>
            <a:r>
              <a:rPr lang="id-ID" dirty="0" smtClean="0"/>
              <a:t>hal)</a:t>
            </a:r>
          </a:p>
          <a:p>
            <a:r>
              <a:rPr lang="id-ID" dirty="0" smtClean="0"/>
              <a:t>Kesimpulan (poin-poin hasil diskusi dengan kelompok Anda terkait dengan pembahasan) (1 hal)</a:t>
            </a:r>
          </a:p>
          <a:p>
            <a:r>
              <a:rPr lang="id-ID" dirty="0" smtClean="0"/>
              <a:t>Daftar Pustaka</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Thank you and see you next week...</a:t>
            </a:r>
            <a:endParaRPr lang="id-ID" dirty="0"/>
          </a:p>
        </p:txBody>
      </p:sp>
      <p:sp>
        <p:nvSpPr>
          <p:cNvPr id="3" name="Text Placeholder 2"/>
          <p:cNvSpPr>
            <a:spLocks noGrp="1"/>
          </p:cNvSpPr>
          <p:nvPr>
            <p:ph type="body" idx="1"/>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4 Tanda Pokok Komunikasi Massa (Elizabeth Noelle Neumann)</a:t>
            </a:r>
            <a:endParaRPr lang="id-ID" dirty="0"/>
          </a:p>
        </p:txBody>
      </p:sp>
      <p:graphicFrame>
        <p:nvGraphicFramePr>
          <p:cNvPr id="4" name="Content Placeholder 3"/>
          <p:cNvGraphicFramePr>
            <a:graphicFrameLocks noGrp="1"/>
          </p:cNvGraphicFramePr>
          <p:nvPr>
            <p:ph idx="1"/>
          </p:nvPr>
        </p:nvGraphicFramePr>
        <p:xfrm>
          <a:off x="152400" y="1905000"/>
          <a:ext cx="8991600" cy="4364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915400" cy="1066800"/>
          </a:xfrm>
        </p:spPr>
        <p:txBody>
          <a:bodyPr>
            <a:normAutofit/>
          </a:bodyPr>
          <a:lstStyle/>
          <a:p>
            <a:r>
              <a:rPr lang="id-ID" sz="3200" dirty="0" smtClean="0"/>
              <a:t>Karakteristik Komunikasi Massa vs Interpersonal</a:t>
            </a:r>
            <a:endParaRPr lang="id-ID" sz="3200" dirty="0"/>
          </a:p>
        </p:txBody>
      </p:sp>
      <p:graphicFrame>
        <p:nvGraphicFramePr>
          <p:cNvPr id="5" name="Content Placeholder 4"/>
          <p:cNvGraphicFramePr>
            <a:graphicFrameLocks noGrp="1"/>
          </p:cNvGraphicFramePr>
          <p:nvPr>
            <p:ph idx="1"/>
          </p:nvPr>
        </p:nvGraphicFramePr>
        <p:xfrm>
          <a:off x="457200" y="1943100"/>
          <a:ext cx="8229600" cy="3929380"/>
        </p:xfrm>
        <a:graphic>
          <a:graphicData uri="http://schemas.openxmlformats.org/drawingml/2006/table">
            <a:tbl>
              <a:tblPr firstRow="1" bandRow="1">
                <a:tableStyleId>{3C2FFA5D-87B4-456A-9821-1D502468CF0F}</a:tableStyleId>
              </a:tblPr>
              <a:tblGrid>
                <a:gridCol w="4114800"/>
                <a:gridCol w="4114800"/>
              </a:tblGrid>
              <a:tr h="370840">
                <a:tc>
                  <a:txBody>
                    <a:bodyPr/>
                    <a:lstStyle/>
                    <a:p>
                      <a:r>
                        <a:rPr lang="id-ID" dirty="0" smtClean="0"/>
                        <a:t>Komunikasi</a:t>
                      </a:r>
                      <a:r>
                        <a:rPr lang="id-ID" baseline="0" dirty="0" smtClean="0"/>
                        <a:t> Massa</a:t>
                      </a:r>
                      <a:endParaRPr lang="id-ID" dirty="0"/>
                    </a:p>
                  </a:txBody>
                  <a:tcPr/>
                </a:tc>
                <a:tc>
                  <a:txBody>
                    <a:bodyPr/>
                    <a:lstStyle/>
                    <a:p>
                      <a:r>
                        <a:rPr lang="id-ID" dirty="0" smtClean="0"/>
                        <a:t>Komunikasi Interpersonal</a:t>
                      </a:r>
                    </a:p>
                    <a:p>
                      <a:endParaRPr lang="id-ID" dirty="0"/>
                    </a:p>
                  </a:txBody>
                  <a:tcPr/>
                </a:tc>
              </a:tr>
              <a:tr h="370840">
                <a:tc>
                  <a:txBody>
                    <a:bodyPr/>
                    <a:lstStyle/>
                    <a:p>
                      <a:r>
                        <a:rPr lang="id-ID" dirty="0" smtClean="0"/>
                        <a:t>Pengendalian</a:t>
                      </a:r>
                      <a:r>
                        <a:rPr lang="id-ID" baseline="0" dirty="0" smtClean="0"/>
                        <a:t> arus informasi satu arah </a:t>
                      </a:r>
                      <a:endParaRPr lang="id-ID" dirty="0"/>
                    </a:p>
                  </a:txBody>
                  <a:tcPr/>
                </a:tc>
                <a:tc>
                  <a:txBody>
                    <a:bodyPr/>
                    <a:lstStyle/>
                    <a:p>
                      <a:r>
                        <a:rPr lang="id-ID" dirty="0" smtClean="0"/>
                        <a:t>Pengendalian arus informasi dua arah</a:t>
                      </a:r>
                    </a:p>
                    <a:p>
                      <a:endParaRPr lang="id-ID" dirty="0"/>
                    </a:p>
                  </a:txBody>
                  <a:tcPr/>
                </a:tc>
              </a:tr>
              <a:tr h="370840">
                <a:tc>
                  <a:txBody>
                    <a:bodyPr/>
                    <a:lstStyle/>
                    <a:p>
                      <a:r>
                        <a:rPr lang="id-ID" dirty="0" smtClean="0"/>
                        <a:t>Feedback tertunda (delayed)</a:t>
                      </a:r>
                      <a:endParaRPr lang="id-ID" dirty="0"/>
                    </a:p>
                  </a:txBody>
                  <a:tcPr/>
                </a:tc>
                <a:tc>
                  <a:txBody>
                    <a:bodyPr/>
                    <a:lstStyle/>
                    <a:p>
                      <a:r>
                        <a:rPr lang="id-ID" dirty="0" smtClean="0"/>
                        <a:t>Feedback langsung</a:t>
                      </a:r>
                    </a:p>
                    <a:p>
                      <a:endParaRPr lang="id-ID" dirty="0"/>
                    </a:p>
                  </a:txBody>
                  <a:tcPr/>
                </a:tc>
              </a:tr>
              <a:tr h="370840">
                <a:tc>
                  <a:txBody>
                    <a:bodyPr/>
                    <a:lstStyle/>
                    <a:p>
                      <a:r>
                        <a:rPr lang="id-ID" dirty="0" smtClean="0"/>
                        <a:t>Stimulasi</a:t>
                      </a:r>
                      <a:r>
                        <a:rPr lang="id-ID" baseline="0" dirty="0" smtClean="0"/>
                        <a:t> pada alat indera tertentu (tergantung jenis medianya)</a:t>
                      </a:r>
                    </a:p>
                    <a:p>
                      <a:endParaRPr lang="id-ID" dirty="0"/>
                    </a:p>
                  </a:txBody>
                  <a:tcPr/>
                </a:tc>
                <a:tc>
                  <a:txBody>
                    <a:bodyPr/>
                    <a:lstStyle/>
                    <a:p>
                      <a:r>
                        <a:rPr lang="id-ID" dirty="0" smtClean="0"/>
                        <a:t>Stimulasi seluruh</a:t>
                      </a:r>
                      <a:r>
                        <a:rPr lang="id-ID" baseline="0" dirty="0" smtClean="0"/>
                        <a:t> alat indera</a:t>
                      </a:r>
                      <a:endParaRPr lang="id-ID" dirty="0"/>
                    </a:p>
                  </a:txBody>
                  <a:tcPr/>
                </a:tc>
              </a:tr>
              <a:tr h="1094740">
                <a:tc>
                  <a:txBody>
                    <a:bodyPr/>
                    <a:lstStyle/>
                    <a:p>
                      <a:r>
                        <a:rPr lang="id-ID" dirty="0" smtClean="0"/>
                        <a:t>Unsur</a:t>
                      </a:r>
                      <a:r>
                        <a:rPr lang="id-ID" baseline="0" dirty="0" smtClean="0"/>
                        <a:t> isi menjadi penting</a:t>
                      </a:r>
                      <a:endParaRPr lang="id-ID" dirty="0"/>
                    </a:p>
                  </a:txBody>
                  <a:tcPr/>
                </a:tc>
                <a:tc>
                  <a:txBody>
                    <a:bodyPr/>
                    <a:lstStyle/>
                    <a:p>
                      <a:r>
                        <a:rPr lang="id-ID" dirty="0" smtClean="0"/>
                        <a:t>Unsur hubungan menjadi lebih penting</a:t>
                      </a:r>
                      <a:r>
                        <a:rPr lang="id-ID" baseline="0" dirty="0" smtClean="0"/>
                        <a:t> dibanding isi</a:t>
                      </a:r>
                      <a:endParaRPr lang="id-ID"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2439888"/>
          </a:xfrm>
        </p:spPr>
        <p:txBody>
          <a:bodyPr>
            <a:normAutofit/>
          </a:bodyPr>
          <a:lstStyle/>
          <a:p>
            <a:pPr algn="ctr"/>
            <a:r>
              <a:rPr lang="id-ID" dirty="0" smtClean="0"/>
              <a:t>Apakah Media Massa memiliki Efek yang Besar bagi Khalayak?</a:t>
            </a:r>
            <a:endParaRPr lang="id-ID" dirty="0"/>
          </a:p>
        </p:txBody>
      </p:sp>
      <p:sp>
        <p:nvSpPr>
          <p:cNvPr id="3" name="Content Placeholder 2"/>
          <p:cNvSpPr>
            <a:spLocks noGrp="1"/>
          </p:cNvSpPr>
          <p:nvPr>
            <p:ph idx="1"/>
          </p:nvPr>
        </p:nvSpPr>
        <p:spPr>
          <a:xfrm>
            <a:off x="457200" y="3200400"/>
            <a:ext cx="8229600" cy="3067848"/>
          </a:xfrm>
        </p:spPr>
        <p:txBody>
          <a:bodyPr/>
          <a:lstStyle/>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915888"/>
          </a:xfrm>
        </p:spPr>
        <p:txBody>
          <a:bodyPr/>
          <a:lstStyle/>
          <a:p>
            <a:r>
              <a:rPr lang="id-ID" dirty="0" smtClean="0"/>
              <a:t>Efek Media massa (McQuail)</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Bila terjadi efek media, maka efek tersebut bisa merupakan peneguhan dari sikap dan pendaapt yang ada</a:t>
            </a:r>
          </a:p>
          <a:p>
            <a:r>
              <a:rPr lang="id-ID" dirty="0" smtClean="0"/>
              <a:t>Makin besar monopoli komunikasi massa, makin besar kemungkinan adanya oerubahan pendapat</a:t>
            </a:r>
          </a:p>
          <a:p>
            <a:r>
              <a:rPr lang="id-ID" dirty="0" smtClean="0"/>
              <a:t>Persoalan yang dianggap penting oleh khalayak akan mempengaruhi kemungkinan adanya pengaruh media massa</a:t>
            </a:r>
          </a:p>
          <a:p>
            <a:r>
              <a:rPr lang="id-ID" dirty="0" smtClean="0"/>
              <a:t>Pemilihan dan penafsiran isi media oleh khalayak dipengaruhi pendapat atau kepentingan tertentu</a:t>
            </a:r>
          </a:p>
          <a:p>
            <a:r>
              <a:rPr lang="id-ID" dirty="0" smtClean="0"/>
              <a:t>Hubungan interpersonal pada khalayak mengantarai arus isi komunikasi, membatasi dan menentukan efek yang terjadi</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2363688"/>
          </a:xfrm>
        </p:spPr>
        <p:txBody>
          <a:bodyPr>
            <a:normAutofit/>
          </a:bodyPr>
          <a:lstStyle/>
          <a:p>
            <a:pPr algn="ctr"/>
            <a:r>
              <a:rPr lang="id-ID" dirty="0" smtClean="0"/>
              <a:t>Teori-Teori Media Massa dan Khalayak</a:t>
            </a:r>
            <a:endParaRPr lang="id-ID" dirty="0"/>
          </a:p>
        </p:txBody>
      </p:sp>
      <p:sp>
        <p:nvSpPr>
          <p:cNvPr id="3" name="Content Placeholder 2"/>
          <p:cNvSpPr>
            <a:spLocks noGrp="1"/>
          </p:cNvSpPr>
          <p:nvPr>
            <p:ph idx="1"/>
          </p:nvPr>
        </p:nvSpPr>
        <p:spPr>
          <a:xfrm>
            <a:off x="533400" y="3352800"/>
            <a:ext cx="8229600" cy="2839248"/>
          </a:xfrm>
        </p:spPr>
        <p:txBody>
          <a:bodyPr/>
          <a:lstStyle/>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Uses &amp; Gratification (Elihu Katz)</a:t>
            </a:r>
            <a:endParaRPr lang="id-ID" dirty="0"/>
          </a:p>
        </p:txBody>
      </p:sp>
      <p:sp>
        <p:nvSpPr>
          <p:cNvPr id="3" name="Content Placeholder 2"/>
          <p:cNvSpPr>
            <a:spLocks noGrp="1"/>
          </p:cNvSpPr>
          <p:nvPr>
            <p:ph idx="1"/>
          </p:nvPr>
        </p:nvSpPr>
        <p:spPr/>
        <p:txBody>
          <a:bodyPr/>
          <a:lstStyle/>
          <a:p>
            <a:r>
              <a:rPr lang="id-ID" dirty="0" smtClean="0"/>
              <a:t>Khalayak aktif menggunakan media untuk memenuhi kebutuhannya</a:t>
            </a:r>
          </a:p>
          <a:p>
            <a:r>
              <a:rPr lang="id-ID" dirty="0" smtClean="0"/>
              <a:t>Khalayak akan menggunakan media-media tertentu (uses) dan memberikan kepuasan baginya (gratification)</a:t>
            </a:r>
          </a:p>
          <a:p>
            <a:r>
              <a:rPr lang="id-ID" dirty="0" smtClean="0"/>
              <a:t>Media massa memberikan efek afektif pada khalayak</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Agenda Setting </a:t>
            </a:r>
            <a:br>
              <a:rPr lang="id-ID" dirty="0" smtClean="0"/>
            </a:br>
            <a:r>
              <a:rPr lang="id-ID" dirty="0" smtClean="0"/>
              <a:t>(Maxwell E. McComb&amp;Donald L. Shaw)</a:t>
            </a:r>
            <a:endParaRPr lang="id-ID" dirty="0"/>
          </a:p>
        </p:txBody>
      </p:sp>
      <p:sp>
        <p:nvSpPr>
          <p:cNvPr id="3" name="Content Placeholder 2"/>
          <p:cNvSpPr>
            <a:spLocks noGrp="1"/>
          </p:cNvSpPr>
          <p:nvPr>
            <p:ph idx="1"/>
          </p:nvPr>
        </p:nvSpPr>
        <p:spPr/>
        <p:txBody>
          <a:bodyPr/>
          <a:lstStyle/>
          <a:p>
            <a:r>
              <a:rPr lang="id-ID" dirty="0" smtClean="0"/>
              <a:t>Media massa mempengaruhi persepsi khalayak mengenai berbagai hal yang dianggap penting</a:t>
            </a:r>
          </a:p>
          <a:p>
            <a:r>
              <a:rPr lang="id-ID" dirty="0" smtClean="0"/>
              <a:t>Bila media massa selalu memuat nama seseorang/ sebuah peristiwa tertentu maka orang atau peristiwa tersebut akan dianggap penting oleh audiens/khalayak</a:t>
            </a:r>
          </a:p>
          <a:p>
            <a:r>
              <a:rPr lang="id-ID" dirty="0" smtClean="0"/>
              <a:t>Media massa memberikan efek kognitif pada khalayak/audiens</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UPJ">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 xmlns:thm15="http://schemas.microsoft.com/office/thememl/2012/main" name="Tema UPJ" id="{CAFE1C40-D012-4607-9BCF-AB1A801C2731}" vid="{1E717DCA-0356-4A73-B04F-718B56933FA6}"/>
    </a:ext>
  </a:extLst>
</a:theme>
</file>

<file path=docProps/app.xml><?xml version="1.0" encoding="utf-8"?>
<Properties xmlns="http://schemas.openxmlformats.org/officeDocument/2006/extended-properties" xmlns:vt="http://schemas.openxmlformats.org/officeDocument/2006/docPropsVTypes">
  <Template>template</Template>
  <TotalTime>117</TotalTime>
  <Words>762</Words>
  <Application>Microsoft Office PowerPoint</Application>
  <PresentationFormat>On-screen Show (4:3)</PresentationFormat>
  <Paragraphs>83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Tema UPJ</vt:lpstr>
      <vt:lpstr>Sistem Komunikasi Massa</vt:lpstr>
      <vt:lpstr>Komunikasi Massa</vt:lpstr>
      <vt:lpstr>4 Tanda Pokok Komunikasi Massa (Elizabeth Noelle Neumann)</vt:lpstr>
      <vt:lpstr>Karakteristik Komunikasi Massa vs Interpersonal</vt:lpstr>
      <vt:lpstr>Apakah Media Massa memiliki Efek yang Besar bagi Khalayak?</vt:lpstr>
      <vt:lpstr>Efek Media massa (McQuail)</vt:lpstr>
      <vt:lpstr>Teori-Teori Media Massa dan Khalayak</vt:lpstr>
      <vt:lpstr>Uses &amp; Gratification (Elihu Katz)</vt:lpstr>
      <vt:lpstr>Agenda Setting  (Maxwell E. McComb&amp;Donald L. Shaw)</vt:lpstr>
      <vt:lpstr>Detik.com</vt:lpstr>
      <vt:lpstr>Spiral of Silence  (Elizabeth Noelle Neumann)</vt:lpstr>
      <vt:lpstr>Contoh Berita di Media Online</vt:lpstr>
      <vt:lpstr>Efek Media Massa</vt:lpstr>
      <vt:lpstr>Efek Kehadiran Media Massa</vt:lpstr>
      <vt:lpstr>Realitas Media = Realitas Buatan</vt:lpstr>
      <vt:lpstr>Tahap dalam Efek Adegan Kekerasan di Televisi</vt:lpstr>
      <vt:lpstr>Diskusi</vt:lpstr>
      <vt:lpstr>Bocah SD Tewas Gara-Gara Meniru Adegan Manusia Harimau (berantai.com)</vt:lpstr>
      <vt:lpstr>Tugas Kelompok</vt:lpstr>
      <vt:lpstr>Sistematika Tugas Kelompok</vt:lpstr>
      <vt:lpstr>Thank you and see you next week...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Komunikasi Massa</dc:title>
  <dc:creator>USER</dc:creator>
  <cp:lastModifiedBy>USER</cp:lastModifiedBy>
  <cp:revision>29</cp:revision>
  <dcterms:created xsi:type="dcterms:W3CDTF">2006-08-16T00:00:00Z</dcterms:created>
  <dcterms:modified xsi:type="dcterms:W3CDTF">2016-11-04T17:28:21Z</dcterms:modified>
</cp:coreProperties>
</file>