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90" r:id="rId4"/>
    <p:sldId id="291" r:id="rId5"/>
    <p:sldId id="294" r:id="rId6"/>
    <p:sldId id="292" r:id="rId7"/>
    <p:sldId id="293" r:id="rId8"/>
    <p:sldId id="259" r:id="rId9"/>
    <p:sldId id="260" r:id="rId10"/>
    <p:sldId id="261" r:id="rId11"/>
    <p:sldId id="283" r:id="rId12"/>
    <p:sldId id="262" r:id="rId13"/>
    <p:sldId id="263" r:id="rId14"/>
    <p:sldId id="284" r:id="rId15"/>
    <p:sldId id="265" r:id="rId16"/>
    <p:sldId id="285" r:id="rId17"/>
    <p:sldId id="286" r:id="rId18"/>
    <p:sldId id="266" r:id="rId19"/>
    <p:sldId id="287" r:id="rId20"/>
    <p:sldId id="288" r:id="rId21"/>
    <p:sldId id="289" r:id="rId22"/>
    <p:sldId id="271" r:id="rId23"/>
  </p:sldIdLst>
  <p:sldSz cx="9144000" cy="5143500" type="screen16x9"/>
  <p:notesSz cx="6858000" cy="9144000"/>
  <p:embeddedFontLst>
    <p:embeddedFont>
      <p:font typeface="Montserrat ExtraBold" charset="0"/>
      <p:bold r:id="rId25"/>
      <p:boldItalic r:id="rId26"/>
    </p:embeddedFont>
    <p:embeddedFont>
      <p:font typeface="Impact" pitchFamily="34" charset="0"/>
      <p:regular r:id="rId27"/>
    </p:embeddedFont>
    <p:embeddedFont>
      <p:font typeface="Montserrat" pitchFamily="2" charset="0"/>
      <p:regular r:id="rId28"/>
      <p:bold r:id="rId29"/>
    </p:embeddedFont>
    <p:embeddedFont>
      <p:font typeface="Montserrat Light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D322D0-D20C-4727-B3BD-2F78E07D0966}">
  <a:tblStyle styleId="{3CD322D0-D20C-4727-B3BD-2F78E07D09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0578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1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8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 smtClean="0"/>
              <a:t> </a:t>
            </a:r>
            <a:r>
              <a:rPr lang="en" dirty="0"/>
              <a:t>KETERBUKAAN </a:t>
            </a:r>
            <a:r>
              <a:rPr lang="en" dirty="0" smtClean="0"/>
              <a:t>DIRI dan</a:t>
            </a:r>
            <a:r>
              <a:rPr lang="en" dirty="0"/>
              <a:t> </a:t>
            </a:r>
            <a:r>
              <a:rPr lang="en" dirty="0" smtClean="0"/>
              <a:t>IKLIM </a:t>
            </a:r>
            <a:r>
              <a:rPr lang="en" dirty="0" smtClean="0"/>
              <a:t>KOMUNIKASI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Apa itu </a:t>
            </a:r>
            <a:r>
              <a:rPr lang="en" dirty="0" smtClean="0"/>
              <a:t>iklim </a:t>
            </a:r>
            <a:r>
              <a:rPr lang="en" sz="2400" dirty="0" smtClean="0"/>
              <a:t>komunikasi?</a:t>
            </a:r>
            <a:endParaRPr sz="2400"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Suasana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lingkungan</a:t>
            </a:r>
            <a:r>
              <a:rPr lang="en-US" dirty="0" smtClean="0">
                <a:sym typeface="Wingdings" pitchFamily="2" charset="2"/>
              </a:rPr>
              <a:t> </a:t>
            </a:r>
            <a:endParaRPr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Proses </a:t>
            </a:r>
            <a:r>
              <a:rPr lang="en-US" dirty="0" err="1" smtClean="0">
                <a:sym typeface="Wingdings" pitchFamily="2" charset="2"/>
              </a:rPr>
              <a:t>sistemis</a:t>
            </a:r>
            <a:r>
              <a:rPr lang="en-US" dirty="0" smtClean="0">
                <a:sym typeface="Wingdings" pitchFamily="2" charset="2"/>
              </a:rPr>
              <a:t> orang </a:t>
            </a:r>
            <a:r>
              <a:rPr lang="en-US" dirty="0" err="1" smtClean="0">
                <a:sym typeface="Wingdings" pitchFamily="2" charset="2"/>
              </a:rPr>
              <a:t>berinteraksi</a:t>
            </a:r>
            <a:r>
              <a:rPr lang="en-US" dirty="0" smtClean="0">
                <a:sym typeface="Wingdings" pitchFamily="2" charset="2"/>
              </a:rPr>
              <a:t> </a:t>
            </a:r>
            <a:endParaRPr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Suasana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lingkungan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terbangun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proses </a:t>
            </a:r>
            <a:r>
              <a:rPr lang="en-US" dirty="0" err="1" smtClean="0">
                <a:sym typeface="Wingdings" pitchFamily="2" charset="2"/>
              </a:rPr>
              <a:t>interaksi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berlangsung</a:t>
            </a:r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IKLIM </a:t>
            </a:r>
            <a:r>
              <a:rPr lang="en-US" sz="2000" dirty="0" smtClean="0"/>
              <a:t>KOMUNIKASI</a:t>
            </a:r>
            <a:endParaRPr lang="id-ID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objektif</a:t>
            </a:r>
            <a:endParaRPr lang="en-US" dirty="0"/>
          </a:p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sepihak</a:t>
            </a:r>
            <a:endParaRPr lang="en-US" dirty="0"/>
          </a:p>
          <a:p>
            <a:pPr lvl="0"/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orang</a:t>
            </a:r>
          </a:p>
          <a:p>
            <a:pPr lvl="0"/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(</a:t>
            </a:r>
            <a:r>
              <a:rPr lang="en-US" b="1" dirty="0" err="1" smtClean="0"/>
              <a:t>konteks</a:t>
            </a:r>
            <a:r>
              <a:rPr lang="en-US" b="1" dirty="0" smtClean="0"/>
              <a:t> </a:t>
            </a:r>
            <a:r>
              <a:rPr lang="en-US" b="1" dirty="0" err="1" smtClean="0"/>
              <a:t>publik</a:t>
            </a:r>
            <a:r>
              <a:rPr lang="en-US" b="1" dirty="0" smtClean="0"/>
              <a:t>,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personal</a:t>
            </a:r>
            <a:r>
              <a:rPr lang="en-US" dirty="0" smtClean="0"/>
              <a:t>)</a:t>
            </a:r>
            <a:endParaRPr lang="en-US" dirty="0"/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60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1469575" y="2269150"/>
            <a:ext cx="6204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IKLIM INTERPERSONAL</a:t>
            </a:r>
            <a:endParaRPr sz="4000"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469575" y="3259152"/>
            <a:ext cx="6204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</a:rPr>
              <a:t>Perasaan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keseluruhan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antara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orang-orang, </a:t>
            </a:r>
            <a:r>
              <a:rPr lang="en-US" sz="1800" dirty="0">
                <a:solidFill>
                  <a:schemeClr val="tx1"/>
                </a:solidFill>
              </a:rPr>
              <a:t>yang </a:t>
            </a:r>
            <a:r>
              <a:rPr lang="en-US" sz="1800" dirty="0" err="1">
                <a:solidFill>
                  <a:schemeClr val="tx1"/>
                </a:solidFill>
              </a:rPr>
              <a:t>muncul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sebagian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cara</a:t>
            </a:r>
            <a:r>
              <a:rPr lang="en-US" sz="1800" dirty="0">
                <a:solidFill>
                  <a:schemeClr val="tx1"/>
                </a:solidFill>
              </a:rPr>
              <a:t> orang </a:t>
            </a:r>
            <a:r>
              <a:rPr lang="en-US" sz="1800" dirty="0" err="1">
                <a:solidFill>
                  <a:schemeClr val="tx1"/>
                </a:solidFill>
              </a:rPr>
              <a:t>berkomunikasi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sama</a:t>
            </a:r>
            <a:r>
              <a:rPr lang="en-US" sz="1800" dirty="0">
                <a:solidFill>
                  <a:schemeClr val="tx1"/>
                </a:solidFill>
              </a:rPr>
              <a:t> lain.</a:t>
            </a:r>
          </a:p>
        </p:txBody>
      </p:sp>
      <p:sp>
        <p:nvSpPr>
          <p:cNvPr id="105" name="Google Shape;105;p19"/>
          <p:cNvSpPr/>
          <p:nvPr/>
        </p:nvSpPr>
        <p:spPr>
          <a:xfrm>
            <a:off x="4526411" y="903535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1473024">
            <a:off x="3484805" y="1483141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304841" y="792600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 rot="2487194">
            <a:off x="4116261" y="20855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indent="0">
              <a:buNone/>
            </a:pPr>
            <a:r>
              <a:rPr lang="en-US" sz="1600" b="1" dirty="0" err="1"/>
              <a:t>Komunikasi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Membangun</a:t>
            </a:r>
            <a:r>
              <a:rPr lang="en-US" sz="1600" b="1" dirty="0"/>
              <a:t> </a:t>
            </a:r>
            <a:r>
              <a:rPr lang="en-US" sz="1600" b="1" dirty="0" err="1"/>
              <a:t>Iklim</a:t>
            </a:r>
            <a:r>
              <a:rPr lang="en-US" sz="1600" b="1" dirty="0"/>
              <a:t> yang </a:t>
            </a:r>
            <a:r>
              <a:rPr lang="en-US" sz="1600" b="1" dirty="0" err="1"/>
              <a:t>Mendukung</a:t>
            </a:r>
            <a:endParaRPr lang="en-US" sz="1600"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Tingkatan </a:t>
            </a:r>
            <a:r>
              <a:rPr lang="en" dirty="0" smtClean="0"/>
              <a:t>konfirmasi dan tidak konfirmasi</a:t>
            </a:r>
            <a:endParaRPr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IKLIM </a:t>
            </a:r>
            <a:r>
              <a:rPr lang="en" sz="1600" dirty="0" smtClean="0"/>
              <a:t>INTERPERSONAL</a:t>
            </a:r>
            <a:endParaRPr dirty="0"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indent="0">
              <a:buNone/>
            </a:pPr>
            <a:r>
              <a:rPr lang="en-US" b="1" dirty="0" err="1" smtClean="0"/>
              <a:t>Iklim</a:t>
            </a:r>
            <a:r>
              <a:rPr lang="en-US" b="1" dirty="0" smtClean="0"/>
              <a:t> </a:t>
            </a:r>
            <a:r>
              <a:rPr lang="en-US" b="1" dirty="0" err="1" smtClean="0"/>
              <a:t>Bertahan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Mendukung</a:t>
            </a:r>
            <a:endParaRPr lang="en-US" b="1" dirty="0" smtClean="0"/>
          </a:p>
          <a:p>
            <a:pPr lvl="0"/>
            <a:r>
              <a:rPr lang="en-US" sz="1400" dirty="0" err="1"/>
              <a:t>Evaluasi</a:t>
            </a:r>
            <a:r>
              <a:rPr lang="en-US" sz="1400" dirty="0"/>
              <a:t> </a:t>
            </a:r>
            <a:r>
              <a:rPr lang="en-US" sz="1400" dirty="0" err="1"/>
              <a:t>Lawan</a:t>
            </a:r>
            <a:r>
              <a:rPr lang="en-US" sz="1400" dirty="0"/>
              <a:t> </a:t>
            </a:r>
            <a:r>
              <a:rPr lang="en-US" sz="1400" dirty="0" err="1"/>
              <a:t>Deskripsi</a:t>
            </a:r>
            <a:endParaRPr lang="en-US" sz="1400" dirty="0"/>
          </a:p>
          <a:p>
            <a:pPr lvl="0"/>
            <a:r>
              <a:rPr lang="en-US" sz="1400" dirty="0" err="1"/>
              <a:t>Kepastian</a:t>
            </a:r>
            <a:r>
              <a:rPr lang="en-US" sz="1400" dirty="0"/>
              <a:t> </a:t>
            </a:r>
            <a:r>
              <a:rPr lang="en-US" sz="1400" dirty="0" err="1"/>
              <a:t>Lawan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Sementara</a:t>
            </a:r>
            <a:endParaRPr lang="en-US" sz="1400" dirty="0"/>
          </a:p>
          <a:p>
            <a:pPr lvl="0"/>
            <a:r>
              <a:rPr lang="en-US" sz="1400" dirty="0" err="1"/>
              <a:t>Strategi</a:t>
            </a:r>
            <a:r>
              <a:rPr lang="en-US" sz="1400" dirty="0"/>
              <a:t> </a:t>
            </a:r>
            <a:r>
              <a:rPr lang="en-US" sz="1400" dirty="0" err="1"/>
              <a:t>Lawan</a:t>
            </a:r>
            <a:r>
              <a:rPr lang="en-US" sz="1400" dirty="0"/>
              <a:t> </a:t>
            </a:r>
            <a:r>
              <a:rPr lang="en-US" sz="1400" dirty="0" err="1"/>
              <a:t>Spontanitas</a:t>
            </a:r>
            <a:endParaRPr lang="en-US" sz="1400" dirty="0"/>
          </a:p>
          <a:p>
            <a:pPr lvl="0"/>
            <a:r>
              <a:rPr lang="en-US" sz="1400" dirty="0" err="1"/>
              <a:t>Kontrol</a:t>
            </a:r>
            <a:r>
              <a:rPr lang="en-US" sz="1400" dirty="0"/>
              <a:t> </a:t>
            </a:r>
            <a:r>
              <a:rPr lang="en-US" sz="1400" dirty="0" err="1"/>
              <a:t>Lawan</a:t>
            </a:r>
            <a:r>
              <a:rPr lang="en-US" sz="1400" dirty="0"/>
              <a:t> </a:t>
            </a:r>
            <a:r>
              <a:rPr lang="en-US" sz="1400" dirty="0" err="1"/>
              <a:t>Orientasi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endParaRPr lang="en-US" sz="1400" dirty="0"/>
          </a:p>
          <a:p>
            <a:pPr lvl="0"/>
            <a:r>
              <a:rPr lang="en-US" sz="1400" dirty="0" err="1"/>
              <a:t>Netralitas</a:t>
            </a:r>
            <a:r>
              <a:rPr lang="en-US" sz="1400" dirty="0"/>
              <a:t> </a:t>
            </a:r>
            <a:r>
              <a:rPr lang="en-US" sz="1400" dirty="0" err="1"/>
              <a:t>Lawan</a:t>
            </a:r>
            <a:r>
              <a:rPr lang="en-US" sz="1400" dirty="0"/>
              <a:t> </a:t>
            </a:r>
            <a:r>
              <a:rPr lang="en-US" sz="1400" dirty="0" err="1"/>
              <a:t>Empati</a:t>
            </a:r>
            <a:endParaRPr lang="en-US" sz="1400" dirty="0"/>
          </a:p>
          <a:p>
            <a:pPr lvl="0"/>
            <a:r>
              <a:rPr lang="en-US" sz="1400" dirty="0" err="1"/>
              <a:t>Keunggulan</a:t>
            </a:r>
            <a:r>
              <a:rPr lang="en-US" sz="1400" dirty="0"/>
              <a:t> </a:t>
            </a:r>
            <a:r>
              <a:rPr lang="en-US" sz="1400" dirty="0" err="1"/>
              <a:t>Lawan</a:t>
            </a:r>
            <a:r>
              <a:rPr lang="en-US" sz="1400" dirty="0"/>
              <a:t> </a:t>
            </a:r>
            <a:r>
              <a:rPr lang="en-US" sz="1400" dirty="0" err="1"/>
              <a:t>Persamaan</a:t>
            </a:r>
            <a:endParaRPr lang="en-US" sz="14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b="1" dirty="0" err="1"/>
              <a:t>Komunikasi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Membangun</a:t>
            </a:r>
            <a:r>
              <a:rPr lang="en-US" sz="2000" b="1" dirty="0"/>
              <a:t> </a:t>
            </a:r>
            <a:r>
              <a:rPr lang="en-US" sz="2000" b="1" dirty="0" err="1"/>
              <a:t>Iklim</a:t>
            </a:r>
            <a:r>
              <a:rPr lang="en-US" sz="2000" b="1" dirty="0"/>
              <a:t> yang </a:t>
            </a:r>
            <a:r>
              <a:rPr lang="en-US" sz="2000" b="1" dirty="0" err="1"/>
              <a:t>Mendukung</a:t>
            </a:r>
            <a:r>
              <a:rPr lang="en-US" sz="2000" b="1" dirty="0"/>
              <a:t/>
            </a:r>
            <a:br>
              <a:rPr lang="en-US" sz="2000" b="1" dirty="0"/>
            </a:br>
            <a:endParaRPr lang="id-ID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Konfirmasi</a:t>
            </a:r>
            <a:r>
              <a:rPr lang="en-US" dirty="0"/>
              <a:t> (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dihargai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. </a:t>
            </a:r>
          </a:p>
          <a:p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Konfirmasi</a:t>
            </a:r>
            <a:r>
              <a:rPr lang="en-US" dirty="0"/>
              <a:t>;</a:t>
            </a:r>
          </a:p>
          <a:p>
            <a:pPr marL="1003300" lvl="1" indent="-457200">
              <a:buFont typeface="+mj-lt"/>
              <a:buAutoNum type="arabicPeriod"/>
            </a:pPr>
            <a:r>
              <a:rPr lang="en-US" sz="1400" b="1" dirty="0" err="1">
                <a:solidFill>
                  <a:schemeClr val="tx1"/>
                </a:solidFill>
              </a:rPr>
              <a:t>Pengakuan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keberadaan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orang lain (recognition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marL="1003300" lvl="1" indent="-457200">
              <a:buFont typeface="+mj-lt"/>
              <a:buAutoNum type="arabicPeriod"/>
            </a:pPr>
            <a:r>
              <a:rPr lang="en-US" sz="1400" b="1" dirty="0" err="1">
                <a:solidFill>
                  <a:schemeClr val="tx1"/>
                </a:solidFill>
              </a:rPr>
              <a:t>Pengakuan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perasaan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orang lain (acknowledgement)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003300" lvl="1" indent="-457200">
              <a:buFont typeface="+mj-lt"/>
              <a:buAutoNum type="arabicPeriod"/>
            </a:pPr>
            <a:r>
              <a:rPr lang="en-US" sz="1400" b="1" dirty="0" err="1" smtClean="0">
                <a:solidFill>
                  <a:schemeClr val="tx1"/>
                </a:solidFill>
              </a:rPr>
              <a:t>Pengesahan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perasaan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pikiran</a:t>
            </a:r>
            <a:r>
              <a:rPr lang="en-US" sz="1400" dirty="0" smtClean="0">
                <a:solidFill>
                  <a:schemeClr val="tx1"/>
                </a:solidFill>
              </a:rPr>
              <a:t> (endorsement) </a:t>
            </a:r>
          </a:p>
          <a:p>
            <a:pPr marL="1003300" lvl="1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1003300" lvl="1" indent="-457200">
              <a:buFont typeface="+mj-lt"/>
              <a:buAutoNum type="arabicPeriod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16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179512" y="123478"/>
            <a:ext cx="4228587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03300" lvl="1" indent="-457200">
              <a:buFont typeface="+mj-lt"/>
              <a:buAutoNum type="arabicPeriod"/>
            </a:pPr>
            <a:r>
              <a:rPr lang="en-US" sz="1200" b="1" dirty="0" err="1">
                <a:solidFill>
                  <a:schemeClr val="tx1"/>
                </a:solidFill>
              </a:rPr>
              <a:t>Pengakuan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keberadaan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orang lain (recognition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sz="1200" dirty="0" err="1">
                <a:solidFill>
                  <a:schemeClr val="tx1"/>
                </a:solidFill>
              </a:rPr>
              <a:t>Konfirmasi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respon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; </a:t>
            </a:r>
            <a:r>
              <a:rPr lang="en-US" sz="1200" dirty="0" err="1">
                <a:solidFill>
                  <a:schemeClr val="tx1"/>
                </a:solidFill>
              </a:rPr>
              <a:t>senyum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menyapa</a:t>
            </a:r>
            <a:r>
              <a:rPr lang="en-US" sz="1200" dirty="0">
                <a:solidFill>
                  <a:schemeClr val="tx1"/>
                </a:solidFill>
              </a:rPr>
              <a:t> hi/ hallo.</a:t>
            </a:r>
          </a:p>
          <a:p>
            <a:pPr lvl="0"/>
            <a:r>
              <a:rPr lang="en-US" sz="1200" dirty="0" err="1">
                <a:solidFill>
                  <a:schemeClr val="tx1"/>
                </a:solidFill>
              </a:rPr>
              <a:t>Diskonfirmasi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diam</a:t>
            </a:r>
            <a:r>
              <a:rPr lang="en-US" sz="1200" dirty="0">
                <a:solidFill>
                  <a:schemeClr val="tx1"/>
                </a:solidFill>
              </a:rPr>
              <a:t>/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berkomunikasi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pPr marL="1003300" lvl="1" indent="-457200">
              <a:buFont typeface="+mj-lt"/>
              <a:buAutoNum type="arabicPeriod" startAt="2"/>
            </a:pPr>
            <a:r>
              <a:rPr lang="en-US" sz="1200" b="1" dirty="0" err="1">
                <a:solidFill>
                  <a:schemeClr val="tx1"/>
                </a:solidFill>
              </a:rPr>
              <a:t>Pengakuan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perasaan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orang lain (acknowledgement)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/>
            <a:r>
              <a:rPr lang="en-US" sz="1200" dirty="0" err="1">
                <a:solidFill>
                  <a:schemeClr val="tx1"/>
                </a:solidFill>
              </a:rPr>
              <a:t>Konfirmasi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respon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mempertimbangkan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perasaan</a:t>
            </a:r>
            <a:r>
              <a:rPr lang="en-US" sz="1200" dirty="0">
                <a:solidFill>
                  <a:schemeClr val="tx1"/>
                </a:solidFill>
              </a:rPr>
              <a:t>. (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selalu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setuju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sz="1200" dirty="0" err="1">
                <a:solidFill>
                  <a:schemeClr val="tx1"/>
                </a:solidFill>
              </a:rPr>
              <a:t>Diskonfirmasi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berkomunikasi</a:t>
            </a:r>
            <a:r>
              <a:rPr lang="en-US" sz="1200" dirty="0">
                <a:solidFill>
                  <a:schemeClr val="tx1"/>
                </a:solidFill>
              </a:rPr>
              <a:t>/ </a:t>
            </a:r>
            <a:r>
              <a:rPr lang="en-US" sz="1200" dirty="0" err="1">
                <a:solidFill>
                  <a:schemeClr val="tx1"/>
                </a:solidFill>
              </a:rPr>
              <a:t>memberikan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tanggapan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sesuai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sedang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dibicarakan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pPr marL="1003300" lvl="1" indent="-457200">
              <a:buFont typeface="+mj-lt"/>
              <a:buAutoNum type="arabicPeriod" startAt="3"/>
            </a:pPr>
            <a:r>
              <a:rPr lang="en-US" sz="1200" b="1" dirty="0" err="1">
                <a:solidFill>
                  <a:schemeClr val="tx1"/>
                </a:solidFill>
              </a:rPr>
              <a:t>Pengesahan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perasaan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pikiran</a:t>
            </a:r>
            <a:r>
              <a:rPr lang="en-US" sz="1200" dirty="0">
                <a:solidFill>
                  <a:schemeClr val="tx1"/>
                </a:solidFill>
              </a:rPr>
              <a:t> (endorsement)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/>
            <a:r>
              <a:rPr lang="en-US" sz="1200" dirty="0" err="1">
                <a:solidFill>
                  <a:schemeClr val="tx1"/>
                </a:solidFill>
              </a:rPr>
              <a:t>Konfirmasi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merespon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menyetujui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perasaan</a:t>
            </a:r>
            <a:r>
              <a:rPr lang="en-US" sz="1200" dirty="0">
                <a:solidFill>
                  <a:schemeClr val="tx1"/>
                </a:solidFill>
              </a:rPr>
              <a:t> &amp; </a:t>
            </a:r>
            <a:r>
              <a:rPr lang="en-US" sz="1200" dirty="0" err="1">
                <a:solidFill>
                  <a:schemeClr val="tx1"/>
                </a:solidFill>
              </a:rPr>
              <a:t>pemikiran</a:t>
            </a:r>
            <a:r>
              <a:rPr lang="en-US" sz="1200" dirty="0">
                <a:solidFill>
                  <a:schemeClr val="tx1"/>
                </a:solidFill>
              </a:rPr>
              <a:t> orang lain.</a:t>
            </a:r>
          </a:p>
          <a:p>
            <a:pPr lvl="0"/>
            <a:r>
              <a:rPr lang="en-US" sz="1200" dirty="0" err="1">
                <a:solidFill>
                  <a:schemeClr val="tx1"/>
                </a:solidFill>
              </a:rPr>
              <a:t>Diskonfirmasi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menerima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pikiran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perasaannya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lebih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extrim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bisa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berujung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menjatuhkan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546100" lvl="1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IKLIM BERTAHAN DAN </a:t>
            </a:r>
            <a:r>
              <a:rPr lang="en-US" sz="2000" dirty="0" smtClean="0"/>
              <a:t>MENDUKUNG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berjaga-jaga</a:t>
            </a:r>
            <a:r>
              <a:rPr lang="en-US" dirty="0"/>
              <a:t> (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(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).</a:t>
            </a:r>
          </a:p>
          <a:p>
            <a:pPr marL="88900" indent="0"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91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IKLIM BERTAHAN DAN </a:t>
            </a:r>
            <a:r>
              <a:rPr lang="en-US" sz="2000" dirty="0" smtClean="0"/>
              <a:t>MENDUKUNG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176213" algn="l"/>
              </a:tabLst>
            </a:pPr>
            <a:r>
              <a:rPr lang="en-US" sz="1800" dirty="0" smtClean="0"/>
              <a:t>		</a:t>
            </a:r>
            <a:r>
              <a:rPr lang="en-US" sz="1800" dirty="0" err="1" smtClean="0"/>
              <a:t>Enam</a:t>
            </a:r>
            <a:r>
              <a:rPr lang="en-US" sz="1800" dirty="0" smtClean="0"/>
              <a:t> </a:t>
            </a:r>
            <a:r>
              <a:rPr lang="en-US" sz="1800" dirty="0" err="1"/>
              <a:t>tipe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yang </a:t>
            </a: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iklim</a:t>
            </a:r>
            <a:r>
              <a:rPr lang="en-US" sz="1800" dirty="0"/>
              <a:t> </a:t>
            </a:r>
            <a:r>
              <a:rPr lang="en-US" sz="1800" dirty="0" err="1"/>
              <a:t>bertahan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iklim</a:t>
            </a:r>
            <a:r>
              <a:rPr lang="en-US" sz="1800" dirty="0"/>
              <a:t> </a:t>
            </a:r>
            <a:r>
              <a:rPr lang="en-US" sz="1800" dirty="0" err="1"/>
              <a:t>mendukung</a:t>
            </a:r>
            <a:r>
              <a:rPr lang="en-US" sz="1800" dirty="0" smtClean="0"/>
              <a:t>:</a:t>
            </a:r>
          </a:p>
          <a:p>
            <a:pPr marL="546100" lvl="0" indent="-457200">
              <a:buFont typeface="+mj-lt"/>
              <a:buAutoNum type="arabicPeriod"/>
            </a:pPr>
            <a:r>
              <a:rPr lang="en-US" sz="1800" b="1" dirty="0" err="1">
                <a:solidFill>
                  <a:schemeClr val="tx1"/>
                </a:solidFill>
              </a:rPr>
              <a:t>Evaluasi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Deskripsi</a:t>
            </a:r>
            <a:endParaRPr lang="en-US" sz="1800" b="1" dirty="0">
              <a:solidFill>
                <a:schemeClr val="tx1"/>
              </a:solidFill>
            </a:endParaRPr>
          </a:p>
          <a:p>
            <a:pPr marL="546100" lvl="0" indent="-457200">
              <a:buFont typeface="+mj-lt"/>
              <a:buAutoNum type="arabicPeriod"/>
            </a:pPr>
            <a:r>
              <a:rPr lang="en-US" sz="1800" b="1" dirty="0" err="1">
                <a:solidFill>
                  <a:schemeClr val="tx1"/>
                </a:solidFill>
              </a:rPr>
              <a:t>Kepastian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Ketentuan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Sementara</a:t>
            </a:r>
            <a:endParaRPr lang="en-US" sz="1800" b="1" dirty="0">
              <a:solidFill>
                <a:schemeClr val="tx1"/>
              </a:solidFill>
            </a:endParaRPr>
          </a:p>
          <a:p>
            <a:pPr marL="546100" lvl="0" indent="-457200">
              <a:buFont typeface="+mj-lt"/>
              <a:buAutoNum type="arabicPeriod"/>
            </a:pPr>
            <a:r>
              <a:rPr lang="en-US" sz="1800" b="1" dirty="0" err="1">
                <a:solidFill>
                  <a:schemeClr val="tx1"/>
                </a:solidFill>
              </a:rPr>
              <a:t>Strategi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Spontanitas</a:t>
            </a:r>
            <a:endParaRPr lang="en-US" sz="1800" b="1" dirty="0">
              <a:solidFill>
                <a:schemeClr val="tx1"/>
              </a:solidFill>
            </a:endParaRPr>
          </a:p>
          <a:p>
            <a:pPr marL="546100" lvl="0" indent="-457200">
              <a:buFont typeface="+mj-lt"/>
              <a:buAutoNum type="arabicPeriod"/>
            </a:pPr>
            <a:r>
              <a:rPr lang="en-US" sz="1800" b="1" dirty="0" err="1">
                <a:solidFill>
                  <a:schemeClr val="tx1"/>
                </a:solidFill>
              </a:rPr>
              <a:t>Kontrol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Orientasi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Masalah</a:t>
            </a:r>
            <a:endParaRPr lang="en-US" sz="1800" b="1" dirty="0">
              <a:solidFill>
                <a:schemeClr val="tx1"/>
              </a:solidFill>
            </a:endParaRPr>
          </a:p>
          <a:p>
            <a:pPr marL="546100" lvl="0" indent="-457200">
              <a:buFont typeface="+mj-lt"/>
              <a:buAutoNum type="arabicPeriod"/>
            </a:pPr>
            <a:r>
              <a:rPr lang="en-US" sz="1800" b="1" dirty="0" err="1">
                <a:solidFill>
                  <a:schemeClr val="tx1"/>
                </a:solidFill>
              </a:rPr>
              <a:t>Netralitas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Empati</a:t>
            </a:r>
            <a:endParaRPr lang="en-US" sz="1800" b="1" dirty="0">
              <a:solidFill>
                <a:schemeClr val="tx1"/>
              </a:solidFill>
            </a:endParaRPr>
          </a:p>
          <a:p>
            <a:pPr marL="546100" lvl="0" indent="-457200">
              <a:buFont typeface="+mj-lt"/>
              <a:buAutoNum type="arabicPeriod"/>
            </a:pPr>
            <a:r>
              <a:rPr lang="en-US" sz="1800" b="1" dirty="0" err="1">
                <a:solidFill>
                  <a:schemeClr val="tx1"/>
                </a:solidFill>
              </a:rPr>
              <a:t>Keunggulan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Persamaan</a:t>
            </a:r>
            <a:endParaRPr lang="en-US" sz="1800" b="1" dirty="0"/>
          </a:p>
          <a:p>
            <a:pPr>
              <a:buNone/>
              <a:tabLst>
                <a:tab pos="176213" algn="l"/>
              </a:tabLst>
            </a:pPr>
            <a:endParaRPr lang="en-US" sz="1800" dirty="0"/>
          </a:p>
          <a:p>
            <a:pPr marL="88900" indent="0">
              <a:buNone/>
            </a:pPr>
            <a:endParaRPr lang="id-ID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1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 idx="4294967295"/>
          </p:nvPr>
        </p:nvSpPr>
        <p:spPr>
          <a:xfrm>
            <a:off x="482200" y="1059582"/>
            <a:ext cx="8174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mpact"/>
                <a:cs typeface="Impact"/>
              </a:rPr>
              <a:t>TIPE KOMUNIKASI YANG MEMUNGKINKAN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Impact"/>
                <a:cs typeface="Impact"/>
              </a:rPr>
              <a:t/>
            </a:r>
            <a:b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Impact"/>
                <a:cs typeface="Impact"/>
              </a:rPr>
            </a:b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Impact"/>
                <a:cs typeface="Impact"/>
              </a:rPr>
              <a:t>IKLIM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mpact"/>
                <a:cs typeface="Impact"/>
              </a:rPr>
              <a:t>BERTAHAN DAN IKLIM MENDUKUNG</a:t>
            </a:r>
            <a:endParaRPr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1300" b="1" dirty="0" err="1"/>
              <a:t>Evaluasi</a:t>
            </a:r>
            <a:r>
              <a:rPr lang="en-US" sz="1300" b="1" dirty="0"/>
              <a:t> </a:t>
            </a:r>
            <a:r>
              <a:rPr lang="en-US" sz="1300" b="1" dirty="0" err="1" smtClean="0"/>
              <a:t>vs</a:t>
            </a:r>
            <a:r>
              <a:rPr lang="en-US" sz="1300" b="1" dirty="0" smtClean="0"/>
              <a:t> </a:t>
            </a:r>
            <a:r>
              <a:rPr lang="en-US" sz="1300" b="1" dirty="0" err="1"/>
              <a:t>Deskripsi</a:t>
            </a:r>
            <a:endParaRPr lang="en-US" sz="1300" b="1" dirty="0"/>
          </a:p>
          <a:p>
            <a:pPr lvl="0"/>
            <a:r>
              <a:rPr lang="en-US" sz="1300" dirty="0"/>
              <a:t>Orang </a:t>
            </a:r>
            <a:r>
              <a:rPr lang="en-US" sz="1300" dirty="0" err="1"/>
              <a:t>cenderung</a:t>
            </a:r>
            <a:r>
              <a:rPr lang="en-US" sz="1300" dirty="0"/>
              <a:t> </a:t>
            </a:r>
            <a:r>
              <a:rPr lang="en-US" sz="1300" dirty="0" err="1"/>
              <a:t>bertahan</a:t>
            </a:r>
            <a:r>
              <a:rPr lang="en-US" sz="1300" dirty="0"/>
              <a:t> </a:t>
            </a:r>
            <a:r>
              <a:rPr lang="en-US" sz="1300" dirty="0" err="1"/>
              <a:t>ketika</a:t>
            </a:r>
            <a:r>
              <a:rPr lang="en-US" sz="1300" dirty="0"/>
              <a:t> </a:t>
            </a:r>
            <a:r>
              <a:rPr lang="en-US" sz="1300" dirty="0" err="1"/>
              <a:t>dievaluasi</a:t>
            </a:r>
            <a:r>
              <a:rPr lang="en-US" sz="1300" dirty="0"/>
              <a:t> orang lain.</a:t>
            </a:r>
          </a:p>
          <a:p>
            <a:pPr lvl="0"/>
            <a:r>
              <a:rPr lang="en-US" sz="1300" dirty="0" err="1"/>
              <a:t>Alternatif</a:t>
            </a:r>
            <a:r>
              <a:rPr lang="en-US" sz="1300" dirty="0"/>
              <a:t> </a:t>
            </a:r>
            <a:r>
              <a:rPr lang="en-US" sz="1300" dirty="0" err="1"/>
              <a:t>evaluasi</a:t>
            </a:r>
            <a:r>
              <a:rPr lang="en-US" sz="1300" dirty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deskripsi</a:t>
            </a:r>
            <a:r>
              <a:rPr lang="en-US" sz="1300" dirty="0"/>
              <a:t>; </a:t>
            </a:r>
            <a:r>
              <a:rPr lang="en-US" sz="1300" dirty="0" err="1"/>
              <a:t>menjelaskan</a:t>
            </a:r>
            <a:r>
              <a:rPr lang="en-US" sz="1300" dirty="0"/>
              <a:t> </a:t>
            </a:r>
            <a:r>
              <a:rPr lang="en-US" sz="1300" dirty="0" err="1"/>
              <a:t>perilaku</a:t>
            </a:r>
            <a:r>
              <a:rPr lang="en-US" sz="1300" dirty="0"/>
              <a:t> </a:t>
            </a:r>
            <a:r>
              <a:rPr lang="en-US" sz="1300" dirty="0" err="1"/>
              <a:t>tanpa</a:t>
            </a:r>
            <a:r>
              <a:rPr lang="en-US" sz="1300" dirty="0"/>
              <a:t> </a:t>
            </a:r>
            <a:r>
              <a:rPr lang="en-US" sz="1300" dirty="0" err="1"/>
              <a:t>menyampaikan</a:t>
            </a:r>
            <a:r>
              <a:rPr lang="en-US" sz="1300" dirty="0"/>
              <a:t> </a:t>
            </a:r>
            <a:r>
              <a:rPr lang="en-US" sz="1300" dirty="0" err="1"/>
              <a:t>penilaian</a:t>
            </a:r>
            <a:r>
              <a:rPr lang="en-US" sz="1300" dirty="0"/>
              <a:t>. </a:t>
            </a:r>
            <a:r>
              <a:rPr lang="en-US" sz="1300" dirty="0" err="1"/>
              <a:t>Menggunakan</a:t>
            </a:r>
            <a:r>
              <a:rPr lang="en-US" sz="1300" dirty="0"/>
              <a:t> </a:t>
            </a:r>
            <a:r>
              <a:rPr lang="en-US" sz="1300" dirty="0" err="1"/>
              <a:t>bahasa</a:t>
            </a:r>
            <a:r>
              <a:rPr lang="en-US" sz="1300" dirty="0"/>
              <a:t> I </a:t>
            </a:r>
            <a:r>
              <a:rPr lang="en-US" sz="1300" dirty="0" err="1"/>
              <a:t>bukan</a:t>
            </a:r>
            <a:r>
              <a:rPr lang="en-US" sz="1300" dirty="0"/>
              <a:t> </a:t>
            </a:r>
            <a:r>
              <a:rPr lang="en-US" sz="1300" dirty="0" err="1"/>
              <a:t>bahasa</a:t>
            </a:r>
            <a:r>
              <a:rPr lang="en-US" sz="1300" dirty="0"/>
              <a:t> You.</a:t>
            </a:r>
          </a:p>
          <a:p>
            <a:endParaRPr lang="id-ID" sz="13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1300" b="1" dirty="0" err="1"/>
              <a:t>Kepastian</a:t>
            </a:r>
            <a:r>
              <a:rPr lang="en-US" sz="1300" b="1" dirty="0"/>
              <a:t> </a:t>
            </a:r>
            <a:r>
              <a:rPr lang="en-US" sz="1300" b="1" dirty="0" err="1" smtClean="0"/>
              <a:t>vs</a:t>
            </a:r>
            <a:r>
              <a:rPr lang="en-US" sz="1300" b="1" dirty="0" smtClean="0"/>
              <a:t> </a:t>
            </a:r>
            <a:r>
              <a:rPr lang="en-US" sz="1300" b="1" dirty="0" err="1"/>
              <a:t>Ketentuan</a:t>
            </a:r>
            <a:r>
              <a:rPr lang="en-US" sz="1300" b="1" dirty="0"/>
              <a:t> </a:t>
            </a:r>
            <a:r>
              <a:rPr lang="en-US" sz="1300" b="1" dirty="0" err="1" smtClean="0"/>
              <a:t>Sementara</a:t>
            </a:r>
            <a:endParaRPr lang="en-US" sz="1300" b="1" dirty="0" smtClean="0"/>
          </a:p>
          <a:p>
            <a:pPr lvl="0"/>
            <a:r>
              <a:rPr lang="en-US" sz="1300" dirty="0" err="1" smtClean="0"/>
              <a:t>Kepastian</a:t>
            </a:r>
            <a:r>
              <a:rPr lang="en-US" sz="1300" dirty="0" smtClean="0"/>
              <a:t>=</a:t>
            </a:r>
            <a:r>
              <a:rPr lang="en-US" sz="1300" dirty="0" err="1" smtClean="0"/>
              <a:t>absolut</a:t>
            </a:r>
            <a:r>
              <a:rPr lang="en-US" sz="1300" dirty="0"/>
              <a:t>, yang lain </a:t>
            </a:r>
            <a:r>
              <a:rPr lang="en-US" sz="1300" dirty="0" err="1" smtClean="0"/>
              <a:t>salah</a:t>
            </a:r>
            <a:r>
              <a:rPr lang="en-US" sz="1300" dirty="0" smtClean="0"/>
              <a:t>. </a:t>
            </a:r>
            <a:r>
              <a:rPr lang="en-US" sz="1300" dirty="0" err="1" smtClean="0"/>
              <a:t>Mendukung</a:t>
            </a:r>
            <a:r>
              <a:rPr lang="en-US" sz="1300" dirty="0" smtClean="0"/>
              <a:t> </a:t>
            </a:r>
            <a:r>
              <a:rPr lang="en-US" sz="1300" dirty="0" err="1"/>
              <a:t>iklim</a:t>
            </a:r>
            <a:r>
              <a:rPr lang="en-US" sz="1300" dirty="0"/>
              <a:t> yang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/>
              <a:t>kondusif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 smtClean="0"/>
              <a:t>kolaboratif</a:t>
            </a:r>
            <a:r>
              <a:rPr lang="en-US" sz="1300" dirty="0" smtClean="0"/>
              <a:t>.</a:t>
            </a:r>
          </a:p>
          <a:p>
            <a:pPr lvl="0"/>
            <a:r>
              <a:rPr lang="en-US" sz="1300" dirty="0" err="1" smtClean="0"/>
              <a:t>Ketentuan</a:t>
            </a:r>
            <a:r>
              <a:rPr lang="en-US" sz="1300" dirty="0" smtClean="0"/>
              <a:t> </a:t>
            </a:r>
            <a:r>
              <a:rPr lang="en-US" sz="1300" dirty="0" err="1"/>
              <a:t>sementara</a:t>
            </a:r>
            <a:r>
              <a:rPr lang="en-US" sz="1300" dirty="0"/>
              <a:t> </a:t>
            </a:r>
            <a:r>
              <a:rPr lang="en-US" sz="1300" dirty="0" err="1"/>
              <a:t>mengekspresikan</a:t>
            </a:r>
            <a:r>
              <a:rPr lang="en-US" sz="1300" dirty="0"/>
              <a:t> </a:t>
            </a:r>
            <a:r>
              <a:rPr lang="en-US" sz="1300" dirty="0" err="1" smtClean="0"/>
              <a:t>secara</a:t>
            </a:r>
            <a:r>
              <a:rPr lang="en-US" sz="1300" dirty="0" smtClean="0"/>
              <a:t> </a:t>
            </a:r>
            <a:r>
              <a:rPr lang="en-US" sz="1300" dirty="0" err="1"/>
              <a:t>tentatif</a:t>
            </a:r>
            <a:r>
              <a:rPr lang="en-US" sz="1300" dirty="0"/>
              <a:t> </a:t>
            </a:r>
            <a:r>
              <a:rPr lang="en-US" sz="1300" dirty="0" smtClean="0"/>
              <a:t>ide-ide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/>
              <a:t>keterbukaan</a:t>
            </a:r>
            <a:r>
              <a:rPr lang="en-US" sz="1300" dirty="0"/>
              <a:t> </a:t>
            </a:r>
            <a:r>
              <a:rPr lang="en-US" sz="1300" dirty="0" err="1"/>
              <a:t>terhadap</a:t>
            </a:r>
            <a:r>
              <a:rPr lang="en-US" sz="1300" dirty="0"/>
              <a:t> </a:t>
            </a:r>
            <a:r>
              <a:rPr lang="en-US" sz="1300" dirty="0" err="1"/>
              <a:t>sudut</a:t>
            </a:r>
            <a:r>
              <a:rPr lang="en-US" sz="1300" dirty="0"/>
              <a:t> </a:t>
            </a:r>
            <a:r>
              <a:rPr lang="en-US" sz="1300" dirty="0" err="1"/>
              <a:t>pandang</a:t>
            </a:r>
            <a:r>
              <a:rPr lang="en-US" sz="1300" dirty="0"/>
              <a:t> orang lain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48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PERTEMUAN INI MEMBAHAS</a:t>
            </a:r>
            <a:endParaRPr sz="18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779912" y="2006295"/>
            <a:ext cx="4608512" cy="15015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200" dirty="0" err="1"/>
              <a:t>Keterbukaan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endParaRPr lang="id-ID" sz="3200" dirty="0"/>
          </a:p>
          <a:p>
            <a:pPr lvl="0"/>
            <a:r>
              <a:rPr lang="en-US" sz="3200" dirty="0" err="1" smtClean="0"/>
              <a:t>Iklim</a:t>
            </a:r>
            <a:r>
              <a:rPr lang="en-US" sz="3200" dirty="0" smtClean="0"/>
              <a:t> </a:t>
            </a:r>
            <a:r>
              <a:rPr lang="en-US" sz="3200" dirty="0"/>
              <a:t>Interpersonal  </a:t>
            </a:r>
            <a:endParaRPr lang="en-US" sz="3200" dirty="0" smtClean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1300" b="1" dirty="0" err="1"/>
              <a:t>Strategi</a:t>
            </a:r>
            <a:r>
              <a:rPr lang="en-US" sz="1300" b="1" dirty="0"/>
              <a:t> </a:t>
            </a:r>
            <a:r>
              <a:rPr lang="en-US" sz="1300" b="1" dirty="0" err="1" smtClean="0"/>
              <a:t>vs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Spontanitas</a:t>
            </a:r>
            <a:endParaRPr lang="en-US" sz="1300" b="1" dirty="0" smtClean="0"/>
          </a:p>
          <a:p>
            <a:pPr lvl="0"/>
            <a:r>
              <a:rPr lang="en-US" sz="1300" dirty="0" err="1" smtClean="0"/>
              <a:t>Manusia</a:t>
            </a:r>
            <a:r>
              <a:rPr lang="en-US" sz="1300" dirty="0" smtClean="0"/>
              <a:t> </a:t>
            </a:r>
            <a:r>
              <a:rPr lang="en-US" sz="1300" dirty="0" err="1"/>
              <a:t>waswas</a:t>
            </a:r>
            <a:r>
              <a:rPr lang="en-US" sz="1300" dirty="0"/>
              <a:t> </a:t>
            </a:r>
            <a:r>
              <a:rPr lang="en-US" sz="1300" dirty="0" err="1"/>
              <a:t>ketika</a:t>
            </a:r>
            <a:r>
              <a:rPr lang="en-US" sz="1300" dirty="0"/>
              <a:t> </a:t>
            </a:r>
            <a:r>
              <a:rPr lang="en-US" sz="1300" dirty="0" err="1"/>
              <a:t>berpikir</a:t>
            </a:r>
            <a:r>
              <a:rPr lang="en-US" sz="1300" dirty="0"/>
              <a:t> orang lain </a:t>
            </a:r>
            <a:r>
              <a:rPr lang="en-US" sz="1300" dirty="0" err="1"/>
              <a:t>memanipulasi</a:t>
            </a:r>
            <a:r>
              <a:rPr lang="en-US" sz="1300" dirty="0"/>
              <a:t>/ </a:t>
            </a:r>
            <a:r>
              <a:rPr lang="en-US" sz="1300" dirty="0" err="1"/>
              <a:t>kurang</a:t>
            </a:r>
            <a:r>
              <a:rPr lang="en-US" sz="1300" dirty="0"/>
              <a:t> </a:t>
            </a:r>
            <a:r>
              <a:rPr lang="en-US" sz="1300" dirty="0" err="1"/>
              <a:t>terbuka</a:t>
            </a:r>
            <a:r>
              <a:rPr lang="en-US" sz="1300" dirty="0"/>
              <a:t> </a:t>
            </a:r>
            <a:r>
              <a:rPr lang="en-US" sz="1300" dirty="0" err="1"/>
              <a:t>mengenai</a:t>
            </a:r>
            <a:r>
              <a:rPr lang="en-US" sz="1300" dirty="0"/>
              <a:t> </a:t>
            </a:r>
            <a:r>
              <a:rPr lang="en-US" sz="1300" dirty="0" err="1"/>
              <a:t>apa</a:t>
            </a:r>
            <a:r>
              <a:rPr lang="en-US" sz="1300" dirty="0"/>
              <a:t> yang </a:t>
            </a:r>
            <a:r>
              <a:rPr lang="en-US" sz="1300" dirty="0" err="1"/>
              <a:t>mereka</a:t>
            </a:r>
            <a:r>
              <a:rPr lang="en-US" sz="1300" dirty="0"/>
              <a:t> </a:t>
            </a:r>
            <a:r>
              <a:rPr lang="en-US" sz="1300" dirty="0" err="1" smtClean="0"/>
              <a:t>pikirkan</a:t>
            </a:r>
            <a:r>
              <a:rPr lang="en-US" sz="1300" dirty="0" smtClean="0"/>
              <a:t>.</a:t>
            </a:r>
          </a:p>
          <a:p>
            <a:pPr lvl="0"/>
            <a:r>
              <a:rPr lang="en-US" sz="1300" dirty="0" err="1" smtClean="0"/>
              <a:t>Spontanitas</a:t>
            </a:r>
            <a:r>
              <a:rPr lang="en-US" sz="1300" dirty="0" smtClean="0"/>
              <a:t> </a:t>
            </a:r>
            <a:r>
              <a:rPr lang="en-US" sz="1300" dirty="0" err="1"/>
              <a:t>pengiring</a:t>
            </a:r>
            <a:r>
              <a:rPr lang="en-US" sz="1300" dirty="0"/>
              <a:t> </a:t>
            </a:r>
            <a:r>
              <a:rPr lang="en-US" sz="1300" dirty="0" err="1"/>
              <a:t>strategi</a:t>
            </a:r>
            <a:r>
              <a:rPr lang="en-US" sz="1300" dirty="0"/>
              <a:t> </a:t>
            </a:r>
            <a:r>
              <a:rPr lang="en-US" sz="1300" dirty="0" err="1"/>
              <a:t>tetapi</a:t>
            </a:r>
            <a:r>
              <a:rPr lang="en-US" sz="1300" dirty="0"/>
              <a:t> </a:t>
            </a:r>
            <a:r>
              <a:rPr lang="en-US" sz="1300" dirty="0" err="1"/>
              <a:t>terbuka</a:t>
            </a:r>
            <a:r>
              <a:rPr lang="en-US" sz="1300" dirty="0"/>
              <a:t>, </a:t>
            </a:r>
            <a:r>
              <a:rPr lang="en-US" sz="1300" dirty="0" err="1"/>
              <a:t>jujur</a:t>
            </a:r>
            <a:r>
              <a:rPr lang="en-US" sz="1300" dirty="0"/>
              <a:t>,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 smtClean="0"/>
              <a:t>terkesan</a:t>
            </a:r>
            <a:r>
              <a:rPr lang="en-US" sz="1300" dirty="0" smtClean="0"/>
              <a:t> </a:t>
            </a:r>
            <a:r>
              <a:rPr lang="en-US" sz="1300" dirty="0" err="1" smtClean="0"/>
              <a:t>dirancang</a:t>
            </a:r>
            <a:endParaRPr lang="en-US" sz="13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1300" b="1" dirty="0" err="1"/>
              <a:t>Kontrol</a:t>
            </a:r>
            <a:r>
              <a:rPr lang="en-US" sz="1300" b="1" dirty="0"/>
              <a:t> </a:t>
            </a:r>
            <a:r>
              <a:rPr lang="en-US" sz="1300" b="1" dirty="0" err="1" smtClean="0"/>
              <a:t>vs</a:t>
            </a:r>
            <a:r>
              <a:rPr lang="en-US" sz="1300" b="1" dirty="0" smtClean="0"/>
              <a:t> </a:t>
            </a:r>
            <a:r>
              <a:rPr lang="en-US" sz="1300" b="1" dirty="0" err="1"/>
              <a:t>Orientasi</a:t>
            </a:r>
            <a:r>
              <a:rPr lang="en-US" sz="1300" b="1" dirty="0"/>
              <a:t> </a:t>
            </a:r>
            <a:r>
              <a:rPr lang="en-US" sz="1300" b="1" dirty="0" err="1" smtClean="0"/>
              <a:t>Masalah</a:t>
            </a:r>
            <a:endParaRPr lang="en-US" sz="1300" b="1" dirty="0" smtClean="0"/>
          </a:p>
          <a:p>
            <a:pPr lvl="0"/>
            <a:r>
              <a:rPr lang="en-US" sz="1300" dirty="0" err="1" smtClean="0"/>
              <a:t>Kontrol</a:t>
            </a:r>
            <a:r>
              <a:rPr lang="en-US" sz="1300" dirty="0" smtClean="0"/>
              <a:t> </a:t>
            </a:r>
            <a:r>
              <a:rPr lang="en-US" sz="1300" dirty="0" err="1"/>
              <a:t>memicu</a:t>
            </a:r>
            <a:r>
              <a:rPr lang="en-US" sz="1300" dirty="0"/>
              <a:t> </a:t>
            </a:r>
            <a:r>
              <a:rPr lang="en-US" sz="1300" dirty="0" err="1"/>
              <a:t>sikap</a:t>
            </a:r>
            <a:r>
              <a:rPr lang="en-US" sz="1300" dirty="0"/>
              <a:t> </a:t>
            </a:r>
            <a:r>
              <a:rPr lang="en-US" sz="1300" dirty="0" err="1" smtClean="0"/>
              <a:t>bertahan</a:t>
            </a:r>
            <a:r>
              <a:rPr lang="en-US" sz="1300" dirty="0" smtClean="0"/>
              <a:t> </a:t>
            </a:r>
            <a:r>
              <a:rPr lang="en-US" sz="1300" dirty="0" smtClean="0">
                <a:sym typeface="Wingdings" pitchFamily="2" charset="2"/>
              </a:rPr>
              <a:t> </a:t>
            </a:r>
            <a:r>
              <a:rPr lang="en-US" sz="1300" dirty="0" smtClean="0"/>
              <a:t>ide </a:t>
            </a:r>
            <a:r>
              <a:rPr lang="en-US" sz="1300" dirty="0"/>
              <a:t>orang lain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 smtClean="0"/>
              <a:t>tepat</a:t>
            </a:r>
            <a:r>
              <a:rPr lang="en-US" sz="1300" dirty="0" smtClean="0"/>
              <a:t>; </a:t>
            </a:r>
            <a:r>
              <a:rPr lang="en-US" sz="1300" dirty="0" err="1" smtClean="0"/>
              <a:t>cenderung</a:t>
            </a:r>
            <a:r>
              <a:rPr lang="en-US" sz="1300" dirty="0" smtClean="0"/>
              <a:t> </a:t>
            </a:r>
            <a:r>
              <a:rPr lang="en-US" sz="1300" dirty="0" err="1"/>
              <a:t>mengarahkan</a:t>
            </a:r>
            <a:r>
              <a:rPr lang="en-US" sz="1300" dirty="0"/>
              <a:t> </a:t>
            </a:r>
            <a:r>
              <a:rPr lang="en-US" sz="1300" dirty="0" err="1" smtClean="0"/>
              <a:t>pilihan</a:t>
            </a:r>
            <a:r>
              <a:rPr lang="en-US" sz="1300" dirty="0" smtClean="0"/>
              <a:t>.</a:t>
            </a:r>
          </a:p>
          <a:p>
            <a:pPr lvl="0"/>
            <a:r>
              <a:rPr lang="en-US" sz="1300" dirty="0" err="1" smtClean="0"/>
              <a:t>Komunikasi</a:t>
            </a:r>
            <a:r>
              <a:rPr lang="en-US" sz="1300" dirty="0" smtClean="0"/>
              <a:t> </a:t>
            </a:r>
            <a:r>
              <a:rPr lang="en-US" sz="1300" dirty="0" err="1"/>
              <a:t>berorientasi</a:t>
            </a:r>
            <a:r>
              <a:rPr lang="en-US" sz="1300" dirty="0"/>
              <a:t> </a:t>
            </a:r>
            <a:r>
              <a:rPr lang="en-US" sz="1300" dirty="0" err="1"/>
              <a:t>masalah</a:t>
            </a:r>
            <a:r>
              <a:rPr lang="en-US" sz="1300" dirty="0"/>
              <a:t> </a:t>
            </a:r>
            <a:r>
              <a:rPr lang="en-US" sz="1300" dirty="0" err="1"/>
              <a:t>berfokus</a:t>
            </a:r>
            <a:r>
              <a:rPr lang="en-US" sz="1300" dirty="0"/>
              <a:t> </a:t>
            </a:r>
            <a:r>
              <a:rPr lang="en-US" sz="1300" dirty="0" err="1"/>
              <a:t>menemukan</a:t>
            </a:r>
            <a:r>
              <a:rPr lang="en-US" sz="1300" dirty="0"/>
              <a:t> </a:t>
            </a:r>
            <a:r>
              <a:rPr lang="en-US" sz="1300" dirty="0" err="1"/>
              <a:t>jawaban</a:t>
            </a:r>
            <a:r>
              <a:rPr lang="en-US" sz="1300" dirty="0"/>
              <a:t> yang </a:t>
            </a:r>
            <a:r>
              <a:rPr lang="en-US" sz="1300" dirty="0" err="1"/>
              <a:t>memuaskan</a:t>
            </a:r>
            <a:r>
              <a:rPr lang="en-US" sz="1300" dirty="0"/>
              <a:t> </a:t>
            </a:r>
            <a:r>
              <a:rPr lang="en-US" sz="1300" dirty="0" err="1"/>
              <a:t>semua</a:t>
            </a:r>
            <a:r>
              <a:rPr lang="en-US" sz="1300" dirty="0"/>
              <a:t> </a:t>
            </a:r>
            <a:r>
              <a:rPr lang="en-US" sz="1300" dirty="0" err="1"/>
              <a:t>pihak</a:t>
            </a:r>
            <a:r>
              <a:rPr lang="en-US" sz="1300" dirty="0"/>
              <a:t> </a:t>
            </a:r>
            <a:r>
              <a:rPr lang="en-US" sz="1300" dirty="0" smtClean="0"/>
              <a:t> </a:t>
            </a:r>
            <a:r>
              <a:rPr lang="en-US" sz="1300" dirty="0" smtClean="0">
                <a:sym typeface="Wingdings" pitchFamily="2" charset="2"/>
              </a:rPr>
              <a:t> </a:t>
            </a:r>
            <a:r>
              <a:rPr lang="en-US" sz="1300" dirty="0" err="1" smtClean="0"/>
              <a:t>mencari</a:t>
            </a:r>
            <a:r>
              <a:rPr lang="en-US" sz="1300" dirty="0" smtClean="0"/>
              <a:t> </a:t>
            </a:r>
            <a:r>
              <a:rPr lang="en-US" sz="1300" dirty="0" err="1"/>
              <a:t>solusi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semua</a:t>
            </a:r>
            <a:r>
              <a:rPr lang="en-US" sz="1300" dirty="0"/>
              <a:t> </a:t>
            </a:r>
            <a:r>
              <a:rPr lang="en-US" sz="1300" dirty="0" err="1"/>
              <a:t>pihak</a:t>
            </a:r>
            <a:r>
              <a:rPr lang="en-US" sz="13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82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1300" b="1" dirty="0" err="1"/>
              <a:t>Netralitas</a:t>
            </a:r>
            <a:r>
              <a:rPr lang="en-US" sz="1300" b="1" dirty="0"/>
              <a:t> </a:t>
            </a:r>
            <a:r>
              <a:rPr lang="en-US" sz="1300" b="1" dirty="0" err="1" smtClean="0"/>
              <a:t>vs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Empati</a:t>
            </a:r>
            <a:endParaRPr lang="en-US" sz="1300" b="1" dirty="0" smtClean="0"/>
          </a:p>
          <a:p>
            <a:pPr lvl="0"/>
            <a:r>
              <a:rPr lang="en-US" sz="1300" dirty="0" smtClean="0"/>
              <a:t>Orang </a:t>
            </a:r>
            <a:r>
              <a:rPr lang="en-US" sz="1300" dirty="0" err="1"/>
              <a:t>bertahan</a:t>
            </a:r>
            <a:r>
              <a:rPr lang="en-US" sz="1300" dirty="0"/>
              <a:t> </a:t>
            </a:r>
            <a:r>
              <a:rPr lang="en-US" sz="1300" dirty="0" err="1"/>
              <a:t>ketika</a:t>
            </a:r>
            <a:r>
              <a:rPr lang="en-US" sz="1300" dirty="0"/>
              <a:t> orang lain </a:t>
            </a:r>
            <a:r>
              <a:rPr lang="en-US" sz="1300" dirty="0" err="1"/>
              <a:t>bertindak</a:t>
            </a:r>
            <a:r>
              <a:rPr lang="en-US" sz="1300" dirty="0"/>
              <a:t> </a:t>
            </a:r>
            <a:r>
              <a:rPr lang="en-US" sz="1300" dirty="0" err="1"/>
              <a:t>secara</a:t>
            </a:r>
            <a:r>
              <a:rPr lang="en-US" sz="1300" dirty="0"/>
              <a:t> </a:t>
            </a:r>
            <a:r>
              <a:rPr lang="en-US" sz="1300" dirty="0" err="1" smtClean="0"/>
              <a:t>netral</a:t>
            </a:r>
            <a:r>
              <a:rPr lang="en-US" sz="1300" dirty="0" smtClean="0"/>
              <a:t>/</a:t>
            </a:r>
            <a:r>
              <a:rPr lang="en-US" sz="1300" dirty="0" err="1" smtClean="0"/>
              <a:t>tidak</a:t>
            </a:r>
            <a:r>
              <a:rPr lang="en-US" sz="1300" dirty="0" smtClean="0"/>
              <a:t> </a:t>
            </a:r>
            <a:r>
              <a:rPr lang="en-US" sz="1300" dirty="0" err="1"/>
              <a:t>mau</a:t>
            </a:r>
            <a:r>
              <a:rPr lang="en-US" sz="1300" dirty="0"/>
              <a:t> </a:t>
            </a:r>
            <a:r>
              <a:rPr lang="en-US" sz="1300" dirty="0" err="1"/>
              <a:t>terlibat</a:t>
            </a:r>
            <a:r>
              <a:rPr lang="en-US" sz="1300" dirty="0"/>
              <a:t>. </a:t>
            </a:r>
            <a:r>
              <a:rPr lang="en-US" sz="1300" dirty="0" err="1"/>
              <a:t>Komunikasi</a:t>
            </a:r>
            <a:r>
              <a:rPr lang="en-US" sz="1300" dirty="0"/>
              <a:t> </a:t>
            </a:r>
            <a:r>
              <a:rPr lang="en-US" sz="1300" dirty="0" err="1"/>
              <a:t>netral</a:t>
            </a:r>
            <a:r>
              <a:rPr lang="en-US" sz="1300" dirty="0"/>
              <a:t> </a:t>
            </a:r>
            <a:r>
              <a:rPr lang="en-US" sz="1300" dirty="0" err="1"/>
              <a:t>implikasi</a:t>
            </a:r>
            <a:r>
              <a:rPr lang="en-US" sz="1300" dirty="0"/>
              <a:t> </a:t>
            </a:r>
            <a:r>
              <a:rPr lang="en-US" sz="1300" dirty="0" err="1"/>
              <a:t>kurangnya</a:t>
            </a:r>
            <a:r>
              <a:rPr lang="en-US" sz="1300" dirty="0"/>
              <a:t> </a:t>
            </a:r>
            <a:r>
              <a:rPr lang="en-US" sz="1300" dirty="0" err="1" smtClean="0"/>
              <a:t>penghargaan</a:t>
            </a:r>
            <a:r>
              <a:rPr lang="en-US" sz="1300" dirty="0" smtClean="0"/>
              <a:t>&amp; </a:t>
            </a:r>
            <a:r>
              <a:rPr lang="en-US" sz="1300" dirty="0" err="1"/>
              <a:t>perhatian</a:t>
            </a:r>
            <a:r>
              <a:rPr lang="en-US" sz="1300" dirty="0"/>
              <a:t> </a:t>
            </a:r>
            <a:r>
              <a:rPr lang="en-US" sz="1300" dirty="0" smtClean="0"/>
              <a:t>u/ </a:t>
            </a:r>
            <a:r>
              <a:rPr lang="en-US" sz="1300" dirty="0"/>
              <a:t>orang </a:t>
            </a:r>
            <a:r>
              <a:rPr lang="en-US" sz="1300" dirty="0" smtClean="0"/>
              <a:t>lain.</a:t>
            </a:r>
          </a:p>
          <a:p>
            <a:pPr lvl="0"/>
            <a:r>
              <a:rPr lang="en-US" sz="1300" dirty="0" err="1" smtClean="0"/>
              <a:t>Empati</a:t>
            </a:r>
            <a:r>
              <a:rPr lang="en-US" sz="1300" dirty="0" smtClean="0"/>
              <a:t> </a:t>
            </a:r>
            <a:r>
              <a:rPr lang="en-US" sz="1300" dirty="0" err="1"/>
              <a:t>mengkonfirmasi</a:t>
            </a:r>
            <a:r>
              <a:rPr lang="en-US" sz="1300" dirty="0"/>
              <a:t> </a:t>
            </a:r>
            <a:r>
              <a:rPr lang="en-US" sz="1300" dirty="0" err="1"/>
              <a:t>nilai</a:t>
            </a:r>
            <a:r>
              <a:rPr lang="en-US" sz="1300" dirty="0"/>
              <a:t> orang </a:t>
            </a:r>
            <a:r>
              <a:rPr lang="en-US" sz="1300" dirty="0" err="1" smtClean="0"/>
              <a:t>lain&amp;menunjukan</a:t>
            </a:r>
            <a:r>
              <a:rPr lang="en-US" sz="1300" dirty="0" smtClean="0"/>
              <a:t> </a:t>
            </a:r>
            <a:r>
              <a:rPr lang="en-US" sz="1300" dirty="0" err="1"/>
              <a:t>perhatian</a:t>
            </a:r>
            <a:r>
              <a:rPr lang="en-US" sz="1300" dirty="0"/>
              <a:t> </a:t>
            </a:r>
            <a:r>
              <a:rPr lang="en-US" sz="1300" dirty="0" err="1"/>
              <a:t>kita</a:t>
            </a:r>
            <a:r>
              <a:rPr lang="en-US" sz="1300" dirty="0"/>
              <a:t> </a:t>
            </a:r>
            <a:r>
              <a:rPr lang="en-US" sz="1300" dirty="0" err="1" smtClean="0"/>
              <a:t>terhadap</a:t>
            </a:r>
            <a:r>
              <a:rPr lang="en-US" sz="1300" dirty="0" smtClean="0"/>
              <a:t> </a:t>
            </a:r>
            <a:r>
              <a:rPr lang="en-US" sz="1300" dirty="0" err="1" smtClean="0"/>
              <a:t>pikiran&amp;perasaan</a:t>
            </a:r>
            <a:r>
              <a:rPr lang="en-US" sz="1300" dirty="0" smtClean="0"/>
              <a:t> </a:t>
            </a:r>
            <a:r>
              <a:rPr lang="en-US" sz="1300" dirty="0" err="1"/>
              <a:t>mereka</a:t>
            </a:r>
            <a:r>
              <a:rPr lang="en-US" sz="1300" dirty="0"/>
              <a:t>. </a:t>
            </a:r>
            <a:r>
              <a:rPr lang="en-US" sz="1300" dirty="0" err="1"/>
              <a:t>Empati</a:t>
            </a:r>
            <a:r>
              <a:rPr lang="en-US" sz="1300" dirty="0"/>
              <a:t>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/>
              <a:t>harus</a:t>
            </a:r>
            <a:r>
              <a:rPr lang="en-US" sz="1300" dirty="0"/>
              <a:t> </a:t>
            </a:r>
            <a:r>
              <a:rPr lang="en-US" sz="1300" dirty="0" err="1"/>
              <a:t>selalu</a:t>
            </a:r>
            <a:r>
              <a:rPr lang="en-US" sz="1300" dirty="0"/>
              <a:t> </a:t>
            </a:r>
            <a:r>
              <a:rPr lang="en-US" sz="1300" dirty="0" err="1"/>
              <a:t>setuju</a:t>
            </a:r>
            <a:r>
              <a:rPr lang="en-US" sz="1300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1300" b="1" dirty="0" err="1"/>
              <a:t>Keunggulan</a:t>
            </a:r>
            <a:r>
              <a:rPr lang="en-US" sz="1300" b="1" dirty="0"/>
              <a:t> </a:t>
            </a:r>
            <a:r>
              <a:rPr lang="en-US" sz="1300" b="1" dirty="0" err="1" smtClean="0"/>
              <a:t>vs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Persamaan</a:t>
            </a:r>
            <a:endParaRPr lang="en-US" sz="1300" b="1" dirty="0" smtClean="0"/>
          </a:p>
          <a:p>
            <a:pPr lvl="0"/>
            <a:r>
              <a:rPr lang="en-US" sz="1300" dirty="0" err="1" smtClean="0"/>
              <a:t>Manusia</a:t>
            </a:r>
            <a:r>
              <a:rPr lang="en-US" sz="1300" dirty="0" smtClean="0"/>
              <a:t> </a:t>
            </a:r>
            <a:r>
              <a:rPr lang="en-US" sz="1300" dirty="0" err="1"/>
              <a:t>merasa</a:t>
            </a:r>
            <a:r>
              <a:rPr lang="en-US" sz="1300" dirty="0"/>
              <a:t> </a:t>
            </a:r>
            <a:r>
              <a:rPr lang="en-US" sz="1300" dirty="0" err="1"/>
              <a:t>waswas</a:t>
            </a:r>
            <a:r>
              <a:rPr lang="en-US" sz="1300" dirty="0"/>
              <a:t> </a:t>
            </a:r>
            <a:r>
              <a:rPr lang="en-US" sz="1300" dirty="0" err="1"/>
              <a:t>ketika</a:t>
            </a:r>
            <a:r>
              <a:rPr lang="en-US" sz="1300" dirty="0"/>
              <a:t> </a:t>
            </a:r>
            <a:r>
              <a:rPr lang="en-US" sz="1300" dirty="0" err="1"/>
              <a:t>berbicara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orang yang </a:t>
            </a:r>
            <a:r>
              <a:rPr lang="en-US" sz="1300" dirty="0" err="1"/>
              <a:t>bertindak</a:t>
            </a:r>
            <a:r>
              <a:rPr lang="en-US" sz="1300" dirty="0"/>
              <a:t> </a:t>
            </a:r>
            <a:r>
              <a:rPr lang="en-US" sz="1300" dirty="0" err="1"/>
              <a:t>seolah-olah</a:t>
            </a:r>
            <a:r>
              <a:rPr lang="en-US" sz="1300" dirty="0"/>
              <a:t> </a:t>
            </a:r>
            <a:r>
              <a:rPr lang="en-US" sz="1300" dirty="0" err="1"/>
              <a:t>lebih</a:t>
            </a:r>
            <a:r>
              <a:rPr lang="en-US" sz="1300" dirty="0"/>
              <a:t> </a:t>
            </a:r>
            <a:r>
              <a:rPr lang="en-US" sz="1300" dirty="0" err="1"/>
              <a:t>baik</a:t>
            </a:r>
            <a:r>
              <a:rPr lang="en-US" sz="1300" dirty="0"/>
              <a:t>/ </a:t>
            </a:r>
            <a:r>
              <a:rPr lang="en-US" sz="1300" dirty="0" err="1"/>
              <a:t>unggul</a:t>
            </a:r>
            <a:r>
              <a:rPr lang="en-US" sz="1300" dirty="0"/>
              <a:t> </a:t>
            </a:r>
            <a:r>
              <a:rPr lang="en-US" sz="1300" dirty="0" err="1" smtClean="0"/>
              <a:t>darinya</a:t>
            </a:r>
            <a:r>
              <a:rPr lang="en-US" sz="1300" dirty="0" smtClean="0"/>
              <a:t>.</a:t>
            </a:r>
          </a:p>
          <a:p>
            <a:pPr lvl="0"/>
            <a:r>
              <a:rPr lang="en-US" sz="1300" dirty="0" err="1" smtClean="0"/>
              <a:t>Lebih</a:t>
            </a:r>
            <a:r>
              <a:rPr lang="en-US" sz="1300" dirty="0" smtClean="0"/>
              <a:t> </a:t>
            </a:r>
            <a:r>
              <a:rPr lang="en-US" sz="1300" dirty="0" err="1"/>
              <a:t>nyaman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orang yang </a:t>
            </a:r>
            <a:r>
              <a:rPr lang="en-US" sz="1300" dirty="0" err="1"/>
              <a:t>memperlakukan</a:t>
            </a:r>
            <a:r>
              <a:rPr lang="en-US" sz="1300" dirty="0"/>
              <a:t> </a:t>
            </a:r>
            <a:r>
              <a:rPr lang="en-US" sz="1300" dirty="0" err="1"/>
              <a:t>sejajar</a:t>
            </a:r>
            <a:r>
              <a:rPr lang="en-US" sz="13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22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FFFFFF"/>
                </a:solidFill>
              </a:rPr>
              <a:t>Pengayaan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indent="-457200">
              <a:buAutoNum type="arabicPeriod"/>
            </a:pPr>
            <a:r>
              <a:rPr lang="en" sz="2400" dirty="0" smtClean="0">
                <a:solidFill>
                  <a:schemeClr val="tx1">
                    <a:lumMod val="50000"/>
                  </a:schemeClr>
                </a:solidFill>
              </a:rPr>
              <a:t>Jelaskan </a:t>
            </a:r>
            <a:r>
              <a:rPr lang="en" sz="2400" dirty="0">
                <a:solidFill>
                  <a:schemeClr val="tx1">
                    <a:lumMod val="50000"/>
                  </a:schemeClr>
                </a:solidFill>
              </a:rPr>
              <a:t>pendapat Anda mengenai hubungan antara Iklim Komunikasi dan Keterbukaan </a:t>
            </a:r>
            <a:r>
              <a:rPr lang="en" sz="2400" dirty="0" smtClean="0">
                <a:solidFill>
                  <a:schemeClr val="tx1">
                    <a:lumMod val="50000"/>
                  </a:schemeClr>
                </a:solidFill>
              </a:rPr>
              <a:t>Diri</a:t>
            </a:r>
          </a:p>
          <a:p>
            <a:pPr marL="546100" indent="-457200">
              <a:buAutoNum type="arabicPeriod"/>
            </a:pPr>
            <a:r>
              <a:rPr lang="en" sz="2400" dirty="0" smtClean="0">
                <a:solidFill>
                  <a:schemeClr val="tx1">
                    <a:lumMod val="50000"/>
                  </a:schemeClr>
                </a:solidFill>
              </a:rPr>
              <a:t>Berpasangan, berikan analisis mengenai diri Anda menurut Johari Windows</a:t>
            </a:r>
            <a:endParaRPr lang="id-ID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KETERBUKAAN DIRI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3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Keterbukaan</a:t>
            </a:r>
            <a:r>
              <a:rPr lang="en-US" sz="2000" dirty="0" smtClean="0"/>
              <a:t> </a:t>
            </a:r>
            <a:r>
              <a:rPr lang="en-US" sz="2000" dirty="0" err="1"/>
              <a:t>diri</a:t>
            </a:r>
            <a:r>
              <a:rPr lang="en-US" sz="2000" dirty="0"/>
              <a:t>; </a:t>
            </a:r>
            <a:r>
              <a:rPr lang="en-US" sz="2000" b="1" dirty="0" err="1"/>
              <a:t>pengungkapan</a:t>
            </a:r>
            <a:r>
              <a:rPr lang="en-US" sz="2000" b="1" dirty="0"/>
              <a:t> </a:t>
            </a:r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mengenai</a:t>
            </a:r>
            <a:r>
              <a:rPr lang="en-US" sz="2000" b="1" dirty="0"/>
              <a:t> </a:t>
            </a:r>
            <a:r>
              <a:rPr lang="en-US" sz="2000" b="1" dirty="0" err="1"/>
              <a:t>diri</a:t>
            </a:r>
            <a:r>
              <a:rPr lang="en-US" sz="2000" b="1" dirty="0"/>
              <a:t> </a:t>
            </a:r>
            <a:r>
              <a:rPr lang="en-US" sz="2000" b="1" dirty="0" err="1"/>
              <a:t>sendiri</a:t>
            </a:r>
            <a:r>
              <a:rPr lang="en-US" sz="2000" b="1" dirty="0"/>
              <a:t> </a:t>
            </a:r>
            <a:r>
              <a:rPr lang="en-US" sz="2000" dirty="0"/>
              <a:t>yang </a:t>
            </a:r>
            <a:r>
              <a:rPr lang="en-US" sz="2000" b="1" dirty="0" err="1"/>
              <a:t>biasanya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ditemukan</a:t>
            </a:r>
            <a:r>
              <a:rPr lang="en-US" sz="2000" b="1" dirty="0"/>
              <a:t> orang lain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; </a:t>
            </a:r>
            <a:r>
              <a:rPr lang="en-US" sz="2000" dirty="0" err="1"/>
              <a:t>harapan</a:t>
            </a:r>
            <a:r>
              <a:rPr lang="en-US" sz="2000" dirty="0"/>
              <a:t>, </a:t>
            </a:r>
            <a:r>
              <a:rPr lang="en-US" sz="2000" dirty="0" err="1"/>
              <a:t>ketakutan</a:t>
            </a:r>
            <a:r>
              <a:rPr lang="en-US" sz="2000" dirty="0"/>
              <a:t>, </a:t>
            </a:r>
            <a:r>
              <a:rPr lang="en-US" sz="2000" dirty="0" err="1"/>
              <a:t>perasaan</a:t>
            </a:r>
            <a:r>
              <a:rPr lang="en-US" sz="2000" dirty="0"/>
              <a:t>, </a:t>
            </a:r>
            <a:r>
              <a:rPr lang="en-US" sz="2000" dirty="0" err="1"/>
              <a:t>pikiran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. </a:t>
            </a:r>
          </a:p>
          <a:p>
            <a:endParaRPr lang="id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65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keterbukaan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yang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iklim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.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71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dirty="0" smtClean="0">
                <a:latin typeface="Montserrat ExtraBold" charset="0"/>
              </a:rPr>
              <a:t>JOHARI WINDOW</a:t>
            </a:r>
            <a:endParaRPr sz="2800" dirty="0">
              <a:latin typeface="Montserrat ExtraBold" charset="0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26" name="Picture 2" descr="Image result for johari window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8" y="267494"/>
            <a:ext cx="4647516" cy="46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Keterbukaan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Kedekatan</a:t>
            </a:r>
            <a:endParaRPr lang="id-ID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orang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pengukur</a:t>
            </a:r>
            <a:r>
              <a:rPr lang="en-US" dirty="0"/>
              <a:t> </a:t>
            </a:r>
            <a:r>
              <a:rPr lang="en-US" dirty="0" err="1"/>
              <a:t>kedekatan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</a:t>
            </a:r>
          </a:p>
          <a:p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memupuk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interpersonal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kenyamanan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14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IKLIM </a:t>
            </a:r>
            <a:r>
              <a:rPr lang="en" dirty="0" smtClean="0"/>
              <a:t>INTERPERSONAL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dirty="0" smtClean="0"/>
              <a:t>Semua individu yang terlibat dalam proses komunikasi memiliki andil dalam pembentukan iklim komunikasi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3C78D8"/>
      </a:accent1>
      <a:accent2>
        <a:srgbClr val="00FFFF"/>
      </a:accent2>
      <a:accent3>
        <a:srgbClr val="4050E5"/>
      </a:accent3>
      <a:accent4>
        <a:srgbClr val="C833FF"/>
      </a:accent4>
      <a:accent5>
        <a:srgbClr val="46E180"/>
      </a:accent5>
      <a:accent6>
        <a:srgbClr val="B8DF32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11404032</TotalTime>
  <Words>633</Words>
  <Application>Microsoft Office PowerPoint</Application>
  <PresentationFormat>On-screen Show (16:9)</PresentationFormat>
  <Paragraphs>107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Montserrat ExtraBold</vt:lpstr>
      <vt:lpstr>Impact</vt:lpstr>
      <vt:lpstr>Wingdings</vt:lpstr>
      <vt:lpstr>Montserrat</vt:lpstr>
      <vt:lpstr>Montserrat Light</vt:lpstr>
      <vt:lpstr>Juliet template</vt:lpstr>
      <vt:lpstr> KETERBUKAAN DIRI dan IKLIM KOMUNIKASI</vt:lpstr>
      <vt:lpstr>PERTEMUAN INI MEMBAHAS</vt:lpstr>
      <vt:lpstr>1. KETERBUKAAN DIRI</vt:lpstr>
      <vt:lpstr>…</vt:lpstr>
      <vt:lpstr>PowerPoint Presentation</vt:lpstr>
      <vt:lpstr>JOHARI WINDOW</vt:lpstr>
      <vt:lpstr>Keterbukaan Diri dan Kedekatan</vt:lpstr>
      <vt:lpstr>2. IKLIM INTERPERSONAL</vt:lpstr>
      <vt:lpstr>PowerPoint Presentation</vt:lpstr>
      <vt:lpstr>Apa itu iklim komunikasi?</vt:lpstr>
      <vt:lpstr>IKLIM KOMUNIKASI</vt:lpstr>
      <vt:lpstr>IKLIM INTERPERSONAL</vt:lpstr>
      <vt:lpstr>IKLIM INTERPERSONAL</vt:lpstr>
      <vt:lpstr>Komunikasi untuk Membangun Iklim yang Mendukung </vt:lpstr>
      <vt:lpstr>PowerPoint Presentation</vt:lpstr>
      <vt:lpstr>IKLIM BERTAHAN DAN MENDUKUNG</vt:lpstr>
      <vt:lpstr>IKLIM BERTAHAN DAN MENDUKUNG</vt:lpstr>
      <vt:lpstr>TIPE KOMUNIKASI YANG MEMUNGKINKAN  IKLIM BERTAHAN DAN IKLIM MENDUKUNG</vt:lpstr>
      <vt:lpstr>adalah</vt:lpstr>
      <vt:lpstr>adalah</vt:lpstr>
      <vt:lpstr>adalah</vt:lpstr>
      <vt:lpstr>Pengayaan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 DAN IKLIM KOMUNIKASI</dc:title>
  <dc:creator>suxi</dc:creator>
  <cp:lastModifiedBy>Suci Marini</cp:lastModifiedBy>
  <cp:revision>18</cp:revision>
  <dcterms:modified xsi:type="dcterms:W3CDTF">2019-11-04T05:08:31Z</dcterms:modified>
</cp:coreProperties>
</file>