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68" r:id="rId4"/>
    <p:sldId id="270" r:id="rId5"/>
    <p:sldId id="269" r:id="rId6"/>
    <p:sldId id="271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6" r:id="rId16"/>
    <p:sldId id="265" r:id="rId17"/>
    <p:sldId id="273" r:id="rId18"/>
    <p:sldId id="276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Relationship Id="rId9" Type="http://schemas.openxmlformats.org/officeDocument/2006/relationships/image" Target="../media/image36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Numerical Method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X: </a:t>
            </a:r>
            <a:br>
              <a:rPr lang="en-US" sz="24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50" y="2362278"/>
            <a:ext cx="8564055" cy="20886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19" y="4566875"/>
            <a:ext cx="8469786" cy="1767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923" y="853079"/>
            <a:ext cx="3805142" cy="29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17" y="3702895"/>
            <a:ext cx="5478325" cy="2274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17" y="1690689"/>
            <a:ext cx="7610284" cy="16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13365"/>
            <a:ext cx="7718232" cy="27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02581"/>
            <a:ext cx="4911602" cy="13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2: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Solution 1: Analytical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63" y="2656919"/>
            <a:ext cx="2158946" cy="1140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963" y="2877273"/>
            <a:ext cx="2658861" cy="35002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020671" y="2918012"/>
            <a:ext cx="551329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563" y="4374713"/>
            <a:ext cx="1700170" cy="180225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232383" y="4540128"/>
            <a:ext cx="3157458" cy="1291878"/>
            <a:chOff x="4232383" y="4540128"/>
            <a:chExt cx="3157458" cy="129187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32383" y="4540128"/>
              <a:ext cx="2239906" cy="3240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32383" y="5132868"/>
              <a:ext cx="2239906" cy="2902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32383" y="5602506"/>
              <a:ext cx="3157458" cy="229500"/>
            </a:xfrm>
            <a:prstGeom prst="rect">
              <a:avLst/>
            </a:prstGeom>
          </p:spPr>
        </p:pic>
      </p:grpSp>
      <p:sp>
        <p:nvSpPr>
          <p:cNvPr id="13" name="Right Arrow 12"/>
          <p:cNvSpPr/>
          <p:nvPr/>
        </p:nvSpPr>
        <p:spPr>
          <a:xfrm>
            <a:off x="3092824" y="5002306"/>
            <a:ext cx="403411" cy="273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029288" y="3522891"/>
            <a:ext cx="2980241" cy="15600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2: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Solution 2: Steepest ascent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921125"/>
            <a:ext cx="2057400" cy="365125"/>
          </a:xfrm>
        </p:spPr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91" y="1463013"/>
            <a:ext cx="2976469" cy="3722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0420" y="2428397"/>
            <a:ext cx="32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Evaluate at the initial point (-1,1)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848819"/>
            <a:ext cx="4155971" cy="12082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288" y="2957151"/>
            <a:ext cx="1241394" cy="297000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5169467" y="2957151"/>
            <a:ext cx="437957" cy="29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75048" y="4255350"/>
            <a:ext cx="4787041" cy="594000"/>
            <a:chOff x="292158" y="4138739"/>
            <a:chExt cx="4787041" cy="59400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158" y="4138739"/>
              <a:ext cx="2293880" cy="5940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23398" y="4253489"/>
              <a:ext cx="2455801" cy="364500"/>
            </a:xfrm>
            <a:prstGeom prst="rect">
              <a:avLst/>
            </a:prstGeom>
          </p:spPr>
        </p:pic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391" y="5067656"/>
            <a:ext cx="1835104" cy="891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4026" y="5370359"/>
            <a:ext cx="2185933" cy="594000"/>
          </a:xfrm>
          <a:prstGeom prst="rect">
            <a:avLst/>
          </a:prstGeom>
        </p:spPr>
      </p:pic>
      <p:sp>
        <p:nvSpPr>
          <p:cNvPr id="26" name="Right Arrow 25"/>
          <p:cNvSpPr/>
          <p:nvPr/>
        </p:nvSpPr>
        <p:spPr>
          <a:xfrm>
            <a:off x="2668569" y="5453820"/>
            <a:ext cx="623495" cy="325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029288" y="3522891"/>
            <a:ext cx="2714323" cy="1423156"/>
            <a:chOff x="6029288" y="3522891"/>
            <a:chExt cx="2714323" cy="142315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367283" y="3778297"/>
              <a:ext cx="1376328" cy="1167750"/>
            </a:xfrm>
            <a:prstGeom prst="rect">
              <a:avLst/>
            </a:prstGeom>
            <a:ln>
              <a:noFill/>
            </a:ln>
          </p:spPr>
        </p:pic>
        <p:sp>
          <p:nvSpPr>
            <p:cNvPr id="28" name="TextBox 27"/>
            <p:cNvSpPr txBox="1"/>
            <p:nvPr/>
          </p:nvSpPr>
          <p:spPr>
            <a:xfrm>
              <a:off x="6029288" y="3522891"/>
              <a:ext cx="13379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Remember: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02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/>
      <p:bldP spid="20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2: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Solution 2: Steepest ascent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534" y="805508"/>
            <a:ext cx="2976469" cy="372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98" y="2438471"/>
            <a:ext cx="3994050" cy="2362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2912188"/>
            <a:ext cx="3238419" cy="10462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1585" y="3160512"/>
            <a:ext cx="1673183" cy="351000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4367486" y="3194079"/>
            <a:ext cx="680723" cy="35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797" y="4296688"/>
            <a:ext cx="1592223" cy="54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1379" y="4320044"/>
            <a:ext cx="5424352" cy="3172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650" y="5360506"/>
            <a:ext cx="2833617" cy="621000"/>
          </a:xfrm>
          <a:prstGeom prst="rect">
            <a:avLst/>
          </a:prstGeom>
        </p:spPr>
      </p:pic>
      <p:sp>
        <p:nvSpPr>
          <p:cNvPr id="26" name="Right Arrow 25"/>
          <p:cNvSpPr/>
          <p:nvPr/>
        </p:nvSpPr>
        <p:spPr>
          <a:xfrm>
            <a:off x="2714523" y="4320044"/>
            <a:ext cx="332353" cy="31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54691" y="5305127"/>
            <a:ext cx="2131959" cy="56700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3867069" y="5365752"/>
            <a:ext cx="840778" cy="426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Tentukan</a:t>
            </a:r>
            <a:r>
              <a:rPr lang="en-ID" dirty="0" smtClean="0"/>
              <a:t> gradient vector di (2,1)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dirty="0" err="1" smtClean="0"/>
              <a:t>berikut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88459" y="2662517"/>
                <a:ext cx="43548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459" y="2662517"/>
                <a:ext cx="435484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0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42334"/>
            <a:ext cx="7886700" cy="4217534"/>
          </a:xfrm>
        </p:spPr>
        <p:txBody>
          <a:bodyPr/>
          <a:lstStyle/>
          <a:p>
            <a:r>
              <a:rPr lang="en-ID" dirty="0" err="1" smtClean="0"/>
              <a:t>Tentukan</a:t>
            </a:r>
            <a:r>
              <a:rPr lang="en-ID" dirty="0" smtClean="0"/>
              <a:t> optima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dirty="0" err="1" smtClean="0"/>
              <a:t>berikut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tentukan</a:t>
            </a:r>
            <a:r>
              <a:rPr lang="en-ID" dirty="0" smtClean="0"/>
              <a:t> </a:t>
            </a:r>
            <a:r>
              <a:rPr lang="en-ID" dirty="0" err="1" smtClean="0"/>
              <a:t>apakah</a:t>
            </a:r>
            <a:r>
              <a:rPr lang="en-ID" dirty="0" smtClean="0"/>
              <a:t> optima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titik</a:t>
            </a:r>
            <a:r>
              <a:rPr lang="en-ID" dirty="0" smtClean="0"/>
              <a:t> </a:t>
            </a:r>
            <a:r>
              <a:rPr lang="en-ID" dirty="0" err="1" smtClean="0"/>
              <a:t>maksimum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minimum?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387406" y="2375454"/>
                <a:ext cx="43548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406" y="2375454"/>
                <a:ext cx="435484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5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Optimization </a:t>
            </a:r>
            <a:r>
              <a:rPr lang="en-US" dirty="0"/>
              <a:t>involves searching for either the </a:t>
            </a:r>
            <a:r>
              <a:rPr lang="en-US" dirty="0" smtClean="0"/>
              <a:t>minimum or </a:t>
            </a:r>
            <a:r>
              <a:rPr lang="en-US" dirty="0"/>
              <a:t>the </a:t>
            </a:r>
            <a:r>
              <a:rPr lang="en-US" dirty="0" smtClean="0"/>
              <a:t>maximum.</a:t>
            </a:r>
          </a:p>
          <a:p>
            <a:endParaRPr lang="en-US" dirty="0" smtClean="0"/>
          </a:p>
          <a:p>
            <a:r>
              <a:rPr lang="en-US" dirty="0"/>
              <a:t>The optimum is the point where the curve is </a:t>
            </a:r>
            <a:r>
              <a:rPr lang="en-US" dirty="0" smtClean="0"/>
              <a:t>flat or </a:t>
            </a:r>
            <a:r>
              <a:rPr lang="en-US" i="1" dirty="0" smtClean="0"/>
              <a:t>f’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is equal to </a:t>
            </a:r>
            <a:r>
              <a:rPr lang="en-US" dirty="0" smtClean="0"/>
              <a:t>zero.</a:t>
            </a:r>
          </a:p>
          <a:p>
            <a:endParaRPr lang="en-US" dirty="0" smtClean="0"/>
          </a:p>
          <a:p>
            <a:r>
              <a:rPr lang="en-US" dirty="0" smtClean="0"/>
              <a:t>The second derivative</a:t>
            </a:r>
            <a:r>
              <a:rPr lang="en-US" dirty="0"/>
              <a:t>, </a:t>
            </a:r>
            <a:r>
              <a:rPr lang="en-US" i="1" dirty="0" smtClean="0"/>
              <a:t>f’’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), indicates whether the optimum is a minimum or a maximum: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f’’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&lt; </a:t>
            </a:r>
            <a:r>
              <a:rPr lang="en-US" dirty="0"/>
              <a:t>0</a:t>
            </a:r>
            <a:r>
              <a:rPr lang="en-US" dirty="0" smtClean="0"/>
              <a:t>, the </a:t>
            </a:r>
            <a:r>
              <a:rPr lang="en-US" dirty="0"/>
              <a:t>point is a </a:t>
            </a:r>
            <a:r>
              <a:rPr lang="en-US" dirty="0" smtClean="0"/>
              <a:t>maximum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f’’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&gt; </a:t>
            </a:r>
            <a:r>
              <a:rPr lang="en-US" dirty="0"/>
              <a:t>0, the point is a minimum.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Tentukan</a:t>
            </a:r>
            <a:r>
              <a:rPr lang="en-ID" dirty="0" smtClean="0"/>
              <a:t> gradient vector di (2,0)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dirty="0" err="1" smtClean="0"/>
              <a:t>berikut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88459" y="2662517"/>
                <a:ext cx="4354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459" y="2662517"/>
                <a:ext cx="4354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5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Roots and optima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451" y="1858935"/>
            <a:ext cx="6018062" cy="348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Global optima </a:t>
            </a:r>
            <a:r>
              <a:rPr lang="en-ID" dirty="0" err="1" smtClean="0"/>
              <a:t>vs</a:t>
            </a:r>
            <a:r>
              <a:rPr lang="en-ID" dirty="0" smtClean="0"/>
              <a:t> local optima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97" y="2277172"/>
            <a:ext cx="7884778" cy="345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1D and 2D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42" y="1690689"/>
            <a:ext cx="8220762" cy="43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2D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9" y="1838570"/>
            <a:ext cx="8592713" cy="470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Random search </a:t>
            </a:r>
            <a:r>
              <a:rPr lang="en-ID" dirty="0" err="1" smtClean="0"/>
              <a:t>vs</a:t>
            </a:r>
            <a:r>
              <a:rPr lang="en-ID" dirty="0" smtClean="0"/>
              <a:t> gradient based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52" y="2492335"/>
            <a:ext cx="3990283" cy="3518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694" y="2396858"/>
            <a:ext cx="4063739" cy="361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mtClean="0"/>
              <a:t>Steepest Ascent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29" y="1586754"/>
            <a:ext cx="5065817" cy="447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Steepest </a:t>
            </a:r>
            <a:r>
              <a:rPr lang="en-ID" dirty="0" smtClean="0"/>
              <a:t>Ascent (climbing hill)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361" y="1982662"/>
            <a:ext cx="5937101" cy="455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5803</TotalTime>
  <Words>231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Office Theme</vt:lpstr>
      <vt:lpstr>Numerical Method   Lecture X:   Optimization</vt:lpstr>
      <vt:lpstr>Motivation</vt:lpstr>
      <vt:lpstr>Roots and optima</vt:lpstr>
      <vt:lpstr>Global optima vs local optima</vt:lpstr>
      <vt:lpstr>1D and 2D Optimization</vt:lpstr>
      <vt:lpstr>2D Optimization</vt:lpstr>
      <vt:lpstr>Random search vs gradient based search</vt:lpstr>
      <vt:lpstr>Steepest Ascent</vt:lpstr>
      <vt:lpstr>Steepest Ascent (climbing hill)</vt:lpstr>
      <vt:lpstr>PowerPoint Presentation</vt:lpstr>
      <vt:lpstr>Example 1</vt:lpstr>
      <vt:lpstr>Example 1 (cont’d)</vt:lpstr>
      <vt:lpstr>Example 2</vt:lpstr>
      <vt:lpstr>Example 2: (cont’d)</vt:lpstr>
      <vt:lpstr>Example 2: (cont’d)</vt:lpstr>
      <vt:lpstr>Example 2: (cont’d)</vt:lpstr>
      <vt:lpstr>Exercise</vt:lpstr>
      <vt:lpstr>Exercise</vt:lpstr>
      <vt:lpstr>PowerPoint Presentation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141</cp:revision>
  <dcterms:created xsi:type="dcterms:W3CDTF">2017-06-12T04:19:19Z</dcterms:created>
  <dcterms:modified xsi:type="dcterms:W3CDTF">2019-05-10T03:18:05Z</dcterms:modified>
</cp:coreProperties>
</file>