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2"/>
  </p:notesMasterIdLst>
  <p:handoutMasterIdLst>
    <p:handoutMasterId r:id="rId33"/>
  </p:handoutMasterIdLst>
  <p:sldIdLst>
    <p:sldId id="263"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13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8.wmf"/><Relationship Id="rId1" Type="http://schemas.openxmlformats.org/officeDocument/2006/relationships/image" Target="../media/image19.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8.wmf"/><Relationship Id="rId1" Type="http://schemas.openxmlformats.org/officeDocument/2006/relationships/image" Target="../media/image19.wmf"/><Relationship Id="rId5" Type="http://schemas.openxmlformats.org/officeDocument/2006/relationships/image" Target="../media/image24.wmf"/><Relationship Id="rId4"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18.wmf"/><Relationship Id="rId1" Type="http://schemas.openxmlformats.org/officeDocument/2006/relationships/image" Target="../media/image19.wmf"/><Relationship Id="rId5" Type="http://schemas.openxmlformats.org/officeDocument/2006/relationships/image" Target="../media/image27.wmf"/><Relationship Id="rId4"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E1462C-1EE4-43ED-BD96-4B2EF7ACCB18}" type="datetimeFigureOut">
              <a:rPr lang="en-US" smtClean="0"/>
              <a:pPr/>
              <a:t>8/1/2018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8E7E26-1C47-4D7D-AC35-1E7C5CA69FC2}" type="slidenum">
              <a:rPr lang="en-US" smtClean="0"/>
              <a:pPr/>
              <a:t>‹#›</a:t>
            </a:fld>
            <a:endParaRPr lang="en-US"/>
          </a:p>
        </p:txBody>
      </p:sp>
    </p:spTree>
    <p:extLst>
      <p:ext uri="{BB962C8B-B14F-4D97-AF65-F5344CB8AC3E}">
        <p14:creationId xmlns:p14="http://schemas.microsoft.com/office/powerpoint/2010/main" val="13755700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F1F0B-4448-484C-BF40-8F6A51E51963}" type="datetimeFigureOut">
              <a:rPr lang="en-US" smtClean="0"/>
              <a:pPr/>
              <a:t>8/1/2018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D7AC1-D873-4A1E-87EC-E9DF353E75D2}" type="slidenum">
              <a:rPr lang="en-US" smtClean="0"/>
              <a:pPr/>
              <a:t>‹#›</a:t>
            </a:fld>
            <a:endParaRPr lang="en-US"/>
          </a:p>
        </p:txBody>
      </p:sp>
    </p:spTree>
    <p:extLst>
      <p:ext uri="{BB962C8B-B14F-4D97-AF65-F5344CB8AC3E}">
        <p14:creationId xmlns:p14="http://schemas.microsoft.com/office/powerpoint/2010/main" val="3698530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ED7AC1-D873-4A1E-87EC-E9DF353E75D2}" type="slidenum">
              <a:rPr lang="en-US" smtClean="0"/>
              <a:pPr/>
              <a:t>1</a:t>
            </a:fld>
            <a:endParaRPr lang="en-US"/>
          </a:p>
        </p:txBody>
      </p:sp>
    </p:spTree>
    <p:extLst>
      <p:ext uri="{BB962C8B-B14F-4D97-AF65-F5344CB8AC3E}">
        <p14:creationId xmlns:p14="http://schemas.microsoft.com/office/powerpoint/2010/main" val="13587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A30AD1-8219-41E6-AF44-F5ADB69351EB}" type="slidenum">
              <a:rPr lang="en-US" altLang="en-US"/>
              <a:pPr eaLnBrk="1" hangingPunct="1"/>
              <a:t>21</a:t>
            </a:fld>
            <a:endParaRPr lang="en-US" altLang="en-US"/>
          </a:p>
        </p:txBody>
      </p:sp>
    </p:spTree>
    <p:extLst>
      <p:ext uri="{BB962C8B-B14F-4D97-AF65-F5344CB8AC3E}">
        <p14:creationId xmlns:p14="http://schemas.microsoft.com/office/powerpoint/2010/main" val="838275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71447A-34AC-4A5A-A511-B5D1AF4E32E3}" type="slidenum">
              <a:rPr lang="en-US" altLang="en-US"/>
              <a:pPr eaLnBrk="1" hangingPunct="1"/>
              <a:t>24</a:t>
            </a:fld>
            <a:endParaRPr lang="en-US" altLang="en-US"/>
          </a:p>
        </p:txBody>
      </p:sp>
    </p:spTree>
    <p:extLst>
      <p:ext uri="{BB962C8B-B14F-4D97-AF65-F5344CB8AC3E}">
        <p14:creationId xmlns:p14="http://schemas.microsoft.com/office/powerpoint/2010/main" val="855849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C45684-AE72-441E-8491-F5F2F052BED1}"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EFCE47-A88B-4B97-B0AA-E1B06DFFFF8E}"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E0586-2141-4795-920A-AD9D27C6B308}"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smtClean="0"/>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3B18CFF8-8F79-48BB-A372-E8C5FC7B5ED2}" type="slidenum">
              <a:rPr lang="en-US" altLang="en-US"/>
              <a:pPr/>
              <a:t>‹#›</a:t>
            </a:fld>
            <a:endParaRPr lang="en-US" altLang="en-US"/>
          </a:p>
        </p:txBody>
      </p:sp>
    </p:spTree>
    <p:extLst>
      <p:ext uri="{BB962C8B-B14F-4D97-AF65-F5344CB8AC3E}">
        <p14:creationId xmlns:p14="http://schemas.microsoft.com/office/powerpoint/2010/main" val="400784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6A7D62-C886-46A2-A434-D7448E90F47A}"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FCDA2-C224-42DE-A504-AF28195B4CED}" type="datetime1">
              <a:rPr lang="en-US" smtClean="0"/>
              <a:pPr/>
              <a:t>8/1/2018</a:t>
            </a:fld>
            <a:endParaRPr lang="en-US"/>
          </a:p>
        </p:txBody>
      </p:sp>
      <p:sp>
        <p:nvSpPr>
          <p:cNvPr id="5" name="Footer Placeholder 4"/>
          <p:cNvSpPr>
            <a:spLocks noGrp="1"/>
          </p:cNvSpPr>
          <p:nvPr>
            <p:ph type="ftr" sz="quarter" idx="11"/>
          </p:nvPr>
        </p:nvSpPr>
        <p:spPr/>
        <p:txBody>
          <a:bodyPr/>
          <a:lstStyle/>
          <a:p>
            <a:r>
              <a:rPr lang="en-US" smtClean="0"/>
              <a:t>Ilmu dasar Sains</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9E5B7A-0E1D-43FB-BD18-D7FCCBA98BF9}" type="datetime1">
              <a:rPr lang="en-US" smtClean="0"/>
              <a:pPr/>
              <a:t>8/1/2018</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E5DFAA-767D-47BB-A210-00B471EDA83D}" type="datetime1">
              <a:rPr lang="en-US" smtClean="0"/>
              <a:pPr/>
              <a:t>8/1/2018</a:t>
            </a:fld>
            <a:endParaRPr lang="en-US"/>
          </a:p>
        </p:txBody>
      </p:sp>
      <p:sp>
        <p:nvSpPr>
          <p:cNvPr id="8" name="Footer Placeholder 7"/>
          <p:cNvSpPr>
            <a:spLocks noGrp="1"/>
          </p:cNvSpPr>
          <p:nvPr>
            <p:ph type="ftr" sz="quarter" idx="11"/>
          </p:nvPr>
        </p:nvSpPr>
        <p:spPr/>
        <p:txBody>
          <a:bodyPr/>
          <a:lstStyle/>
          <a:p>
            <a:r>
              <a:rPr lang="en-US" smtClean="0"/>
              <a:t>Ilmu dasar Sains</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FDE431-BDD6-4150-94F3-87700C26F6B3}" type="datetime1">
              <a:rPr lang="en-US" smtClean="0"/>
              <a:pPr/>
              <a:t>8/1/2018</a:t>
            </a:fld>
            <a:endParaRPr lang="en-US"/>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6FC07-83D5-4A3E-81C7-10FEE3C40B3F}" type="datetime1">
              <a:rPr lang="en-US" smtClean="0"/>
              <a:pPr/>
              <a:t>8/1/2018</a:t>
            </a:fld>
            <a:endParaRPr lang="en-US"/>
          </a:p>
        </p:txBody>
      </p:sp>
      <p:sp>
        <p:nvSpPr>
          <p:cNvPr id="3" name="Footer Placeholder 2"/>
          <p:cNvSpPr>
            <a:spLocks noGrp="1"/>
          </p:cNvSpPr>
          <p:nvPr>
            <p:ph type="ftr" sz="quarter" idx="11"/>
          </p:nvPr>
        </p:nvSpPr>
        <p:spPr/>
        <p:txBody>
          <a:bodyPr/>
          <a:lstStyle/>
          <a:p>
            <a:r>
              <a:rPr lang="en-US" smtClean="0"/>
              <a:t>Ilmu dasar Sains</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3C361-A30F-4BEF-B53C-9289222AFA60}" type="datetime1">
              <a:rPr lang="en-US" smtClean="0"/>
              <a:pPr/>
              <a:t>8/1/2018</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4E589-DBD4-4BFD-9757-29CC206810E8}" type="datetime1">
              <a:rPr lang="en-US" smtClean="0"/>
              <a:pPr/>
              <a:t>8/1/2018</a:t>
            </a:fld>
            <a:endParaRPr lang="en-US"/>
          </a:p>
        </p:txBody>
      </p:sp>
      <p:sp>
        <p:nvSpPr>
          <p:cNvPr id="6" name="Footer Placeholder 5"/>
          <p:cNvSpPr>
            <a:spLocks noGrp="1"/>
          </p:cNvSpPr>
          <p:nvPr>
            <p:ph type="ftr" sz="quarter" idx="11"/>
          </p:nvPr>
        </p:nvSpPr>
        <p:spPr/>
        <p:txBody>
          <a:bodyPr/>
          <a:lstStyle/>
          <a:p>
            <a:r>
              <a:rPr lang="en-US" smtClean="0"/>
              <a:t>Ilmu dasar Sains</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E3497-C654-4B62-8BA7-01E3BEA18B3C}" type="datetime1">
              <a:rPr lang="en-US" smtClean="0"/>
              <a:pPr/>
              <a:t>8/1/2018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Ilmu dasar Sains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9"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090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5.bin"/><Relationship Id="rId10" Type="http://schemas.openxmlformats.org/officeDocument/2006/relationships/image" Target="../media/image21.wmf"/><Relationship Id="rId4" Type="http://schemas.openxmlformats.org/officeDocument/2006/relationships/image" Target="../media/image19.wmf"/><Relationship Id="rId9" Type="http://schemas.openxmlformats.org/officeDocument/2006/relationships/oleObject" Target="../embeddings/oleObject17.bin"/></Relationships>
</file>

<file path=ppt/slides/_rels/slide12.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8.wmf"/><Relationship Id="rId11" Type="http://schemas.openxmlformats.org/officeDocument/2006/relationships/oleObject" Target="../embeddings/oleObject22.bin"/><Relationship Id="rId5" Type="http://schemas.openxmlformats.org/officeDocument/2006/relationships/oleObject" Target="../embeddings/oleObject19.bin"/><Relationship Id="rId10" Type="http://schemas.openxmlformats.org/officeDocument/2006/relationships/image" Target="../media/image23.wmf"/><Relationship Id="rId4" Type="http://schemas.openxmlformats.org/officeDocument/2006/relationships/image" Target="../media/image19.wmf"/><Relationship Id="rId9" Type="http://schemas.openxmlformats.org/officeDocument/2006/relationships/oleObject" Target="../embeddings/oleObject21.bin"/></Relationships>
</file>

<file path=ppt/slides/_rels/slide13.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3.bin"/><Relationship Id="rId7" Type="http://schemas.openxmlformats.org/officeDocument/2006/relationships/oleObject" Target="../embeddings/oleObject25.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8.wmf"/><Relationship Id="rId11" Type="http://schemas.openxmlformats.org/officeDocument/2006/relationships/oleObject" Target="../embeddings/oleObject27.bin"/><Relationship Id="rId5" Type="http://schemas.openxmlformats.org/officeDocument/2006/relationships/oleObject" Target="../embeddings/oleObject24.bin"/><Relationship Id="rId10" Type="http://schemas.openxmlformats.org/officeDocument/2006/relationships/image" Target="../media/image26.wmf"/><Relationship Id="rId4" Type="http://schemas.openxmlformats.org/officeDocument/2006/relationships/image" Target="../media/image19.wmf"/><Relationship Id="rId9"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8.bin"/><Relationship Id="rId7" Type="http://schemas.openxmlformats.org/officeDocument/2006/relationships/oleObject" Target="../embeddings/oleObject30.bin"/><Relationship Id="rId12"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29.wmf"/><Relationship Id="rId11" Type="http://schemas.openxmlformats.org/officeDocument/2006/relationships/oleObject" Target="../embeddings/oleObject32.bin"/><Relationship Id="rId5" Type="http://schemas.openxmlformats.org/officeDocument/2006/relationships/oleObject" Target="../embeddings/oleObject29.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31.bin"/></Relationships>
</file>

<file path=ppt/slides/_rels/slide1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7.wmf"/><Relationship Id="rId5" Type="http://schemas.openxmlformats.org/officeDocument/2006/relationships/oleObject" Target="../embeddings/oleObject34.bin"/><Relationship Id="rId4" Type="http://schemas.openxmlformats.org/officeDocument/2006/relationships/image" Target="../media/image36.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9.wmf"/><Relationship Id="rId5" Type="http://schemas.openxmlformats.org/officeDocument/2006/relationships/oleObject" Target="../embeddings/oleObject36.bin"/><Relationship Id="rId4" Type="http://schemas.openxmlformats.org/officeDocument/2006/relationships/image" Target="../media/image3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4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42.wmf"/><Relationship Id="rId5" Type="http://schemas.openxmlformats.org/officeDocument/2006/relationships/oleObject" Target="../embeddings/oleObject39.bin"/><Relationship Id="rId4" Type="http://schemas.openxmlformats.org/officeDocument/2006/relationships/image" Target="../media/image41.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45.wmf"/><Relationship Id="rId5" Type="http://schemas.openxmlformats.org/officeDocument/2006/relationships/oleObject" Target="../embeddings/oleObject42.bin"/><Relationship Id="rId4" Type="http://schemas.openxmlformats.org/officeDocument/2006/relationships/image" Target="../media/image44.wmf"/></Relationships>
</file>

<file path=ppt/slides/_rels/slide23.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4.bin"/><Relationship Id="rId7" Type="http://schemas.openxmlformats.org/officeDocument/2006/relationships/oleObject" Target="../embeddings/oleObject46.bin"/><Relationship Id="rId12"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48.wmf"/><Relationship Id="rId11" Type="http://schemas.openxmlformats.org/officeDocument/2006/relationships/oleObject" Target="../embeddings/oleObject48.bin"/><Relationship Id="rId5" Type="http://schemas.openxmlformats.org/officeDocument/2006/relationships/oleObject" Target="../embeddings/oleObject45.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4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image" Target="../media/image52.wmf"/><Relationship Id="rId4" Type="http://schemas.openxmlformats.org/officeDocument/2006/relationships/oleObject" Target="../embeddings/oleObject49.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0.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54.wmf"/><Relationship Id="rId5" Type="http://schemas.openxmlformats.org/officeDocument/2006/relationships/oleObject" Target="../embeddings/oleObject51.bin"/><Relationship Id="rId4" Type="http://schemas.openxmlformats.org/officeDocument/2006/relationships/image" Target="../media/image53.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55.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57.wmf"/><Relationship Id="rId5" Type="http://schemas.openxmlformats.org/officeDocument/2006/relationships/oleObject" Target="../embeddings/oleObject54.bin"/><Relationship Id="rId4" Type="http://schemas.openxmlformats.org/officeDocument/2006/relationships/image" Target="../media/image56.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59.wmf"/><Relationship Id="rId5" Type="http://schemas.openxmlformats.org/officeDocument/2006/relationships/oleObject" Target="../embeddings/oleObject56.bin"/><Relationship Id="rId4" Type="http://schemas.openxmlformats.org/officeDocument/2006/relationships/image" Target="../media/image58.wmf"/></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4.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ctr">
              <a:buNone/>
            </a:pPr>
            <a:r>
              <a:rPr lang="en-US" sz="4400" dirty="0" smtClean="0"/>
              <a:t>ILMU DASAR SAINS</a:t>
            </a:r>
          </a:p>
          <a:p>
            <a:pPr algn="ctr">
              <a:buNone/>
            </a:pPr>
            <a:endParaRPr lang="en-US" sz="2400" dirty="0" smtClean="0"/>
          </a:p>
          <a:p>
            <a:pPr algn="ctr">
              <a:buNone/>
            </a:pPr>
            <a:r>
              <a:rPr lang="id-ID" sz="2400" dirty="0" smtClean="0"/>
              <a:t>GERAK SATU DIMENSI</a:t>
            </a:r>
            <a:endParaRPr lang="en-US" sz="2400" dirty="0" smtClean="0"/>
          </a:p>
          <a:p>
            <a:pPr algn="ctr">
              <a:buNone/>
            </a:pPr>
            <a:endParaRPr lang="en-US" sz="2400" dirty="0" smtClean="0"/>
          </a:p>
          <a:p>
            <a:pPr>
              <a:buNone/>
            </a:pPr>
            <a:endParaRPr lang="en-US" dirty="0" smtClean="0"/>
          </a:p>
          <a:p>
            <a:pPr algn="ctr">
              <a:buNone/>
            </a:pPr>
            <a:endParaRPr lang="en-US" sz="1800" dirty="0" smtClean="0"/>
          </a:p>
          <a:p>
            <a:pPr algn="ctr">
              <a:buNone/>
            </a:pPr>
            <a:endParaRPr lang="en-US" sz="1800" dirty="0"/>
          </a:p>
          <a:p>
            <a:pPr algn="ctr">
              <a:buNone/>
            </a:pPr>
            <a:endParaRPr lang="en-US" sz="1800" dirty="0" smtClean="0"/>
          </a:p>
          <a:p>
            <a:pPr algn="ctr">
              <a:buNone/>
            </a:pPr>
            <a:endParaRPr lang="en-US" sz="1800" dirty="0"/>
          </a:p>
          <a:p>
            <a:pPr algn="ctr">
              <a:buNone/>
            </a:pPr>
            <a:endParaRPr lang="en-US" sz="1800" dirty="0" smtClean="0"/>
          </a:p>
          <a:p>
            <a:pPr algn="ctr">
              <a:buNone/>
            </a:pPr>
            <a:r>
              <a:rPr lang="en-US" sz="1800" dirty="0" err="1" smtClean="0"/>
              <a:t>Oleh</a:t>
            </a:r>
            <a:r>
              <a:rPr lang="en-US" sz="1800" dirty="0" smtClean="0"/>
              <a:t>:</a:t>
            </a:r>
          </a:p>
          <a:p>
            <a:pPr algn="ctr">
              <a:buNone/>
            </a:pPr>
            <a:r>
              <a:rPr lang="en-US" dirty="0" smtClean="0"/>
              <a:t>Ferdinand </a:t>
            </a:r>
            <a:r>
              <a:rPr lang="en-US" dirty="0" err="1" smtClean="0"/>
              <a:t>Fassa</a:t>
            </a:r>
            <a:endParaRPr lang="en-US" dirty="0" smtClean="0"/>
          </a:p>
        </p:txBody>
      </p:sp>
      <p:sp>
        <p:nvSpPr>
          <p:cNvPr id="5" name="Footer Placeholder 4"/>
          <p:cNvSpPr>
            <a:spLocks noGrp="1"/>
          </p:cNvSpPr>
          <p:nvPr>
            <p:ph type="ftr" sz="quarter" idx="11"/>
          </p:nvPr>
        </p:nvSpPr>
        <p:spPr>
          <a:xfrm>
            <a:off x="3124200" y="6172200"/>
            <a:ext cx="2895600" cy="365125"/>
          </a:xfrm>
        </p:spPr>
        <p:txBody>
          <a:bodyPr/>
          <a:lstStyle/>
          <a:p>
            <a:r>
              <a:rPr lang="en-US" smtClean="0"/>
              <a:t>Ilmu dasar Sains</a:t>
            </a:r>
            <a:endParaRPr lang="en-US" dirty="0"/>
          </a:p>
        </p:txBody>
      </p:sp>
      <p:sp>
        <p:nvSpPr>
          <p:cNvPr id="4" name="Slide Number Placeholder 3"/>
          <p:cNvSpPr>
            <a:spLocks noGrp="1"/>
          </p:cNvSpPr>
          <p:nvPr>
            <p:ph type="sldNum" sz="quarter" idx="12"/>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59"/>
          <p:cNvGraphicFramePr>
            <a:graphicFrameLocks noGrp="1"/>
          </p:cNvGraphicFramePr>
          <p:nvPr>
            <p:extLst>
              <p:ext uri="{D42A27DB-BD31-4B8C-83A1-F6EECF244321}">
                <p14:modId xmlns:p14="http://schemas.microsoft.com/office/powerpoint/2010/main" val="2427443556"/>
              </p:ext>
            </p:extLst>
          </p:nvPr>
        </p:nvGraphicFramePr>
        <p:xfrm>
          <a:off x="152400" y="1041400"/>
          <a:ext cx="5181600" cy="3048000"/>
        </p:xfrm>
        <a:graphic>
          <a:graphicData uri="http://schemas.openxmlformats.org/drawingml/2006/table">
            <a:tbl>
              <a:tblPr/>
              <a:tblGrid>
                <a:gridCol w="1371600"/>
                <a:gridCol w="38100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x</a:t>
                      </a:r>
                      <a:r>
                        <a:rPr kumimoji="0" lang="en-US" sz="1800" b="0" i="0" u="none" strike="noStrike" cap="none" normalizeH="0" baseline="-25000" dirty="0" smtClean="0">
                          <a:ln>
                            <a:noFill/>
                          </a:ln>
                          <a:solidFill>
                            <a:schemeClr val="tx1"/>
                          </a:solidFill>
                          <a:effectLst/>
                          <a:latin typeface="Arial" charset="0"/>
                        </a:rPr>
                        <a:t>1 </a:t>
                      </a:r>
                      <a:r>
                        <a:rPr kumimoji="0" lang="en-US" sz="1800" b="0" i="0" u="none" strike="noStrike" cap="none" normalizeH="0" baseline="0" dirty="0" smtClean="0">
                          <a:ln>
                            <a:noFill/>
                          </a:ln>
                          <a:solidFill>
                            <a:schemeClr val="tx1"/>
                          </a:solidFill>
                          <a:effectLst/>
                          <a:latin typeface="Arial" charset="0"/>
                        </a:rPr>
                        <a:t>= x</a:t>
                      </a:r>
                      <a:r>
                        <a:rPr kumimoji="0" lang="en-US" sz="1800" b="0" i="0" u="none" strike="noStrike" cap="none" normalizeH="0" baseline="-25000" dirty="0" smtClean="0">
                          <a:ln>
                            <a:noFill/>
                          </a:ln>
                          <a:solidFill>
                            <a:schemeClr val="tx1"/>
                          </a:solidFill>
                          <a:effectLst/>
                          <a:latin typeface="Arial" charset="0"/>
                        </a:rPr>
                        <a:t>o</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posisi</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awal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x</a:t>
                      </a:r>
                      <a:r>
                        <a:rPr kumimoji="0" lang="en-US" sz="1800" b="0" i="0" u="none" strike="noStrike" cap="none" normalizeH="0" baseline="-25000" dirty="0" smtClean="0">
                          <a:ln>
                            <a:noFill/>
                          </a:ln>
                          <a:solidFill>
                            <a:schemeClr val="tx1"/>
                          </a:solidFill>
                          <a:effectLst/>
                          <a:latin typeface="Arial" charset="0"/>
                        </a:rPr>
                        <a:t>2 </a:t>
                      </a:r>
                      <a:r>
                        <a:rPr kumimoji="0" lang="en-US" sz="1800" b="0" i="0" u="none" strike="noStrike" cap="none" normalizeH="0" baseline="0" dirty="0" smtClean="0">
                          <a:ln>
                            <a:noFill/>
                          </a:ln>
                          <a:solidFill>
                            <a:schemeClr val="tx1"/>
                          </a:solidFill>
                          <a:effectLst/>
                          <a:latin typeface="Arial" charset="0"/>
                        </a:rPr>
                        <a:t>= 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posisi akhir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a:t>
                      </a:r>
                      <a:r>
                        <a:rPr kumimoji="0" lang="en-US" sz="1800" b="0" i="0" u="none" strike="noStrike" cap="none" normalizeH="0" baseline="-25000" dirty="0" smtClean="0">
                          <a:ln>
                            <a:noFill/>
                          </a:ln>
                          <a:solidFill>
                            <a:schemeClr val="tx1"/>
                          </a:solidFill>
                          <a:effectLst/>
                          <a:latin typeface="Arial" charset="0"/>
                        </a:rPr>
                        <a:t>1</a:t>
                      </a:r>
                      <a:r>
                        <a:rPr kumimoji="0" lang="en-US" sz="1800" b="0" i="0" u="none" strike="noStrike" cap="none" normalizeH="0" baseline="0" dirty="0" smtClean="0">
                          <a:ln>
                            <a:noFill/>
                          </a:ln>
                          <a:solidFill>
                            <a:schemeClr val="tx1"/>
                          </a:solidFill>
                          <a:effectLst/>
                          <a:latin typeface="Arial" charset="0"/>
                        </a:rPr>
                        <a:t> = </a:t>
                      </a:r>
                      <a:r>
                        <a:rPr kumimoji="0" lang="en-US" sz="1800" b="0" i="0" u="none" strike="noStrike" cap="none" normalizeH="0" baseline="0" dirty="0" err="1" smtClean="0">
                          <a:ln>
                            <a:noFill/>
                          </a:ln>
                          <a:solidFill>
                            <a:schemeClr val="tx1"/>
                          </a:solidFill>
                          <a:effectLst/>
                          <a:latin typeface="Arial" charset="0"/>
                        </a:rPr>
                        <a:t>v</a:t>
                      </a:r>
                      <a:r>
                        <a:rPr kumimoji="0" lang="en-US" sz="1800" b="0" i="0" u="none" strike="noStrike" cap="none" normalizeH="0" baseline="-25000" dirty="0" err="1" smtClean="0">
                          <a:ln>
                            <a:noFill/>
                          </a:ln>
                          <a:solidFill>
                            <a:schemeClr val="tx1"/>
                          </a:solidFill>
                          <a:effectLst/>
                          <a:latin typeface="Arial" charset="0"/>
                        </a:rPr>
                        <a:t>o</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kecepatan</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awal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v</a:t>
                      </a:r>
                      <a:r>
                        <a:rPr kumimoji="0" lang="en-US" sz="1800" b="0" i="0" u="none" strike="noStrike" cap="none" normalizeH="0" baseline="-25000" smtClean="0">
                          <a:ln>
                            <a:noFill/>
                          </a:ln>
                          <a:solidFill>
                            <a:schemeClr val="tx1"/>
                          </a:solidFill>
                          <a:effectLst/>
                          <a:latin typeface="Arial" charset="0"/>
                        </a:rPr>
                        <a:t>2</a:t>
                      </a:r>
                      <a:r>
                        <a:rPr kumimoji="0" lang="en-US" sz="1800" b="0" i="0" u="none" strike="noStrike" cap="none" normalizeH="0" baseline="0" smtClean="0">
                          <a:ln>
                            <a:noFill/>
                          </a:ln>
                          <a:solidFill>
                            <a:schemeClr val="tx1"/>
                          </a:solidFill>
                          <a:effectLst/>
                          <a:latin typeface="Arial" charset="0"/>
                        </a:rPr>
                        <a:t> = 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kecepatan</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akhir</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a:t>
                      </a:r>
                      <a:r>
                        <a:rPr kumimoji="0" lang="en-US" sz="1800" b="0" i="0" u="none" strike="noStrike" cap="none" normalizeH="0" baseline="-25000" dirty="0" smtClean="0">
                          <a:ln>
                            <a:noFill/>
                          </a:ln>
                          <a:solidFill>
                            <a:schemeClr val="tx1"/>
                          </a:solidFill>
                          <a:effectLst/>
                          <a:latin typeface="Arial" charset="0"/>
                        </a:rPr>
                        <a:t>1</a:t>
                      </a:r>
                      <a:r>
                        <a:rPr kumimoji="0" lang="en-US" sz="1800" b="0" i="0" u="none" strike="noStrike" cap="none" normalizeH="0" baseline="0" dirty="0" smtClean="0">
                          <a:ln>
                            <a:noFill/>
                          </a:ln>
                          <a:solidFill>
                            <a:schemeClr val="tx1"/>
                          </a:solidFill>
                          <a:effectLst/>
                          <a:latin typeface="Arial" charset="0"/>
                        </a:rPr>
                        <a:t>  =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waktu</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awal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a:t>
                      </a:r>
                      <a:r>
                        <a:rPr kumimoji="0" lang="en-US" sz="1800" b="0" i="0" u="none" strike="noStrike" cap="none" normalizeH="0" baseline="-25000" smtClean="0">
                          <a:ln>
                            <a:noFill/>
                          </a:ln>
                          <a:solidFill>
                            <a:schemeClr val="tx1"/>
                          </a:solidFill>
                          <a:effectLst/>
                          <a:latin typeface="Arial" charset="0"/>
                        </a:rPr>
                        <a:t>2</a:t>
                      </a:r>
                      <a:r>
                        <a:rPr kumimoji="0" lang="en-US" sz="1800" b="0" i="0" u="none" strike="noStrike" cap="none" normalizeH="0" baseline="0" smtClean="0">
                          <a:ln>
                            <a:noFill/>
                          </a:ln>
                          <a:solidFill>
                            <a:schemeClr val="tx1"/>
                          </a:solidFill>
                          <a:effectLst/>
                          <a:latin typeface="Arial" charset="0"/>
                        </a:rPr>
                        <a:t>  = 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waktu</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akhir</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122" name="Object 34"/>
          <p:cNvGraphicFramePr>
            <a:graphicFrameLocks noChangeAspect="1"/>
          </p:cNvGraphicFramePr>
          <p:nvPr>
            <p:extLst>
              <p:ext uri="{D42A27DB-BD31-4B8C-83A1-F6EECF244321}">
                <p14:modId xmlns:p14="http://schemas.microsoft.com/office/powerpoint/2010/main" val="1615713530"/>
              </p:ext>
            </p:extLst>
          </p:nvPr>
        </p:nvGraphicFramePr>
        <p:xfrm>
          <a:off x="5867400" y="1574800"/>
          <a:ext cx="1698625" cy="990600"/>
        </p:xfrm>
        <a:graphic>
          <a:graphicData uri="http://schemas.openxmlformats.org/presentationml/2006/ole">
            <mc:AlternateContent xmlns:mc="http://schemas.openxmlformats.org/markup-compatibility/2006">
              <mc:Choice xmlns:v="urn:schemas-microsoft-com:vml" Requires="v">
                <p:oleObj spid="_x0000_s49162" name="Equation" r:id="rId3" imgW="672840" imgH="393480" progId="Equation.3">
                  <p:embed/>
                </p:oleObj>
              </mc:Choice>
              <mc:Fallback>
                <p:oleObj name="Equation" r:id="rId3" imgW="67284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574800"/>
                        <a:ext cx="1698625"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38"/>
          <p:cNvGraphicFramePr>
            <a:graphicFrameLocks noChangeAspect="1"/>
          </p:cNvGraphicFramePr>
          <p:nvPr>
            <p:extLst>
              <p:ext uri="{D42A27DB-BD31-4B8C-83A1-F6EECF244321}">
                <p14:modId xmlns:p14="http://schemas.microsoft.com/office/powerpoint/2010/main" val="665178374"/>
              </p:ext>
            </p:extLst>
          </p:nvPr>
        </p:nvGraphicFramePr>
        <p:xfrm>
          <a:off x="5943600" y="2717800"/>
          <a:ext cx="2970213" cy="1000125"/>
        </p:xfrm>
        <a:graphic>
          <a:graphicData uri="http://schemas.openxmlformats.org/presentationml/2006/ole">
            <mc:AlternateContent xmlns:mc="http://schemas.openxmlformats.org/markup-compatibility/2006">
              <mc:Choice xmlns:v="urn:schemas-microsoft-com:vml" Requires="v">
                <p:oleObj spid="_x0000_s49163" name="Equation" r:id="rId5" imgW="1282680" imgH="431640" progId="Equation.3">
                  <p:embed/>
                </p:oleObj>
              </mc:Choice>
              <mc:Fallback>
                <p:oleObj name="Equation" r:id="rId5" imgW="128268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43600" y="2717800"/>
                        <a:ext cx="2970213"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49" name="TextBox 4"/>
          <p:cNvSpPr txBox="1">
            <a:spLocks noChangeArrowheads="1"/>
          </p:cNvSpPr>
          <p:nvPr/>
        </p:nvSpPr>
        <p:spPr bwMode="auto">
          <a:xfrm>
            <a:off x="5715000" y="1117600"/>
            <a:ext cx="3124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Kecepatan rata-rata :</a:t>
            </a:r>
          </a:p>
        </p:txBody>
      </p:sp>
      <p:graphicFrame>
        <p:nvGraphicFramePr>
          <p:cNvPr id="5124" name="Object 35"/>
          <p:cNvGraphicFramePr>
            <a:graphicFrameLocks noChangeAspect="1"/>
          </p:cNvGraphicFramePr>
          <p:nvPr>
            <p:extLst>
              <p:ext uri="{D42A27DB-BD31-4B8C-83A1-F6EECF244321}">
                <p14:modId xmlns:p14="http://schemas.microsoft.com/office/powerpoint/2010/main" val="3460176907"/>
              </p:ext>
            </p:extLst>
          </p:nvPr>
        </p:nvGraphicFramePr>
        <p:xfrm>
          <a:off x="228600" y="4546600"/>
          <a:ext cx="2438400" cy="968375"/>
        </p:xfrm>
        <a:graphic>
          <a:graphicData uri="http://schemas.openxmlformats.org/presentationml/2006/ole">
            <mc:AlternateContent xmlns:mc="http://schemas.openxmlformats.org/markup-compatibility/2006">
              <mc:Choice xmlns:v="urn:schemas-microsoft-com:vml" Requires="v">
                <p:oleObj spid="_x0000_s49164" name="Equation" r:id="rId7" imgW="990360" imgH="393480" progId="Equation.3">
                  <p:embed/>
                </p:oleObj>
              </mc:Choice>
              <mc:Fallback>
                <p:oleObj name="Equation" r:id="rId7" imgW="9903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4546600"/>
                        <a:ext cx="2438400" cy="96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5" name="Object 40"/>
          <p:cNvGraphicFramePr>
            <a:graphicFrameLocks noChangeAspect="1"/>
          </p:cNvGraphicFramePr>
          <p:nvPr>
            <p:extLst>
              <p:ext uri="{D42A27DB-BD31-4B8C-83A1-F6EECF244321}">
                <p14:modId xmlns:p14="http://schemas.microsoft.com/office/powerpoint/2010/main" val="2192924960"/>
              </p:ext>
            </p:extLst>
          </p:nvPr>
        </p:nvGraphicFramePr>
        <p:xfrm>
          <a:off x="3352800" y="4470400"/>
          <a:ext cx="3763963" cy="1092200"/>
        </p:xfrm>
        <a:graphic>
          <a:graphicData uri="http://schemas.openxmlformats.org/presentationml/2006/ole">
            <mc:AlternateContent xmlns:mc="http://schemas.openxmlformats.org/markup-compatibility/2006">
              <mc:Choice xmlns:v="urn:schemas-microsoft-com:vml" Requires="v">
                <p:oleObj spid="_x0000_s49165" name="Equation" r:id="rId9" imgW="1358640" imgH="393480" progId="Equation.3">
                  <p:embed/>
                </p:oleObj>
              </mc:Choice>
              <mc:Fallback>
                <p:oleObj name="Equation" r:id="rId9" imgW="135864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52800" y="4470400"/>
                        <a:ext cx="3763963" cy="10922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8831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5"/>
          <p:cNvGraphicFramePr>
            <a:graphicFrameLocks noChangeAspect="1"/>
          </p:cNvGraphicFramePr>
          <p:nvPr>
            <p:extLst>
              <p:ext uri="{D42A27DB-BD31-4B8C-83A1-F6EECF244321}">
                <p14:modId xmlns:p14="http://schemas.microsoft.com/office/powerpoint/2010/main" val="3292930374"/>
              </p:ext>
            </p:extLst>
          </p:nvPr>
        </p:nvGraphicFramePr>
        <p:xfrm>
          <a:off x="381000" y="1316037"/>
          <a:ext cx="2778125" cy="633413"/>
        </p:xfrm>
        <a:graphic>
          <a:graphicData uri="http://schemas.openxmlformats.org/presentationml/2006/ole">
            <mc:AlternateContent xmlns:mc="http://schemas.openxmlformats.org/markup-compatibility/2006">
              <mc:Choice xmlns:v="urn:schemas-microsoft-com:vml" Requires="v">
                <p:oleObj spid="_x0000_s50186" name="Equation" r:id="rId3" imgW="1002960" imgH="228600" progId="Equation.3">
                  <p:embed/>
                </p:oleObj>
              </mc:Choice>
              <mc:Fallback>
                <p:oleObj name="Equation" r:id="rId3" imgW="10029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316037"/>
                        <a:ext cx="2778125" cy="6334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6"/>
          <p:cNvGraphicFramePr>
            <a:graphicFrameLocks noChangeAspect="1"/>
          </p:cNvGraphicFramePr>
          <p:nvPr>
            <p:extLst>
              <p:ext uri="{D42A27DB-BD31-4B8C-83A1-F6EECF244321}">
                <p14:modId xmlns:p14="http://schemas.microsoft.com/office/powerpoint/2010/main" val="3835695101"/>
              </p:ext>
            </p:extLst>
          </p:nvPr>
        </p:nvGraphicFramePr>
        <p:xfrm>
          <a:off x="4800600" y="1087437"/>
          <a:ext cx="3763963" cy="1092200"/>
        </p:xfrm>
        <a:graphic>
          <a:graphicData uri="http://schemas.openxmlformats.org/presentationml/2006/ole">
            <mc:AlternateContent xmlns:mc="http://schemas.openxmlformats.org/markup-compatibility/2006">
              <mc:Choice xmlns:v="urn:schemas-microsoft-com:vml" Requires="v">
                <p:oleObj spid="_x0000_s50187" name="Equation" r:id="rId5" imgW="1358640" imgH="393480" progId="Equation.3">
                  <p:embed/>
                </p:oleObj>
              </mc:Choice>
              <mc:Fallback>
                <p:oleObj name="Equation" r:id="rId5" imgW="13586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1087437"/>
                        <a:ext cx="3763963" cy="1092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7"/>
          <p:cNvGraphicFramePr>
            <a:graphicFrameLocks noChangeAspect="1"/>
          </p:cNvGraphicFramePr>
          <p:nvPr>
            <p:extLst>
              <p:ext uri="{D42A27DB-BD31-4B8C-83A1-F6EECF244321}">
                <p14:modId xmlns:p14="http://schemas.microsoft.com/office/powerpoint/2010/main" val="1864743436"/>
              </p:ext>
            </p:extLst>
          </p:nvPr>
        </p:nvGraphicFramePr>
        <p:xfrm>
          <a:off x="381000" y="2535237"/>
          <a:ext cx="6748463" cy="1274763"/>
        </p:xfrm>
        <a:graphic>
          <a:graphicData uri="http://schemas.openxmlformats.org/presentationml/2006/ole">
            <mc:AlternateContent xmlns:mc="http://schemas.openxmlformats.org/markup-compatibility/2006">
              <mc:Choice xmlns:v="urn:schemas-microsoft-com:vml" Requires="v">
                <p:oleObj spid="_x0000_s50188" name="Equation" r:id="rId7" imgW="2222280" imgH="419040" progId="Equation.3">
                  <p:embed/>
                </p:oleObj>
              </mc:Choice>
              <mc:Fallback>
                <p:oleObj name="Equation" r:id="rId7" imgW="222228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2535237"/>
                        <a:ext cx="6748463" cy="12747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9" name="Object 8"/>
          <p:cNvGraphicFramePr>
            <a:graphicFrameLocks noChangeAspect="1"/>
          </p:cNvGraphicFramePr>
          <p:nvPr>
            <p:extLst>
              <p:ext uri="{D42A27DB-BD31-4B8C-83A1-F6EECF244321}">
                <p14:modId xmlns:p14="http://schemas.microsoft.com/office/powerpoint/2010/main" val="4049290751"/>
              </p:ext>
            </p:extLst>
          </p:nvPr>
        </p:nvGraphicFramePr>
        <p:xfrm>
          <a:off x="1447800" y="4364037"/>
          <a:ext cx="4703763" cy="1198563"/>
        </p:xfrm>
        <a:graphic>
          <a:graphicData uri="http://schemas.openxmlformats.org/presentationml/2006/ole">
            <mc:AlternateContent xmlns:mc="http://schemas.openxmlformats.org/markup-compatibility/2006">
              <mc:Choice xmlns:v="urn:schemas-microsoft-com:vml" Requires="v">
                <p:oleObj spid="_x0000_s50189" name="Equation" r:id="rId9" imgW="1549080" imgH="393480" progId="Equation.3">
                  <p:embed/>
                </p:oleObj>
              </mc:Choice>
              <mc:Fallback>
                <p:oleObj name="Equation" r:id="rId9" imgW="15490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4364037"/>
                        <a:ext cx="4703763" cy="11985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867283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extLst>
              <p:ext uri="{D42A27DB-BD31-4B8C-83A1-F6EECF244321}">
                <p14:modId xmlns:p14="http://schemas.microsoft.com/office/powerpoint/2010/main" val="1976649539"/>
              </p:ext>
            </p:extLst>
          </p:nvPr>
        </p:nvGraphicFramePr>
        <p:xfrm>
          <a:off x="503237" y="838200"/>
          <a:ext cx="2778125" cy="633413"/>
        </p:xfrm>
        <a:graphic>
          <a:graphicData uri="http://schemas.openxmlformats.org/presentationml/2006/ole">
            <mc:AlternateContent xmlns:mc="http://schemas.openxmlformats.org/markup-compatibility/2006">
              <mc:Choice xmlns:v="urn:schemas-microsoft-com:vml" Requires="v">
                <p:oleObj spid="_x0000_s51212" name="Equation" r:id="rId3" imgW="1002960" imgH="228600" progId="Equation.3">
                  <p:embed/>
                </p:oleObj>
              </mc:Choice>
              <mc:Fallback>
                <p:oleObj name="Equation" r:id="rId3" imgW="10029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237" y="838200"/>
                        <a:ext cx="2778125" cy="6334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
          <p:cNvGraphicFramePr>
            <a:graphicFrameLocks noChangeAspect="1"/>
          </p:cNvGraphicFramePr>
          <p:nvPr>
            <p:extLst>
              <p:ext uri="{D42A27DB-BD31-4B8C-83A1-F6EECF244321}">
                <p14:modId xmlns:p14="http://schemas.microsoft.com/office/powerpoint/2010/main" val="4256193199"/>
              </p:ext>
            </p:extLst>
          </p:nvPr>
        </p:nvGraphicFramePr>
        <p:xfrm>
          <a:off x="4922837" y="609600"/>
          <a:ext cx="3763963" cy="1092200"/>
        </p:xfrm>
        <a:graphic>
          <a:graphicData uri="http://schemas.openxmlformats.org/presentationml/2006/ole">
            <mc:AlternateContent xmlns:mc="http://schemas.openxmlformats.org/markup-compatibility/2006">
              <mc:Choice xmlns:v="urn:schemas-microsoft-com:vml" Requires="v">
                <p:oleObj spid="_x0000_s51213" name="Equation" r:id="rId5" imgW="1358640" imgH="393480" progId="Equation.3">
                  <p:embed/>
                </p:oleObj>
              </mc:Choice>
              <mc:Fallback>
                <p:oleObj name="Equation" r:id="rId5" imgW="13586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2837" y="609600"/>
                        <a:ext cx="3763963" cy="1092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2" name="Object 4"/>
          <p:cNvGraphicFramePr>
            <a:graphicFrameLocks noChangeAspect="1"/>
          </p:cNvGraphicFramePr>
          <p:nvPr>
            <p:extLst>
              <p:ext uri="{D42A27DB-BD31-4B8C-83A1-F6EECF244321}">
                <p14:modId xmlns:p14="http://schemas.microsoft.com/office/powerpoint/2010/main" val="2568830389"/>
              </p:ext>
            </p:extLst>
          </p:nvPr>
        </p:nvGraphicFramePr>
        <p:xfrm>
          <a:off x="655637" y="3048000"/>
          <a:ext cx="6207125" cy="1274763"/>
        </p:xfrm>
        <a:graphic>
          <a:graphicData uri="http://schemas.openxmlformats.org/presentationml/2006/ole">
            <mc:AlternateContent xmlns:mc="http://schemas.openxmlformats.org/markup-compatibility/2006">
              <mc:Choice xmlns:v="urn:schemas-microsoft-com:vml" Requires="v">
                <p:oleObj spid="_x0000_s51214" name="Equation" r:id="rId7" imgW="2044440" imgH="419040" progId="Equation.3">
                  <p:embed/>
                </p:oleObj>
              </mc:Choice>
              <mc:Fallback>
                <p:oleObj name="Equation" r:id="rId7" imgW="204444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637" y="3048000"/>
                        <a:ext cx="6207125" cy="12747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3" name="Object 5"/>
          <p:cNvGraphicFramePr>
            <a:graphicFrameLocks noChangeAspect="1"/>
          </p:cNvGraphicFramePr>
          <p:nvPr>
            <p:extLst>
              <p:ext uri="{D42A27DB-BD31-4B8C-83A1-F6EECF244321}">
                <p14:modId xmlns:p14="http://schemas.microsoft.com/office/powerpoint/2010/main" val="3472455352"/>
              </p:ext>
            </p:extLst>
          </p:nvPr>
        </p:nvGraphicFramePr>
        <p:xfrm>
          <a:off x="1722437" y="5105400"/>
          <a:ext cx="4587875" cy="1198563"/>
        </p:xfrm>
        <a:graphic>
          <a:graphicData uri="http://schemas.openxmlformats.org/presentationml/2006/ole">
            <mc:AlternateContent xmlns:mc="http://schemas.openxmlformats.org/markup-compatibility/2006">
              <mc:Choice xmlns:v="urn:schemas-microsoft-com:vml" Requires="v">
                <p:oleObj spid="_x0000_s51215" name="Equation" r:id="rId9" imgW="1511280" imgH="393480" progId="Equation.3">
                  <p:embed/>
                </p:oleObj>
              </mc:Choice>
              <mc:Fallback>
                <p:oleObj name="Equation" r:id="rId9" imgW="15112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22437" y="5105400"/>
                        <a:ext cx="4587875" cy="119856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6"/>
          <p:cNvGraphicFramePr>
            <a:graphicFrameLocks noChangeAspect="1"/>
          </p:cNvGraphicFramePr>
          <p:nvPr>
            <p:extLst>
              <p:ext uri="{D42A27DB-BD31-4B8C-83A1-F6EECF244321}">
                <p14:modId xmlns:p14="http://schemas.microsoft.com/office/powerpoint/2010/main" val="1622592454"/>
              </p:ext>
            </p:extLst>
          </p:nvPr>
        </p:nvGraphicFramePr>
        <p:xfrm>
          <a:off x="427037" y="1752600"/>
          <a:ext cx="2390775" cy="633413"/>
        </p:xfrm>
        <a:graphic>
          <a:graphicData uri="http://schemas.openxmlformats.org/presentationml/2006/ole">
            <mc:AlternateContent xmlns:mc="http://schemas.openxmlformats.org/markup-compatibility/2006">
              <mc:Choice xmlns:v="urn:schemas-microsoft-com:vml" Requires="v">
                <p:oleObj spid="_x0000_s51216" name="Equation" r:id="rId11" imgW="863280" imgH="228600" progId="Equation.3">
                  <p:embed/>
                </p:oleObj>
              </mc:Choice>
              <mc:Fallback>
                <p:oleObj name="Equation" r:id="rId11" imgW="86328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27037" y="1752600"/>
                        <a:ext cx="2390775" cy="6334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04508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extLst>
              <p:ext uri="{D42A27DB-BD31-4B8C-83A1-F6EECF244321}">
                <p14:modId xmlns:p14="http://schemas.microsoft.com/office/powerpoint/2010/main" val="4021303390"/>
              </p:ext>
            </p:extLst>
          </p:nvPr>
        </p:nvGraphicFramePr>
        <p:xfrm>
          <a:off x="381000" y="938212"/>
          <a:ext cx="2778125" cy="633413"/>
        </p:xfrm>
        <a:graphic>
          <a:graphicData uri="http://schemas.openxmlformats.org/presentationml/2006/ole">
            <mc:AlternateContent xmlns:mc="http://schemas.openxmlformats.org/markup-compatibility/2006">
              <mc:Choice xmlns:v="urn:schemas-microsoft-com:vml" Requires="v">
                <p:oleObj spid="_x0000_s52236" name="Equation" r:id="rId3" imgW="1002960" imgH="228600" progId="Equation.3">
                  <p:embed/>
                </p:oleObj>
              </mc:Choice>
              <mc:Fallback>
                <p:oleObj name="Equation" r:id="rId3" imgW="10029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938212"/>
                        <a:ext cx="2778125" cy="6334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3"/>
          <p:cNvGraphicFramePr>
            <a:graphicFrameLocks noChangeAspect="1"/>
          </p:cNvGraphicFramePr>
          <p:nvPr>
            <p:extLst>
              <p:ext uri="{D42A27DB-BD31-4B8C-83A1-F6EECF244321}">
                <p14:modId xmlns:p14="http://schemas.microsoft.com/office/powerpoint/2010/main" val="1402721539"/>
              </p:ext>
            </p:extLst>
          </p:nvPr>
        </p:nvGraphicFramePr>
        <p:xfrm>
          <a:off x="4800600" y="709612"/>
          <a:ext cx="3763963" cy="1092200"/>
        </p:xfrm>
        <a:graphic>
          <a:graphicData uri="http://schemas.openxmlformats.org/presentationml/2006/ole">
            <mc:AlternateContent xmlns:mc="http://schemas.openxmlformats.org/markup-compatibility/2006">
              <mc:Choice xmlns:v="urn:schemas-microsoft-com:vml" Requires="v">
                <p:oleObj spid="_x0000_s52237" name="Equation" r:id="rId5" imgW="1358640" imgH="393480" progId="Equation.3">
                  <p:embed/>
                </p:oleObj>
              </mc:Choice>
              <mc:Fallback>
                <p:oleObj name="Equation" r:id="rId5" imgW="13586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709612"/>
                        <a:ext cx="3763963" cy="1092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6" name="Object 4"/>
          <p:cNvGraphicFramePr>
            <a:graphicFrameLocks noChangeAspect="1"/>
          </p:cNvGraphicFramePr>
          <p:nvPr>
            <p:extLst>
              <p:ext uri="{D42A27DB-BD31-4B8C-83A1-F6EECF244321}">
                <p14:modId xmlns:p14="http://schemas.microsoft.com/office/powerpoint/2010/main" val="677330560"/>
              </p:ext>
            </p:extLst>
          </p:nvPr>
        </p:nvGraphicFramePr>
        <p:xfrm>
          <a:off x="914400" y="3224212"/>
          <a:ext cx="6632575" cy="1274763"/>
        </p:xfrm>
        <a:graphic>
          <a:graphicData uri="http://schemas.openxmlformats.org/presentationml/2006/ole">
            <mc:AlternateContent xmlns:mc="http://schemas.openxmlformats.org/markup-compatibility/2006">
              <mc:Choice xmlns:v="urn:schemas-microsoft-com:vml" Requires="v">
                <p:oleObj spid="_x0000_s52238" name="Equation" r:id="rId7" imgW="2184120" imgH="419040" progId="Equation.3">
                  <p:embed/>
                </p:oleObj>
              </mc:Choice>
              <mc:Fallback>
                <p:oleObj name="Equation" r:id="rId7" imgW="2184120" imgH="4190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3224212"/>
                        <a:ext cx="6632575" cy="12747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7" name="Object 5"/>
          <p:cNvGraphicFramePr>
            <a:graphicFrameLocks noChangeAspect="1"/>
          </p:cNvGraphicFramePr>
          <p:nvPr>
            <p:extLst>
              <p:ext uri="{D42A27DB-BD31-4B8C-83A1-F6EECF244321}">
                <p14:modId xmlns:p14="http://schemas.microsoft.com/office/powerpoint/2010/main" val="3744574241"/>
              </p:ext>
            </p:extLst>
          </p:nvPr>
        </p:nvGraphicFramePr>
        <p:xfrm>
          <a:off x="1598613" y="5513387"/>
          <a:ext cx="4897437" cy="735013"/>
        </p:xfrm>
        <a:graphic>
          <a:graphicData uri="http://schemas.openxmlformats.org/presentationml/2006/ole">
            <mc:AlternateContent xmlns:mc="http://schemas.openxmlformats.org/markup-compatibility/2006">
              <mc:Choice xmlns:v="urn:schemas-microsoft-com:vml" Requires="v">
                <p:oleObj spid="_x0000_s52239" name="Equation" r:id="rId9" imgW="1612800" imgH="241200" progId="Equation.3">
                  <p:embed/>
                </p:oleObj>
              </mc:Choice>
              <mc:Fallback>
                <p:oleObj name="Equation" r:id="rId9" imgW="161280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98613" y="5513387"/>
                        <a:ext cx="4897437" cy="735013"/>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6"/>
          <p:cNvGraphicFramePr>
            <a:graphicFrameLocks noChangeAspect="1"/>
          </p:cNvGraphicFramePr>
          <p:nvPr>
            <p:extLst>
              <p:ext uri="{D42A27DB-BD31-4B8C-83A1-F6EECF244321}">
                <p14:modId xmlns:p14="http://schemas.microsoft.com/office/powerpoint/2010/main" val="4087681960"/>
              </p:ext>
            </p:extLst>
          </p:nvPr>
        </p:nvGraphicFramePr>
        <p:xfrm>
          <a:off x="381000" y="1776412"/>
          <a:ext cx="1757363" cy="1092200"/>
        </p:xfrm>
        <a:graphic>
          <a:graphicData uri="http://schemas.openxmlformats.org/presentationml/2006/ole">
            <mc:AlternateContent xmlns:mc="http://schemas.openxmlformats.org/markup-compatibility/2006">
              <mc:Choice xmlns:v="urn:schemas-microsoft-com:vml" Requires="v">
                <p:oleObj spid="_x0000_s52240" name="Equation" r:id="rId11" imgW="634680" imgH="393480" progId="Equation.3">
                  <p:embed/>
                </p:oleObj>
              </mc:Choice>
              <mc:Fallback>
                <p:oleObj name="Equation" r:id="rId11" imgW="63468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0" y="1776412"/>
                        <a:ext cx="1757363" cy="1092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25477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5"/>
          <p:cNvGraphicFramePr>
            <a:graphicFrameLocks noChangeAspect="1"/>
          </p:cNvGraphicFramePr>
          <p:nvPr>
            <p:extLst>
              <p:ext uri="{D42A27DB-BD31-4B8C-83A1-F6EECF244321}">
                <p14:modId xmlns:p14="http://schemas.microsoft.com/office/powerpoint/2010/main" val="2209573901"/>
              </p:ext>
            </p:extLst>
          </p:nvPr>
        </p:nvGraphicFramePr>
        <p:xfrm>
          <a:off x="969962" y="1066800"/>
          <a:ext cx="2778125" cy="633413"/>
        </p:xfrm>
        <a:graphic>
          <a:graphicData uri="http://schemas.openxmlformats.org/presentationml/2006/ole">
            <mc:AlternateContent xmlns:mc="http://schemas.openxmlformats.org/markup-compatibility/2006">
              <mc:Choice xmlns:v="urn:schemas-microsoft-com:vml" Requires="v">
                <p:oleObj spid="_x0000_s53260" name="Equation" r:id="rId3" imgW="1002960" imgH="228600" progId="Equation.3">
                  <p:embed/>
                </p:oleObj>
              </mc:Choice>
              <mc:Fallback>
                <p:oleObj name="Equation" r:id="rId3" imgW="10029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9962" y="1066800"/>
                        <a:ext cx="2778125" cy="6334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19" name="Object 6"/>
          <p:cNvGraphicFramePr>
            <a:graphicFrameLocks noChangeAspect="1"/>
          </p:cNvGraphicFramePr>
          <p:nvPr>
            <p:extLst>
              <p:ext uri="{D42A27DB-BD31-4B8C-83A1-F6EECF244321}">
                <p14:modId xmlns:p14="http://schemas.microsoft.com/office/powerpoint/2010/main" val="3869241032"/>
              </p:ext>
            </p:extLst>
          </p:nvPr>
        </p:nvGraphicFramePr>
        <p:xfrm>
          <a:off x="969962" y="1828800"/>
          <a:ext cx="3763963" cy="1092200"/>
        </p:xfrm>
        <a:graphic>
          <a:graphicData uri="http://schemas.openxmlformats.org/presentationml/2006/ole">
            <mc:AlternateContent xmlns:mc="http://schemas.openxmlformats.org/markup-compatibility/2006">
              <mc:Choice xmlns:v="urn:schemas-microsoft-com:vml" Requires="v">
                <p:oleObj spid="_x0000_s53261" name="Equation" r:id="rId5" imgW="1358640" imgH="393480" progId="Equation.3">
                  <p:embed/>
                </p:oleObj>
              </mc:Choice>
              <mc:Fallback>
                <p:oleObj name="Equation" r:id="rId5" imgW="13586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9962" y="1828800"/>
                        <a:ext cx="3763963" cy="1092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0" name="Object 7"/>
          <p:cNvGraphicFramePr>
            <a:graphicFrameLocks noChangeAspect="1"/>
          </p:cNvGraphicFramePr>
          <p:nvPr>
            <p:extLst>
              <p:ext uri="{D42A27DB-BD31-4B8C-83A1-F6EECF244321}">
                <p14:modId xmlns:p14="http://schemas.microsoft.com/office/powerpoint/2010/main" val="4183387173"/>
              </p:ext>
            </p:extLst>
          </p:nvPr>
        </p:nvGraphicFramePr>
        <p:xfrm>
          <a:off x="989012" y="2971800"/>
          <a:ext cx="4665663" cy="1198563"/>
        </p:xfrm>
        <a:graphic>
          <a:graphicData uri="http://schemas.openxmlformats.org/presentationml/2006/ole">
            <mc:AlternateContent xmlns:mc="http://schemas.openxmlformats.org/markup-compatibility/2006">
              <mc:Choice xmlns:v="urn:schemas-microsoft-com:vml" Requires="v">
                <p:oleObj spid="_x0000_s53262" name="Equation" r:id="rId7" imgW="1536480" imgH="393480" progId="Equation.3">
                  <p:embed/>
                </p:oleObj>
              </mc:Choice>
              <mc:Fallback>
                <p:oleObj name="Equation" r:id="rId7" imgW="153648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9012" y="2971800"/>
                        <a:ext cx="4665663" cy="11985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1" name="Object 8"/>
          <p:cNvGraphicFramePr>
            <a:graphicFrameLocks noChangeAspect="1"/>
          </p:cNvGraphicFramePr>
          <p:nvPr>
            <p:extLst>
              <p:ext uri="{D42A27DB-BD31-4B8C-83A1-F6EECF244321}">
                <p14:modId xmlns:p14="http://schemas.microsoft.com/office/powerpoint/2010/main" val="2761534238"/>
              </p:ext>
            </p:extLst>
          </p:nvPr>
        </p:nvGraphicFramePr>
        <p:xfrm>
          <a:off x="989012" y="4191000"/>
          <a:ext cx="4549775" cy="1198563"/>
        </p:xfrm>
        <a:graphic>
          <a:graphicData uri="http://schemas.openxmlformats.org/presentationml/2006/ole">
            <mc:AlternateContent xmlns:mc="http://schemas.openxmlformats.org/markup-compatibility/2006">
              <mc:Choice xmlns:v="urn:schemas-microsoft-com:vml" Requires="v">
                <p:oleObj spid="_x0000_s53263" name="Equation" r:id="rId9" imgW="1498320" imgH="393480" progId="Equation.3">
                  <p:embed/>
                </p:oleObj>
              </mc:Choice>
              <mc:Fallback>
                <p:oleObj name="Equation" r:id="rId9" imgW="1498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9012" y="4191000"/>
                        <a:ext cx="4549775" cy="11985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9"/>
          <p:cNvGraphicFramePr>
            <a:graphicFrameLocks noChangeAspect="1"/>
          </p:cNvGraphicFramePr>
          <p:nvPr>
            <p:extLst>
              <p:ext uri="{D42A27DB-BD31-4B8C-83A1-F6EECF244321}">
                <p14:modId xmlns:p14="http://schemas.microsoft.com/office/powerpoint/2010/main" val="2974832058"/>
              </p:ext>
            </p:extLst>
          </p:nvPr>
        </p:nvGraphicFramePr>
        <p:xfrm>
          <a:off x="969962" y="5562600"/>
          <a:ext cx="4897438" cy="735013"/>
        </p:xfrm>
        <a:graphic>
          <a:graphicData uri="http://schemas.openxmlformats.org/presentationml/2006/ole">
            <mc:AlternateContent xmlns:mc="http://schemas.openxmlformats.org/markup-compatibility/2006">
              <mc:Choice xmlns:v="urn:schemas-microsoft-com:vml" Requires="v">
                <p:oleObj spid="_x0000_s53264" name="Equation" r:id="rId11" imgW="1612800" imgH="241200" progId="Equation.3">
                  <p:embed/>
                </p:oleObj>
              </mc:Choice>
              <mc:Fallback>
                <p:oleObj name="Equation" r:id="rId11" imgW="1612800" imgH="241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69962" y="5562600"/>
                        <a:ext cx="4897438" cy="7350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3" name="Text Box 10"/>
          <p:cNvSpPr txBox="1">
            <a:spLocks noChangeArrowheads="1"/>
          </p:cNvSpPr>
          <p:nvPr/>
        </p:nvSpPr>
        <p:spPr bwMode="auto">
          <a:xfrm>
            <a:off x="0" y="466725"/>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dirty="0"/>
              <a:t>5 </a:t>
            </a:r>
            <a:r>
              <a:rPr lang="en-US" altLang="en-US" sz="2800" dirty="0" err="1"/>
              <a:t>buah</a:t>
            </a:r>
            <a:r>
              <a:rPr lang="en-US" altLang="en-US" sz="2800" dirty="0"/>
              <a:t> </a:t>
            </a:r>
            <a:r>
              <a:rPr lang="en-US" altLang="en-US" sz="2800" dirty="0" err="1"/>
              <a:t>persamaan</a:t>
            </a:r>
            <a:r>
              <a:rPr lang="en-US" altLang="en-US" sz="2800" dirty="0"/>
              <a:t> </a:t>
            </a:r>
            <a:r>
              <a:rPr lang="en-US" altLang="en-US" sz="2800" dirty="0" err="1"/>
              <a:t>dengan</a:t>
            </a:r>
            <a:r>
              <a:rPr lang="en-US" altLang="en-US" sz="2800" dirty="0"/>
              <a:t> 4 </a:t>
            </a:r>
            <a:r>
              <a:rPr lang="en-US" altLang="en-US" sz="2800" dirty="0" err="1"/>
              <a:t>variabel</a:t>
            </a:r>
            <a:endParaRPr lang="en-US" altLang="en-US" sz="2800" dirty="0"/>
          </a:p>
        </p:txBody>
      </p:sp>
    </p:spTree>
    <p:extLst>
      <p:ext uri="{BB962C8B-B14F-4D97-AF65-F5344CB8AC3E}">
        <p14:creationId xmlns:p14="http://schemas.microsoft.com/office/powerpoint/2010/main" val="101200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a:xfrm>
            <a:off x="3124200" y="6356350"/>
            <a:ext cx="2895600" cy="365125"/>
          </a:xfrm>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fld id="{17E88173-5AFD-4EB2-A9BB-2FDF1126DFE5}" type="slidenum">
              <a:rPr lang="en-US" altLang="en-US">
                <a:solidFill>
                  <a:srgbClr val="898989"/>
                </a:solidFill>
                <a:cs typeface="Arial" panose="020B0604020202020204" pitchFamily="34" charset="0"/>
              </a:rPr>
              <a:pPr algn="ctr" eaLnBrk="1" hangingPunct="1"/>
              <a:t>15</a:t>
            </a:fld>
            <a:endParaRPr lang="en-US" altLang="en-US">
              <a:solidFill>
                <a:srgbClr val="898989"/>
              </a:solidFill>
              <a:cs typeface="Arial" panose="020B0604020202020204" pitchFamily="34" charset="0"/>
            </a:endParaRPr>
          </a:p>
        </p:txBody>
      </p:sp>
      <p:sp>
        <p:nvSpPr>
          <p:cNvPr id="33795" name="Rectangle 3"/>
          <p:cNvSpPr>
            <a:spLocks noGrp="1" noChangeArrowheads="1"/>
          </p:cNvSpPr>
          <p:nvPr>
            <p:ph type="body" idx="1"/>
          </p:nvPr>
        </p:nvSpPr>
        <p:spPr>
          <a:xfrm>
            <a:off x="468313" y="692150"/>
            <a:ext cx="8229600" cy="892175"/>
          </a:xfrm>
        </p:spPr>
        <p:txBody>
          <a:bodyPr/>
          <a:lstStyle/>
          <a:p>
            <a:r>
              <a:rPr lang="id-ID" altLang="en-US" u="sng" smtClean="0">
                <a:solidFill>
                  <a:schemeClr val="bg2"/>
                </a:solidFill>
              </a:rPr>
              <a:t>Bentuk grafik :</a:t>
            </a:r>
            <a:endParaRPr lang="en-US" altLang="en-US" u="sng" smtClean="0">
              <a:solidFill>
                <a:schemeClr val="bg2"/>
              </a:solidFill>
            </a:endParaRPr>
          </a:p>
        </p:txBody>
      </p:sp>
      <p:grpSp>
        <p:nvGrpSpPr>
          <p:cNvPr id="33796" name="Group 4"/>
          <p:cNvGrpSpPr>
            <a:grpSpLocks/>
          </p:cNvGrpSpPr>
          <p:nvPr/>
        </p:nvGrpSpPr>
        <p:grpSpPr bwMode="auto">
          <a:xfrm>
            <a:off x="684213" y="2060575"/>
            <a:ext cx="7559675" cy="2808288"/>
            <a:chOff x="2576" y="6288"/>
            <a:chExt cx="8189" cy="2390"/>
          </a:xfrm>
        </p:grpSpPr>
        <p:pic>
          <p:nvPicPr>
            <p:cNvPr id="337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8" y="6288"/>
              <a:ext cx="2717" cy="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2" y="6302"/>
              <a:ext cx="2682" cy="2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6" y="6302"/>
              <a:ext cx="2576" cy="2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96822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0" y="473075"/>
            <a:ext cx="9144000" cy="1570038"/>
          </a:xfrm>
          <a:prstGeom prst="rect">
            <a:avLst/>
          </a:prstGeom>
          <a:noFill/>
          <a:ln w="9525">
            <a:noFill/>
            <a:miter lim="800000"/>
            <a:headEnd/>
            <a:tailEnd/>
          </a:ln>
          <a:effectLst/>
        </p:spPr>
        <p:txBody>
          <a:bodyPr>
            <a:spAutoFit/>
          </a:bodyPr>
          <a:lstStyle/>
          <a:p>
            <a:pPr marL="342900" indent="-342900">
              <a:defRPr/>
            </a:pPr>
            <a:r>
              <a:rPr lang="en-US" sz="2400" u="sng" dirty="0" err="1">
                <a:latin typeface="Arial" charset="0"/>
              </a:rPr>
              <a:t>Contoh</a:t>
            </a:r>
            <a:r>
              <a:rPr lang="en-US" sz="2400" u="sng" dirty="0">
                <a:latin typeface="Arial" charset="0"/>
              </a:rPr>
              <a:t> </a:t>
            </a:r>
            <a:r>
              <a:rPr lang="en-US" sz="2400" u="sng" dirty="0" err="1">
                <a:latin typeface="Arial" charset="0"/>
              </a:rPr>
              <a:t>Soal</a:t>
            </a:r>
            <a:r>
              <a:rPr lang="en-US" sz="2400" u="sng" dirty="0">
                <a:latin typeface="Arial" charset="0"/>
              </a:rPr>
              <a:t> 1.1</a:t>
            </a:r>
          </a:p>
          <a:p>
            <a:pPr>
              <a:defRPr/>
            </a:pPr>
            <a:r>
              <a:rPr lang="en-US" sz="2400" dirty="0" err="1">
                <a:latin typeface="Arial" charset="0"/>
              </a:rPr>
              <a:t>Sebuah</a:t>
            </a:r>
            <a:r>
              <a:rPr lang="en-US" sz="2400" dirty="0">
                <a:latin typeface="Arial" charset="0"/>
              </a:rPr>
              <a:t> </a:t>
            </a:r>
            <a:r>
              <a:rPr lang="en-US" sz="2400" dirty="0" err="1">
                <a:latin typeface="Arial" charset="0"/>
              </a:rPr>
              <a:t>pesawat</a:t>
            </a:r>
            <a:r>
              <a:rPr lang="en-US" sz="2400" dirty="0">
                <a:latin typeface="Arial" charset="0"/>
              </a:rPr>
              <a:t> jumbo jet </a:t>
            </a:r>
            <a:r>
              <a:rPr lang="en-US" sz="2400" dirty="0" err="1">
                <a:latin typeface="Arial" charset="0"/>
              </a:rPr>
              <a:t>memerlukan</a:t>
            </a:r>
            <a:r>
              <a:rPr lang="en-US" sz="2400" dirty="0">
                <a:latin typeface="Arial" charset="0"/>
              </a:rPr>
              <a:t> </a:t>
            </a:r>
            <a:r>
              <a:rPr lang="en-US" sz="2400" dirty="0" err="1">
                <a:latin typeface="Arial" charset="0"/>
              </a:rPr>
              <a:t>kecepatan</a:t>
            </a:r>
            <a:r>
              <a:rPr lang="en-US" sz="2400" dirty="0">
                <a:latin typeface="Arial" charset="0"/>
              </a:rPr>
              <a:t> minimum </a:t>
            </a:r>
            <a:r>
              <a:rPr lang="en-US" sz="2400" dirty="0" err="1">
                <a:latin typeface="Arial" charset="0"/>
              </a:rPr>
              <a:t>sebesar</a:t>
            </a:r>
            <a:r>
              <a:rPr lang="en-US" sz="2400" dirty="0">
                <a:latin typeface="Arial" charset="0"/>
              </a:rPr>
              <a:t> 360 km/jam agar </a:t>
            </a:r>
            <a:r>
              <a:rPr lang="en-US" sz="2400" dirty="0" err="1">
                <a:latin typeface="Arial" charset="0"/>
              </a:rPr>
              <a:t>dapat</a:t>
            </a:r>
            <a:r>
              <a:rPr lang="en-US" sz="2400" dirty="0">
                <a:latin typeface="Arial" charset="0"/>
              </a:rPr>
              <a:t> </a:t>
            </a:r>
            <a:r>
              <a:rPr lang="en-US" sz="2400" dirty="0" err="1">
                <a:latin typeface="Arial" charset="0"/>
              </a:rPr>
              <a:t>tinggal</a:t>
            </a:r>
            <a:r>
              <a:rPr lang="en-US" sz="2400" dirty="0">
                <a:latin typeface="Arial" charset="0"/>
              </a:rPr>
              <a:t> </a:t>
            </a:r>
            <a:r>
              <a:rPr lang="en-US" sz="2400" dirty="0" err="1">
                <a:latin typeface="Arial" charset="0"/>
              </a:rPr>
              <a:t>landas</a:t>
            </a:r>
            <a:r>
              <a:rPr lang="en-US" sz="2400" dirty="0">
                <a:latin typeface="Arial" charset="0"/>
              </a:rPr>
              <a:t>. </a:t>
            </a:r>
            <a:r>
              <a:rPr lang="fr-FR" sz="2400" dirty="0">
                <a:latin typeface="Arial" charset="0"/>
              </a:rPr>
              <a:t>Panjang </a:t>
            </a:r>
            <a:r>
              <a:rPr lang="fr-FR" sz="2400" dirty="0" err="1">
                <a:latin typeface="Arial" charset="0"/>
              </a:rPr>
              <a:t>landas</a:t>
            </a:r>
            <a:r>
              <a:rPr lang="fr-FR" sz="2400" dirty="0">
                <a:latin typeface="Arial" charset="0"/>
              </a:rPr>
              <a:t> </a:t>
            </a:r>
            <a:r>
              <a:rPr lang="fr-FR" sz="2400" dirty="0" err="1">
                <a:latin typeface="Arial" charset="0"/>
              </a:rPr>
              <a:t>pacu</a:t>
            </a:r>
            <a:r>
              <a:rPr lang="fr-FR" sz="2400" dirty="0">
                <a:latin typeface="Arial" charset="0"/>
              </a:rPr>
              <a:t> yang ada di </a:t>
            </a:r>
            <a:r>
              <a:rPr lang="fr-FR" sz="2400" dirty="0" err="1">
                <a:latin typeface="Arial" charset="0"/>
              </a:rPr>
              <a:t>bandar</a:t>
            </a:r>
            <a:r>
              <a:rPr lang="fr-FR" sz="2400" dirty="0">
                <a:latin typeface="Arial" charset="0"/>
              </a:rPr>
              <a:t> </a:t>
            </a:r>
            <a:r>
              <a:rPr lang="fr-FR" sz="2400" dirty="0" err="1">
                <a:latin typeface="Arial" charset="0"/>
              </a:rPr>
              <a:t>udara</a:t>
            </a:r>
            <a:r>
              <a:rPr lang="fr-FR" sz="2400" dirty="0">
                <a:latin typeface="Arial" charset="0"/>
              </a:rPr>
              <a:t> </a:t>
            </a:r>
            <a:r>
              <a:rPr lang="fr-FR" sz="2400" dirty="0" err="1">
                <a:latin typeface="Arial" charset="0"/>
              </a:rPr>
              <a:t>adalah</a:t>
            </a:r>
            <a:r>
              <a:rPr lang="fr-FR" sz="2400" dirty="0">
                <a:latin typeface="Arial" charset="0"/>
              </a:rPr>
              <a:t> 2000 m.</a:t>
            </a:r>
            <a:endParaRPr lang="en-US" sz="2400" dirty="0">
              <a:latin typeface="Arial" charset="0"/>
            </a:endParaRPr>
          </a:p>
        </p:txBody>
      </p:sp>
      <p:sp>
        <p:nvSpPr>
          <p:cNvPr id="10245" name="Text Box 5"/>
          <p:cNvSpPr txBox="1">
            <a:spLocks noChangeArrowheads="1"/>
          </p:cNvSpPr>
          <p:nvPr/>
        </p:nvSpPr>
        <p:spPr bwMode="auto">
          <a:xfrm>
            <a:off x="0" y="1997075"/>
            <a:ext cx="9144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7663" indent="-347663"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a) Tentukan percepatan minimum yang harus dihasilkan oleh mesin jumbo jet tersebut.</a:t>
            </a:r>
          </a:p>
          <a:p>
            <a:pPr eaLnBrk="1" hangingPunct="1"/>
            <a:r>
              <a:rPr lang="en-US" altLang="en-US" sz="2400"/>
              <a:t>b) Berapa waktu yang diperlukan sebelum tinggal landas ?</a:t>
            </a:r>
          </a:p>
        </p:txBody>
      </p:sp>
      <p:sp>
        <p:nvSpPr>
          <p:cNvPr id="10246" name="Text Box 7"/>
          <p:cNvSpPr txBox="1">
            <a:spLocks noChangeArrowheads="1"/>
          </p:cNvSpPr>
          <p:nvPr/>
        </p:nvSpPr>
        <p:spPr bwMode="auto">
          <a:xfrm>
            <a:off x="0" y="3216275"/>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u="sng"/>
              <a:t>Jawab </a:t>
            </a:r>
            <a:r>
              <a:rPr lang="en-US" altLang="en-US"/>
              <a:t>:</a:t>
            </a:r>
          </a:p>
        </p:txBody>
      </p:sp>
      <p:graphicFrame>
        <p:nvGraphicFramePr>
          <p:cNvPr id="10242" name="Object 9"/>
          <p:cNvGraphicFramePr>
            <a:graphicFrameLocks noChangeAspect="1"/>
          </p:cNvGraphicFramePr>
          <p:nvPr>
            <p:extLst>
              <p:ext uri="{D42A27DB-BD31-4B8C-83A1-F6EECF244321}">
                <p14:modId xmlns:p14="http://schemas.microsoft.com/office/powerpoint/2010/main" val="3190310633"/>
              </p:ext>
            </p:extLst>
          </p:nvPr>
        </p:nvGraphicFramePr>
        <p:xfrm>
          <a:off x="381000" y="4283075"/>
          <a:ext cx="7700963" cy="822325"/>
        </p:xfrm>
        <a:graphic>
          <a:graphicData uri="http://schemas.openxmlformats.org/presentationml/2006/ole">
            <mc:AlternateContent xmlns:mc="http://schemas.openxmlformats.org/markup-compatibility/2006">
              <mc:Choice xmlns:v="urn:schemas-microsoft-com:vml" Requires="v">
                <p:oleObj spid="_x0000_s54278" name="Equation" r:id="rId3" imgW="3936960" imgH="419040" progId="Equation.3">
                  <p:embed/>
                </p:oleObj>
              </mc:Choice>
              <mc:Fallback>
                <p:oleObj name="Equation" r:id="rId3" imgW="393696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283075"/>
                        <a:ext cx="7700963"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7" name="Text Box 8"/>
          <p:cNvSpPr txBox="1">
            <a:spLocks noChangeArrowheads="1"/>
          </p:cNvSpPr>
          <p:nvPr/>
        </p:nvSpPr>
        <p:spPr bwMode="auto">
          <a:xfrm>
            <a:off x="0" y="46482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a). Untuk menghitung percepatan gunakan persamaan (5) :</a:t>
            </a:r>
          </a:p>
        </p:txBody>
      </p:sp>
      <p:graphicFrame>
        <p:nvGraphicFramePr>
          <p:cNvPr id="10243" name="Object 12"/>
          <p:cNvGraphicFramePr>
            <a:graphicFrameLocks noChangeAspect="1"/>
          </p:cNvGraphicFramePr>
          <p:nvPr/>
        </p:nvGraphicFramePr>
        <p:xfrm>
          <a:off x="914400" y="5238750"/>
          <a:ext cx="4578350" cy="1619250"/>
        </p:xfrm>
        <a:graphic>
          <a:graphicData uri="http://schemas.openxmlformats.org/presentationml/2006/ole">
            <mc:AlternateContent xmlns:mc="http://schemas.openxmlformats.org/markup-compatibility/2006">
              <mc:Choice xmlns:v="urn:schemas-microsoft-com:vml" Requires="v">
                <p:oleObj spid="_x0000_s54279" name="Equation" r:id="rId5" imgW="2019240" imgH="711000" progId="Equation.3">
                  <p:embed/>
                </p:oleObj>
              </mc:Choice>
              <mc:Fallback>
                <p:oleObj name="Equation" r:id="rId5" imgW="2019240" imgH="7110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238750"/>
                        <a:ext cx="4578350" cy="161925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8" name="TextBox 7"/>
          <p:cNvSpPr txBox="1">
            <a:spLocks noChangeArrowheads="1"/>
          </p:cNvSpPr>
          <p:nvPr/>
        </p:nvSpPr>
        <p:spPr bwMode="auto">
          <a:xfrm>
            <a:off x="0" y="3749675"/>
            <a:ext cx="594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Variabel yang sudah diketahui  3 :</a:t>
            </a:r>
          </a:p>
        </p:txBody>
      </p:sp>
      <p:sp>
        <p:nvSpPr>
          <p:cNvPr id="9" name="Rectangle 8"/>
          <p:cNvSpPr/>
          <p:nvPr/>
        </p:nvSpPr>
        <p:spPr>
          <a:xfrm>
            <a:off x="0" y="3216275"/>
            <a:ext cx="9144000" cy="3641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951757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6"/>
          <p:cNvSpPr txBox="1">
            <a:spLocks noChangeArrowheads="1"/>
          </p:cNvSpPr>
          <p:nvPr/>
        </p:nvSpPr>
        <p:spPr bwMode="auto">
          <a:xfrm>
            <a:off x="152400" y="892175"/>
            <a:ext cx="838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Variabel yang diketahui  4 : (x-x</a:t>
            </a:r>
            <a:r>
              <a:rPr lang="en-US" altLang="en-US" sz="2400" baseline="-25000"/>
              <a:t>o</a:t>
            </a:r>
            <a:r>
              <a:rPr lang="en-US" altLang="en-US" sz="2400"/>
              <a:t>)</a:t>
            </a:r>
            <a:r>
              <a:rPr lang="en-US" altLang="en-US" sz="2400" baseline="-25000"/>
              <a:t> </a:t>
            </a:r>
            <a:r>
              <a:rPr lang="en-US" altLang="en-US" sz="2400"/>
              <a:t>, V</a:t>
            </a:r>
            <a:r>
              <a:rPr lang="en-US" altLang="en-US" sz="2400" baseline="-25000"/>
              <a:t>o </a:t>
            </a:r>
            <a:r>
              <a:rPr lang="en-US" altLang="en-US" sz="2400"/>
              <a:t> , V dan a</a:t>
            </a:r>
          </a:p>
        </p:txBody>
      </p:sp>
      <p:sp>
        <p:nvSpPr>
          <p:cNvPr id="11269" name="Text Box 7"/>
          <p:cNvSpPr txBox="1">
            <a:spLocks noChangeArrowheads="1"/>
          </p:cNvSpPr>
          <p:nvPr/>
        </p:nvSpPr>
        <p:spPr bwMode="auto">
          <a:xfrm>
            <a:off x="152400" y="4572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t>b) </a:t>
            </a:r>
            <a:endParaRPr lang="en-US" altLang="en-US" dirty="0"/>
          </a:p>
        </p:txBody>
      </p:sp>
      <p:sp>
        <p:nvSpPr>
          <p:cNvPr id="11270" name="Text Box 10"/>
          <p:cNvSpPr txBox="1">
            <a:spLocks noChangeArrowheads="1"/>
          </p:cNvSpPr>
          <p:nvPr/>
        </p:nvSpPr>
        <p:spPr bwMode="auto">
          <a:xfrm>
            <a:off x="152400" y="1501775"/>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Untuk menghitung waktu dapat digunakan </a:t>
            </a:r>
          </a:p>
          <a:p>
            <a:pPr eaLnBrk="1" hangingPunct="1">
              <a:spcBef>
                <a:spcPct val="50000"/>
              </a:spcBef>
            </a:pPr>
            <a:r>
              <a:rPr lang="en-US" altLang="en-US" sz="2400"/>
              <a:t>persamaan (2) :</a:t>
            </a:r>
          </a:p>
        </p:txBody>
      </p:sp>
      <p:graphicFrame>
        <p:nvGraphicFramePr>
          <p:cNvPr id="11266" name="Object 3"/>
          <p:cNvGraphicFramePr>
            <a:graphicFrameLocks noChangeAspect="1"/>
          </p:cNvGraphicFramePr>
          <p:nvPr>
            <p:extLst>
              <p:ext uri="{D42A27DB-BD31-4B8C-83A1-F6EECF244321}">
                <p14:modId xmlns:p14="http://schemas.microsoft.com/office/powerpoint/2010/main" val="4160752984"/>
              </p:ext>
            </p:extLst>
          </p:nvPr>
        </p:nvGraphicFramePr>
        <p:xfrm>
          <a:off x="762000" y="2720975"/>
          <a:ext cx="6607175" cy="1066800"/>
        </p:xfrm>
        <a:graphic>
          <a:graphicData uri="http://schemas.openxmlformats.org/presentationml/2006/ole">
            <mc:AlternateContent xmlns:mc="http://schemas.openxmlformats.org/markup-compatibility/2006">
              <mc:Choice xmlns:v="urn:schemas-microsoft-com:vml" Requires="v">
                <p:oleObj spid="_x0000_s55302" name="Equation" r:id="rId3" imgW="2603160" imgH="419040" progId="Equation.3">
                  <p:embed/>
                </p:oleObj>
              </mc:Choice>
              <mc:Fallback>
                <p:oleObj name="Equation" r:id="rId3" imgW="2603160" imgH="419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720975"/>
                        <a:ext cx="6607175" cy="10668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7" name="Object 4"/>
          <p:cNvGraphicFramePr>
            <a:graphicFrameLocks noChangeAspect="1"/>
          </p:cNvGraphicFramePr>
          <p:nvPr>
            <p:extLst>
              <p:ext uri="{D42A27DB-BD31-4B8C-83A1-F6EECF244321}">
                <p14:modId xmlns:p14="http://schemas.microsoft.com/office/powerpoint/2010/main" val="1755935660"/>
              </p:ext>
            </p:extLst>
          </p:nvPr>
        </p:nvGraphicFramePr>
        <p:xfrm>
          <a:off x="762000" y="4930775"/>
          <a:ext cx="6705600" cy="1012825"/>
        </p:xfrm>
        <a:graphic>
          <a:graphicData uri="http://schemas.openxmlformats.org/presentationml/2006/ole">
            <mc:AlternateContent xmlns:mc="http://schemas.openxmlformats.org/markup-compatibility/2006">
              <mc:Choice xmlns:v="urn:schemas-microsoft-com:vml" Requires="v">
                <p:oleObj spid="_x0000_s55303" name="Equation" r:id="rId5" imgW="2781000" imgH="419040" progId="Equation.3">
                  <p:embed/>
                </p:oleObj>
              </mc:Choice>
              <mc:Fallback>
                <p:oleObj name="Equation" r:id="rId5" imgW="27810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4930775"/>
                        <a:ext cx="6705600" cy="101282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1" name="Rectangle 10"/>
          <p:cNvSpPr>
            <a:spLocks noChangeArrowheads="1"/>
          </p:cNvSpPr>
          <p:nvPr/>
        </p:nvSpPr>
        <p:spPr bwMode="auto">
          <a:xfrm>
            <a:off x="228600" y="4244975"/>
            <a:ext cx="2359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persamaan (1) :</a:t>
            </a:r>
          </a:p>
        </p:txBody>
      </p:sp>
    </p:spTree>
    <p:extLst>
      <p:ext uri="{BB962C8B-B14F-4D97-AF65-F5344CB8AC3E}">
        <p14:creationId xmlns:p14="http://schemas.microsoft.com/office/powerpoint/2010/main" val="794212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0" y="395287"/>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34819" name="Text Box 5"/>
          <p:cNvSpPr txBox="1">
            <a:spLocks noChangeArrowheads="1"/>
          </p:cNvSpPr>
          <p:nvPr/>
        </p:nvSpPr>
        <p:spPr bwMode="auto">
          <a:xfrm>
            <a:off x="0" y="395287"/>
            <a:ext cx="9144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u="sng"/>
              <a:t>Contoh Soal 1.2</a:t>
            </a:r>
          </a:p>
          <a:p>
            <a:pPr eaLnBrk="1" hangingPunct="1">
              <a:spcBef>
                <a:spcPct val="50000"/>
              </a:spcBef>
            </a:pPr>
            <a:r>
              <a:rPr lang="en-US" altLang="en-US" sz="2400"/>
              <a:t>Sebuah mobil yang bergerak dengan percepatan konstan melewati jalan di antara dua buah titik yang berjarak 60 m dalam waktu 6 detik. Kecepatannya pada saat ia melewati titik kedua adalah 15 m/s.</a:t>
            </a:r>
          </a:p>
        </p:txBody>
      </p:sp>
      <p:sp>
        <p:nvSpPr>
          <p:cNvPr id="34820" name="Text Box 6"/>
          <p:cNvSpPr txBox="1">
            <a:spLocks noChangeArrowheads="1"/>
          </p:cNvSpPr>
          <p:nvPr/>
        </p:nvSpPr>
        <p:spPr bwMode="auto">
          <a:xfrm>
            <a:off x="0" y="2605087"/>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396875" indent="-396875"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r>
              <a:rPr lang="fr-FR" altLang="en-US" sz="2400"/>
              <a:t>a) Berapa jarak dari tempat ia mula-mula berhenti sampai ke titik pertama ?</a:t>
            </a:r>
          </a:p>
          <a:p>
            <a:pPr lvl="1" eaLnBrk="1" hangingPunct="1"/>
            <a:r>
              <a:rPr lang="fr-FR" altLang="en-US" sz="2400"/>
              <a:t>b) Berapa waktu tempuh dari tempat ia mula-mula berhenti sampai ke titik pertama ?</a:t>
            </a:r>
            <a:endParaRPr lang="en-US" altLang="en-US" sz="2400"/>
          </a:p>
        </p:txBody>
      </p:sp>
      <p:sp>
        <p:nvSpPr>
          <p:cNvPr id="34821" name="Text Box 7"/>
          <p:cNvSpPr txBox="1">
            <a:spLocks noChangeArrowheads="1"/>
          </p:cNvSpPr>
          <p:nvPr/>
        </p:nvSpPr>
        <p:spPr bwMode="auto">
          <a:xfrm>
            <a:off x="0" y="40386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u="sng" dirty="0" err="1"/>
              <a:t>Jawab</a:t>
            </a:r>
            <a:r>
              <a:rPr lang="en-US" altLang="en-US" dirty="0"/>
              <a:t> :</a:t>
            </a:r>
          </a:p>
        </p:txBody>
      </p:sp>
      <p:sp>
        <p:nvSpPr>
          <p:cNvPr id="34822" name="Line 8"/>
          <p:cNvSpPr>
            <a:spLocks noChangeShapeType="1"/>
          </p:cNvSpPr>
          <p:nvPr/>
        </p:nvSpPr>
        <p:spPr bwMode="auto">
          <a:xfrm>
            <a:off x="0" y="6034087"/>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4823" name="Group 10"/>
          <p:cNvGrpSpPr>
            <a:grpSpLocks/>
          </p:cNvGrpSpPr>
          <p:nvPr/>
        </p:nvGrpSpPr>
        <p:grpSpPr bwMode="auto">
          <a:xfrm>
            <a:off x="6553200" y="5424487"/>
            <a:ext cx="914400" cy="609600"/>
            <a:chOff x="528" y="864"/>
            <a:chExt cx="576" cy="384"/>
          </a:xfrm>
        </p:grpSpPr>
        <p:sp>
          <p:nvSpPr>
            <p:cNvPr id="34855" name="Oval 11"/>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56" name="Line 12"/>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7" name="Line 13"/>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8" name="Line 14"/>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9" name="Line 15"/>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0" name="Line 16"/>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1" name="Line 17"/>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62" name="Oval 18"/>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4824" name="Group 19"/>
          <p:cNvGrpSpPr>
            <a:grpSpLocks/>
          </p:cNvGrpSpPr>
          <p:nvPr/>
        </p:nvGrpSpPr>
        <p:grpSpPr bwMode="auto">
          <a:xfrm>
            <a:off x="2819400" y="5424487"/>
            <a:ext cx="914400" cy="609600"/>
            <a:chOff x="528" y="864"/>
            <a:chExt cx="576" cy="384"/>
          </a:xfrm>
        </p:grpSpPr>
        <p:sp>
          <p:nvSpPr>
            <p:cNvPr id="34847" name="Oval 20"/>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48" name="Line 21"/>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9" name="Line 22"/>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0" name="Line 23"/>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1" name="Line 24"/>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2" name="Line 25"/>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3" name="Line 26"/>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54" name="Oval 27"/>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4825" name="Group 37"/>
          <p:cNvGrpSpPr>
            <a:grpSpLocks/>
          </p:cNvGrpSpPr>
          <p:nvPr/>
        </p:nvGrpSpPr>
        <p:grpSpPr bwMode="auto">
          <a:xfrm>
            <a:off x="0" y="5424487"/>
            <a:ext cx="914400" cy="609600"/>
            <a:chOff x="528" y="864"/>
            <a:chExt cx="576" cy="384"/>
          </a:xfrm>
        </p:grpSpPr>
        <p:sp>
          <p:nvSpPr>
            <p:cNvPr id="34839" name="Oval 38"/>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840" name="Line 39"/>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1" name="Line 40"/>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2" name="Line 41"/>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3" name="Line 42"/>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4" name="Line 43"/>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5" name="Line 44"/>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846" name="Oval 45"/>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4826" name="Line 46"/>
          <p:cNvSpPr>
            <a:spLocks noChangeShapeType="1"/>
          </p:cNvSpPr>
          <p:nvPr/>
        </p:nvSpPr>
        <p:spPr bwMode="auto">
          <a:xfrm>
            <a:off x="7543800" y="54102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4827" name="Line 47"/>
          <p:cNvSpPr>
            <a:spLocks noChangeShapeType="1"/>
          </p:cNvSpPr>
          <p:nvPr/>
        </p:nvSpPr>
        <p:spPr bwMode="auto">
          <a:xfrm flipV="1">
            <a:off x="7467600" y="4343400"/>
            <a:ext cx="0" cy="1066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28" name="Line 48"/>
          <p:cNvSpPr>
            <a:spLocks noChangeShapeType="1"/>
          </p:cNvSpPr>
          <p:nvPr/>
        </p:nvSpPr>
        <p:spPr bwMode="auto">
          <a:xfrm flipV="1">
            <a:off x="3733800" y="4419600"/>
            <a:ext cx="0" cy="1066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29" name="Line 49"/>
          <p:cNvSpPr>
            <a:spLocks noChangeShapeType="1"/>
          </p:cNvSpPr>
          <p:nvPr/>
        </p:nvSpPr>
        <p:spPr bwMode="auto">
          <a:xfrm>
            <a:off x="3733800" y="4800600"/>
            <a:ext cx="3733800"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4830" name="Text Box 50"/>
          <p:cNvSpPr txBox="1">
            <a:spLocks noChangeArrowheads="1"/>
          </p:cNvSpPr>
          <p:nvPr/>
        </p:nvSpPr>
        <p:spPr bwMode="auto">
          <a:xfrm>
            <a:off x="5029200" y="43434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(x-x</a:t>
            </a:r>
            <a:r>
              <a:rPr lang="en-US" altLang="en-US" baseline="-25000"/>
              <a:t>o</a:t>
            </a:r>
            <a:r>
              <a:rPr lang="en-US" altLang="en-US"/>
              <a:t> )</a:t>
            </a:r>
            <a:r>
              <a:rPr lang="en-US" altLang="en-US" baseline="-25000"/>
              <a:t>2</a:t>
            </a:r>
            <a:r>
              <a:rPr lang="en-US" altLang="en-US"/>
              <a:t> = 60 m</a:t>
            </a:r>
          </a:p>
        </p:txBody>
      </p:sp>
      <p:sp>
        <p:nvSpPr>
          <p:cNvPr id="34831" name="Text Box 51"/>
          <p:cNvSpPr txBox="1">
            <a:spLocks noChangeArrowheads="1"/>
          </p:cNvSpPr>
          <p:nvPr/>
        </p:nvSpPr>
        <p:spPr bwMode="auto">
          <a:xfrm>
            <a:off x="7772400" y="50292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2</a:t>
            </a:r>
            <a:r>
              <a:rPr lang="en-US" altLang="en-US"/>
              <a:t> =15m/s</a:t>
            </a:r>
          </a:p>
        </p:txBody>
      </p:sp>
      <p:sp>
        <p:nvSpPr>
          <p:cNvPr id="34832" name="Text Box 52"/>
          <p:cNvSpPr txBox="1">
            <a:spLocks noChangeArrowheads="1"/>
          </p:cNvSpPr>
          <p:nvPr/>
        </p:nvSpPr>
        <p:spPr bwMode="auto">
          <a:xfrm>
            <a:off x="5029200" y="5729287"/>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t>
            </a:r>
            <a:r>
              <a:rPr lang="en-US" altLang="en-US" baseline="-25000"/>
              <a:t>2</a:t>
            </a:r>
            <a:r>
              <a:rPr lang="en-US" altLang="en-US"/>
              <a:t> = 6 s</a:t>
            </a:r>
          </a:p>
        </p:txBody>
      </p:sp>
      <p:sp>
        <p:nvSpPr>
          <p:cNvPr id="34833" name="Line 53"/>
          <p:cNvSpPr>
            <a:spLocks noChangeShapeType="1"/>
          </p:cNvSpPr>
          <p:nvPr/>
        </p:nvSpPr>
        <p:spPr bwMode="auto">
          <a:xfrm flipV="1">
            <a:off x="914400" y="4343400"/>
            <a:ext cx="0" cy="990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4834" name="Line 54"/>
          <p:cNvSpPr>
            <a:spLocks noChangeShapeType="1"/>
          </p:cNvSpPr>
          <p:nvPr/>
        </p:nvSpPr>
        <p:spPr bwMode="auto">
          <a:xfrm>
            <a:off x="914400" y="4800600"/>
            <a:ext cx="2743200"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4835" name="Text Box 55"/>
          <p:cNvSpPr txBox="1">
            <a:spLocks noChangeArrowheads="1"/>
          </p:cNvSpPr>
          <p:nvPr/>
        </p:nvSpPr>
        <p:spPr bwMode="auto">
          <a:xfrm>
            <a:off x="1752600" y="44196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(x-x</a:t>
            </a:r>
            <a:r>
              <a:rPr lang="en-US" altLang="en-US" baseline="-25000"/>
              <a:t>o</a:t>
            </a:r>
            <a:r>
              <a:rPr lang="en-US" altLang="en-US"/>
              <a:t> )</a:t>
            </a:r>
            <a:r>
              <a:rPr lang="en-US" altLang="en-US" baseline="-25000"/>
              <a:t>1</a:t>
            </a:r>
            <a:r>
              <a:rPr lang="en-US" altLang="en-US"/>
              <a:t> = ?</a:t>
            </a:r>
          </a:p>
        </p:txBody>
      </p:sp>
      <p:sp>
        <p:nvSpPr>
          <p:cNvPr id="34836" name="Text Box 56"/>
          <p:cNvSpPr txBox="1">
            <a:spLocks noChangeArrowheads="1"/>
          </p:cNvSpPr>
          <p:nvPr/>
        </p:nvSpPr>
        <p:spPr bwMode="auto">
          <a:xfrm>
            <a:off x="1524000" y="5729287"/>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t>
            </a:r>
            <a:r>
              <a:rPr lang="en-US" altLang="en-US" baseline="-25000"/>
              <a:t>1</a:t>
            </a:r>
            <a:r>
              <a:rPr lang="en-US" altLang="en-US"/>
              <a:t> = ?</a:t>
            </a:r>
          </a:p>
        </p:txBody>
      </p:sp>
      <p:sp>
        <p:nvSpPr>
          <p:cNvPr id="34837" name="TextBox 46"/>
          <p:cNvSpPr txBox="1">
            <a:spLocks noChangeArrowheads="1"/>
          </p:cNvSpPr>
          <p:nvPr/>
        </p:nvSpPr>
        <p:spPr bwMode="auto">
          <a:xfrm>
            <a:off x="1143000" y="60198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Lintasan 1</a:t>
            </a:r>
          </a:p>
        </p:txBody>
      </p:sp>
      <p:sp>
        <p:nvSpPr>
          <p:cNvPr id="34838" name="TextBox 47"/>
          <p:cNvSpPr txBox="1">
            <a:spLocks noChangeArrowheads="1"/>
          </p:cNvSpPr>
          <p:nvPr/>
        </p:nvSpPr>
        <p:spPr bwMode="auto">
          <a:xfrm>
            <a:off x="4419600" y="601980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Lintasan 2</a:t>
            </a:r>
          </a:p>
        </p:txBody>
      </p:sp>
    </p:spTree>
    <p:extLst>
      <p:ext uri="{BB962C8B-B14F-4D97-AF65-F5344CB8AC3E}">
        <p14:creationId xmlns:p14="http://schemas.microsoft.com/office/powerpoint/2010/main" val="3633339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1" name="Group 49"/>
          <p:cNvGrpSpPr>
            <a:grpSpLocks/>
          </p:cNvGrpSpPr>
          <p:nvPr/>
        </p:nvGrpSpPr>
        <p:grpSpPr bwMode="auto">
          <a:xfrm>
            <a:off x="0" y="381000"/>
            <a:ext cx="9144000" cy="1295400"/>
            <a:chOff x="0" y="0"/>
            <a:chExt cx="5760" cy="816"/>
          </a:xfrm>
        </p:grpSpPr>
        <p:sp>
          <p:nvSpPr>
            <p:cNvPr id="12295" name="Line 5"/>
            <p:cNvSpPr>
              <a:spLocks noChangeShapeType="1"/>
            </p:cNvSpPr>
            <p:nvPr/>
          </p:nvSpPr>
          <p:spPr bwMode="auto">
            <a:xfrm>
              <a:off x="0" y="816"/>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2296" name="Group 6"/>
            <p:cNvGrpSpPr>
              <a:grpSpLocks/>
            </p:cNvGrpSpPr>
            <p:nvPr/>
          </p:nvGrpSpPr>
          <p:grpSpPr bwMode="auto">
            <a:xfrm>
              <a:off x="4128" y="432"/>
              <a:ext cx="576" cy="384"/>
              <a:chOff x="528" y="864"/>
              <a:chExt cx="576" cy="384"/>
            </a:xfrm>
          </p:grpSpPr>
          <p:sp>
            <p:nvSpPr>
              <p:cNvPr id="12326" name="Oval 7"/>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327" name="Line 8"/>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8" name="Line 9"/>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9" name="Line 10"/>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0" name="Line 11"/>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1" name="Line 12"/>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2" name="Line 13"/>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33" name="Oval 14"/>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2297" name="Group 15"/>
            <p:cNvGrpSpPr>
              <a:grpSpLocks/>
            </p:cNvGrpSpPr>
            <p:nvPr/>
          </p:nvGrpSpPr>
          <p:grpSpPr bwMode="auto">
            <a:xfrm>
              <a:off x="1776" y="432"/>
              <a:ext cx="576" cy="384"/>
              <a:chOff x="528" y="864"/>
              <a:chExt cx="576" cy="384"/>
            </a:xfrm>
          </p:grpSpPr>
          <p:sp>
            <p:nvSpPr>
              <p:cNvPr id="12318" name="Oval 16"/>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319" name="Line 17"/>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0" name="Line 18"/>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1" name="Line 19"/>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2" name="Line 20"/>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3" name="Line 21"/>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4" name="Line 22"/>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5" name="Oval 23"/>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2298" name="Group 24"/>
            <p:cNvGrpSpPr>
              <a:grpSpLocks/>
            </p:cNvGrpSpPr>
            <p:nvPr/>
          </p:nvGrpSpPr>
          <p:grpSpPr bwMode="auto">
            <a:xfrm>
              <a:off x="0" y="432"/>
              <a:ext cx="576" cy="384"/>
              <a:chOff x="528" y="864"/>
              <a:chExt cx="576" cy="384"/>
            </a:xfrm>
          </p:grpSpPr>
          <p:sp>
            <p:nvSpPr>
              <p:cNvPr id="12310" name="Oval 25"/>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311" name="Line 26"/>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2" name="Line 27"/>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3" name="Line 28"/>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4" name="Line 29"/>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5" name="Line 30"/>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6" name="Line 31"/>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7" name="Oval 32"/>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2299" name="Line 33"/>
            <p:cNvSpPr>
              <a:spLocks noChangeShapeType="1"/>
            </p:cNvSpPr>
            <p:nvPr/>
          </p:nvSpPr>
          <p:spPr bwMode="auto">
            <a:xfrm>
              <a:off x="4752" y="672"/>
              <a:ext cx="3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00" name="Line 34"/>
            <p:cNvSpPr>
              <a:spLocks noChangeShapeType="1"/>
            </p:cNvSpPr>
            <p:nvPr/>
          </p:nvSpPr>
          <p:spPr bwMode="auto">
            <a:xfrm flipV="1">
              <a:off x="4704" y="0"/>
              <a:ext cx="0" cy="67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1" name="Line 35"/>
            <p:cNvSpPr>
              <a:spLocks noChangeShapeType="1"/>
            </p:cNvSpPr>
            <p:nvPr/>
          </p:nvSpPr>
          <p:spPr bwMode="auto">
            <a:xfrm flipV="1">
              <a:off x="2352" y="48"/>
              <a:ext cx="0" cy="67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2" name="Line 36"/>
            <p:cNvSpPr>
              <a:spLocks noChangeShapeType="1"/>
            </p:cNvSpPr>
            <p:nvPr/>
          </p:nvSpPr>
          <p:spPr bwMode="auto">
            <a:xfrm>
              <a:off x="2352" y="288"/>
              <a:ext cx="2352"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2303" name="Text Box 37"/>
            <p:cNvSpPr txBox="1">
              <a:spLocks noChangeArrowheads="1"/>
            </p:cNvSpPr>
            <p:nvPr/>
          </p:nvSpPr>
          <p:spPr bwMode="auto">
            <a:xfrm>
              <a:off x="3312" y="0"/>
              <a:ext cx="9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60 m</a:t>
              </a:r>
            </a:p>
          </p:txBody>
        </p:sp>
        <p:sp>
          <p:nvSpPr>
            <p:cNvPr id="12304" name="Text Box 38"/>
            <p:cNvSpPr txBox="1">
              <a:spLocks noChangeArrowheads="1"/>
            </p:cNvSpPr>
            <p:nvPr/>
          </p:nvSpPr>
          <p:spPr bwMode="auto">
            <a:xfrm>
              <a:off x="4896" y="432"/>
              <a:ext cx="86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2</a:t>
              </a:r>
              <a:r>
                <a:rPr lang="en-US" altLang="en-US"/>
                <a:t> =15 m/s</a:t>
              </a:r>
            </a:p>
          </p:txBody>
        </p:sp>
        <p:sp>
          <p:nvSpPr>
            <p:cNvPr id="12305" name="Text Box 39"/>
            <p:cNvSpPr txBox="1">
              <a:spLocks noChangeArrowheads="1"/>
            </p:cNvSpPr>
            <p:nvPr/>
          </p:nvSpPr>
          <p:spPr bwMode="auto">
            <a:xfrm>
              <a:off x="3168" y="576"/>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t>
              </a:r>
              <a:r>
                <a:rPr lang="en-US" altLang="en-US" baseline="-25000"/>
                <a:t>2</a:t>
              </a:r>
              <a:r>
                <a:rPr lang="en-US" altLang="en-US"/>
                <a:t> = 6 s</a:t>
              </a:r>
            </a:p>
          </p:txBody>
        </p:sp>
        <p:sp>
          <p:nvSpPr>
            <p:cNvPr id="12306" name="Line 40"/>
            <p:cNvSpPr>
              <a:spLocks noChangeShapeType="1"/>
            </p:cNvSpPr>
            <p:nvPr/>
          </p:nvSpPr>
          <p:spPr bwMode="auto">
            <a:xfrm flipV="1">
              <a:off x="576" y="0"/>
              <a:ext cx="0" cy="6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2307" name="Line 41"/>
            <p:cNvSpPr>
              <a:spLocks noChangeShapeType="1"/>
            </p:cNvSpPr>
            <p:nvPr/>
          </p:nvSpPr>
          <p:spPr bwMode="auto">
            <a:xfrm>
              <a:off x="576" y="288"/>
              <a:ext cx="1728"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2308" name="Text Box 42"/>
            <p:cNvSpPr txBox="1">
              <a:spLocks noChangeArrowheads="1"/>
            </p:cNvSpPr>
            <p:nvPr/>
          </p:nvSpPr>
          <p:spPr bwMode="auto">
            <a:xfrm>
              <a:off x="1104" y="48"/>
              <a:ext cx="9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(x-x</a:t>
              </a:r>
              <a:r>
                <a:rPr lang="en-US" altLang="en-US" baseline="-25000"/>
                <a:t>o</a:t>
              </a:r>
              <a:r>
                <a:rPr lang="en-US" altLang="en-US"/>
                <a:t>)</a:t>
              </a:r>
              <a:r>
                <a:rPr lang="en-US" altLang="en-US" baseline="-25000"/>
                <a:t>1</a:t>
              </a:r>
              <a:r>
                <a:rPr lang="en-US" altLang="en-US"/>
                <a:t> = ?</a:t>
              </a:r>
            </a:p>
          </p:txBody>
        </p:sp>
        <p:sp>
          <p:nvSpPr>
            <p:cNvPr id="12309" name="Text Box 43"/>
            <p:cNvSpPr txBox="1">
              <a:spLocks noChangeArrowheads="1"/>
            </p:cNvSpPr>
            <p:nvPr/>
          </p:nvSpPr>
          <p:spPr bwMode="auto">
            <a:xfrm>
              <a:off x="960" y="576"/>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t>
              </a:r>
              <a:r>
                <a:rPr lang="en-US" altLang="en-US" baseline="-25000"/>
                <a:t>1</a:t>
              </a:r>
              <a:r>
                <a:rPr lang="en-US" altLang="en-US"/>
                <a:t> = ?</a:t>
              </a:r>
            </a:p>
          </p:txBody>
        </p:sp>
      </p:grpSp>
      <p:sp>
        <p:nvSpPr>
          <p:cNvPr id="12292" name="Text Box 44"/>
          <p:cNvSpPr txBox="1">
            <a:spLocks noChangeArrowheads="1"/>
          </p:cNvSpPr>
          <p:nvPr/>
        </p:nvSpPr>
        <p:spPr bwMode="auto">
          <a:xfrm>
            <a:off x="0" y="1704975"/>
            <a:ext cx="9144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Pada lintasan 1 hanya satu variabel yang diketahui, yaitu v</a:t>
            </a:r>
            <a:r>
              <a:rPr lang="en-US" altLang="en-US" sz="2400" baseline="-25000"/>
              <a:t>o</a:t>
            </a:r>
            <a:r>
              <a:rPr lang="en-US" altLang="en-US" sz="2400"/>
              <a:t> = 0</a:t>
            </a:r>
            <a:r>
              <a:rPr lang="en-US" altLang="en-US" sz="2400">
                <a:sym typeface="Wingdings" panose="05000000000000000000" pitchFamily="2" charset="2"/>
              </a:rPr>
              <a:t> sehingga diperlukan 2 variabel lagi, yaitu percepatan dan kecepatan di titik 1(kecepatan awal pada lintasan 2 atau kecepatan akhir pada lintasan 1) </a:t>
            </a:r>
            <a:endParaRPr lang="en-US" altLang="en-US" sz="2400"/>
          </a:p>
        </p:txBody>
      </p:sp>
      <p:sp>
        <p:nvSpPr>
          <p:cNvPr id="12293" name="Text Box 45"/>
          <p:cNvSpPr txBox="1">
            <a:spLocks noChangeArrowheads="1"/>
          </p:cNvSpPr>
          <p:nvPr/>
        </p:nvSpPr>
        <p:spPr bwMode="auto">
          <a:xfrm>
            <a:off x="0" y="3381375"/>
            <a:ext cx="9144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Pada lintasan 2 sudah terdapat 3 besaran yang diketahui : </a:t>
            </a:r>
          </a:p>
          <a:p>
            <a:pPr eaLnBrk="1" hangingPunct="1">
              <a:spcBef>
                <a:spcPct val="50000"/>
              </a:spcBef>
            </a:pPr>
            <a:r>
              <a:rPr lang="en-US" altLang="en-US" sz="2400"/>
              <a:t>(x-x</a:t>
            </a:r>
            <a:r>
              <a:rPr lang="en-US" altLang="en-US" sz="2400" baseline="-25000"/>
              <a:t>o</a:t>
            </a:r>
            <a:r>
              <a:rPr lang="en-US" altLang="en-US" sz="2400"/>
              <a:t>)</a:t>
            </a:r>
            <a:r>
              <a:rPr lang="en-US" altLang="en-US" sz="2400" baseline="-25000"/>
              <a:t>2</a:t>
            </a:r>
            <a:r>
              <a:rPr lang="en-US" altLang="en-US" sz="2400"/>
              <a:t> = 60 m, kecepatan akhir V</a:t>
            </a:r>
            <a:r>
              <a:rPr lang="en-US" altLang="en-US" sz="2400" baseline="-25000"/>
              <a:t>2</a:t>
            </a:r>
            <a:r>
              <a:rPr lang="en-US" altLang="en-US" sz="2400"/>
              <a:t> = 15 m/s dan waktu t</a:t>
            </a:r>
            <a:r>
              <a:rPr lang="en-US" altLang="en-US" sz="2400" baseline="-25000"/>
              <a:t>2</a:t>
            </a:r>
            <a:r>
              <a:rPr lang="en-US" altLang="en-US" sz="2400"/>
              <a:t> = 6 s. </a:t>
            </a:r>
          </a:p>
        </p:txBody>
      </p:sp>
      <p:sp>
        <p:nvSpPr>
          <p:cNvPr id="12294" name="Text Box 46"/>
          <p:cNvSpPr txBox="1">
            <a:spLocks noChangeArrowheads="1"/>
          </p:cNvSpPr>
          <p:nvPr/>
        </p:nvSpPr>
        <p:spPr bwMode="auto">
          <a:xfrm>
            <a:off x="0" y="4524375"/>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Gunakan persamaan (2) pada lintasan 2 untuk menghitung V</a:t>
            </a:r>
            <a:r>
              <a:rPr lang="en-US" altLang="en-US" sz="2400" baseline="-25000"/>
              <a:t>o2</a:t>
            </a:r>
            <a:r>
              <a:rPr lang="en-US" altLang="en-US" sz="2400"/>
              <a:t> :</a:t>
            </a:r>
          </a:p>
        </p:txBody>
      </p:sp>
      <p:graphicFrame>
        <p:nvGraphicFramePr>
          <p:cNvPr id="12290" name="Object 47"/>
          <p:cNvGraphicFramePr>
            <a:graphicFrameLocks noChangeAspect="1"/>
          </p:cNvGraphicFramePr>
          <p:nvPr>
            <p:extLst>
              <p:ext uri="{D42A27DB-BD31-4B8C-83A1-F6EECF244321}">
                <p14:modId xmlns:p14="http://schemas.microsoft.com/office/powerpoint/2010/main" val="271477277"/>
              </p:ext>
            </p:extLst>
          </p:nvPr>
        </p:nvGraphicFramePr>
        <p:xfrm>
          <a:off x="484189" y="5133976"/>
          <a:ext cx="5230812" cy="1497158"/>
        </p:xfrm>
        <a:graphic>
          <a:graphicData uri="http://schemas.openxmlformats.org/presentationml/2006/ole">
            <mc:AlternateContent xmlns:mc="http://schemas.openxmlformats.org/markup-compatibility/2006">
              <mc:Choice xmlns:v="urn:schemas-microsoft-com:vml" Requires="v">
                <p:oleObj spid="_x0000_s56324" name="Equation" r:id="rId3" imgW="2844720" imgH="812520" progId="Equation.3">
                  <p:embed/>
                </p:oleObj>
              </mc:Choice>
              <mc:Fallback>
                <p:oleObj name="Equation" r:id="rId3" imgW="284472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4189" y="5133976"/>
                        <a:ext cx="5230812" cy="149715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780815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838200" y="1828800"/>
            <a:ext cx="8229600" cy="3200400"/>
          </a:xfrm>
        </p:spPr>
        <p:txBody>
          <a:bodyPr/>
          <a:lstStyle/>
          <a:p>
            <a:pPr>
              <a:buFont typeface="Wingdings" panose="05000000000000000000" pitchFamily="2" charset="2"/>
              <a:buChar char="Ø"/>
            </a:pPr>
            <a:r>
              <a:rPr lang="en-US" altLang="en-US" sz="2400" smtClean="0"/>
              <a:t>GERAK SATU DIMENSI</a:t>
            </a:r>
          </a:p>
          <a:p>
            <a:pPr lvl="1">
              <a:buFont typeface="Wingdings" panose="05000000000000000000" pitchFamily="2" charset="2"/>
              <a:buChar char="§"/>
            </a:pPr>
            <a:r>
              <a:rPr lang="en-US" altLang="en-US" sz="2400" smtClean="0"/>
              <a:t>Gerak Horisontal</a:t>
            </a:r>
          </a:p>
          <a:p>
            <a:pPr lvl="1">
              <a:buFont typeface="Wingdings" panose="05000000000000000000" pitchFamily="2" charset="2"/>
              <a:buChar char="§"/>
            </a:pPr>
            <a:r>
              <a:rPr lang="en-US" altLang="en-US" sz="2400" smtClean="0"/>
              <a:t>Gerak Vertikal (Jatuh Bebas)</a:t>
            </a:r>
          </a:p>
          <a:p>
            <a:pPr>
              <a:buFont typeface="Wingdings" panose="05000000000000000000" pitchFamily="2" charset="2"/>
              <a:buChar char="Ø"/>
            </a:pPr>
            <a:r>
              <a:rPr lang="en-US" altLang="en-US" sz="2400" smtClean="0"/>
              <a:t>GERAK DUA DIMENSI</a:t>
            </a:r>
          </a:p>
          <a:p>
            <a:pPr lvl="1">
              <a:buFont typeface="Wingdings" panose="05000000000000000000" pitchFamily="2" charset="2"/>
              <a:buChar char="§"/>
            </a:pPr>
            <a:r>
              <a:rPr lang="en-US" altLang="en-US" sz="2400" smtClean="0"/>
              <a:t>Gerak Parabola (Peluru)</a:t>
            </a:r>
          </a:p>
          <a:p>
            <a:pPr lvl="1">
              <a:buFont typeface="Wingdings" panose="05000000000000000000" pitchFamily="2" charset="2"/>
              <a:buChar char="§"/>
            </a:pPr>
            <a:r>
              <a:rPr lang="en-US" altLang="en-US" sz="2400" smtClean="0"/>
              <a:t>Gerak Melingkar</a:t>
            </a:r>
          </a:p>
          <a:p>
            <a:pPr lvl="1">
              <a:buFont typeface="Wingdings" panose="05000000000000000000" pitchFamily="2" charset="2"/>
              <a:buChar char="§"/>
            </a:pPr>
            <a:r>
              <a:rPr lang="en-US" altLang="en-US" sz="2400" smtClean="0"/>
              <a:t>Gerak Relatip</a:t>
            </a:r>
          </a:p>
          <a:p>
            <a:pPr>
              <a:buFont typeface="Wingdings" panose="05000000000000000000" pitchFamily="2" charset="2"/>
              <a:buChar char="Ø"/>
            </a:pPr>
            <a:endParaRPr lang="en-US" altLang="en-US" sz="2400" smtClean="0"/>
          </a:p>
        </p:txBody>
      </p:sp>
      <p:sp>
        <p:nvSpPr>
          <p:cNvPr id="28675" name="TextBox 2"/>
          <p:cNvSpPr txBox="1">
            <a:spLocks noChangeArrowheads="1"/>
          </p:cNvSpPr>
          <p:nvPr/>
        </p:nvSpPr>
        <p:spPr bwMode="auto">
          <a:xfrm>
            <a:off x="381000" y="12954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b="1" dirty="0" smtClean="0">
                <a:solidFill>
                  <a:schemeClr val="accent2"/>
                </a:solidFill>
              </a:rPr>
              <a:t>GERAK </a:t>
            </a:r>
            <a:r>
              <a:rPr lang="en-US" altLang="en-US" sz="2800" b="1" dirty="0">
                <a:solidFill>
                  <a:schemeClr val="accent2"/>
                </a:solidFill>
              </a:rPr>
              <a:t>DENGAN PERCEPATAN KONSTAN</a:t>
            </a:r>
          </a:p>
        </p:txBody>
      </p:sp>
    </p:spTree>
    <p:extLst>
      <p:ext uri="{BB962C8B-B14F-4D97-AF65-F5344CB8AC3E}">
        <p14:creationId xmlns:p14="http://schemas.microsoft.com/office/powerpoint/2010/main" val="3275991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4"/>
          <p:cNvSpPr txBox="1">
            <a:spLocks noChangeArrowheads="1"/>
          </p:cNvSpPr>
          <p:nvPr/>
        </p:nvSpPr>
        <p:spPr bwMode="auto">
          <a:xfrm>
            <a:off x="0" y="197485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Gunakan persaman (1) pada lintasan 2 untuk menghitung a :</a:t>
            </a:r>
          </a:p>
        </p:txBody>
      </p:sp>
      <p:grpSp>
        <p:nvGrpSpPr>
          <p:cNvPr id="13318" name="Group 5"/>
          <p:cNvGrpSpPr>
            <a:grpSpLocks/>
          </p:cNvGrpSpPr>
          <p:nvPr/>
        </p:nvGrpSpPr>
        <p:grpSpPr bwMode="auto">
          <a:xfrm>
            <a:off x="0" y="450850"/>
            <a:ext cx="9144000" cy="1295400"/>
            <a:chOff x="0" y="0"/>
            <a:chExt cx="5760" cy="816"/>
          </a:xfrm>
        </p:grpSpPr>
        <p:sp>
          <p:nvSpPr>
            <p:cNvPr id="13325" name="Line 6"/>
            <p:cNvSpPr>
              <a:spLocks noChangeShapeType="1"/>
            </p:cNvSpPr>
            <p:nvPr/>
          </p:nvSpPr>
          <p:spPr bwMode="auto">
            <a:xfrm>
              <a:off x="0" y="816"/>
              <a:ext cx="576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3326" name="Group 7"/>
            <p:cNvGrpSpPr>
              <a:grpSpLocks/>
            </p:cNvGrpSpPr>
            <p:nvPr/>
          </p:nvGrpSpPr>
          <p:grpSpPr bwMode="auto">
            <a:xfrm>
              <a:off x="4128" y="432"/>
              <a:ext cx="576" cy="384"/>
              <a:chOff x="528" y="864"/>
              <a:chExt cx="576" cy="384"/>
            </a:xfrm>
          </p:grpSpPr>
          <p:sp>
            <p:nvSpPr>
              <p:cNvPr id="13355" name="Oval 8"/>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56" name="Line 9"/>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7" name="Line 10"/>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8" name="Line 11"/>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9" name="Line 12"/>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60" name="Line 13"/>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61" name="Line 14"/>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62" name="Oval 15"/>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3327" name="Group 16"/>
            <p:cNvGrpSpPr>
              <a:grpSpLocks/>
            </p:cNvGrpSpPr>
            <p:nvPr/>
          </p:nvGrpSpPr>
          <p:grpSpPr bwMode="auto">
            <a:xfrm>
              <a:off x="1776" y="432"/>
              <a:ext cx="576" cy="384"/>
              <a:chOff x="528" y="864"/>
              <a:chExt cx="576" cy="384"/>
            </a:xfrm>
          </p:grpSpPr>
          <p:sp>
            <p:nvSpPr>
              <p:cNvPr id="13347" name="Oval 17"/>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48" name="Line 18"/>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9" name="Line 19"/>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0" name="Line 20"/>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1" name="Line 21"/>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2" name="Line 22"/>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3" name="Line 23"/>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54" name="Oval 24"/>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3328" name="Group 25"/>
            <p:cNvGrpSpPr>
              <a:grpSpLocks/>
            </p:cNvGrpSpPr>
            <p:nvPr/>
          </p:nvGrpSpPr>
          <p:grpSpPr bwMode="auto">
            <a:xfrm>
              <a:off x="0" y="432"/>
              <a:ext cx="576" cy="384"/>
              <a:chOff x="528" y="864"/>
              <a:chExt cx="576" cy="384"/>
            </a:xfrm>
          </p:grpSpPr>
          <p:sp>
            <p:nvSpPr>
              <p:cNvPr id="13339" name="Oval 26"/>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40" name="Line 27"/>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1" name="Line 28"/>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2" name="Line 29"/>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3" name="Line 30"/>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4" name="Line 31"/>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5" name="Line 32"/>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46" name="Oval 33"/>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13329" name="Line 34"/>
            <p:cNvSpPr>
              <a:spLocks noChangeShapeType="1"/>
            </p:cNvSpPr>
            <p:nvPr/>
          </p:nvSpPr>
          <p:spPr bwMode="auto">
            <a:xfrm>
              <a:off x="4752" y="672"/>
              <a:ext cx="3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30" name="Line 35"/>
            <p:cNvSpPr>
              <a:spLocks noChangeShapeType="1"/>
            </p:cNvSpPr>
            <p:nvPr/>
          </p:nvSpPr>
          <p:spPr bwMode="auto">
            <a:xfrm flipV="1">
              <a:off x="4704" y="0"/>
              <a:ext cx="0" cy="67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31" name="Line 36"/>
            <p:cNvSpPr>
              <a:spLocks noChangeShapeType="1"/>
            </p:cNvSpPr>
            <p:nvPr/>
          </p:nvSpPr>
          <p:spPr bwMode="auto">
            <a:xfrm flipV="1">
              <a:off x="2352" y="48"/>
              <a:ext cx="0" cy="67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32" name="Line 37"/>
            <p:cNvSpPr>
              <a:spLocks noChangeShapeType="1"/>
            </p:cNvSpPr>
            <p:nvPr/>
          </p:nvSpPr>
          <p:spPr bwMode="auto">
            <a:xfrm>
              <a:off x="2352" y="288"/>
              <a:ext cx="2352"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3333" name="Text Box 38"/>
            <p:cNvSpPr txBox="1">
              <a:spLocks noChangeArrowheads="1"/>
            </p:cNvSpPr>
            <p:nvPr/>
          </p:nvSpPr>
          <p:spPr bwMode="auto">
            <a:xfrm>
              <a:off x="3312" y="0"/>
              <a:ext cx="96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60 m</a:t>
              </a:r>
            </a:p>
          </p:txBody>
        </p:sp>
        <p:sp>
          <p:nvSpPr>
            <p:cNvPr id="13334" name="Text Box 39"/>
            <p:cNvSpPr txBox="1">
              <a:spLocks noChangeArrowheads="1"/>
            </p:cNvSpPr>
            <p:nvPr/>
          </p:nvSpPr>
          <p:spPr bwMode="auto">
            <a:xfrm>
              <a:off x="5136" y="480"/>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15 m/s</a:t>
              </a:r>
            </a:p>
          </p:txBody>
        </p:sp>
        <p:sp>
          <p:nvSpPr>
            <p:cNvPr id="13335" name="Text Box 40"/>
            <p:cNvSpPr txBox="1">
              <a:spLocks noChangeArrowheads="1"/>
            </p:cNvSpPr>
            <p:nvPr/>
          </p:nvSpPr>
          <p:spPr bwMode="auto">
            <a:xfrm>
              <a:off x="3168" y="576"/>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 = 6 s</a:t>
              </a:r>
            </a:p>
          </p:txBody>
        </p:sp>
        <p:sp>
          <p:nvSpPr>
            <p:cNvPr id="13336" name="Line 41"/>
            <p:cNvSpPr>
              <a:spLocks noChangeShapeType="1"/>
            </p:cNvSpPr>
            <p:nvPr/>
          </p:nvSpPr>
          <p:spPr bwMode="auto">
            <a:xfrm flipV="1">
              <a:off x="576" y="0"/>
              <a:ext cx="0" cy="6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3337" name="Line 42"/>
            <p:cNvSpPr>
              <a:spLocks noChangeShapeType="1"/>
            </p:cNvSpPr>
            <p:nvPr/>
          </p:nvSpPr>
          <p:spPr bwMode="auto">
            <a:xfrm>
              <a:off x="576" y="288"/>
              <a:ext cx="1728" cy="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3338" name="Text Box 44"/>
            <p:cNvSpPr txBox="1">
              <a:spLocks noChangeArrowheads="1"/>
            </p:cNvSpPr>
            <p:nvPr/>
          </p:nvSpPr>
          <p:spPr bwMode="auto">
            <a:xfrm>
              <a:off x="960" y="576"/>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 = ?</a:t>
              </a:r>
            </a:p>
          </p:txBody>
        </p:sp>
      </p:grpSp>
      <p:sp>
        <p:nvSpPr>
          <p:cNvPr id="13319" name="Line 45"/>
          <p:cNvSpPr>
            <a:spLocks noChangeShapeType="1"/>
          </p:cNvSpPr>
          <p:nvPr/>
        </p:nvSpPr>
        <p:spPr bwMode="auto">
          <a:xfrm>
            <a:off x="3733800" y="151765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0" name="Text Box 46"/>
          <p:cNvSpPr txBox="1">
            <a:spLocks noChangeArrowheads="1"/>
          </p:cNvSpPr>
          <p:nvPr/>
        </p:nvSpPr>
        <p:spPr bwMode="auto">
          <a:xfrm>
            <a:off x="4191000" y="1136650"/>
            <a:ext cx="76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5 m/s</a:t>
            </a:r>
          </a:p>
        </p:txBody>
      </p:sp>
      <p:graphicFrame>
        <p:nvGraphicFramePr>
          <p:cNvPr id="13314" name="Object 47"/>
          <p:cNvGraphicFramePr>
            <a:graphicFrameLocks noChangeAspect="1"/>
          </p:cNvGraphicFramePr>
          <p:nvPr>
            <p:extLst>
              <p:ext uri="{D42A27DB-BD31-4B8C-83A1-F6EECF244321}">
                <p14:modId xmlns:p14="http://schemas.microsoft.com/office/powerpoint/2010/main" val="731269284"/>
              </p:ext>
            </p:extLst>
          </p:nvPr>
        </p:nvGraphicFramePr>
        <p:xfrm>
          <a:off x="838200" y="2362200"/>
          <a:ext cx="4114800" cy="739054"/>
        </p:xfrm>
        <a:graphic>
          <a:graphicData uri="http://schemas.openxmlformats.org/presentationml/2006/ole">
            <mc:AlternateContent xmlns:mc="http://schemas.openxmlformats.org/markup-compatibility/2006">
              <mc:Choice xmlns:v="urn:schemas-microsoft-com:vml" Requires="v">
                <p:oleObj spid="_x0000_s57352" name="Equation" r:id="rId3" imgW="2197080" imgH="393480" progId="Equation.3">
                  <p:embed/>
                </p:oleObj>
              </mc:Choice>
              <mc:Fallback>
                <p:oleObj name="Equation" r:id="rId3" imgW="21970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362200"/>
                        <a:ext cx="4114800" cy="739054"/>
                      </a:xfrm>
                      <a:prstGeom prst="rect">
                        <a:avLst/>
                      </a:prstGeom>
                      <a:noFill/>
                      <a:ln>
                        <a:noFill/>
                      </a:ln>
                      <a:effectLst/>
                      <a:extLst/>
                    </p:spPr>
                  </p:pic>
                </p:oleObj>
              </mc:Fallback>
            </mc:AlternateContent>
          </a:graphicData>
        </a:graphic>
      </p:graphicFrame>
      <p:sp>
        <p:nvSpPr>
          <p:cNvPr id="13321" name="Text Box 48"/>
          <p:cNvSpPr txBox="1">
            <a:spLocks noChangeArrowheads="1"/>
          </p:cNvSpPr>
          <p:nvPr/>
        </p:nvSpPr>
        <p:spPr bwMode="auto">
          <a:xfrm>
            <a:off x="0" y="53340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t>b). </a:t>
            </a:r>
            <a:r>
              <a:rPr lang="en-US" altLang="en-US" sz="2400" dirty="0" err="1"/>
              <a:t>Gunakan</a:t>
            </a:r>
            <a:r>
              <a:rPr lang="en-US" altLang="en-US" sz="2400" dirty="0"/>
              <a:t> </a:t>
            </a:r>
            <a:r>
              <a:rPr lang="en-US" altLang="en-US" sz="2400" dirty="0" err="1"/>
              <a:t>persaman</a:t>
            </a:r>
            <a:r>
              <a:rPr lang="en-US" altLang="en-US" sz="2400" dirty="0"/>
              <a:t> (1) </a:t>
            </a:r>
            <a:r>
              <a:rPr lang="en-US" altLang="en-US" sz="2400" dirty="0" err="1"/>
              <a:t>untuk</a:t>
            </a:r>
            <a:r>
              <a:rPr lang="en-US" altLang="en-US" sz="2400" dirty="0"/>
              <a:t> </a:t>
            </a:r>
            <a:r>
              <a:rPr lang="en-US" altLang="en-US" sz="2400" dirty="0" err="1"/>
              <a:t>menghitung</a:t>
            </a:r>
            <a:r>
              <a:rPr lang="en-US" altLang="en-US" sz="2400" dirty="0"/>
              <a:t> t</a:t>
            </a:r>
            <a:r>
              <a:rPr lang="en-US" altLang="en-US" sz="2400" baseline="-25000" dirty="0"/>
              <a:t>1</a:t>
            </a:r>
            <a:endParaRPr lang="en-US" altLang="en-US" sz="2400" dirty="0"/>
          </a:p>
        </p:txBody>
      </p:sp>
      <p:graphicFrame>
        <p:nvGraphicFramePr>
          <p:cNvPr id="13315" name="Object 49"/>
          <p:cNvGraphicFramePr>
            <a:graphicFrameLocks noChangeAspect="1"/>
          </p:cNvGraphicFramePr>
          <p:nvPr>
            <p:extLst>
              <p:ext uri="{D42A27DB-BD31-4B8C-83A1-F6EECF244321}">
                <p14:modId xmlns:p14="http://schemas.microsoft.com/office/powerpoint/2010/main" val="1248254892"/>
              </p:ext>
            </p:extLst>
          </p:nvPr>
        </p:nvGraphicFramePr>
        <p:xfrm>
          <a:off x="914400" y="5791200"/>
          <a:ext cx="4114800" cy="751742"/>
        </p:xfrm>
        <a:graphic>
          <a:graphicData uri="http://schemas.openxmlformats.org/presentationml/2006/ole">
            <mc:AlternateContent xmlns:mc="http://schemas.openxmlformats.org/markup-compatibility/2006">
              <mc:Choice xmlns:v="urn:schemas-microsoft-com:vml" Requires="v">
                <p:oleObj spid="_x0000_s57353" name="Equation" r:id="rId5" imgW="2158920" imgH="393480" progId="Equation.3">
                  <p:embed/>
                </p:oleObj>
              </mc:Choice>
              <mc:Fallback>
                <p:oleObj name="Equation" r:id="rId5" imgW="215892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5791200"/>
                        <a:ext cx="4114800" cy="751742"/>
                      </a:xfrm>
                      <a:prstGeom prst="rect">
                        <a:avLst/>
                      </a:prstGeom>
                      <a:noFill/>
                      <a:ln>
                        <a:noFill/>
                      </a:ln>
                      <a:effectLst/>
                      <a:extLst/>
                    </p:spPr>
                  </p:pic>
                </p:oleObj>
              </mc:Fallback>
            </mc:AlternateContent>
          </a:graphicData>
        </a:graphic>
      </p:graphicFrame>
      <p:sp>
        <p:nvSpPr>
          <p:cNvPr id="13322" name="Text Box 50"/>
          <p:cNvSpPr txBox="1">
            <a:spLocks noChangeArrowheads="1"/>
          </p:cNvSpPr>
          <p:nvPr/>
        </p:nvSpPr>
        <p:spPr bwMode="auto">
          <a:xfrm>
            <a:off x="0" y="3733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dirty="0"/>
              <a:t>a). </a:t>
            </a:r>
            <a:r>
              <a:rPr lang="en-US" altLang="en-US" sz="2400" dirty="0" err="1"/>
              <a:t>Gunakan</a:t>
            </a:r>
            <a:r>
              <a:rPr lang="en-US" altLang="en-US" sz="2400" dirty="0"/>
              <a:t> </a:t>
            </a:r>
            <a:r>
              <a:rPr lang="en-US" altLang="en-US" sz="2400" dirty="0" err="1"/>
              <a:t>persaman</a:t>
            </a:r>
            <a:r>
              <a:rPr lang="en-US" altLang="en-US" sz="2400" dirty="0"/>
              <a:t> (5) </a:t>
            </a:r>
            <a:r>
              <a:rPr lang="en-US" altLang="en-US" sz="2400" dirty="0" err="1"/>
              <a:t>untuk</a:t>
            </a:r>
            <a:r>
              <a:rPr lang="en-US" altLang="en-US" sz="2400" dirty="0"/>
              <a:t> </a:t>
            </a:r>
            <a:r>
              <a:rPr lang="en-US" altLang="en-US" sz="2400" dirty="0" err="1"/>
              <a:t>menghitung</a:t>
            </a:r>
            <a:r>
              <a:rPr lang="en-US" altLang="en-US" sz="2400" dirty="0"/>
              <a:t> x-x</a:t>
            </a:r>
            <a:r>
              <a:rPr lang="en-US" altLang="en-US" sz="2400" baseline="-25000" dirty="0"/>
              <a:t>o</a:t>
            </a:r>
            <a:endParaRPr lang="en-US" altLang="en-US" sz="2400" dirty="0"/>
          </a:p>
        </p:txBody>
      </p:sp>
      <p:graphicFrame>
        <p:nvGraphicFramePr>
          <p:cNvPr id="13316" name="Object 51"/>
          <p:cNvGraphicFramePr>
            <a:graphicFrameLocks noChangeAspect="1"/>
          </p:cNvGraphicFramePr>
          <p:nvPr>
            <p:extLst>
              <p:ext uri="{D42A27DB-BD31-4B8C-83A1-F6EECF244321}">
                <p14:modId xmlns:p14="http://schemas.microsoft.com/office/powerpoint/2010/main" val="505544983"/>
              </p:ext>
            </p:extLst>
          </p:nvPr>
        </p:nvGraphicFramePr>
        <p:xfrm>
          <a:off x="914400" y="4191000"/>
          <a:ext cx="5791200" cy="1155355"/>
        </p:xfrm>
        <a:graphic>
          <a:graphicData uri="http://schemas.openxmlformats.org/presentationml/2006/ole">
            <mc:AlternateContent xmlns:mc="http://schemas.openxmlformats.org/markup-compatibility/2006">
              <mc:Choice xmlns:v="urn:schemas-microsoft-com:vml" Requires="v">
                <p:oleObj spid="_x0000_s57354" name="Equation" r:id="rId7" imgW="3251160" imgH="647640" progId="Equation.3">
                  <p:embed/>
                </p:oleObj>
              </mc:Choice>
              <mc:Fallback>
                <p:oleObj name="Equation" r:id="rId7" imgW="3251160" imgH="647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191000"/>
                        <a:ext cx="5791200" cy="1155355"/>
                      </a:xfrm>
                      <a:prstGeom prst="rect">
                        <a:avLst/>
                      </a:prstGeom>
                      <a:noFill/>
                      <a:ln>
                        <a:noFill/>
                      </a:ln>
                      <a:effectLst/>
                      <a:extLst/>
                    </p:spPr>
                  </p:pic>
                </p:oleObj>
              </mc:Fallback>
            </mc:AlternateContent>
          </a:graphicData>
        </a:graphic>
      </p:graphicFrame>
      <p:sp>
        <p:nvSpPr>
          <p:cNvPr id="13323" name="Text Box 42"/>
          <p:cNvSpPr txBox="1">
            <a:spLocks noChangeArrowheads="1"/>
          </p:cNvSpPr>
          <p:nvPr/>
        </p:nvSpPr>
        <p:spPr bwMode="auto">
          <a:xfrm>
            <a:off x="1828800" y="45085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(x-x</a:t>
            </a:r>
            <a:r>
              <a:rPr lang="en-US" altLang="en-US" baseline="-25000"/>
              <a:t>o</a:t>
            </a:r>
            <a:r>
              <a:rPr lang="en-US" altLang="en-US"/>
              <a:t>)</a:t>
            </a:r>
            <a:r>
              <a:rPr lang="en-US" altLang="en-US" baseline="-25000"/>
              <a:t>1</a:t>
            </a:r>
            <a:r>
              <a:rPr lang="en-US" altLang="en-US"/>
              <a:t> = ?</a:t>
            </a:r>
          </a:p>
        </p:txBody>
      </p:sp>
      <p:sp>
        <p:nvSpPr>
          <p:cNvPr id="13324" name="TextBox 50"/>
          <p:cNvSpPr txBox="1">
            <a:spLocks noChangeArrowheads="1"/>
          </p:cNvSpPr>
          <p:nvPr/>
        </p:nvSpPr>
        <p:spPr bwMode="auto">
          <a:xfrm>
            <a:off x="0" y="31242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dirty="0" err="1"/>
              <a:t>Pada</a:t>
            </a:r>
            <a:r>
              <a:rPr lang="en-US" altLang="en-US" sz="2400" dirty="0"/>
              <a:t> </a:t>
            </a:r>
            <a:r>
              <a:rPr lang="en-US" altLang="en-US" sz="2400" dirty="0" err="1"/>
              <a:t>lintasan</a:t>
            </a:r>
            <a:r>
              <a:rPr lang="en-US" altLang="en-US" sz="2400" dirty="0"/>
              <a:t> 1 </a:t>
            </a:r>
            <a:r>
              <a:rPr lang="en-US" altLang="en-US" sz="2400" dirty="0" err="1"/>
              <a:t>sudah</a:t>
            </a:r>
            <a:r>
              <a:rPr lang="en-US" altLang="en-US" sz="2400" dirty="0"/>
              <a:t> </a:t>
            </a:r>
            <a:r>
              <a:rPr lang="en-US" altLang="en-US" sz="2400" dirty="0" err="1"/>
              <a:t>terdapat</a:t>
            </a:r>
            <a:r>
              <a:rPr lang="en-US" altLang="en-US" sz="2400" dirty="0"/>
              <a:t> 3 </a:t>
            </a:r>
            <a:r>
              <a:rPr lang="en-US" altLang="en-US" sz="2400" dirty="0" err="1"/>
              <a:t>variabel</a:t>
            </a:r>
            <a:r>
              <a:rPr lang="en-US" altLang="en-US" sz="2400" dirty="0"/>
              <a:t> yang </a:t>
            </a:r>
            <a:r>
              <a:rPr lang="en-US" altLang="en-US" sz="2400" dirty="0" err="1"/>
              <a:t>diketahui</a:t>
            </a:r>
            <a:endParaRPr lang="en-US" altLang="en-US" sz="2400" dirty="0"/>
          </a:p>
        </p:txBody>
      </p:sp>
    </p:spTree>
    <p:extLst>
      <p:ext uri="{BB962C8B-B14F-4D97-AF65-F5344CB8AC3E}">
        <p14:creationId xmlns:p14="http://schemas.microsoft.com/office/powerpoint/2010/main" val="714243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0" y="0"/>
            <a:ext cx="91440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a:r>
              <a:rPr lang="en-US" altLang="en-US" sz="2400" u="sng"/>
              <a:t>Contoh Soal 1.3</a:t>
            </a:r>
          </a:p>
          <a:p>
            <a:pPr eaLnBrk="1"/>
            <a:r>
              <a:rPr lang="en-US" altLang="en-US" sz="2400"/>
              <a:t>Sebuah mobil mulai bergerak dengan percepatan sebesar 2,2 m/s</a:t>
            </a:r>
            <a:r>
              <a:rPr lang="en-US" altLang="en-US" sz="2400" baseline="30000"/>
              <a:t>2</a:t>
            </a:r>
            <a:r>
              <a:rPr lang="en-US" altLang="en-US" sz="2400"/>
              <a:t> pada saat lampu lalulintas menyala hijau. Pada saat yang sama sebuah truk melewatinya dengan kecepatan konstan sebesar 9,5 m/s. </a:t>
            </a:r>
          </a:p>
          <a:p>
            <a:pPr eaLnBrk="1"/>
            <a:r>
              <a:rPr lang="en-US" altLang="en-US" sz="2400"/>
              <a:t>a). Kapan, </a:t>
            </a:r>
          </a:p>
          <a:p>
            <a:pPr eaLnBrk="1"/>
            <a:r>
              <a:rPr lang="en-US" altLang="en-US" sz="2400"/>
              <a:t>b). Dimana</a:t>
            </a:r>
          </a:p>
          <a:p>
            <a:pPr eaLnBrk="1"/>
            <a:r>
              <a:rPr lang="en-US" altLang="en-US" sz="2400"/>
              <a:t>c). Pada kecepatan berapa</a:t>
            </a:r>
          </a:p>
          <a:p>
            <a:pPr eaLnBrk="1"/>
            <a:r>
              <a:rPr lang="en-US" altLang="en-US" sz="2400"/>
              <a:t>     mobil tersebut kembali menyusul truk ?</a:t>
            </a:r>
          </a:p>
        </p:txBody>
      </p:sp>
      <p:grpSp>
        <p:nvGrpSpPr>
          <p:cNvPr id="35843" name="Group 65"/>
          <p:cNvGrpSpPr>
            <a:grpSpLocks/>
          </p:cNvGrpSpPr>
          <p:nvPr/>
        </p:nvGrpSpPr>
        <p:grpSpPr bwMode="auto">
          <a:xfrm>
            <a:off x="0" y="4114800"/>
            <a:ext cx="9144000" cy="2287588"/>
            <a:chOff x="0" y="3581400"/>
            <a:chExt cx="9144000" cy="2287588"/>
          </a:xfrm>
        </p:grpSpPr>
        <p:cxnSp>
          <p:nvCxnSpPr>
            <p:cNvPr id="22" name="Straight Connector 21"/>
            <p:cNvCxnSpPr/>
            <p:nvPr/>
          </p:nvCxnSpPr>
          <p:spPr>
            <a:xfrm rot="5400000">
              <a:off x="6553201" y="5410200"/>
              <a:ext cx="914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1981994" y="5409406"/>
              <a:ext cx="914400"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35847" name="Group 30"/>
            <p:cNvGrpSpPr>
              <a:grpSpLocks/>
            </p:cNvGrpSpPr>
            <p:nvPr/>
          </p:nvGrpSpPr>
          <p:grpSpPr bwMode="auto">
            <a:xfrm>
              <a:off x="0" y="3581400"/>
              <a:ext cx="9144000" cy="2058988"/>
              <a:chOff x="0" y="3581400"/>
              <a:chExt cx="9144000" cy="2058988"/>
            </a:xfrm>
          </p:grpSpPr>
          <p:cxnSp>
            <p:nvCxnSpPr>
              <p:cNvPr id="4" name="Straight Connector 3"/>
              <p:cNvCxnSpPr/>
              <p:nvPr/>
            </p:nvCxnSpPr>
            <p:spPr>
              <a:xfrm>
                <a:off x="0" y="4267200"/>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4953000"/>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743200" y="41148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2667000" y="48006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889" name="TextBox 12"/>
              <p:cNvSpPr txBox="1">
                <a:spLocks noChangeArrowheads="1"/>
              </p:cNvSpPr>
              <p:nvPr/>
            </p:nvSpPr>
            <p:spPr bwMode="auto">
              <a:xfrm>
                <a:off x="990600" y="37338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Truk</a:t>
                </a:r>
              </a:p>
            </p:txBody>
          </p:sp>
          <p:sp>
            <p:nvSpPr>
              <p:cNvPr id="35890" name="TextBox 13"/>
              <p:cNvSpPr txBox="1">
                <a:spLocks noChangeArrowheads="1"/>
              </p:cNvSpPr>
              <p:nvPr/>
            </p:nvSpPr>
            <p:spPr bwMode="auto">
              <a:xfrm>
                <a:off x="914400" y="4495800"/>
                <a:ext cx="76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Mobil</a:t>
                </a:r>
              </a:p>
            </p:txBody>
          </p:sp>
          <p:sp>
            <p:nvSpPr>
              <p:cNvPr id="35891" name="TextBox 14"/>
              <p:cNvSpPr txBox="1">
                <a:spLocks noChangeArrowheads="1"/>
              </p:cNvSpPr>
              <p:nvPr/>
            </p:nvSpPr>
            <p:spPr bwMode="auto">
              <a:xfrm>
                <a:off x="3276600" y="38862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o</a:t>
                </a:r>
                <a:r>
                  <a:rPr lang="en-US" altLang="en-US"/>
                  <a:t> =9,5 m/s</a:t>
                </a:r>
              </a:p>
            </p:txBody>
          </p:sp>
          <p:sp>
            <p:nvSpPr>
              <p:cNvPr id="35892" name="TextBox 15"/>
              <p:cNvSpPr txBox="1">
                <a:spLocks noChangeArrowheads="1"/>
              </p:cNvSpPr>
              <p:nvPr/>
            </p:nvSpPr>
            <p:spPr bwMode="auto">
              <a:xfrm>
                <a:off x="2667000" y="43434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o</a:t>
                </a:r>
                <a:r>
                  <a:rPr lang="en-US" altLang="en-US"/>
                  <a:t> = 0</a:t>
                </a:r>
              </a:p>
            </p:txBody>
          </p:sp>
          <p:sp>
            <p:nvSpPr>
              <p:cNvPr id="35893" name="TextBox 16"/>
              <p:cNvSpPr txBox="1">
                <a:spLocks noChangeArrowheads="1"/>
              </p:cNvSpPr>
              <p:nvPr/>
            </p:nvSpPr>
            <p:spPr bwMode="auto">
              <a:xfrm>
                <a:off x="2514600" y="3581400"/>
                <a:ext cx="76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 = 0</a:t>
                </a:r>
              </a:p>
            </p:txBody>
          </p:sp>
          <p:sp>
            <p:nvSpPr>
              <p:cNvPr id="35894" name="TextBox 17"/>
              <p:cNvSpPr txBox="1">
                <a:spLocks noChangeArrowheads="1"/>
              </p:cNvSpPr>
              <p:nvPr/>
            </p:nvSpPr>
            <p:spPr bwMode="auto">
              <a:xfrm>
                <a:off x="3429000" y="4572000"/>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a=2,2 m/s</a:t>
                </a:r>
                <a:r>
                  <a:rPr lang="en-US" altLang="en-US" baseline="30000"/>
                  <a:t>2</a:t>
                </a:r>
                <a:endParaRPr lang="en-US" altLang="en-US"/>
              </a:p>
            </p:txBody>
          </p:sp>
          <p:cxnSp>
            <p:nvCxnSpPr>
              <p:cNvPr id="23" name="Straight Arrow Connector 22"/>
              <p:cNvCxnSpPr/>
              <p:nvPr/>
            </p:nvCxnSpPr>
            <p:spPr>
              <a:xfrm>
                <a:off x="7010400" y="48006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p:nvPr/>
            </p:nvCxnSpPr>
            <p:spPr>
              <a:xfrm>
                <a:off x="7010400" y="41148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897" name="TextBox 24"/>
              <p:cNvSpPr txBox="1">
                <a:spLocks noChangeArrowheads="1"/>
              </p:cNvSpPr>
              <p:nvPr/>
            </p:nvSpPr>
            <p:spPr bwMode="auto">
              <a:xfrm>
                <a:off x="7543800" y="38862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o</a:t>
                </a:r>
                <a:r>
                  <a:rPr lang="en-US" altLang="en-US"/>
                  <a:t> =9,5 m/s</a:t>
                </a:r>
              </a:p>
            </p:txBody>
          </p:sp>
          <p:sp>
            <p:nvSpPr>
              <p:cNvPr id="35898" name="TextBox 25"/>
              <p:cNvSpPr txBox="1">
                <a:spLocks noChangeArrowheads="1"/>
              </p:cNvSpPr>
              <p:nvPr/>
            </p:nvSpPr>
            <p:spPr bwMode="auto">
              <a:xfrm>
                <a:off x="7543800" y="45720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 = ?</a:t>
                </a:r>
              </a:p>
            </p:txBody>
          </p:sp>
          <p:cxnSp>
            <p:nvCxnSpPr>
              <p:cNvPr id="29" name="Straight Connector 28"/>
              <p:cNvCxnSpPr/>
              <p:nvPr/>
            </p:nvCxnSpPr>
            <p:spPr>
              <a:xfrm>
                <a:off x="2438400" y="5638800"/>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5900" name="TextBox 29"/>
              <p:cNvSpPr txBox="1">
                <a:spLocks noChangeArrowheads="1"/>
              </p:cNvSpPr>
              <p:nvPr/>
            </p:nvSpPr>
            <p:spPr bwMode="auto">
              <a:xfrm>
                <a:off x="4114800" y="50292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x-x</a:t>
                </a:r>
                <a:r>
                  <a:rPr lang="en-US" altLang="en-US" baseline="-25000"/>
                  <a:t>o</a:t>
                </a:r>
                <a:r>
                  <a:rPr lang="en-US" altLang="en-US"/>
                  <a:t> = ?</a:t>
                </a:r>
              </a:p>
            </p:txBody>
          </p:sp>
        </p:grpSp>
        <p:grpSp>
          <p:nvGrpSpPr>
            <p:cNvPr id="35848" name="Group 64"/>
            <p:cNvGrpSpPr>
              <a:grpSpLocks/>
            </p:cNvGrpSpPr>
            <p:nvPr/>
          </p:nvGrpSpPr>
          <p:grpSpPr bwMode="auto">
            <a:xfrm>
              <a:off x="1752600" y="3657600"/>
              <a:ext cx="5257800" cy="1295400"/>
              <a:chOff x="1752600" y="3657600"/>
              <a:chExt cx="5257800" cy="1295400"/>
            </a:xfrm>
          </p:grpSpPr>
          <p:grpSp>
            <p:nvGrpSpPr>
              <p:cNvPr id="35849" name="Group 19"/>
              <p:cNvGrpSpPr>
                <a:grpSpLocks/>
              </p:cNvGrpSpPr>
              <p:nvPr/>
            </p:nvGrpSpPr>
            <p:grpSpPr bwMode="auto">
              <a:xfrm>
                <a:off x="1752600" y="3657600"/>
                <a:ext cx="914400" cy="609600"/>
                <a:chOff x="528" y="864"/>
                <a:chExt cx="576" cy="384"/>
              </a:xfrm>
            </p:grpSpPr>
            <p:sp>
              <p:nvSpPr>
                <p:cNvPr id="35877" name="Oval 20"/>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78" name="Line 21"/>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9" name="Line 22"/>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0" name="Line 23"/>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1" name="Line 24"/>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2" name="Line 25"/>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3" name="Line 26"/>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84" name="Oval 27"/>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5850" name="Group 19"/>
              <p:cNvGrpSpPr>
                <a:grpSpLocks/>
              </p:cNvGrpSpPr>
              <p:nvPr/>
            </p:nvGrpSpPr>
            <p:grpSpPr bwMode="auto">
              <a:xfrm>
                <a:off x="6096000" y="3657600"/>
                <a:ext cx="914400" cy="609600"/>
                <a:chOff x="528" y="864"/>
                <a:chExt cx="576" cy="384"/>
              </a:xfrm>
            </p:grpSpPr>
            <p:sp>
              <p:nvSpPr>
                <p:cNvPr id="35869" name="Oval 20"/>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70" name="Line 21"/>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1" name="Line 22"/>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2" name="Line 23"/>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3" name="Line 24"/>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4" name="Line 25"/>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5" name="Line 26"/>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76" name="Oval 27"/>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5851" name="Group 54"/>
              <p:cNvGrpSpPr>
                <a:grpSpLocks/>
              </p:cNvGrpSpPr>
              <p:nvPr/>
            </p:nvGrpSpPr>
            <p:grpSpPr bwMode="auto">
              <a:xfrm>
                <a:off x="1752600" y="4495800"/>
                <a:ext cx="914400" cy="457200"/>
                <a:chOff x="914400" y="5867400"/>
                <a:chExt cx="914400" cy="457200"/>
              </a:xfrm>
            </p:grpSpPr>
            <p:sp>
              <p:nvSpPr>
                <p:cNvPr id="35861" name="Oval 20"/>
                <p:cNvSpPr>
                  <a:spLocks noChangeArrowheads="1"/>
                </p:cNvSpPr>
                <p:nvPr/>
              </p:nvSpPr>
              <p:spPr bwMode="auto">
                <a:xfrm>
                  <a:off x="1066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62" name="Line 21"/>
                <p:cNvSpPr>
                  <a:spLocks noChangeShapeType="1"/>
                </p:cNvSpPr>
                <p:nvPr/>
              </p:nvSpPr>
              <p:spPr bwMode="auto">
                <a:xfrm>
                  <a:off x="914400" y="586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3" name="Line 22"/>
                <p:cNvSpPr>
                  <a:spLocks noChangeShapeType="1"/>
                </p:cNvSpPr>
                <p:nvPr/>
              </p:nvSpPr>
              <p:spPr bwMode="auto">
                <a:xfrm>
                  <a:off x="914400" y="58674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4" name="Line 23"/>
                <p:cNvSpPr>
                  <a:spLocks noChangeShapeType="1"/>
                </p:cNvSpPr>
                <p:nvPr/>
              </p:nvSpPr>
              <p:spPr bwMode="auto">
                <a:xfrm>
                  <a:off x="1524000" y="5867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5" name="Line 24"/>
                <p:cNvSpPr>
                  <a:spLocks noChangeShapeType="1"/>
                </p:cNvSpPr>
                <p:nvPr/>
              </p:nvSpPr>
              <p:spPr bwMode="auto">
                <a:xfrm>
                  <a:off x="1524000" y="6019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6" name="Line 25"/>
                <p:cNvSpPr>
                  <a:spLocks noChangeShapeType="1"/>
                </p:cNvSpPr>
                <p:nvPr/>
              </p:nvSpPr>
              <p:spPr bwMode="auto">
                <a:xfrm>
                  <a:off x="1828800" y="6019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7" name="Line 26"/>
                <p:cNvSpPr>
                  <a:spLocks noChangeShapeType="1"/>
                </p:cNvSpPr>
                <p:nvPr/>
              </p:nvSpPr>
              <p:spPr bwMode="auto">
                <a:xfrm>
                  <a:off x="914400" y="62484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8" name="Oval 27"/>
                <p:cNvSpPr>
                  <a:spLocks noChangeArrowheads="1"/>
                </p:cNvSpPr>
                <p:nvPr/>
              </p:nvSpPr>
              <p:spPr bwMode="auto">
                <a:xfrm>
                  <a:off x="1447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35852" name="Group 55"/>
              <p:cNvGrpSpPr>
                <a:grpSpLocks/>
              </p:cNvGrpSpPr>
              <p:nvPr/>
            </p:nvGrpSpPr>
            <p:grpSpPr bwMode="auto">
              <a:xfrm>
                <a:off x="6096000" y="4495800"/>
                <a:ext cx="914400" cy="457200"/>
                <a:chOff x="914400" y="5867400"/>
                <a:chExt cx="914400" cy="457200"/>
              </a:xfrm>
            </p:grpSpPr>
            <p:sp>
              <p:nvSpPr>
                <p:cNvPr id="35853" name="Oval 20"/>
                <p:cNvSpPr>
                  <a:spLocks noChangeArrowheads="1"/>
                </p:cNvSpPr>
                <p:nvPr/>
              </p:nvSpPr>
              <p:spPr bwMode="auto">
                <a:xfrm>
                  <a:off x="1066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54" name="Line 21"/>
                <p:cNvSpPr>
                  <a:spLocks noChangeShapeType="1"/>
                </p:cNvSpPr>
                <p:nvPr/>
              </p:nvSpPr>
              <p:spPr bwMode="auto">
                <a:xfrm>
                  <a:off x="914400" y="586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5" name="Line 22"/>
                <p:cNvSpPr>
                  <a:spLocks noChangeShapeType="1"/>
                </p:cNvSpPr>
                <p:nvPr/>
              </p:nvSpPr>
              <p:spPr bwMode="auto">
                <a:xfrm>
                  <a:off x="914400" y="58674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6" name="Line 23"/>
                <p:cNvSpPr>
                  <a:spLocks noChangeShapeType="1"/>
                </p:cNvSpPr>
                <p:nvPr/>
              </p:nvSpPr>
              <p:spPr bwMode="auto">
                <a:xfrm>
                  <a:off x="1524000" y="5867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7" name="Line 24"/>
                <p:cNvSpPr>
                  <a:spLocks noChangeShapeType="1"/>
                </p:cNvSpPr>
                <p:nvPr/>
              </p:nvSpPr>
              <p:spPr bwMode="auto">
                <a:xfrm>
                  <a:off x="1524000" y="6019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8" name="Line 25"/>
                <p:cNvSpPr>
                  <a:spLocks noChangeShapeType="1"/>
                </p:cNvSpPr>
                <p:nvPr/>
              </p:nvSpPr>
              <p:spPr bwMode="auto">
                <a:xfrm>
                  <a:off x="1828800" y="6019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59" name="Line 26"/>
                <p:cNvSpPr>
                  <a:spLocks noChangeShapeType="1"/>
                </p:cNvSpPr>
                <p:nvPr/>
              </p:nvSpPr>
              <p:spPr bwMode="auto">
                <a:xfrm>
                  <a:off x="914400" y="62484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60" name="Oval 27"/>
                <p:cNvSpPr>
                  <a:spLocks noChangeArrowheads="1"/>
                </p:cNvSpPr>
                <p:nvPr/>
              </p:nvSpPr>
              <p:spPr bwMode="auto">
                <a:xfrm>
                  <a:off x="1447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sp>
        <p:nvSpPr>
          <p:cNvPr id="35844" name="TextBox 66"/>
          <p:cNvSpPr txBox="1">
            <a:spLocks noChangeArrowheads="1"/>
          </p:cNvSpPr>
          <p:nvPr/>
        </p:nvSpPr>
        <p:spPr bwMode="auto">
          <a:xfrm>
            <a:off x="0" y="3581400"/>
            <a:ext cx="152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u="sng"/>
              <a:t>Jawab </a:t>
            </a:r>
            <a:r>
              <a:rPr lang="en-US" altLang="en-US"/>
              <a:t>:</a:t>
            </a:r>
          </a:p>
        </p:txBody>
      </p:sp>
    </p:spTree>
    <p:extLst>
      <p:ext uri="{BB962C8B-B14F-4D97-AF65-F5344CB8AC3E}">
        <p14:creationId xmlns:p14="http://schemas.microsoft.com/office/powerpoint/2010/main" val="3526541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336550" y="2590800"/>
          <a:ext cx="7489825" cy="1752600"/>
        </p:xfrm>
        <a:graphic>
          <a:graphicData uri="http://schemas.openxmlformats.org/presentationml/2006/ole">
            <mc:AlternateContent xmlns:mc="http://schemas.openxmlformats.org/markup-compatibility/2006">
              <mc:Choice xmlns:v="urn:schemas-microsoft-com:vml" Requires="v">
                <p:oleObj spid="_x0000_s58376" name="Equation" r:id="rId3" imgW="3581280" imgH="838080" progId="Equation.3">
                  <p:embed/>
                </p:oleObj>
              </mc:Choice>
              <mc:Fallback>
                <p:oleObj name="Equation" r:id="rId3" imgW="3581280" imgH="8380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550" y="2590800"/>
                        <a:ext cx="7489825" cy="175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1" name="TextBox 23"/>
          <p:cNvSpPr txBox="1">
            <a:spLocks noChangeArrowheads="1"/>
          </p:cNvSpPr>
          <p:nvPr/>
        </p:nvSpPr>
        <p:spPr bwMode="auto">
          <a:xfrm>
            <a:off x="0" y="24384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a).</a:t>
            </a:r>
          </a:p>
        </p:txBody>
      </p:sp>
      <p:sp>
        <p:nvSpPr>
          <p:cNvPr id="14342" name="TextBox 24"/>
          <p:cNvSpPr txBox="1">
            <a:spLocks noChangeArrowheads="1"/>
          </p:cNvSpPr>
          <p:nvPr/>
        </p:nvSpPr>
        <p:spPr bwMode="auto">
          <a:xfrm>
            <a:off x="0" y="43434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b).</a:t>
            </a:r>
          </a:p>
        </p:txBody>
      </p:sp>
      <p:graphicFrame>
        <p:nvGraphicFramePr>
          <p:cNvPr id="14339" name="Object 3"/>
          <p:cNvGraphicFramePr>
            <a:graphicFrameLocks noChangeAspect="1"/>
          </p:cNvGraphicFramePr>
          <p:nvPr/>
        </p:nvGraphicFramePr>
        <p:xfrm>
          <a:off x="838200" y="4495800"/>
          <a:ext cx="4137025" cy="838200"/>
        </p:xfrm>
        <a:graphic>
          <a:graphicData uri="http://schemas.openxmlformats.org/presentationml/2006/ole">
            <mc:AlternateContent xmlns:mc="http://schemas.openxmlformats.org/markup-compatibility/2006">
              <mc:Choice xmlns:v="urn:schemas-microsoft-com:vml" Requires="v">
                <p:oleObj spid="_x0000_s58377" name="Equation" r:id="rId5" imgW="1942920" imgH="393480" progId="Equation.3">
                  <p:embed/>
                </p:oleObj>
              </mc:Choice>
              <mc:Fallback>
                <p:oleObj name="Equation" r:id="rId5" imgW="194292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495800"/>
                        <a:ext cx="413702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43" name="TextBox 26"/>
          <p:cNvSpPr txBox="1">
            <a:spLocks noChangeArrowheads="1"/>
          </p:cNvSpPr>
          <p:nvPr/>
        </p:nvSpPr>
        <p:spPr bwMode="auto">
          <a:xfrm>
            <a:off x="0" y="5410200"/>
            <a:ext cx="838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c).</a:t>
            </a:r>
          </a:p>
        </p:txBody>
      </p:sp>
      <p:graphicFrame>
        <p:nvGraphicFramePr>
          <p:cNvPr id="14340" name="Object 4"/>
          <p:cNvGraphicFramePr>
            <a:graphicFrameLocks noChangeAspect="1"/>
          </p:cNvGraphicFramePr>
          <p:nvPr/>
        </p:nvGraphicFramePr>
        <p:xfrm>
          <a:off x="914400" y="5562600"/>
          <a:ext cx="5029200" cy="528638"/>
        </p:xfrm>
        <a:graphic>
          <a:graphicData uri="http://schemas.openxmlformats.org/presentationml/2006/ole">
            <mc:AlternateContent xmlns:mc="http://schemas.openxmlformats.org/markup-compatibility/2006">
              <mc:Choice xmlns:v="urn:schemas-microsoft-com:vml" Requires="v">
                <p:oleObj spid="_x0000_s58378" name="Equation" r:id="rId7" imgW="2171520" imgH="228600" progId="Equation.3">
                  <p:embed/>
                </p:oleObj>
              </mc:Choice>
              <mc:Fallback>
                <p:oleObj name="Equation" r:id="rId7" imgW="217152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5562600"/>
                        <a:ext cx="5029200" cy="528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4344" name="Group 28"/>
          <p:cNvGrpSpPr>
            <a:grpSpLocks/>
          </p:cNvGrpSpPr>
          <p:nvPr/>
        </p:nvGrpSpPr>
        <p:grpSpPr bwMode="auto">
          <a:xfrm>
            <a:off x="0" y="0"/>
            <a:ext cx="9144000" cy="2287588"/>
            <a:chOff x="0" y="3581400"/>
            <a:chExt cx="9144000" cy="2287588"/>
          </a:xfrm>
        </p:grpSpPr>
        <p:cxnSp>
          <p:nvCxnSpPr>
            <p:cNvPr id="30" name="Straight Connector 29"/>
            <p:cNvCxnSpPr/>
            <p:nvPr/>
          </p:nvCxnSpPr>
          <p:spPr>
            <a:xfrm rot="5400000">
              <a:off x="6553201" y="5410200"/>
              <a:ext cx="914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981994" y="5409406"/>
              <a:ext cx="914400"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14347" name="Group 30"/>
            <p:cNvGrpSpPr>
              <a:grpSpLocks/>
            </p:cNvGrpSpPr>
            <p:nvPr/>
          </p:nvGrpSpPr>
          <p:grpSpPr bwMode="auto">
            <a:xfrm>
              <a:off x="0" y="3581400"/>
              <a:ext cx="9144000" cy="2058988"/>
              <a:chOff x="0" y="3581400"/>
              <a:chExt cx="9144000" cy="2058988"/>
            </a:xfrm>
          </p:grpSpPr>
          <p:cxnSp>
            <p:nvCxnSpPr>
              <p:cNvPr id="70" name="Straight Connector 69"/>
              <p:cNvCxnSpPr/>
              <p:nvPr/>
            </p:nvCxnSpPr>
            <p:spPr>
              <a:xfrm>
                <a:off x="0" y="4267200"/>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4"/>
              <p:cNvCxnSpPr/>
              <p:nvPr/>
            </p:nvCxnSpPr>
            <p:spPr>
              <a:xfrm>
                <a:off x="0" y="4953000"/>
                <a:ext cx="9144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Arrow Connector 8"/>
              <p:cNvCxnSpPr/>
              <p:nvPr/>
            </p:nvCxnSpPr>
            <p:spPr>
              <a:xfrm>
                <a:off x="2743200" y="41148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3" name="Straight Arrow Connector 72"/>
              <p:cNvCxnSpPr/>
              <p:nvPr/>
            </p:nvCxnSpPr>
            <p:spPr>
              <a:xfrm>
                <a:off x="2667000" y="48006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389" name="TextBox 12"/>
              <p:cNvSpPr txBox="1">
                <a:spLocks noChangeArrowheads="1"/>
              </p:cNvSpPr>
              <p:nvPr/>
            </p:nvSpPr>
            <p:spPr bwMode="auto">
              <a:xfrm>
                <a:off x="990600" y="3733800"/>
                <a:ext cx="762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Truk</a:t>
                </a:r>
              </a:p>
            </p:txBody>
          </p:sp>
          <p:sp>
            <p:nvSpPr>
              <p:cNvPr id="14390" name="TextBox 13"/>
              <p:cNvSpPr txBox="1">
                <a:spLocks noChangeArrowheads="1"/>
              </p:cNvSpPr>
              <p:nvPr/>
            </p:nvSpPr>
            <p:spPr bwMode="auto">
              <a:xfrm>
                <a:off x="914400" y="4495800"/>
                <a:ext cx="76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Mobil</a:t>
                </a:r>
              </a:p>
            </p:txBody>
          </p:sp>
          <p:sp>
            <p:nvSpPr>
              <p:cNvPr id="14391" name="TextBox 14"/>
              <p:cNvSpPr txBox="1">
                <a:spLocks noChangeArrowheads="1"/>
              </p:cNvSpPr>
              <p:nvPr/>
            </p:nvSpPr>
            <p:spPr bwMode="auto">
              <a:xfrm>
                <a:off x="3276600" y="38862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o</a:t>
                </a:r>
                <a:r>
                  <a:rPr lang="en-US" altLang="en-US"/>
                  <a:t> =9,5 m/s</a:t>
                </a:r>
              </a:p>
            </p:txBody>
          </p:sp>
          <p:sp>
            <p:nvSpPr>
              <p:cNvPr id="14392" name="TextBox 15"/>
              <p:cNvSpPr txBox="1">
                <a:spLocks noChangeArrowheads="1"/>
              </p:cNvSpPr>
              <p:nvPr/>
            </p:nvSpPr>
            <p:spPr bwMode="auto">
              <a:xfrm>
                <a:off x="2667000" y="43434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o</a:t>
                </a:r>
                <a:r>
                  <a:rPr lang="en-US" altLang="en-US"/>
                  <a:t> = 0</a:t>
                </a:r>
              </a:p>
            </p:txBody>
          </p:sp>
          <p:sp>
            <p:nvSpPr>
              <p:cNvPr id="14393" name="TextBox 16"/>
              <p:cNvSpPr txBox="1">
                <a:spLocks noChangeArrowheads="1"/>
              </p:cNvSpPr>
              <p:nvPr/>
            </p:nvSpPr>
            <p:spPr bwMode="auto">
              <a:xfrm>
                <a:off x="2514600" y="3581400"/>
                <a:ext cx="76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 = 0</a:t>
                </a:r>
              </a:p>
            </p:txBody>
          </p:sp>
          <p:sp>
            <p:nvSpPr>
              <p:cNvPr id="14394" name="TextBox 17"/>
              <p:cNvSpPr txBox="1">
                <a:spLocks noChangeArrowheads="1"/>
              </p:cNvSpPr>
              <p:nvPr/>
            </p:nvSpPr>
            <p:spPr bwMode="auto">
              <a:xfrm>
                <a:off x="3429000" y="4572000"/>
                <a:ext cx="1371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a=2,2 m/s</a:t>
                </a:r>
                <a:r>
                  <a:rPr lang="en-US" altLang="en-US" baseline="30000"/>
                  <a:t>2</a:t>
                </a:r>
                <a:endParaRPr lang="en-US" altLang="en-US"/>
              </a:p>
            </p:txBody>
          </p:sp>
          <p:cxnSp>
            <p:nvCxnSpPr>
              <p:cNvPr id="80" name="Straight Arrow Connector 79"/>
              <p:cNvCxnSpPr/>
              <p:nvPr/>
            </p:nvCxnSpPr>
            <p:spPr>
              <a:xfrm>
                <a:off x="7010400" y="48006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1" name="Straight Arrow Connector 80"/>
              <p:cNvCxnSpPr/>
              <p:nvPr/>
            </p:nvCxnSpPr>
            <p:spPr>
              <a:xfrm>
                <a:off x="7010400" y="4114800"/>
                <a:ext cx="5334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397" name="TextBox 24"/>
              <p:cNvSpPr txBox="1">
                <a:spLocks noChangeArrowheads="1"/>
              </p:cNvSpPr>
              <p:nvPr/>
            </p:nvSpPr>
            <p:spPr bwMode="auto">
              <a:xfrm>
                <a:off x="7543800" y="38862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o</a:t>
                </a:r>
                <a:r>
                  <a:rPr lang="en-US" altLang="en-US"/>
                  <a:t> =9,5 m/s</a:t>
                </a:r>
              </a:p>
            </p:txBody>
          </p:sp>
          <p:sp>
            <p:nvSpPr>
              <p:cNvPr id="14398" name="TextBox 25"/>
              <p:cNvSpPr txBox="1">
                <a:spLocks noChangeArrowheads="1"/>
              </p:cNvSpPr>
              <p:nvPr/>
            </p:nvSpPr>
            <p:spPr bwMode="auto">
              <a:xfrm>
                <a:off x="7543800" y="45720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 = ?</a:t>
                </a:r>
              </a:p>
            </p:txBody>
          </p:sp>
          <p:cxnSp>
            <p:nvCxnSpPr>
              <p:cNvPr id="84" name="Straight Connector 83"/>
              <p:cNvCxnSpPr/>
              <p:nvPr/>
            </p:nvCxnSpPr>
            <p:spPr>
              <a:xfrm>
                <a:off x="2438400" y="5638800"/>
                <a:ext cx="457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400" name="TextBox 29"/>
              <p:cNvSpPr txBox="1">
                <a:spLocks noChangeArrowheads="1"/>
              </p:cNvSpPr>
              <p:nvPr/>
            </p:nvSpPr>
            <p:spPr bwMode="auto">
              <a:xfrm>
                <a:off x="4114800" y="5029200"/>
                <a:ext cx="1371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x-x</a:t>
                </a:r>
                <a:r>
                  <a:rPr lang="en-US" altLang="en-US" baseline="-25000"/>
                  <a:t>o</a:t>
                </a:r>
                <a:r>
                  <a:rPr lang="en-US" altLang="en-US"/>
                  <a:t> = ?</a:t>
                </a:r>
              </a:p>
            </p:txBody>
          </p:sp>
        </p:grpSp>
        <p:grpSp>
          <p:nvGrpSpPr>
            <p:cNvPr id="14348" name="Group 64"/>
            <p:cNvGrpSpPr>
              <a:grpSpLocks/>
            </p:cNvGrpSpPr>
            <p:nvPr/>
          </p:nvGrpSpPr>
          <p:grpSpPr bwMode="auto">
            <a:xfrm>
              <a:off x="1752600" y="3657600"/>
              <a:ext cx="5257800" cy="1295400"/>
              <a:chOff x="1752600" y="3657600"/>
              <a:chExt cx="5257800" cy="1295400"/>
            </a:xfrm>
          </p:grpSpPr>
          <p:grpSp>
            <p:nvGrpSpPr>
              <p:cNvPr id="14349" name="Group 19"/>
              <p:cNvGrpSpPr>
                <a:grpSpLocks/>
              </p:cNvGrpSpPr>
              <p:nvPr/>
            </p:nvGrpSpPr>
            <p:grpSpPr bwMode="auto">
              <a:xfrm>
                <a:off x="1752600" y="3657600"/>
                <a:ext cx="914400" cy="609600"/>
                <a:chOff x="528" y="864"/>
                <a:chExt cx="576" cy="384"/>
              </a:xfrm>
            </p:grpSpPr>
            <p:sp>
              <p:nvSpPr>
                <p:cNvPr id="14377" name="Oval 20"/>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78" name="Line 21"/>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9" name="Line 22"/>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0" name="Line 23"/>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1" name="Line 24"/>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2" name="Line 25"/>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3" name="Line 26"/>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4" name="Oval 27"/>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50" name="Group 19"/>
              <p:cNvGrpSpPr>
                <a:grpSpLocks/>
              </p:cNvGrpSpPr>
              <p:nvPr/>
            </p:nvGrpSpPr>
            <p:grpSpPr bwMode="auto">
              <a:xfrm>
                <a:off x="6096000" y="3657600"/>
                <a:ext cx="914400" cy="609600"/>
                <a:chOff x="528" y="864"/>
                <a:chExt cx="576" cy="384"/>
              </a:xfrm>
            </p:grpSpPr>
            <p:sp>
              <p:nvSpPr>
                <p:cNvPr id="14369" name="Oval 20"/>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70" name="Line 21"/>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1" name="Line 22"/>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2" name="Line 23"/>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3" name="Line 24"/>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Line 25"/>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5" name="Line 26"/>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6" name="Oval 27"/>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51" name="Group 54"/>
              <p:cNvGrpSpPr>
                <a:grpSpLocks/>
              </p:cNvGrpSpPr>
              <p:nvPr/>
            </p:nvGrpSpPr>
            <p:grpSpPr bwMode="auto">
              <a:xfrm>
                <a:off x="1752600" y="4495800"/>
                <a:ext cx="914400" cy="457200"/>
                <a:chOff x="914400" y="5867400"/>
                <a:chExt cx="914400" cy="457200"/>
              </a:xfrm>
            </p:grpSpPr>
            <p:sp>
              <p:nvSpPr>
                <p:cNvPr id="14361" name="Oval 20"/>
                <p:cNvSpPr>
                  <a:spLocks noChangeArrowheads="1"/>
                </p:cNvSpPr>
                <p:nvPr/>
              </p:nvSpPr>
              <p:spPr bwMode="auto">
                <a:xfrm>
                  <a:off x="1066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62" name="Line 21"/>
                <p:cNvSpPr>
                  <a:spLocks noChangeShapeType="1"/>
                </p:cNvSpPr>
                <p:nvPr/>
              </p:nvSpPr>
              <p:spPr bwMode="auto">
                <a:xfrm>
                  <a:off x="914400" y="586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3" name="Line 22"/>
                <p:cNvSpPr>
                  <a:spLocks noChangeShapeType="1"/>
                </p:cNvSpPr>
                <p:nvPr/>
              </p:nvSpPr>
              <p:spPr bwMode="auto">
                <a:xfrm>
                  <a:off x="914400" y="58674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4" name="Line 23"/>
                <p:cNvSpPr>
                  <a:spLocks noChangeShapeType="1"/>
                </p:cNvSpPr>
                <p:nvPr/>
              </p:nvSpPr>
              <p:spPr bwMode="auto">
                <a:xfrm>
                  <a:off x="1524000" y="5867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5" name="Line 24"/>
                <p:cNvSpPr>
                  <a:spLocks noChangeShapeType="1"/>
                </p:cNvSpPr>
                <p:nvPr/>
              </p:nvSpPr>
              <p:spPr bwMode="auto">
                <a:xfrm>
                  <a:off x="1524000" y="6019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6" name="Line 25"/>
                <p:cNvSpPr>
                  <a:spLocks noChangeShapeType="1"/>
                </p:cNvSpPr>
                <p:nvPr/>
              </p:nvSpPr>
              <p:spPr bwMode="auto">
                <a:xfrm>
                  <a:off x="1828800" y="6019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7" name="Line 26"/>
                <p:cNvSpPr>
                  <a:spLocks noChangeShapeType="1"/>
                </p:cNvSpPr>
                <p:nvPr/>
              </p:nvSpPr>
              <p:spPr bwMode="auto">
                <a:xfrm>
                  <a:off x="914400" y="62484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8" name="Oval 27"/>
                <p:cNvSpPr>
                  <a:spLocks noChangeArrowheads="1"/>
                </p:cNvSpPr>
                <p:nvPr/>
              </p:nvSpPr>
              <p:spPr bwMode="auto">
                <a:xfrm>
                  <a:off x="1447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14352" name="Group 55"/>
              <p:cNvGrpSpPr>
                <a:grpSpLocks/>
              </p:cNvGrpSpPr>
              <p:nvPr/>
            </p:nvGrpSpPr>
            <p:grpSpPr bwMode="auto">
              <a:xfrm>
                <a:off x="6096000" y="4495800"/>
                <a:ext cx="914400" cy="457200"/>
                <a:chOff x="914400" y="5867400"/>
                <a:chExt cx="914400" cy="457200"/>
              </a:xfrm>
            </p:grpSpPr>
            <p:sp>
              <p:nvSpPr>
                <p:cNvPr id="14353" name="Oval 20"/>
                <p:cNvSpPr>
                  <a:spLocks noChangeArrowheads="1"/>
                </p:cNvSpPr>
                <p:nvPr/>
              </p:nvSpPr>
              <p:spPr bwMode="auto">
                <a:xfrm>
                  <a:off x="1066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54" name="Line 21"/>
                <p:cNvSpPr>
                  <a:spLocks noChangeShapeType="1"/>
                </p:cNvSpPr>
                <p:nvPr/>
              </p:nvSpPr>
              <p:spPr bwMode="auto">
                <a:xfrm>
                  <a:off x="914400" y="58674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5" name="Line 22"/>
                <p:cNvSpPr>
                  <a:spLocks noChangeShapeType="1"/>
                </p:cNvSpPr>
                <p:nvPr/>
              </p:nvSpPr>
              <p:spPr bwMode="auto">
                <a:xfrm>
                  <a:off x="914400" y="5867400"/>
                  <a:ext cx="609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6" name="Line 23"/>
                <p:cNvSpPr>
                  <a:spLocks noChangeShapeType="1"/>
                </p:cNvSpPr>
                <p:nvPr/>
              </p:nvSpPr>
              <p:spPr bwMode="auto">
                <a:xfrm>
                  <a:off x="1524000" y="5867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24"/>
                <p:cNvSpPr>
                  <a:spLocks noChangeShapeType="1"/>
                </p:cNvSpPr>
                <p:nvPr/>
              </p:nvSpPr>
              <p:spPr bwMode="auto">
                <a:xfrm>
                  <a:off x="1524000" y="60198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8" name="Line 25"/>
                <p:cNvSpPr>
                  <a:spLocks noChangeShapeType="1"/>
                </p:cNvSpPr>
                <p:nvPr/>
              </p:nvSpPr>
              <p:spPr bwMode="auto">
                <a:xfrm>
                  <a:off x="1828800" y="6019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9" name="Line 26"/>
                <p:cNvSpPr>
                  <a:spLocks noChangeShapeType="1"/>
                </p:cNvSpPr>
                <p:nvPr/>
              </p:nvSpPr>
              <p:spPr bwMode="auto">
                <a:xfrm>
                  <a:off x="914400" y="6248400"/>
                  <a:ext cx="91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0" name="Oval 27"/>
                <p:cNvSpPr>
                  <a:spLocks noChangeArrowheads="1"/>
                </p:cNvSpPr>
                <p:nvPr/>
              </p:nvSpPr>
              <p:spPr bwMode="auto">
                <a:xfrm>
                  <a:off x="1447800" y="6096000"/>
                  <a:ext cx="228600" cy="228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grpSp>
    </p:spTree>
    <p:extLst>
      <p:ext uri="{BB962C8B-B14F-4D97-AF65-F5344CB8AC3E}">
        <p14:creationId xmlns:p14="http://schemas.microsoft.com/office/powerpoint/2010/main" val="3133972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nvGraphicFramePr>
        <p:xfrm>
          <a:off x="0" y="1981200"/>
          <a:ext cx="2778125" cy="633413"/>
        </p:xfrm>
        <a:graphic>
          <a:graphicData uri="http://schemas.openxmlformats.org/presentationml/2006/ole">
            <mc:AlternateContent xmlns:mc="http://schemas.openxmlformats.org/markup-compatibility/2006">
              <mc:Choice xmlns:v="urn:schemas-microsoft-com:vml" Requires="v">
                <p:oleObj spid="_x0000_s59404" name="Equation" r:id="rId3" imgW="1002960" imgH="228600" progId="Equation.3">
                  <p:embed/>
                </p:oleObj>
              </mc:Choice>
              <mc:Fallback>
                <p:oleObj name="Equation" r:id="rId3" imgW="10029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81200"/>
                        <a:ext cx="2778125" cy="6334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3" name="Object 3"/>
          <p:cNvGraphicFramePr>
            <a:graphicFrameLocks noChangeAspect="1"/>
          </p:cNvGraphicFramePr>
          <p:nvPr/>
        </p:nvGraphicFramePr>
        <p:xfrm>
          <a:off x="0" y="2590800"/>
          <a:ext cx="3763963" cy="1092200"/>
        </p:xfrm>
        <a:graphic>
          <a:graphicData uri="http://schemas.openxmlformats.org/presentationml/2006/ole">
            <mc:AlternateContent xmlns:mc="http://schemas.openxmlformats.org/markup-compatibility/2006">
              <mc:Choice xmlns:v="urn:schemas-microsoft-com:vml" Requires="v">
                <p:oleObj spid="_x0000_s59405" name="Equation" r:id="rId5" imgW="1358640" imgH="393480" progId="Equation.3">
                  <p:embed/>
                </p:oleObj>
              </mc:Choice>
              <mc:Fallback>
                <p:oleObj name="Equation" r:id="rId5" imgW="13586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590800"/>
                        <a:ext cx="3763963" cy="10922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4" name="Object 4"/>
          <p:cNvGraphicFramePr>
            <a:graphicFrameLocks noChangeAspect="1"/>
          </p:cNvGraphicFramePr>
          <p:nvPr/>
        </p:nvGraphicFramePr>
        <p:xfrm>
          <a:off x="38100" y="3657600"/>
          <a:ext cx="4625975" cy="1198563"/>
        </p:xfrm>
        <a:graphic>
          <a:graphicData uri="http://schemas.openxmlformats.org/presentationml/2006/ole">
            <mc:AlternateContent xmlns:mc="http://schemas.openxmlformats.org/markup-compatibility/2006">
              <mc:Choice xmlns:v="urn:schemas-microsoft-com:vml" Requires="v">
                <p:oleObj spid="_x0000_s59406" name="Equation" r:id="rId7" imgW="1523880" imgH="393480" progId="Equation.3">
                  <p:embed/>
                </p:oleObj>
              </mc:Choice>
              <mc:Fallback>
                <p:oleObj name="Equation" r:id="rId7" imgW="152388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 y="3657600"/>
                        <a:ext cx="4625975" cy="11985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19050" y="4876800"/>
          <a:ext cx="4549775" cy="1198563"/>
        </p:xfrm>
        <a:graphic>
          <a:graphicData uri="http://schemas.openxmlformats.org/presentationml/2006/ole">
            <mc:AlternateContent xmlns:mc="http://schemas.openxmlformats.org/markup-compatibility/2006">
              <mc:Choice xmlns:v="urn:schemas-microsoft-com:vml" Requires="v">
                <p:oleObj spid="_x0000_s59407" name="Equation" r:id="rId9" imgW="1498320" imgH="393480" progId="Equation.3">
                  <p:embed/>
                </p:oleObj>
              </mc:Choice>
              <mc:Fallback>
                <p:oleObj name="Equation" r:id="rId9" imgW="1498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050" y="4876800"/>
                        <a:ext cx="4549775" cy="11985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366" name="Object 6"/>
          <p:cNvGraphicFramePr>
            <a:graphicFrameLocks noChangeAspect="1"/>
          </p:cNvGraphicFramePr>
          <p:nvPr/>
        </p:nvGraphicFramePr>
        <p:xfrm>
          <a:off x="0" y="6122988"/>
          <a:ext cx="4897438" cy="735012"/>
        </p:xfrm>
        <a:graphic>
          <a:graphicData uri="http://schemas.openxmlformats.org/presentationml/2006/ole">
            <mc:AlternateContent xmlns:mc="http://schemas.openxmlformats.org/markup-compatibility/2006">
              <mc:Choice xmlns:v="urn:schemas-microsoft-com:vml" Requires="v">
                <p:oleObj spid="_x0000_s59408" name="Equation" r:id="rId11" imgW="1612800" imgH="241200" progId="Equation.3">
                  <p:embed/>
                </p:oleObj>
              </mc:Choice>
              <mc:Fallback>
                <p:oleObj name="Equation" r:id="rId11" imgW="1612800" imgH="2412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6122988"/>
                        <a:ext cx="4897438" cy="735012"/>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7" name="Text Box 7"/>
          <p:cNvSpPr txBox="1">
            <a:spLocks noChangeArrowheads="1"/>
          </p:cNvSpPr>
          <p:nvPr/>
        </p:nvSpPr>
        <p:spPr bwMode="auto">
          <a:xfrm>
            <a:off x="0" y="762000"/>
            <a:ext cx="9144000" cy="116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t>Persamaan dengan 4 variabel  (y-y</a:t>
            </a:r>
            <a:r>
              <a:rPr lang="en-US" altLang="en-US" sz="2800" baseline="-25000"/>
              <a:t>o</a:t>
            </a:r>
            <a:r>
              <a:rPr lang="en-US" altLang="en-US" sz="2800"/>
              <a:t>), v</a:t>
            </a:r>
            <a:r>
              <a:rPr lang="en-US" altLang="en-US" sz="2800" baseline="-25000"/>
              <a:t>o</a:t>
            </a:r>
            <a:r>
              <a:rPr lang="en-US" altLang="en-US" sz="2800"/>
              <a:t>, v dan t</a:t>
            </a:r>
          </a:p>
          <a:p>
            <a:pPr eaLnBrk="1" hangingPunct="1">
              <a:spcBef>
                <a:spcPct val="50000"/>
              </a:spcBef>
            </a:pPr>
            <a:r>
              <a:rPr lang="en-US" altLang="en-US" sz="2800"/>
              <a:t>Percepatan sudah diketahui a = - g </a:t>
            </a:r>
          </a:p>
        </p:txBody>
      </p:sp>
      <p:sp>
        <p:nvSpPr>
          <p:cNvPr id="9" name="Rectangle 2"/>
          <p:cNvSpPr txBox="1">
            <a:spLocks noChangeArrowheads="1"/>
          </p:cNvSpPr>
          <p:nvPr/>
        </p:nvSpPr>
        <p:spPr>
          <a:xfrm>
            <a:off x="0" y="0"/>
            <a:ext cx="9144000" cy="639763"/>
          </a:xfrm>
          <a:prstGeom prst="rect">
            <a:avLst/>
          </a:prstGeom>
          <a:solidFill>
            <a:srgbClr val="FFFFCC"/>
          </a:solidFill>
        </p:spPr>
        <p:txBody>
          <a:bodyPr/>
          <a:lstStyle/>
          <a:p>
            <a:pPr>
              <a:buFont typeface="Wingdings" pitchFamily="2" charset="2"/>
              <a:buChar char="§"/>
              <a:defRPr/>
            </a:pPr>
            <a:r>
              <a:rPr lang="en-US" sz="4000" kern="0" dirty="0">
                <a:solidFill>
                  <a:schemeClr val="accent2"/>
                </a:solidFill>
                <a:latin typeface="+mj-lt"/>
                <a:ea typeface="+mj-ea"/>
                <a:cs typeface="+mj-cs"/>
              </a:rPr>
              <a:t> </a:t>
            </a:r>
            <a:r>
              <a:rPr lang="en-US" sz="2800" kern="0" dirty="0">
                <a:solidFill>
                  <a:schemeClr val="accent2"/>
                </a:solidFill>
                <a:latin typeface="+mj-lt"/>
                <a:ea typeface="+mj-ea"/>
                <a:cs typeface="+mj-cs"/>
              </a:rPr>
              <a:t>GERAK VERTIKAL (JATUH BEBAS)</a:t>
            </a:r>
          </a:p>
        </p:txBody>
      </p:sp>
    </p:spTree>
    <p:extLst>
      <p:ext uri="{BB962C8B-B14F-4D97-AF65-F5344CB8AC3E}">
        <p14:creationId xmlns:p14="http://schemas.microsoft.com/office/powerpoint/2010/main" val="1397398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5"/>
          <p:cNvSpPr txBox="1">
            <a:spLocks noChangeArrowheads="1"/>
          </p:cNvSpPr>
          <p:nvPr/>
        </p:nvSpPr>
        <p:spPr bwMode="auto">
          <a:xfrm>
            <a:off x="0" y="0"/>
            <a:ext cx="9144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u="sng"/>
              <a:t>Contoh Soal 1.4</a:t>
            </a:r>
          </a:p>
          <a:p>
            <a:pPr eaLnBrk="1" hangingPunct="1">
              <a:spcBef>
                <a:spcPct val="50000"/>
              </a:spcBef>
            </a:pPr>
            <a:r>
              <a:rPr lang="en-US" altLang="en-US" sz="2400"/>
              <a:t>Sebuah bola dilemparkan vertikal ke bawah dari atap sebuah gedung yang tingginya 36,6 m. Dua detik kemudian bola tersebut melewati sebuah jendela yang terletak 12,2 m di atas tanah </a:t>
            </a:r>
          </a:p>
        </p:txBody>
      </p:sp>
      <p:sp>
        <p:nvSpPr>
          <p:cNvPr id="16388" name="Text Box 6"/>
          <p:cNvSpPr txBox="1">
            <a:spLocks noChangeArrowheads="1"/>
          </p:cNvSpPr>
          <p:nvPr/>
        </p:nvSpPr>
        <p:spPr bwMode="auto">
          <a:xfrm>
            <a:off x="0" y="17526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800100" indent="-80010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r>
              <a:rPr lang="en-US" altLang="en-US" sz="2400"/>
              <a:t>a). Pada kecepatan berapa bola tersebut tiba di tanah ?</a:t>
            </a:r>
          </a:p>
          <a:p>
            <a:pPr lvl="1" eaLnBrk="1" hangingPunct="1"/>
            <a:r>
              <a:rPr lang="en-US" altLang="en-US" sz="2400"/>
              <a:t>b). Kapan bola tersebut tiba di tanah ?</a:t>
            </a:r>
          </a:p>
        </p:txBody>
      </p:sp>
      <p:sp>
        <p:nvSpPr>
          <p:cNvPr id="16389" name="Text Box 7"/>
          <p:cNvSpPr txBox="1">
            <a:spLocks noChangeArrowheads="1"/>
          </p:cNvSpPr>
          <p:nvPr/>
        </p:nvSpPr>
        <p:spPr bwMode="auto">
          <a:xfrm>
            <a:off x="0" y="25908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u="sng"/>
              <a:t>Jawab</a:t>
            </a:r>
            <a:r>
              <a:rPr lang="en-US" altLang="en-US"/>
              <a:t> :</a:t>
            </a:r>
          </a:p>
        </p:txBody>
      </p:sp>
      <p:sp>
        <p:nvSpPr>
          <p:cNvPr id="16390" name="Text Box 28"/>
          <p:cNvSpPr txBox="1">
            <a:spLocks noChangeArrowheads="1"/>
          </p:cNvSpPr>
          <p:nvPr/>
        </p:nvSpPr>
        <p:spPr bwMode="auto">
          <a:xfrm>
            <a:off x="0" y="3048000"/>
            <a:ext cx="5715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Gunakan persamaan (4) pada </a:t>
            </a:r>
          </a:p>
          <a:p>
            <a:pPr eaLnBrk="1" hangingPunct="1">
              <a:spcBef>
                <a:spcPct val="50000"/>
              </a:spcBef>
            </a:pPr>
            <a:r>
              <a:rPr lang="en-US" altLang="en-US" sz="2400"/>
              <a:t>lintasan 1 (atap gedung </a:t>
            </a:r>
            <a:r>
              <a:rPr lang="en-US" altLang="en-US" sz="2400">
                <a:sym typeface="Wingdings" panose="05000000000000000000" pitchFamily="2" charset="2"/>
              </a:rPr>
              <a:t> jendela) :</a:t>
            </a:r>
            <a:r>
              <a:rPr lang="en-US" altLang="en-US" sz="2400"/>
              <a:t> </a:t>
            </a:r>
          </a:p>
        </p:txBody>
      </p:sp>
      <p:graphicFrame>
        <p:nvGraphicFramePr>
          <p:cNvPr id="16386" name="Object 32"/>
          <p:cNvGraphicFramePr>
            <a:graphicFrameLocks noChangeAspect="1"/>
          </p:cNvGraphicFramePr>
          <p:nvPr/>
        </p:nvGraphicFramePr>
        <p:xfrm>
          <a:off x="457200" y="4038600"/>
          <a:ext cx="4251325" cy="2647950"/>
        </p:xfrm>
        <a:graphic>
          <a:graphicData uri="http://schemas.openxmlformats.org/presentationml/2006/ole">
            <mc:AlternateContent xmlns:mc="http://schemas.openxmlformats.org/markup-compatibility/2006">
              <mc:Choice xmlns:v="urn:schemas-microsoft-com:vml" Requires="v">
                <p:oleObj spid="_x0000_s60420" name="Equation" r:id="rId4" imgW="1942920" imgH="1206360" progId="Equation.3">
                  <p:embed/>
                </p:oleObj>
              </mc:Choice>
              <mc:Fallback>
                <p:oleObj name="Equation" r:id="rId4" imgW="1942920" imgH="12063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038600"/>
                        <a:ext cx="4251325" cy="264795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391" name="Group 30"/>
          <p:cNvGrpSpPr>
            <a:grpSpLocks/>
          </p:cNvGrpSpPr>
          <p:nvPr/>
        </p:nvGrpSpPr>
        <p:grpSpPr bwMode="auto">
          <a:xfrm>
            <a:off x="5486400" y="2362200"/>
            <a:ext cx="3657600" cy="4332288"/>
            <a:chOff x="5486400" y="2362200"/>
            <a:chExt cx="3657600" cy="4332288"/>
          </a:xfrm>
        </p:grpSpPr>
        <p:grpSp>
          <p:nvGrpSpPr>
            <p:cNvPr id="16393" name="Group 33"/>
            <p:cNvGrpSpPr>
              <a:grpSpLocks/>
            </p:cNvGrpSpPr>
            <p:nvPr/>
          </p:nvGrpSpPr>
          <p:grpSpPr bwMode="auto">
            <a:xfrm>
              <a:off x="5486400" y="2362200"/>
              <a:ext cx="3657600" cy="4038600"/>
              <a:chOff x="3456" y="1776"/>
              <a:chExt cx="2304" cy="2544"/>
            </a:xfrm>
          </p:grpSpPr>
          <p:sp>
            <p:nvSpPr>
              <p:cNvPr id="16395" name="Rectangle 8"/>
              <p:cNvSpPr>
                <a:spLocks noChangeArrowheads="1"/>
              </p:cNvSpPr>
              <p:nvPr/>
            </p:nvSpPr>
            <p:spPr bwMode="auto">
              <a:xfrm>
                <a:off x="4032" y="2016"/>
                <a:ext cx="576" cy="19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6" name="Line 9"/>
              <p:cNvSpPr>
                <a:spLocks noChangeShapeType="1"/>
              </p:cNvSpPr>
              <p:nvPr/>
            </p:nvSpPr>
            <p:spPr bwMode="auto">
              <a:xfrm>
                <a:off x="3456" y="3984"/>
                <a:ext cx="23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6397" name="Group 22"/>
              <p:cNvGrpSpPr>
                <a:grpSpLocks/>
              </p:cNvGrpSpPr>
              <p:nvPr/>
            </p:nvGrpSpPr>
            <p:grpSpPr bwMode="auto">
              <a:xfrm>
                <a:off x="3696" y="1968"/>
                <a:ext cx="192" cy="432"/>
                <a:chOff x="3696" y="1968"/>
                <a:chExt cx="192" cy="432"/>
              </a:xfrm>
            </p:grpSpPr>
            <p:sp>
              <p:nvSpPr>
                <p:cNvPr id="16415" name="Oval 10"/>
                <p:cNvSpPr>
                  <a:spLocks noChangeArrowheads="1"/>
                </p:cNvSpPr>
                <p:nvPr/>
              </p:nvSpPr>
              <p:spPr bwMode="auto">
                <a:xfrm>
                  <a:off x="3696" y="1968"/>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6" name="Line 11"/>
                <p:cNvSpPr>
                  <a:spLocks noChangeShapeType="1"/>
                </p:cNvSpPr>
                <p:nvPr/>
              </p:nvSpPr>
              <p:spPr bwMode="auto">
                <a:xfrm>
                  <a:off x="3792" y="21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6398" name="Line 12"/>
              <p:cNvSpPr>
                <a:spLocks noChangeShapeType="1"/>
              </p:cNvSpPr>
              <p:nvPr/>
            </p:nvSpPr>
            <p:spPr bwMode="auto">
              <a:xfrm>
                <a:off x="4608" y="2016"/>
                <a:ext cx="115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Line 13"/>
              <p:cNvSpPr>
                <a:spLocks noChangeShapeType="1"/>
              </p:cNvSpPr>
              <p:nvPr/>
            </p:nvSpPr>
            <p:spPr bwMode="auto">
              <a:xfrm>
                <a:off x="5280" y="2064"/>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0" name="Line 14"/>
              <p:cNvSpPr>
                <a:spLocks noChangeShapeType="1"/>
              </p:cNvSpPr>
              <p:nvPr/>
            </p:nvSpPr>
            <p:spPr bwMode="auto">
              <a:xfrm>
                <a:off x="5280" y="2016"/>
                <a:ext cx="0" cy="1968"/>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6401" name="Text Box 15"/>
              <p:cNvSpPr txBox="1">
                <a:spLocks noChangeArrowheads="1"/>
              </p:cNvSpPr>
              <p:nvPr/>
            </p:nvSpPr>
            <p:spPr bwMode="auto">
              <a:xfrm>
                <a:off x="5328" y="2832"/>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36,6</a:t>
                </a:r>
              </a:p>
            </p:txBody>
          </p:sp>
          <p:sp>
            <p:nvSpPr>
              <p:cNvPr id="16402" name="Line 16"/>
              <p:cNvSpPr>
                <a:spLocks noChangeShapeType="1"/>
              </p:cNvSpPr>
              <p:nvPr/>
            </p:nvSpPr>
            <p:spPr bwMode="auto">
              <a:xfrm>
                <a:off x="4032" y="3264"/>
                <a:ext cx="124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17"/>
              <p:cNvSpPr>
                <a:spLocks noChangeShapeType="1"/>
              </p:cNvSpPr>
              <p:nvPr/>
            </p:nvSpPr>
            <p:spPr bwMode="auto">
              <a:xfrm>
                <a:off x="4752" y="3312"/>
                <a:ext cx="0" cy="672"/>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6404" name="Text Box 18"/>
              <p:cNvSpPr txBox="1">
                <a:spLocks noChangeArrowheads="1"/>
              </p:cNvSpPr>
              <p:nvPr/>
            </p:nvSpPr>
            <p:spPr bwMode="auto">
              <a:xfrm>
                <a:off x="4800" y="3648"/>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12,2</a:t>
                </a:r>
              </a:p>
            </p:txBody>
          </p:sp>
          <p:sp>
            <p:nvSpPr>
              <p:cNvPr id="16405" name="Oval 19"/>
              <p:cNvSpPr>
                <a:spLocks noChangeArrowheads="1"/>
              </p:cNvSpPr>
              <p:nvPr/>
            </p:nvSpPr>
            <p:spPr bwMode="auto">
              <a:xfrm>
                <a:off x="3744" y="3168"/>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06" name="Line 20"/>
              <p:cNvSpPr>
                <a:spLocks noChangeShapeType="1"/>
              </p:cNvSpPr>
              <p:nvPr/>
            </p:nvSpPr>
            <p:spPr bwMode="auto">
              <a:xfrm>
                <a:off x="3840" y="33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6407" name="Group 23"/>
              <p:cNvGrpSpPr>
                <a:grpSpLocks/>
              </p:cNvGrpSpPr>
              <p:nvPr/>
            </p:nvGrpSpPr>
            <p:grpSpPr bwMode="auto">
              <a:xfrm>
                <a:off x="3744" y="3888"/>
                <a:ext cx="192" cy="432"/>
                <a:chOff x="3696" y="1968"/>
                <a:chExt cx="192" cy="432"/>
              </a:xfrm>
            </p:grpSpPr>
            <p:sp>
              <p:nvSpPr>
                <p:cNvPr id="16413" name="Oval 24"/>
                <p:cNvSpPr>
                  <a:spLocks noChangeArrowheads="1"/>
                </p:cNvSpPr>
                <p:nvPr/>
              </p:nvSpPr>
              <p:spPr bwMode="auto">
                <a:xfrm>
                  <a:off x="3696" y="1968"/>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414" name="Line 25"/>
                <p:cNvSpPr>
                  <a:spLocks noChangeShapeType="1"/>
                </p:cNvSpPr>
                <p:nvPr/>
              </p:nvSpPr>
              <p:spPr bwMode="auto">
                <a:xfrm>
                  <a:off x="3792" y="21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6408" name="Text Box 26"/>
              <p:cNvSpPr txBox="1">
                <a:spLocks noChangeArrowheads="1"/>
              </p:cNvSpPr>
              <p:nvPr/>
            </p:nvSpPr>
            <p:spPr bwMode="auto">
              <a:xfrm>
                <a:off x="3648" y="2448"/>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a:t>
                </a:r>
                <a:endParaRPr lang="en-US" altLang="en-US"/>
              </a:p>
            </p:txBody>
          </p:sp>
          <p:sp>
            <p:nvSpPr>
              <p:cNvPr id="16409" name="Text Box 27"/>
              <p:cNvSpPr txBox="1">
                <a:spLocks noChangeArrowheads="1"/>
              </p:cNvSpPr>
              <p:nvPr/>
            </p:nvSpPr>
            <p:spPr bwMode="auto">
              <a:xfrm>
                <a:off x="3696" y="3600"/>
                <a:ext cx="2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1</a:t>
                </a:r>
                <a:endParaRPr lang="en-US" altLang="en-US"/>
              </a:p>
            </p:txBody>
          </p:sp>
          <p:sp>
            <p:nvSpPr>
              <p:cNvPr id="16410" name="Text Box 29"/>
              <p:cNvSpPr txBox="1">
                <a:spLocks noChangeArrowheads="1"/>
              </p:cNvSpPr>
              <p:nvPr/>
            </p:nvSpPr>
            <p:spPr bwMode="auto">
              <a:xfrm>
                <a:off x="4032" y="1776"/>
                <a:ext cx="105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atap gedung</a:t>
                </a:r>
              </a:p>
            </p:txBody>
          </p:sp>
          <p:sp>
            <p:nvSpPr>
              <p:cNvPr id="16411" name="Text Box 30"/>
              <p:cNvSpPr txBox="1">
                <a:spLocks noChangeArrowheads="1"/>
              </p:cNvSpPr>
              <p:nvPr/>
            </p:nvSpPr>
            <p:spPr bwMode="auto">
              <a:xfrm>
                <a:off x="4032" y="3072"/>
                <a:ext cx="8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jendela</a:t>
                </a:r>
              </a:p>
            </p:txBody>
          </p:sp>
          <p:sp>
            <p:nvSpPr>
              <p:cNvPr id="16412" name="Text Box 31"/>
              <p:cNvSpPr txBox="1">
                <a:spLocks noChangeArrowheads="1"/>
              </p:cNvSpPr>
              <p:nvPr/>
            </p:nvSpPr>
            <p:spPr bwMode="auto">
              <a:xfrm>
                <a:off x="4080" y="3744"/>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tanah</a:t>
                </a:r>
              </a:p>
            </p:txBody>
          </p:sp>
        </p:grpSp>
        <p:sp>
          <p:nvSpPr>
            <p:cNvPr id="16394" name="TextBox 31"/>
            <p:cNvSpPr txBox="1">
              <a:spLocks noChangeArrowheads="1"/>
            </p:cNvSpPr>
            <p:nvPr/>
          </p:nvSpPr>
          <p:spPr bwMode="auto">
            <a:xfrm>
              <a:off x="5715000" y="63246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2</a:t>
              </a:r>
              <a:r>
                <a:rPr lang="en-US" altLang="en-US"/>
                <a:t> = ?</a:t>
              </a:r>
            </a:p>
          </p:txBody>
        </p:sp>
      </p:grpSp>
      <p:sp>
        <p:nvSpPr>
          <p:cNvPr id="32" name="Rectangle 31"/>
          <p:cNvSpPr/>
          <p:nvPr/>
        </p:nvSpPr>
        <p:spPr>
          <a:xfrm>
            <a:off x="0" y="3048000"/>
            <a:ext cx="9144000" cy="381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17145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22"/>
          <p:cNvSpPr txBox="1">
            <a:spLocks noChangeArrowheads="1"/>
          </p:cNvSpPr>
          <p:nvPr/>
        </p:nvSpPr>
        <p:spPr bwMode="auto">
          <a:xfrm>
            <a:off x="4876800" y="50292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o2 </a:t>
            </a:r>
            <a:r>
              <a:rPr lang="en-US" altLang="en-US"/>
              <a:t>= - 22</a:t>
            </a:r>
          </a:p>
        </p:txBody>
      </p:sp>
      <p:sp>
        <p:nvSpPr>
          <p:cNvPr id="17413" name="Text Box 27"/>
          <p:cNvSpPr txBox="1">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a). Gunakan persamaan (5) pada lintasan 2 (jendela </a:t>
            </a:r>
            <a:r>
              <a:rPr lang="en-US" altLang="en-US" sz="2400">
                <a:sym typeface="Wingdings" panose="05000000000000000000" pitchFamily="2" charset="2"/>
              </a:rPr>
              <a:t> tanah) :</a:t>
            </a:r>
            <a:endParaRPr lang="en-US" altLang="en-US" sz="2400"/>
          </a:p>
        </p:txBody>
      </p:sp>
      <p:graphicFrame>
        <p:nvGraphicFramePr>
          <p:cNvPr id="17410" name="Object 28"/>
          <p:cNvGraphicFramePr>
            <a:graphicFrameLocks noChangeAspect="1"/>
          </p:cNvGraphicFramePr>
          <p:nvPr/>
        </p:nvGraphicFramePr>
        <p:xfrm>
          <a:off x="838200" y="609600"/>
          <a:ext cx="5410200" cy="1663700"/>
        </p:xfrm>
        <a:graphic>
          <a:graphicData uri="http://schemas.openxmlformats.org/presentationml/2006/ole">
            <mc:AlternateContent xmlns:mc="http://schemas.openxmlformats.org/markup-compatibility/2006">
              <mc:Choice xmlns:v="urn:schemas-microsoft-com:vml" Requires="v">
                <p:oleObj spid="_x0000_s61446" name="Equation" r:id="rId3" imgW="2361960" imgH="723600" progId="Equation.3">
                  <p:embed/>
                </p:oleObj>
              </mc:Choice>
              <mc:Fallback>
                <p:oleObj name="Equation" r:id="rId3" imgW="2361960" imgH="723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09600"/>
                        <a:ext cx="5410200" cy="166370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4" name="Text Box 29"/>
          <p:cNvSpPr txBox="1">
            <a:spLocks noChangeArrowheads="1"/>
          </p:cNvSpPr>
          <p:nvPr/>
        </p:nvSpPr>
        <p:spPr bwMode="auto">
          <a:xfrm>
            <a:off x="0" y="2286000"/>
            <a:ext cx="525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Ambil yang negatip : v</a:t>
            </a:r>
            <a:r>
              <a:rPr lang="en-US" altLang="en-US" sz="2400" baseline="-25000"/>
              <a:t>2</a:t>
            </a:r>
            <a:r>
              <a:rPr lang="en-US" altLang="en-US" sz="2400"/>
              <a:t> = - 26,9 m/s</a:t>
            </a:r>
          </a:p>
        </p:txBody>
      </p:sp>
      <p:sp>
        <p:nvSpPr>
          <p:cNvPr id="17415" name="Text Box 30"/>
          <p:cNvSpPr txBox="1">
            <a:spLocks noChangeArrowheads="1"/>
          </p:cNvSpPr>
          <p:nvPr/>
        </p:nvSpPr>
        <p:spPr bwMode="auto">
          <a:xfrm>
            <a:off x="0" y="3048000"/>
            <a:ext cx="533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b). Gunakan persamaan (1) pada lintasan 2 :</a:t>
            </a:r>
          </a:p>
        </p:txBody>
      </p:sp>
      <p:graphicFrame>
        <p:nvGraphicFramePr>
          <p:cNvPr id="17411" name="Object 31"/>
          <p:cNvGraphicFramePr>
            <a:graphicFrameLocks noChangeAspect="1"/>
          </p:cNvGraphicFramePr>
          <p:nvPr/>
        </p:nvGraphicFramePr>
        <p:xfrm>
          <a:off x="838200" y="3886200"/>
          <a:ext cx="2579688" cy="1865313"/>
        </p:xfrm>
        <a:graphic>
          <a:graphicData uri="http://schemas.openxmlformats.org/presentationml/2006/ole">
            <mc:AlternateContent xmlns:mc="http://schemas.openxmlformats.org/markup-compatibility/2006">
              <mc:Choice xmlns:v="urn:schemas-microsoft-com:vml" Requires="v">
                <p:oleObj spid="_x0000_s61447" name="Equation" r:id="rId5" imgW="1193760" imgH="863280" progId="Equation.3">
                  <p:embed/>
                </p:oleObj>
              </mc:Choice>
              <mc:Fallback>
                <p:oleObj name="Equation" r:id="rId5" imgW="1193760" imgH="863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3886200"/>
                        <a:ext cx="2579688" cy="186531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6" name="Text Box 33"/>
          <p:cNvSpPr txBox="1">
            <a:spLocks noChangeArrowheads="1"/>
          </p:cNvSpPr>
          <p:nvPr/>
        </p:nvSpPr>
        <p:spPr bwMode="auto">
          <a:xfrm>
            <a:off x="0" y="5867400"/>
            <a:ext cx="533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Jadi tiba ditanah setelah 2,5 s</a:t>
            </a:r>
          </a:p>
        </p:txBody>
      </p:sp>
      <p:grpSp>
        <p:nvGrpSpPr>
          <p:cNvPr id="17417" name="Group 29"/>
          <p:cNvGrpSpPr>
            <a:grpSpLocks/>
          </p:cNvGrpSpPr>
          <p:nvPr/>
        </p:nvGrpSpPr>
        <p:grpSpPr bwMode="auto">
          <a:xfrm>
            <a:off x="5181600" y="2133600"/>
            <a:ext cx="3657600" cy="4332288"/>
            <a:chOff x="5486400" y="2362200"/>
            <a:chExt cx="3657600" cy="4332288"/>
          </a:xfrm>
        </p:grpSpPr>
        <p:grpSp>
          <p:nvGrpSpPr>
            <p:cNvPr id="17418" name="Group 33"/>
            <p:cNvGrpSpPr>
              <a:grpSpLocks/>
            </p:cNvGrpSpPr>
            <p:nvPr/>
          </p:nvGrpSpPr>
          <p:grpSpPr bwMode="auto">
            <a:xfrm>
              <a:off x="5486400" y="2362200"/>
              <a:ext cx="3657600" cy="4038600"/>
              <a:chOff x="3456" y="1776"/>
              <a:chExt cx="2304" cy="2544"/>
            </a:xfrm>
          </p:grpSpPr>
          <p:sp>
            <p:nvSpPr>
              <p:cNvPr id="17420" name="Rectangle 8"/>
              <p:cNvSpPr>
                <a:spLocks noChangeArrowheads="1"/>
              </p:cNvSpPr>
              <p:nvPr/>
            </p:nvSpPr>
            <p:spPr bwMode="auto">
              <a:xfrm>
                <a:off x="4032" y="2016"/>
                <a:ext cx="576" cy="196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21" name="Line 9"/>
              <p:cNvSpPr>
                <a:spLocks noChangeShapeType="1"/>
              </p:cNvSpPr>
              <p:nvPr/>
            </p:nvSpPr>
            <p:spPr bwMode="auto">
              <a:xfrm>
                <a:off x="3456" y="3984"/>
                <a:ext cx="23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7422" name="Group 22"/>
              <p:cNvGrpSpPr>
                <a:grpSpLocks/>
              </p:cNvGrpSpPr>
              <p:nvPr/>
            </p:nvGrpSpPr>
            <p:grpSpPr bwMode="auto">
              <a:xfrm>
                <a:off x="3696" y="1968"/>
                <a:ext cx="192" cy="432"/>
                <a:chOff x="3696" y="1968"/>
                <a:chExt cx="192" cy="432"/>
              </a:xfrm>
            </p:grpSpPr>
            <p:sp>
              <p:nvSpPr>
                <p:cNvPr id="17439" name="Oval 10"/>
                <p:cNvSpPr>
                  <a:spLocks noChangeArrowheads="1"/>
                </p:cNvSpPr>
                <p:nvPr/>
              </p:nvSpPr>
              <p:spPr bwMode="auto">
                <a:xfrm>
                  <a:off x="3696" y="1968"/>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40" name="Line 11"/>
                <p:cNvSpPr>
                  <a:spLocks noChangeShapeType="1"/>
                </p:cNvSpPr>
                <p:nvPr/>
              </p:nvSpPr>
              <p:spPr bwMode="auto">
                <a:xfrm>
                  <a:off x="3792" y="21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7423" name="Line 12"/>
              <p:cNvSpPr>
                <a:spLocks noChangeShapeType="1"/>
              </p:cNvSpPr>
              <p:nvPr/>
            </p:nvSpPr>
            <p:spPr bwMode="auto">
              <a:xfrm>
                <a:off x="4608" y="2016"/>
                <a:ext cx="1152"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4" name="Line 13"/>
              <p:cNvSpPr>
                <a:spLocks noChangeShapeType="1"/>
              </p:cNvSpPr>
              <p:nvPr/>
            </p:nvSpPr>
            <p:spPr bwMode="auto">
              <a:xfrm>
                <a:off x="5280" y="2064"/>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5" name="Line 14"/>
              <p:cNvSpPr>
                <a:spLocks noChangeShapeType="1"/>
              </p:cNvSpPr>
              <p:nvPr/>
            </p:nvSpPr>
            <p:spPr bwMode="auto">
              <a:xfrm>
                <a:off x="5280" y="2016"/>
                <a:ext cx="0" cy="1968"/>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7426" name="Text Box 15"/>
              <p:cNvSpPr txBox="1">
                <a:spLocks noChangeArrowheads="1"/>
              </p:cNvSpPr>
              <p:nvPr/>
            </p:nvSpPr>
            <p:spPr bwMode="auto">
              <a:xfrm>
                <a:off x="5328" y="2832"/>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36,6</a:t>
                </a:r>
              </a:p>
            </p:txBody>
          </p:sp>
          <p:sp>
            <p:nvSpPr>
              <p:cNvPr id="17427" name="Line 16"/>
              <p:cNvSpPr>
                <a:spLocks noChangeShapeType="1"/>
              </p:cNvSpPr>
              <p:nvPr/>
            </p:nvSpPr>
            <p:spPr bwMode="auto">
              <a:xfrm>
                <a:off x="4032" y="3264"/>
                <a:ext cx="124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7428" name="Line 17"/>
              <p:cNvSpPr>
                <a:spLocks noChangeShapeType="1"/>
              </p:cNvSpPr>
              <p:nvPr/>
            </p:nvSpPr>
            <p:spPr bwMode="auto">
              <a:xfrm>
                <a:off x="4752" y="3312"/>
                <a:ext cx="0" cy="672"/>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7429" name="Text Box 18"/>
              <p:cNvSpPr txBox="1">
                <a:spLocks noChangeArrowheads="1"/>
              </p:cNvSpPr>
              <p:nvPr/>
            </p:nvSpPr>
            <p:spPr bwMode="auto">
              <a:xfrm>
                <a:off x="4800" y="3648"/>
                <a:ext cx="43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12,2</a:t>
                </a:r>
              </a:p>
            </p:txBody>
          </p:sp>
          <p:sp>
            <p:nvSpPr>
              <p:cNvPr id="17430" name="Oval 19"/>
              <p:cNvSpPr>
                <a:spLocks noChangeArrowheads="1"/>
              </p:cNvSpPr>
              <p:nvPr/>
            </p:nvSpPr>
            <p:spPr bwMode="auto">
              <a:xfrm>
                <a:off x="3744" y="3168"/>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1" name="Line 20"/>
              <p:cNvSpPr>
                <a:spLocks noChangeShapeType="1"/>
              </p:cNvSpPr>
              <p:nvPr/>
            </p:nvSpPr>
            <p:spPr bwMode="auto">
              <a:xfrm>
                <a:off x="3840" y="33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17432" name="Group 23"/>
              <p:cNvGrpSpPr>
                <a:grpSpLocks/>
              </p:cNvGrpSpPr>
              <p:nvPr/>
            </p:nvGrpSpPr>
            <p:grpSpPr bwMode="auto">
              <a:xfrm>
                <a:off x="3744" y="3888"/>
                <a:ext cx="192" cy="432"/>
                <a:chOff x="3696" y="1968"/>
                <a:chExt cx="192" cy="432"/>
              </a:xfrm>
            </p:grpSpPr>
            <p:sp>
              <p:nvSpPr>
                <p:cNvPr id="17437" name="Oval 24"/>
                <p:cNvSpPr>
                  <a:spLocks noChangeArrowheads="1"/>
                </p:cNvSpPr>
                <p:nvPr/>
              </p:nvSpPr>
              <p:spPr bwMode="auto">
                <a:xfrm>
                  <a:off x="3696" y="1968"/>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38" name="Line 25"/>
                <p:cNvSpPr>
                  <a:spLocks noChangeShapeType="1"/>
                </p:cNvSpPr>
                <p:nvPr/>
              </p:nvSpPr>
              <p:spPr bwMode="auto">
                <a:xfrm>
                  <a:off x="3792" y="2160"/>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7433" name="Text Box 26"/>
              <p:cNvSpPr txBox="1">
                <a:spLocks noChangeArrowheads="1"/>
              </p:cNvSpPr>
              <p:nvPr/>
            </p:nvSpPr>
            <p:spPr bwMode="auto">
              <a:xfrm>
                <a:off x="3648" y="2448"/>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a:t>
                </a:r>
                <a:endParaRPr lang="en-US" altLang="en-US"/>
              </a:p>
            </p:txBody>
          </p:sp>
          <p:sp>
            <p:nvSpPr>
              <p:cNvPr id="17434" name="Text Box 29"/>
              <p:cNvSpPr txBox="1">
                <a:spLocks noChangeArrowheads="1"/>
              </p:cNvSpPr>
              <p:nvPr/>
            </p:nvSpPr>
            <p:spPr bwMode="auto">
              <a:xfrm>
                <a:off x="4032" y="1776"/>
                <a:ext cx="105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atap gedung</a:t>
                </a:r>
              </a:p>
            </p:txBody>
          </p:sp>
          <p:sp>
            <p:nvSpPr>
              <p:cNvPr id="17435" name="Text Box 30"/>
              <p:cNvSpPr txBox="1">
                <a:spLocks noChangeArrowheads="1"/>
              </p:cNvSpPr>
              <p:nvPr/>
            </p:nvSpPr>
            <p:spPr bwMode="auto">
              <a:xfrm>
                <a:off x="4032" y="3072"/>
                <a:ext cx="8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jendela</a:t>
                </a:r>
              </a:p>
            </p:txBody>
          </p:sp>
          <p:sp>
            <p:nvSpPr>
              <p:cNvPr id="17436" name="Text Box 31"/>
              <p:cNvSpPr txBox="1">
                <a:spLocks noChangeArrowheads="1"/>
              </p:cNvSpPr>
              <p:nvPr/>
            </p:nvSpPr>
            <p:spPr bwMode="auto">
              <a:xfrm>
                <a:off x="4080" y="3744"/>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tanah</a:t>
                </a:r>
              </a:p>
            </p:txBody>
          </p:sp>
        </p:grpSp>
        <p:sp>
          <p:nvSpPr>
            <p:cNvPr id="17419" name="TextBox 31"/>
            <p:cNvSpPr txBox="1">
              <a:spLocks noChangeArrowheads="1"/>
            </p:cNvSpPr>
            <p:nvPr/>
          </p:nvSpPr>
          <p:spPr bwMode="auto">
            <a:xfrm>
              <a:off x="5715000" y="6324600"/>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V</a:t>
              </a:r>
              <a:r>
                <a:rPr lang="en-US" altLang="en-US" baseline="-25000"/>
                <a:t>2</a:t>
              </a:r>
              <a:r>
                <a:rPr lang="en-US" altLang="en-US"/>
                <a:t> = ?</a:t>
              </a:r>
            </a:p>
          </p:txBody>
        </p:sp>
      </p:grpSp>
    </p:spTree>
    <p:extLst>
      <p:ext uri="{BB962C8B-B14F-4D97-AF65-F5344CB8AC3E}">
        <p14:creationId xmlns:p14="http://schemas.microsoft.com/office/powerpoint/2010/main" val="2639229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4"/>
          <p:cNvSpPr txBox="1">
            <a:spLocks noChangeArrowheads="1"/>
          </p:cNvSpPr>
          <p:nvPr/>
        </p:nvSpPr>
        <p:spPr bwMode="auto">
          <a:xfrm>
            <a:off x="0" y="0"/>
            <a:ext cx="9144000"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u="sng"/>
              <a:t>Contoh Soal 1.5</a:t>
            </a:r>
          </a:p>
          <a:p>
            <a:pPr algn="just" eaLnBrk="1" hangingPunct="1">
              <a:spcBef>
                <a:spcPct val="50000"/>
              </a:spcBef>
            </a:pPr>
            <a:r>
              <a:rPr lang="en-US" altLang="en-US" sz="2400"/>
              <a:t>Sebuah batu dilepaskan dari sebuah jembatan yang tingginya 50 m di atas permukaan sungai. Satu detik kemudian sebuah batu lain dilemparkan vertikal ke bawah dan ternyata kedua batu tersebut mengenai permukaan sungai pada saat yang bersamaan. Tentukan kecepatan awal dari batu kedua.</a:t>
            </a:r>
          </a:p>
        </p:txBody>
      </p:sp>
      <p:sp>
        <p:nvSpPr>
          <p:cNvPr id="18436" name="Text Box 5"/>
          <p:cNvSpPr txBox="1">
            <a:spLocks noChangeArrowheads="1"/>
          </p:cNvSpPr>
          <p:nvPr/>
        </p:nvSpPr>
        <p:spPr bwMode="auto">
          <a:xfrm>
            <a:off x="0" y="25908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u="sng"/>
              <a:t>Jawab</a:t>
            </a:r>
            <a:r>
              <a:rPr lang="en-US" altLang="en-US"/>
              <a:t> :</a:t>
            </a:r>
          </a:p>
        </p:txBody>
      </p:sp>
      <p:sp>
        <p:nvSpPr>
          <p:cNvPr id="18437" name="Text Box 20"/>
          <p:cNvSpPr txBox="1">
            <a:spLocks noChangeArrowheads="1"/>
          </p:cNvSpPr>
          <p:nvPr/>
        </p:nvSpPr>
        <p:spPr bwMode="auto">
          <a:xfrm>
            <a:off x="0" y="3048000"/>
            <a:ext cx="3657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Gunakan persamaan (3) pada batu pertama :</a:t>
            </a:r>
          </a:p>
        </p:txBody>
      </p:sp>
      <p:grpSp>
        <p:nvGrpSpPr>
          <p:cNvPr id="18438" name="Group 23"/>
          <p:cNvGrpSpPr>
            <a:grpSpLocks/>
          </p:cNvGrpSpPr>
          <p:nvPr/>
        </p:nvGrpSpPr>
        <p:grpSpPr bwMode="auto">
          <a:xfrm>
            <a:off x="3581400" y="2819400"/>
            <a:ext cx="5562600" cy="3581400"/>
            <a:chOff x="2256" y="1776"/>
            <a:chExt cx="3504" cy="2256"/>
          </a:xfrm>
        </p:grpSpPr>
        <p:sp>
          <p:nvSpPr>
            <p:cNvPr id="18440" name="Line 6"/>
            <p:cNvSpPr>
              <a:spLocks noChangeShapeType="1"/>
            </p:cNvSpPr>
            <p:nvPr/>
          </p:nvSpPr>
          <p:spPr bwMode="auto">
            <a:xfrm>
              <a:off x="2544" y="2112"/>
              <a:ext cx="28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8441" name="Group 10"/>
            <p:cNvGrpSpPr>
              <a:grpSpLocks/>
            </p:cNvGrpSpPr>
            <p:nvPr/>
          </p:nvGrpSpPr>
          <p:grpSpPr bwMode="auto">
            <a:xfrm>
              <a:off x="2256" y="2112"/>
              <a:ext cx="720" cy="1920"/>
              <a:chOff x="2256" y="2112"/>
              <a:chExt cx="720" cy="1920"/>
            </a:xfrm>
          </p:grpSpPr>
          <p:sp>
            <p:nvSpPr>
              <p:cNvPr id="18453" name="Line 7"/>
              <p:cNvSpPr>
                <a:spLocks noChangeShapeType="1"/>
              </p:cNvSpPr>
              <p:nvPr/>
            </p:nvSpPr>
            <p:spPr bwMode="auto">
              <a:xfrm flipH="1">
                <a:off x="2256" y="2112"/>
                <a:ext cx="432"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4" name="Line 8"/>
              <p:cNvSpPr>
                <a:spLocks noChangeShapeType="1"/>
              </p:cNvSpPr>
              <p:nvPr/>
            </p:nvSpPr>
            <p:spPr bwMode="auto">
              <a:xfrm>
                <a:off x="2688" y="2112"/>
                <a:ext cx="288"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42" name="Line 9"/>
            <p:cNvSpPr>
              <a:spLocks noChangeShapeType="1"/>
            </p:cNvSpPr>
            <p:nvPr/>
          </p:nvSpPr>
          <p:spPr bwMode="auto">
            <a:xfrm>
              <a:off x="2256" y="4032"/>
              <a:ext cx="35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8443" name="Group 11"/>
            <p:cNvGrpSpPr>
              <a:grpSpLocks/>
            </p:cNvGrpSpPr>
            <p:nvPr/>
          </p:nvGrpSpPr>
          <p:grpSpPr bwMode="auto">
            <a:xfrm>
              <a:off x="4848" y="2112"/>
              <a:ext cx="720" cy="1920"/>
              <a:chOff x="2256" y="2112"/>
              <a:chExt cx="720" cy="1920"/>
            </a:xfrm>
          </p:grpSpPr>
          <p:sp>
            <p:nvSpPr>
              <p:cNvPr id="18451" name="Line 12"/>
              <p:cNvSpPr>
                <a:spLocks noChangeShapeType="1"/>
              </p:cNvSpPr>
              <p:nvPr/>
            </p:nvSpPr>
            <p:spPr bwMode="auto">
              <a:xfrm flipH="1">
                <a:off x="2256" y="2112"/>
                <a:ext cx="432"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2" name="Line 13"/>
              <p:cNvSpPr>
                <a:spLocks noChangeShapeType="1"/>
              </p:cNvSpPr>
              <p:nvPr/>
            </p:nvSpPr>
            <p:spPr bwMode="auto">
              <a:xfrm>
                <a:off x="2688" y="2112"/>
                <a:ext cx="288"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44" name="Oval 14"/>
            <p:cNvSpPr>
              <a:spLocks noChangeArrowheads="1"/>
            </p:cNvSpPr>
            <p:nvPr/>
          </p:nvSpPr>
          <p:spPr bwMode="auto">
            <a:xfrm>
              <a:off x="3312" y="2016"/>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445" name="Oval 15"/>
            <p:cNvSpPr>
              <a:spLocks noChangeArrowheads="1"/>
            </p:cNvSpPr>
            <p:nvPr/>
          </p:nvSpPr>
          <p:spPr bwMode="auto">
            <a:xfrm>
              <a:off x="4320" y="2016"/>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446" name="Line 16"/>
            <p:cNvSpPr>
              <a:spLocks noChangeShapeType="1"/>
            </p:cNvSpPr>
            <p:nvPr/>
          </p:nvSpPr>
          <p:spPr bwMode="auto">
            <a:xfrm>
              <a:off x="3408" y="220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47" name="Text Box 17"/>
            <p:cNvSpPr txBox="1">
              <a:spLocks noChangeArrowheads="1"/>
            </p:cNvSpPr>
            <p:nvPr/>
          </p:nvSpPr>
          <p:spPr bwMode="auto">
            <a:xfrm>
              <a:off x="3264" y="177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2</a:t>
              </a:r>
            </a:p>
          </p:txBody>
        </p:sp>
        <p:sp>
          <p:nvSpPr>
            <p:cNvPr id="18448" name="Text Box 18"/>
            <p:cNvSpPr txBox="1">
              <a:spLocks noChangeArrowheads="1"/>
            </p:cNvSpPr>
            <p:nvPr/>
          </p:nvSpPr>
          <p:spPr bwMode="auto">
            <a:xfrm>
              <a:off x="4272" y="177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1</a:t>
              </a:r>
            </a:p>
          </p:txBody>
        </p:sp>
        <p:sp>
          <p:nvSpPr>
            <p:cNvPr id="18449" name="Text Box 19"/>
            <p:cNvSpPr txBox="1">
              <a:spLocks noChangeArrowheads="1"/>
            </p:cNvSpPr>
            <p:nvPr/>
          </p:nvSpPr>
          <p:spPr bwMode="auto">
            <a:xfrm>
              <a:off x="3264" y="2640"/>
              <a:ext cx="5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o2</a:t>
              </a:r>
              <a:endParaRPr lang="en-US" altLang="en-US"/>
            </a:p>
          </p:txBody>
        </p:sp>
        <p:sp>
          <p:nvSpPr>
            <p:cNvPr id="18450" name="Text Box 21"/>
            <p:cNvSpPr txBox="1">
              <a:spLocks noChangeArrowheads="1"/>
            </p:cNvSpPr>
            <p:nvPr/>
          </p:nvSpPr>
          <p:spPr bwMode="auto">
            <a:xfrm>
              <a:off x="4512" y="2256"/>
              <a:ext cx="62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o1</a:t>
              </a:r>
              <a:r>
                <a:rPr lang="en-US" altLang="en-US"/>
                <a:t> = 0</a:t>
              </a:r>
            </a:p>
          </p:txBody>
        </p:sp>
      </p:grpSp>
      <p:graphicFrame>
        <p:nvGraphicFramePr>
          <p:cNvPr id="18434" name="Object 22"/>
          <p:cNvGraphicFramePr>
            <a:graphicFrameLocks noChangeAspect="1"/>
          </p:cNvGraphicFramePr>
          <p:nvPr/>
        </p:nvGraphicFramePr>
        <p:xfrm>
          <a:off x="228600" y="3867150"/>
          <a:ext cx="2743200" cy="2722563"/>
        </p:xfrm>
        <a:graphic>
          <a:graphicData uri="http://schemas.openxmlformats.org/presentationml/2006/ole">
            <mc:AlternateContent xmlns:mc="http://schemas.openxmlformats.org/markup-compatibility/2006">
              <mc:Choice xmlns:v="urn:schemas-microsoft-com:vml" Requires="v">
                <p:oleObj spid="_x0000_s62468" name="Equation" r:id="rId3" imgW="1295280" imgH="1282680" progId="Equation.3">
                  <p:embed/>
                </p:oleObj>
              </mc:Choice>
              <mc:Fallback>
                <p:oleObj name="Equation" r:id="rId3" imgW="1295280" imgH="1282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867150"/>
                        <a:ext cx="2743200" cy="27225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2" name="Rectangle 21"/>
          <p:cNvSpPr/>
          <p:nvPr/>
        </p:nvSpPr>
        <p:spPr>
          <a:xfrm>
            <a:off x="0" y="3276600"/>
            <a:ext cx="9144000" cy="358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662153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xit" presetSubtype="16" fill="hold" grpId="0" nodeType="clickEffect">
                                  <p:stCondLst>
                                    <p:cond delay="0"/>
                                  </p:stCondLst>
                                  <p:childTnLst>
                                    <p:animEffect transition="out" filter="box(in)">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60" name="Group 5"/>
          <p:cNvGrpSpPr>
            <a:grpSpLocks/>
          </p:cNvGrpSpPr>
          <p:nvPr/>
        </p:nvGrpSpPr>
        <p:grpSpPr bwMode="auto">
          <a:xfrm>
            <a:off x="3581400" y="2819400"/>
            <a:ext cx="5562600" cy="3581400"/>
            <a:chOff x="2256" y="1776"/>
            <a:chExt cx="3504" cy="2256"/>
          </a:xfrm>
        </p:grpSpPr>
        <p:sp>
          <p:nvSpPr>
            <p:cNvPr id="19462" name="Line 6"/>
            <p:cNvSpPr>
              <a:spLocks noChangeShapeType="1"/>
            </p:cNvSpPr>
            <p:nvPr/>
          </p:nvSpPr>
          <p:spPr bwMode="auto">
            <a:xfrm>
              <a:off x="2544" y="2112"/>
              <a:ext cx="288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463" name="Group 7"/>
            <p:cNvGrpSpPr>
              <a:grpSpLocks/>
            </p:cNvGrpSpPr>
            <p:nvPr/>
          </p:nvGrpSpPr>
          <p:grpSpPr bwMode="auto">
            <a:xfrm>
              <a:off x="2256" y="2112"/>
              <a:ext cx="720" cy="1920"/>
              <a:chOff x="2256" y="2112"/>
              <a:chExt cx="720" cy="1920"/>
            </a:xfrm>
          </p:grpSpPr>
          <p:sp>
            <p:nvSpPr>
              <p:cNvPr id="19475" name="Line 8"/>
              <p:cNvSpPr>
                <a:spLocks noChangeShapeType="1"/>
              </p:cNvSpPr>
              <p:nvPr/>
            </p:nvSpPr>
            <p:spPr bwMode="auto">
              <a:xfrm flipH="1">
                <a:off x="2256" y="2112"/>
                <a:ext cx="432"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6" name="Line 9"/>
              <p:cNvSpPr>
                <a:spLocks noChangeShapeType="1"/>
              </p:cNvSpPr>
              <p:nvPr/>
            </p:nvSpPr>
            <p:spPr bwMode="auto">
              <a:xfrm>
                <a:off x="2688" y="2112"/>
                <a:ext cx="288"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64" name="Line 10"/>
            <p:cNvSpPr>
              <a:spLocks noChangeShapeType="1"/>
            </p:cNvSpPr>
            <p:nvPr/>
          </p:nvSpPr>
          <p:spPr bwMode="auto">
            <a:xfrm>
              <a:off x="2256" y="4032"/>
              <a:ext cx="35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465" name="Group 11"/>
            <p:cNvGrpSpPr>
              <a:grpSpLocks/>
            </p:cNvGrpSpPr>
            <p:nvPr/>
          </p:nvGrpSpPr>
          <p:grpSpPr bwMode="auto">
            <a:xfrm>
              <a:off x="4848" y="2112"/>
              <a:ext cx="720" cy="1920"/>
              <a:chOff x="2256" y="2112"/>
              <a:chExt cx="720" cy="1920"/>
            </a:xfrm>
          </p:grpSpPr>
          <p:sp>
            <p:nvSpPr>
              <p:cNvPr id="19473" name="Line 12"/>
              <p:cNvSpPr>
                <a:spLocks noChangeShapeType="1"/>
              </p:cNvSpPr>
              <p:nvPr/>
            </p:nvSpPr>
            <p:spPr bwMode="auto">
              <a:xfrm flipH="1">
                <a:off x="2256" y="2112"/>
                <a:ext cx="432"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13"/>
              <p:cNvSpPr>
                <a:spLocks noChangeShapeType="1"/>
              </p:cNvSpPr>
              <p:nvPr/>
            </p:nvSpPr>
            <p:spPr bwMode="auto">
              <a:xfrm>
                <a:off x="2688" y="2112"/>
                <a:ext cx="288" cy="19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9466" name="Oval 14"/>
            <p:cNvSpPr>
              <a:spLocks noChangeArrowheads="1"/>
            </p:cNvSpPr>
            <p:nvPr/>
          </p:nvSpPr>
          <p:spPr bwMode="auto">
            <a:xfrm>
              <a:off x="3312" y="2016"/>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7" name="Oval 15"/>
            <p:cNvSpPr>
              <a:spLocks noChangeArrowheads="1"/>
            </p:cNvSpPr>
            <p:nvPr/>
          </p:nvSpPr>
          <p:spPr bwMode="auto">
            <a:xfrm>
              <a:off x="4320" y="2016"/>
              <a:ext cx="192" cy="19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8" name="Line 16"/>
            <p:cNvSpPr>
              <a:spLocks noChangeShapeType="1"/>
            </p:cNvSpPr>
            <p:nvPr/>
          </p:nvSpPr>
          <p:spPr bwMode="auto">
            <a:xfrm>
              <a:off x="3408" y="2208"/>
              <a:ext cx="0" cy="38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9" name="Text Box 17"/>
            <p:cNvSpPr txBox="1">
              <a:spLocks noChangeArrowheads="1"/>
            </p:cNvSpPr>
            <p:nvPr/>
          </p:nvSpPr>
          <p:spPr bwMode="auto">
            <a:xfrm>
              <a:off x="3264" y="177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2</a:t>
              </a:r>
            </a:p>
          </p:txBody>
        </p:sp>
        <p:sp>
          <p:nvSpPr>
            <p:cNvPr id="19470" name="Text Box 18"/>
            <p:cNvSpPr txBox="1">
              <a:spLocks noChangeArrowheads="1"/>
            </p:cNvSpPr>
            <p:nvPr/>
          </p:nvSpPr>
          <p:spPr bwMode="auto">
            <a:xfrm>
              <a:off x="4272" y="1776"/>
              <a:ext cx="3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1</a:t>
              </a:r>
            </a:p>
          </p:txBody>
        </p:sp>
        <p:sp>
          <p:nvSpPr>
            <p:cNvPr id="19471" name="Text Box 19"/>
            <p:cNvSpPr txBox="1">
              <a:spLocks noChangeArrowheads="1"/>
            </p:cNvSpPr>
            <p:nvPr/>
          </p:nvSpPr>
          <p:spPr bwMode="auto">
            <a:xfrm>
              <a:off x="3264" y="2640"/>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o2</a:t>
              </a:r>
              <a:endParaRPr lang="en-US" altLang="en-US"/>
            </a:p>
          </p:txBody>
        </p:sp>
        <p:sp>
          <p:nvSpPr>
            <p:cNvPr id="19472" name="Text Box 20"/>
            <p:cNvSpPr txBox="1">
              <a:spLocks noChangeArrowheads="1"/>
            </p:cNvSpPr>
            <p:nvPr/>
          </p:nvSpPr>
          <p:spPr bwMode="auto">
            <a:xfrm>
              <a:off x="4512" y="2256"/>
              <a:ext cx="62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o1</a:t>
              </a:r>
              <a:r>
                <a:rPr lang="en-US" altLang="en-US"/>
                <a:t> = 0</a:t>
              </a:r>
            </a:p>
          </p:txBody>
        </p:sp>
      </p:grpSp>
      <p:graphicFrame>
        <p:nvGraphicFramePr>
          <p:cNvPr id="19458" name="Object 21"/>
          <p:cNvGraphicFramePr>
            <a:graphicFrameLocks noChangeAspect="1"/>
          </p:cNvGraphicFramePr>
          <p:nvPr/>
        </p:nvGraphicFramePr>
        <p:xfrm>
          <a:off x="152400" y="381000"/>
          <a:ext cx="6400800" cy="549275"/>
        </p:xfrm>
        <a:graphic>
          <a:graphicData uri="http://schemas.openxmlformats.org/presentationml/2006/ole">
            <mc:AlternateContent xmlns:mc="http://schemas.openxmlformats.org/markup-compatibility/2006">
              <mc:Choice xmlns:v="urn:schemas-microsoft-com:vml" Requires="v">
                <p:oleObj spid="_x0000_s63494" name="Equation" r:id="rId3" imgW="2514600" imgH="215640" progId="Equation.3">
                  <p:embed/>
                </p:oleObj>
              </mc:Choice>
              <mc:Fallback>
                <p:oleObj name="Equation" r:id="rId3" imgW="251460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381000"/>
                        <a:ext cx="6400800" cy="54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9461" name="Text Box 22"/>
          <p:cNvSpPr txBox="1">
            <a:spLocks noChangeArrowheads="1"/>
          </p:cNvSpPr>
          <p:nvPr/>
        </p:nvSpPr>
        <p:spPr bwMode="auto">
          <a:xfrm>
            <a:off x="0" y="1295400"/>
            <a:ext cx="632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Gunakan persamaan (3) pada batu kedua :</a:t>
            </a:r>
          </a:p>
        </p:txBody>
      </p:sp>
      <p:graphicFrame>
        <p:nvGraphicFramePr>
          <p:cNvPr id="19459" name="Object 23"/>
          <p:cNvGraphicFramePr>
            <a:graphicFrameLocks noChangeAspect="1"/>
          </p:cNvGraphicFramePr>
          <p:nvPr/>
        </p:nvGraphicFramePr>
        <p:xfrm>
          <a:off x="173038" y="1905000"/>
          <a:ext cx="8970962" cy="2506663"/>
        </p:xfrm>
        <a:graphic>
          <a:graphicData uri="http://schemas.openxmlformats.org/presentationml/2006/ole">
            <mc:AlternateContent xmlns:mc="http://schemas.openxmlformats.org/markup-compatibility/2006">
              <mc:Choice xmlns:v="urn:schemas-microsoft-com:vml" Requires="v">
                <p:oleObj spid="_x0000_s63495" name="Equation" r:id="rId5" imgW="3784320" imgH="1054080" progId="Equation.3">
                  <p:embed/>
                </p:oleObj>
              </mc:Choice>
              <mc:Fallback>
                <p:oleObj name="Equation" r:id="rId5" imgW="3784320" imgH="10540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038" y="1905000"/>
                        <a:ext cx="8970962" cy="2506663"/>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37753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0" y="0"/>
            <a:ext cx="52578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u="sng"/>
              <a:t>Contoh Soal 1.6</a:t>
            </a:r>
          </a:p>
          <a:p>
            <a:pPr algn="just" eaLnBrk="1" hangingPunct="1">
              <a:spcBef>
                <a:spcPct val="50000"/>
              </a:spcBef>
            </a:pPr>
            <a:r>
              <a:rPr lang="en-US" altLang="en-US" sz="2400"/>
              <a:t>Seorang penerjun payung terjun bebas sejauh 50 m. Kemudian payungnya terbuka sehingga ia turun dengan perlambatan sebesar 2 m/s2. Ia mencapai tanah dengan kecepatan sebesar 3 m/s. </a:t>
            </a:r>
          </a:p>
        </p:txBody>
      </p:sp>
      <p:sp>
        <p:nvSpPr>
          <p:cNvPr id="36867" name="Text Box 5"/>
          <p:cNvSpPr txBox="1">
            <a:spLocks noChangeArrowheads="1"/>
          </p:cNvSpPr>
          <p:nvPr/>
        </p:nvSpPr>
        <p:spPr bwMode="auto">
          <a:xfrm>
            <a:off x="0" y="2971800"/>
            <a:ext cx="5486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a).  Berapa lama ia berada di udara ? </a:t>
            </a:r>
          </a:p>
          <a:p>
            <a:pPr eaLnBrk="1" hangingPunct="1"/>
            <a:r>
              <a:rPr lang="en-US" altLang="en-US" sz="2400"/>
              <a:t>b).  Dari ketinggian berapa ia terjun ?</a:t>
            </a:r>
          </a:p>
        </p:txBody>
      </p:sp>
      <p:sp>
        <p:nvSpPr>
          <p:cNvPr id="36868" name="Oval 7"/>
          <p:cNvSpPr>
            <a:spLocks noChangeArrowheads="1"/>
          </p:cNvSpPr>
          <p:nvPr/>
        </p:nvSpPr>
        <p:spPr bwMode="auto">
          <a:xfrm>
            <a:off x="6400800" y="381000"/>
            <a:ext cx="381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69" name="Oval 14"/>
          <p:cNvSpPr>
            <a:spLocks noChangeArrowheads="1"/>
          </p:cNvSpPr>
          <p:nvPr/>
        </p:nvSpPr>
        <p:spPr bwMode="auto">
          <a:xfrm>
            <a:off x="6400800" y="3276600"/>
            <a:ext cx="381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70" name="Line 15"/>
          <p:cNvSpPr>
            <a:spLocks noChangeShapeType="1"/>
          </p:cNvSpPr>
          <p:nvPr/>
        </p:nvSpPr>
        <p:spPr bwMode="auto">
          <a:xfrm>
            <a:off x="6553200" y="3657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1" name="Line 16"/>
          <p:cNvSpPr>
            <a:spLocks noChangeShapeType="1"/>
          </p:cNvSpPr>
          <p:nvPr/>
        </p:nvSpPr>
        <p:spPr bwMode="auto">
          <a:xfrm flipV="1">
            <a:off x="6553200"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2" name="Text Box 17"/>
          <p:cNvSpPr txBox="1">
            <a:spLocks noChangeArrowheads="1"/>
          </p:cNvSpPr>
          <p:nvPr/>
        </p:nvSpPr>
        <p:spPr bwMode="auto">
          <a:xfrm>
            <a:off x="6477000" y="4343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1</a:t>
            </a:r>
            <a:endParaRPr lang="en-US" altLang="en-US"/>
          </a:p>
        </p:txBody>
      </p:sp>
      <p:sp>
        <p:nvSpPr>
          <p:cNvPr id="36873" name="Text Box 18"/>
          <p:cNvSpPr txBox="1">
            <a:spLocks noChangeArrowheads="1"/>
          </p:cNvSpPr>
          <p:nvPr/>
        </p:nvSpPr>
        <p:spPr bwMode="auto">
          <a:xfrm>
            <a:off x="6705600" y="6858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a:t>
            </a:r>
            <a:r>
              <a:rPr lang="en-US" altLang="en-US"/>
              <a:t> = 0</a:t>
            </a:r>
          </a:p>
        </p:txBody>
      </p:sp>
      <p:sp>
        <p:nvSpPr>
          <p:cNvPr id="36874" name="Line 19"/>
          <p:cNvSpPr>
            <a:spLocks noChangeShapeType="1"/>
          </p:cNvSpPr>
          <p:nvPr/>
        </p:nvSpPr>
        <p:spPr bwMode="auto">
          <a:xfrm>
            <a:off x="5943600" y="533400"/>
            <a:ext cx="3200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6875" name="Line 20"/>
          <p:cNvSpPr>
            <a:spLocks noChangeShapeType="1"/>
          </p:cNvSpPr>
          <p:nvPr/>
        </p:nvSpPr>
        <p:spPr bwMode="auto">
          <a:xfrm>
            <a:off x="6019800" y="3505200"/>
            <a:ext cx="381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6876" name="Line 21"/>
          <p:cNvSpPr>
            <a:spLocks noChangeShapeType="1"/>
          </p:cNvSpPr>
          <p:nvPr/>
        </p:nvSpPr>
        <p:spPr bwMode="auto">
          <a:xfrm>
            <a:off x="6096000" y="609600"/>
            <a:ext cx="0" cy="289560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6877" name="Text Box 22"/>
          <p:cNvSpPr txBox="1">
            <a:spLocks noChangeArrowheads="1"/>
          </p:cNvSpPr>
          <p:nvPr/>
        </p:nvSpPr>
        <p:spPr bwMode="auto">
          <a:xfrm>
            <a:off x="5638800" y="1676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50</a:t>
            </a:r>
          </a:p>
        </p:txBody>
      </p:sp>
      <p:sp>
        <p:nvSpPr>
          <p:cNvPr id="36878" name="Text Box 23"/>
          <p:cNvSpPr txBox="1">
            <a:spLocks noChangeArrowheads="1"/>
          </p:cNvSpPr>
          <p:nvPr/>
        </p:nvSpPr>
        <p:spPr bwMode="auto">
          <a:xfrm>
            <a:off x="6477000" y="22860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a</a:t>
            </a:r>
            <a:r>
              <a:rPr lang="en-US" altLang="en-US" baseline="-25000"/>
              <a:t>2</a:t>
            </a:r>
            <a:r>
              <a:rPr lang="en-US" altLang="en-US"/>
              <a:t> =2 m/s</a:t>
            </a:r>
            <a:r>
              <a:rPr lang="en-US" altLang="en-US" baseline="30000"/>
              <a:t>2</a:t>
            </a:r>
            <a:endParaRPr lang="en-US" altLang="en-US"/>
          </a:p>
        </p:txBody>
      </p:sp>
      <p:sp>
        <p:nvSpPr>
          <p:cNvPr id="36879" name="Line 24"/>
          <p:cNvSpPr>
            <a:spLocks noChangeShapeType="1"/>
          </p:cNvSpPr>
          <p:nvPr/>
        </p:nvSpPr>
        <p:spPr bwMode="auto">
          <a:xfrm>
            <a:off x="5791200" y="6248400"/>
            <a:ext cx="335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880" name="Oval 25"/>
          <p:cNvSpPr>
            <a:spLocks noChangeArrowheads="1"/>
          </p:cNvSpPr>
          <p:nvPr/>
        </p:nvSpPr>
        <p:spPr bwMode="auto">
          <a:xfrm>
            <a:off x="6477000" y="5867400"/>
            <a:ext cx="381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81" name="Line 26"/>
          <p:cNvSpPr>
            <a:spLocks noChangeShapeType="1"/>
          </p:cNvSpPr>
          <p:nvPr/>
        </p:nvSpPr>
        <p:spPr bwMode="auto">
          <a:xfrm>
            <a:off x="6629400" y="62484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82" name="Text Box 27"/>
          <p:cNvSpPr txBox="1">
            <a:spLocks noChangeArrowheads="1"/>
          </p:cNvSpPr>
          <p:nvPr/>
        </p:nvSpPr>
        <p:spPr bwMode="auto">
          <a:xfrm>
            <a:off x="6858000" y="64008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2</a:t>
            </a:r>
            <a:r>
              <a:rPr lang="en-US" altLang="en-US"/>
              <a:t> = - 3 m/s</a:t>
            </a:r>
          </a:p>
        </p:txBody>
      </p:sp>
      <p:sp>
        <p:nvSpPr>
          <p:cNvPr id="36883" name="Oval 28"/>
          <p:cNvSpPr>
            <a:spLocks noChangeArrowheads="1"/>
          </p:cNvSpPr>
          <p:nvPr/>
        </p:nvSpPr>
        <p:spPr bwMode="auto">
          <a:xfrm>
            <a:off x="7315200" y="381000"/>
            <a:ext cx="1828800" cy="304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884" name="Line 29"/>
          <p:cNvSpPr>
            <a:spLocks noChangeShapeType="1"/>
          </p:cNvSpPr>
          <p:nvPr/>
        </p:nvSpPr>
        <p:spPr bwMode="auto">
          <a:xfrm>
            <a:off x="8153400" y="685800"/>
            <a:ext cx="0" cy="556260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6885" name="Text Box 30"/>
          <p:cNvSpPr txBox="1">
            <a:spLocks noChangeArrowheads="1"/>
          </p:cNvSpPr>
          <p:nvPr/>
        </p:nvSpPr>
        <p:spPr bwMode="auto">
          <a:xfrm>
            <a:off x="8305800" y="2819400"/>
            <a:ext cx="8382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H = ?</a:t>
            </a:r>
          </a:p>
          <a:p>
            <a:pPr eaLnBrk="1" hangingPunct="1">
              <a:spcBef>
                <a:spcPct val="50000"/>
              </a:spcBef>
            </a:pPr>
            <a:r>
              <a:rPr lang="en-US" altLang="en-US"/>
              <a:t>t = ?</a:t>
            </a:r>
          </a:p>
        </p:txBody>
      </p:sp>
      <p:sp>
        <p:nvSpPr>
          <p:cNvPr id="36886" name="TextBox 24"/>
          <p:cNvSpPr txBox="1">
            <a:spLocks noChangeArrowheads="1"/>
          </p:cNvSpPr>
          <p:nvPr/>
        </p:nvSpPr>
        <p:spPr bwMode="auto">
          <a:xfrm>
            <a:off x="6324600" y="1371600"/>
            <a:ext cx="1447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a:t>
            </a:r>
            <a:r>
              <a:rPr lang="en-US" altLang="en-US" baseline="-25000"/>
              <a:t>1</a:t>
            </a:r>
            <a:r>
              <a:rPr lang="en-US" altLang="en-US"/>
              <a:t> = - g</a:t>
            </a:r>
          </a:p>
        </p:txBody>
      </p:sp>
    </p:spTree>
    <p:extLst>
      <p:ext uri="{BB962C8B-B14F-4D97-AF65-F5344CB8AC3E}">
        <p14:creationId xmlns:p14="http://schemas.microsoft.com/office/powerpoint/2010/main" val="2027982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Oval 4"/>
          <p:cNvSpPr>
            <a:spLocks noChangeArrowheads="1"/>
          </p:cNvSpPr>
          <p:nvPr/>
        </p:nvSpPr>
        <p:spPr bwMode="auto">
          <a:xfrm>
            <a:off x="7315200" y="381000"/>
            <a:ext cx="1828800" cy="3048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5" name="Oval 5"/>
          <p:cNvSpPr>
            <a:spLocks noChangeArrowheads="1"/>
          </p:cNvSpPr>
          <p:nvPr/>
        </p:nvSpPr>
        <p:spPr bwMode="auto">
          <a:xfrm>
            <a:off x="6400800" y="381000"/>
            <a:ext cx="381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6" name="Oval 6"/>
          <p:cNvSpPr>
            <a:spLocks noChangeArrowheads="1"/>
          </p:cNvSpPr>
          <p:nvPr/>
        </p:nvSpPr>
        <p:spPr bwMode="auto">
          <a:xfrm>
            <a:off x="6400800" y="3276600"/>
            <a:ext cx="381000" cy="381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487" name="Line 7"/>
          <p:cNvSpPr>
            <a:spLocks noChangeShapeType="1"/>
          </p:cNvSpPr>
          <p:nvPr/>
        </p:nvSpPr>
        <p:spPr bwMode="auto">
          <a:xfrm>
            <a:off x="6553200" y="3657600"/>
            <a:ext cx="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88" name="Text Box 9"/>
          <p:cNvSpPr txBox="1">
            <a:spLocks noChangeArrowheads="1"/>
          </p:cNvSpPr>
          <p:nvPr/>
        </p:nvSpPr>
        <p:spPr bwMode="auto">
          <a:xfrm>
            <a:off x="6477000" y="4343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1</a:t>
            </a:r>
            <a:endParaRPr lang="en-US" altLang="en-US"/>
          </a:p>
        </p:txBody>
      </p:sp>
      <p:sp>
        <p:nvSpPr>
          <p:cNvPr id="20489" name="Text Box 10"/>
          <p:cNvSpPr txBox="1">
            <a:spLocks noChangeArrowheads="1"/>
          </p:cNvSpPr>
          <p:nvPr/>
        </p:nvSpPr>
        <p:spPr bwMode="auto">
          <a:xfrm>
            <a:off x="6781800" y="8382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o</a:t>
            </a:r>
            <a:r>
              <a:rPr lang="en-US" altLang="en-US"/>
              <a:t> = 0</a:t>
            </a:r>
          </a:p>
        </p:txBody>
      </p:sp>
      <p:sp>
        <p:nvSpPr>
          <p:cNvPr id="20490" name="Line 11"/>
          <p:cNvSpPr>
            <a:spLocks noChangeShapeType="1"/>
          </p:cNvSpPr>
          <p:nvPr/>
        </p:nvSpPr>
        <p:spPr bwMode="auto">
          <a:xfrm>
            <a:off x="5943600" y="533400"/>
            <a:ext cx="32004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91" name="Line 12"/>
          <p:cNvSpPr>
            <a:spLocks noChangeShapeType="1"/>
          </p:cNvSpPr>
          <p:nvPr/>
        </p:nvSpPr>
        <p:spPr bwMode="auto">
          <a:xfrm>
            <a:off x="6019800" y="3505200"/>
            <a:ext cx="381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0492" name="Line 13"/>
          <p:cNvSpPr>
            <a:spLocks noChangeShapeType="1"/>
          </p:cNvSpPr>
          <p:nvPr/>
        </p:nvSpPr>
        <p:spPr bwMode="auto">
          <a:xfrm>
            <a:off x="6096000" y="609600"/>
            <a:ext cx="0" cy="2895600"/>
          </a:xfrm>
          <a:prstGeom prst="line">
            <a:avLst/>
          </a:prstGeom>
          <a:noFill/>
          <a:ln w="9525">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20493" name="Text Box 14"/>
          <p:cNvSpPr txBox="1">
            <a:spLocks noChangeArrowheads="1"/>
          </p:cNvSpPr>
          <p:nvPr/>
        </p:nvSpPr>
        <p:spPr bwMode="auto">
          <a:xfrm>
            <a:off x="5638800" y="16764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50</a:t>
            </a:r>
          </a:p>
        </p:txBody>
      </p:sp>
      <p:sp>
        <p:nvSpPr>
          <p:cNvPr id="20494" name="Line 16"/>
          <p:cNvSpPr>
            <a:spLocks noChangeShapeType="1"/>
          </p:cNvSpPr>
          <p:nvPr/>
        </p:nvSpPr>
        <p:spPr bwMode="auto">
          <a:xfrm>
            <a:off x="5791200" y="6248400"/>
            <a:ext cx="335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5" name="Text Box 22"/>
          <p:cNvSpPr txBox="1">
            <a:spLocks noChangeArrowheads="1"/>
          </p:cNvSpPr>
          <p:nvPr/>
        </p:nvSpPr>
        <p:spPr bwMode="auto">
          <a:xfrm>
            <a:off x="0" y="762000"/>
            <a:ext cx="594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Gunakan persamaan (3) pada lintasan 1 :</a:t>
            </a:r>
          </a:p>
        </p:txBody>
      </p:sp>
      <p:graphicFrame>
        <p:nvGraphicFramePr>
          <p:cNvPr id="20482" name="Object 23"/>
          <p:cNvGraphicFramePr>
            <a:graphicFrameLocks noChangeAspect="1"/>
          </p:cNvGraphicFramePr>
          <p:nvPr/>
        </p:nvGraphicFramePr>
        <p:xfrm>
          <a:off x="381000" y="1371600"/>
          <a:ext cx="3378200" cy="3054350"/>
        </p:xfrm>
        <a:graphic>
          <a:graphicData uri="http://schemas.openxmlformats.org/presentationml/2006/ole">
            <mc:AlternateContent xmlns:mc="http://schemas.openxmlformats.org/markup-compatibility/2006">
              <mc:Choice xmlns:v="urn:schemas-microsoft-com:vml" Requires="v">
                <p:oleObj spid="_x0000_s64518" name="Equation" r:id="rId3" imgW="1422360" imgH="1282680" progId="Equation.3">
                  <p:embed/>
                </p:oleObj>
              </mc:Choice>
              <mc:Fallback>
                <p:oleObj name="Equation" r:id="rId3" imgW="1422360" imgH="1282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371600"/>
                        <a:ext cx="3378200" cy="3054350"/>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6" name="Text Box 24"/>
          <p:cNvSpPr txBox="1">
            <a:spLocks noChangeArrowheads="1"/>
          </p:cNvSpPr>
          <p:nvPr/>
        </p:nvSpPr>
        <p:spPr bwMode="auto">
          <a:xfrm>
            <a:off x="0" y="4648200"/>
            <a:ext cx="594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t>Gunakan persamaan (1) pada lintasan 1 :</a:t>
            </a:r>
          </a:p>
        </p:txBody>
      </p:sp>
      <p:graphicFrame>
        <p:nvGraphicFramePr>
          <p:cNvPr id="20483" name="Object 25"/>
          <p:cNvGraphicFramePr>
            <a:graphicFrameLocks noChangeAspect="1"/>
          </p:cNvGraphicFramePr>
          <p:nvPr/>
        </p:nvGraphicFramePr>
        <p:xfrm>
          <a:off x="152400" y="5410200"/>
          <a:ext cx="6596063" cy="598488"/>
        </p:xfrm>
        <a:graphic>
          <a:graphicData uri="http://schemas.openxmlformats.org/presentationml/2006/ole">
            <mc:AlternateContent xmlns:mc="http://schemas.openxmlformats.org/markup-compatibility/2006">
              <mc:Choice xmlns:v="urn:schemas-microsoft-com:vml" Requires="v">
                <p:oleObj spid="_x0000_s64519" name="Equation" r:id="rId5" imgW="2463480" imgH="228600" progId="Equation.3">
                  <p:embed/>
                </p:oleObj>
              </mc:Choice>
              <mc:Fallback>
                <p:oleObj name="Equation" r:id="rId5" imgW="24634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410200"/>
                        <a:ext cx="6596063" cy="598488"/>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497" name="TextBox 16"/>
          <p:cNvSpPr txBox="1">
            <a:spLocks noChangeArrowheads="1"/>
          </p:cNvSpPr>
          <p:nvPr/>
        </p:nvSpPr>
        <p:spPr bwMode="auto">
          <a:xfrm>
            <a:off x="0" y="0"/>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u="sng"/>
              <a:t>Jawab</a:t>
            </a:r>
            <a:r>
              <a:rPr lang="en-US" altLang="en-US"/>
              <a:t> :</a:t>
            </a:r>
          </a:p>
        </p:txBody>
      </p:sp>
    </p:spTree>
    <p:extLst>
      <p:ext uri="{BB962C8B-B14F-4D97-AF65-F5344CB8AC3E}">
        <p14:creationId xmlns:p14="http://schemas.microsoft.com/office/powerpoint/2010/main" val="203844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457200" y="1524000"/>
            <a:ext cx="8229600" cy="1600200"/>
          </a:xfrm>
        </p:spPr>
        <p:txBody>
          <a:bodyPr/>
          <a:lstStyle/>
          <a:p>
            <a:pPr marL="609600" indent="-609600"/>
            <a:r>
              <a:rPr lang="en-US" altLang="en-US" dirty="0" err="1" smtClean="0"/>
              <a:t>Setiap</a:t>
            </a:r>
            <a:r>
              <a:rPr lang="en-US" altLang="en-US" dirty="0" smtClean="0"/>
              <a:t> </a:t>
            </a:r>
            <a:r>
              <a:rPr lang="en-US" altLang="en-US" dirty="0" err="1" smtClean="0"/>
              <a:t>gerak</a:t>
            </a:r>
            <a:r>
              <a:rPr lang="en-US" altLang="en-US" dirty="0" smtClean="0"/>
              <a:t> di </a:t>
            </a:r>
            <a:r>
              <a:rPr lang="en-US" altLang="en-US" dirty="0" err="1" smtClean="0"/>
              <a:t>alam</a:t>
            </a:r>
            <a:r>
              <a:rPr lang="en-US" altLang="en-US" dirty="0" smtClean="0"/>
              <a:t> </a:t>
            </a:r>
            <a:r>
              <a:rPr lang="en-US" altLang="en-US" dirty="0" err="1" smtClean="0"/>
              <a:t>hakekatnya</a:t>
            </a:r>
            <a:r>
              <a:rPr lang="en-US" altLang="en-US" dirty="0" smtClean="0"/>
              <a:t> </a:t>
            </a:r>
            <a:r>
              <a:rPr lang="en-US" altLang="en-US" dirty="0" err="1" smtClean="0"/>
              <a:t>adalah</a:t>
            </a:r>
            <a:r>
              <a:rPr lang="en-US" altLang="en-US" dirty="0" smtClean="0"/>
              <a:t> </a:t>
            </a:r>
            <a:r>
              <a:rPr lang="en-US" altLang="en-US" dirty="0" err="1" smtClean="0">
                <a:solidFill>
                  <a:srgbClr val="CC6600"/>
                </a:solidFill>
              </a:rPr>
              <a:t>gerak</a:t>
            </a:r>
            <a:r>
              <a:rPr lang="en-US" altLang="en-US" dirty="0" smtClean="0">
                <a:solidFill>
                  <a:srgbClr val="CC6600"/>
                </a:solidFill>
              </a:rPr>
              <a:t> </a:t>
            </a:r>
            <a:r>
              <a:rPr lang="en-US" altLang="en-US" dirty="0" err="1" smtClean="0">
                <a:solidFill>
                  <a:srgbClr val="CC6600"/>
                </a:solidFill>
              </a:rPr>
              <a:t>relatif</a:t>
            </a:r>
            <a:r>
              <a:rPr lang="en-US" altLang="en-US" dirty="0" smtClean="0"/>
              <a:t>, </a:t>
            </a:r>
            <a:r>
              <a:rPr lang="en-US" altLang="en-US" dirty="0" err="1" smtClean="0"/>
              <a:t>oleh</a:t>
            </a:r>
            <a:r>
              <a:rPr lang="en-US" altLang="en-US" dirty="0" smtClean="0"/>
              <a:t> </a:t>
            </a:r>
            <a:r>
              <a:rPr lang="en-US" altLang="en-US" dirty="0" err="1" smtClean="0"/>
              <a:t>karenanya</a:t>
            </a:r>
            <a:r>
              <a:rPr lang="en-US" altLang="en-US" dirty="0" smtClean="0"/>
              <a:t> </a:t>
            </a:r>
            <a:r>
              <a:rPr lang="en-US" altLang="en-US" dirty="0" err="1" smtClean="0"/>
              <a:t>perlu</a:t>
            </a:r>
            <a:r>
              <a:rPr lang="en-US" altLang="en-US" dirty="0" smtClean="0"/>
              <a:t> </a:t>
            </a:r>
            <a:r>
              <a:rPr lang="en-US" altLang="en-US" dirty="0" err="1" smtClean="0"/>
              <a:t>dibuat</a:t>
            </a:r>
            <a:r>
              <a:rPr lang="en-US" altLang="en-US" dirty="0" smtClean="0"/>
              <a:t> </a:t>
            </a:r>
            <a:r>
              <a:rPr lang="en-US" altLang="en-US" dirty="0" err="1" smtClean="0"/>
              <a:t>satu</a:t>
            </a:r>
            <a:r>
              <a:rPr lang="en-US" altLang="en-US" dirty="0" smtClean="0"/>
              <a:t> </a:t>
            </a:r>
            <a:r>
              <a:rPr lang="en-US" altLang="en-US" dirty="0" err="1" smtClean="0">
                <a:solidFill>
                  <a:srgbClr val="CC6600"/>
                </a:solidFill>
              </a:rPr>
              <a:t>titik</a:t>
            </a:r>
            <a:r>
              <a:rPr lang="en-US" altLang="en-US" dirty="0" smtClean="0">
                <a:solidFill>
                  <a:srgbClr val="CC6600"/>
                </a:solidFill>
              </a:rPr>
              <a:t> </a:t>
            </a:r>
            <a:r>
              <a:rPr lang="en-US" altLang="en-US" dirty="0" err="1" smtClean="0">
                <a:solidFill>
                  <a:srgbClr val="CC6600"/>
                </a:solidFill>
              </a:rPr>
              <a:t>acuan</a:t>
            </a:r>
            <a:r>
              <a:rPr lang="en-US" altLang="en-US" dirty="0" smtClean="0"/>
              <a:t> </a:t>
            </a:r>
            <a:r>
              <a:rPr lang="en-US" altLang="en-US" dirty="0" err="1" smtClean="0"/>
              <a:t>tertentu</a:t>
            </a:r>
            <a:r>
              <a:rPr lang="en-US" altLang="ja-JP" dirty="0" smtClean="0"/>
              <a:t>.</a:t>
            </a:r>
            <a:endParaRPr lang="en-US" altLang="en-US" dirty="0" smtClean="0"/>
          </a:p>
        </p:txBody>
      </p:sp>
      <p:sp>
        <p:nvSpPr>
          <p:cNvPr id="5128" name="Rectangle 8"/>
          <p:cNvSpPr>
            <a:spLocks noChangeArrowheads="1"/>
          </p:cNvSpPr>
          <p:nvPr/>
        </p:nvSpPr>
        <p:spPr bwMode="auto">
          <a:xfrm>
            <a:off x="0" y="576262"/>
            <a:ext cx="9144000" cy="719138"/>
          </a:xfrm>
          <a:prstGeom prst="rect">
            <a:avLst/>
          </a:prstGeom>
          <a:gradFill rotWithShape="1">
            <a:gsLst>
              <a:gs pos="0">
                <a:srgbClr val="FFCC99">
                  <a:gamma/>
                  <a:shade val="46275"/>
                  <a:invGamma/>
                </a:srgbClr>
              </a:gs>
              <a:gs pos="50000">
                <a:srgbClr val="FFCC99">
                  <a:alpha val="39999"/>
                </a:srgbClr>
              </a:gs>
              <a:gs pos="100000">
                <a:srgbClr val="FFCC99">
                  <a:gamma/>
                  <a:shade val="46275"/>
                  <a:invGamma/>
                </a:srgbClr>
              </a:gs>
            </a:gsLst>
            <a:lin ang="5400000" scaled="1"/>
          </a:gradFill>
          <a:ln w="9525">
            <a:noFill/>
            <a:miter lim="800000"/>
            <a:headEnd/>
            <a:tailEnd/>
          </a:ln>
          <a:effectLst/>
        </p:spPr>
        <p:txBody>
          <a:bodyPr/>
          <a:lstStyle/>
          <a:p>
            <a:pPr>
              <a:defRPr/>
            </a:pPr>
            <a:r>
              <a:rPr lang="id-ID" altLang="ja-JP" sz="2400" b="1" dirty="0">
                <a:solidFill>
                  <a:schemeClr val="bg1"/>
                </a:solidFill>
                <a:latin typeface="Arial" charset="0"/>
                <a:cs typeface="Arial" pitchFamily="34" charset="0"/>
              </a:rPr>
              <a:t> </a:t>
            </a:r>
            <a:r>
              <a:rPr lang="id-ID" altLang="ja-JP" sz="2400" b="1" dirty="0" smtClean="0">
                <a:solidFill>
                  <a:schemeClr val="bg1"/>
                </a:solidFill>
                <a:latin typeface="Arial" charset="0"/>
                <a:cs typeface="Arial" pitchFamily="34" charset="0"/>
              </a:rPr>
              <a:t>  </a:t>
            </a:r>
            <a:r>
              <a:rPr lang="pt-BR" altLang="ja-JP" sz="3600" b="1" dirty="0" smtClean="0">
                <a:solidFill>
                  <a:srgbClr val="3333FF"/>
                </a:solidFill>
                <a:latin typeface="Arial" charset="0"/>
                <a:cs typeface="Arial" pitchFamily="34" charset="0"/>
              </a:rPr>
              <a:t>Kerangka </a:t>
            </a:r>
            <a:r>
              <a:rPr lang="pt-BR" altLang="ja-JP" sz="3600" b="1" dirty="0">
                <a:solidFill>
                  <a:srgbClr val="3333FF"/>
                </a:solidFill>
                <a:latin typeface="Arial" charset="0"/>
                <a:cs typeface="Arial" pitchFamily="34" charset="0"/>
              </a:rPr>
              <a:t>Acuan Perpindahan</a:t>
            </a:r>
            <a:endParaRPr lang="en-US" sz="3600" b="1" dirty="0">
              <a:solidFill>
                <a:srgbClr val="3333FF"/>
              </a:solidFill>
              <a:latin typeface="Arial" charset="0"/>
              <a:ea typeface="MS PGothic" pitchFamily="34" charset="-128"/>
              <a:cs typeface="Arial" pitchFamily="34" charset="0"/>
            </a:endParaRPr>
          </a:p>
        </p:txBody>
      </p:sp>
      <p:pic>
        <p:nvPicPr>
          <p:cNvPr id="29702"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3429000"/>
            <a:ext cx="4572000" cy="307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3" name="Rectangle 12"/>
          <p:cNvSpPr>
            <a:spLocks noChangeArrowheads="1"/>
          </p:cNvSpPr>
          <p:nvPr/>
        </p:nvSpPr>
        <p:spPr bwMode="auto">
          <a:xfrm>
            <a:off x="4876800" y="3733800"/>
            <a:ext cx="3733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t>Titik acuan</a:t>
            </a:r>
            <a:r>
              <a:rPr lang="en-US" altLang="ja-JP" sz="2400"/>
              <a:t> (</a:t>
            </a:r>
            <a:r>
              <a:rPr lang="en-US" altLang="ja-JP" sz="2400" i="1"/>
              <a:t>O</a:t>
            </a:r>
            <a:r>
              <a:rPr lang="en-US" altLang="ja-JP" sz="2400"/>
              <a:t>)</a:t>
            </a:r>
            <a:r>
              <a:rPr lang="en-US" altLang="en-US" sz="2400"/>
              <a:t> dapat dipandang sebagai </a:t>
            </a:r>
            <a:r>
              <a:rPr lang="en-US" altLang="en-US" sz="2400">
                <a:solidFill>
                  <a:srgbClr val="FF0000"/>
                </a:solidFill>
              </a:rPr>
              <a:t>pusat koordinat</a:t>
            </a:r>
          </a:p>
        </p:txBody>
      </p:sp>
    </p:spTree>
    <p:extLst>
      <p:ext uri="{BB962C8B-B14F-4D97-AF65-F5344CB8AC3E}">
        <p14:creationId xmlns:p14="http://schemas.microsoft.com/office/powerpoint/2010/main" val="1876162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0"/>
            <a:ext cx="8229600" cy="1143000"/>
          </a:xfrm>
        </p:spPr>
        <p:txBody>
          <a:bodyPr/>
          <a:lstStyle/>
          <a:p>
            <a:r>
              <a:rPr lang="en-US" dirty="0" err="1" smtClean="0"/>
              <a:t>Terima</a:t>
            </a:r>
            <a:r>
              <a:rPr lang="en-US" dirty="0" smtClean="0"/>
              <a:t> </a:t>
            </a:r>
            <a:r>
              <a:rPr lang="en-US" dirty="0" err="1" smtClean="0"/>
              <a:t>Kasih</a:t>
            </a:r>
            <a:endParaRPr lang="en-US" dirty="0"/>
          </a:p>
        </p:txBody>
      </p:sp>
      <p:sp>
        <p:nvSpPr>
          <p:cNvPr id="4" name="Footer Placeholder 3"/>
          <p:cNvSpPr>
            <a:spLocks noGrp="1"/>
          </p:cNvSpPr>
          <p:nvPr>
            <p:ph type="ftr" sz="quarter" idx="11"/>
          </p:nvPr>
        </p:nvSpPr>
        <p:spPr/>
        <p:txBody>
          <a:bodyPr/>
          <a:lstStyle/>
          <a:p>
            <a:r>
              <a:rPr lang="en-US" smtClean="0"/>
              <a:t>Ilmu dasar Sains</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299901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3"/>
          <p:cNvSpPr>
            <a:spLocks noGrp="1" noChangeArrowheads="1"/>
          </p:cNvSpPr>
          <p:nvPr>
            <p:ph type="body" sz="half" idx="1"/>
          </p:nvPr>
        </p:nvSpPr>
        <p:spPr>
          <a:xfrm>
            <a:off x="228600" y="4449762"/>
            <a:ext cx="8153400" cy="762000"/>
          </a:xfrm>
        </p:spPr>
        <p:txBody>
          <a:bodyPr/>
          <a:lstStyle/>
          <a:p>
            <a:pPr marL="457200" indent="-457200" eaLnBrk="1" hangingPunct="1">
              <a:buFont typeface="Wingdings" panose="05000000000000000000" pitchFamily="2" charset="2"/>
              <a:buNone/>
            </a:pPr>
            <a:r>
              <a:rPr lang="en-US" altLang="en-US" smtClean="0"/>
              <a:t>   </a:t>
            </a:r>
          </a:p>
        </p:txBody>
      </p:sp>
      <p:sp>
        <p:nvSpPr>
          <p:cNvPr id="2056" name="WordArt 9"/>
          <p:cNvSpPr>
            <a:spLocks noChangeArrowheads="1" noChangeShapeType="1" noTextEdit="1"/>
          </p:cNvSpPr>
          <p:nvPr/>
        </p:nvSpPr>
        <p:spPr bwMode="auto">
          <a:xfrm>
            <a:off x="533400" y="762000"/>
            <a:ext cx="6553200" cy="457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err="1">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Kecepatan</a:t>
            </a:r>
            <a:r>
              <a:rPr lang="en-US" sz="3600" kern="10" dirty="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Sesaat</a:t>
            </a:r>
            <a:r>
              <a:rPr lang="en-US" sz="3600" kern="10" dirty="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dan</a:t>
            </a:r>
            <a:r>
              <a:rPr lang="en-US" sz="3600" kern="10" dirty="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Rata-rata</a:t>
            </a:r>
          </a:p>
        </p:txBody>
      </p:sp>
      <p:sp>
        <p:nvSpPr>
          <p:cNvPr id="2057" name="Rectangle 10"/>
          <p:cNvSpPr>
            <a:spLocks noChangeArrowheads="1"/>
          </p:cNvSpPr>
          <p:nvPr/>
        </p:nvSpPr>
        <p:spPr bwMode="auto">
          <a:xfrm>
            <a:off x="457200" y="2357437"/>
            <a:ext cx="81534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accent1"/>
              </a:buClr>
              <a:buFont typeface="Wingdings" panose="05000000000000000000" pitchFamily="2" charset="2"/>
              <a:buNone/>
            </a:pPr>
            <a:r>
              <a:rPr lang="en-US" altLang="en-US" sz="2400" b="1">
                <a:solidFill>
                  <a:srgbClr val="3333FF"/>
                </a:solidFill>
              </a:rPr>
              <a:t>Kecepatan</a:t>
            </a:r>
            <a:r>
              <a:rPr lang="en-US" altLang="ja-JP" sz="2400" b="1">
                <a:solidFill>
                  <a:srgbClr val="3333FF"/>
                </a:solidFill>
                <a:ea typeface="MS PGothic" panose="020B0600070205080204" pitchFamily="34" charset="-128"/>
              </a:rPr>
              <a:t> Rata-rata</a:t>
            </a:r>
            <a:r>
              <a:rPr lang="en-US" altLang="en-US" sz="2800"/>
              <a:t> </a:t>
            </a:r>
            <a:r>
              <a:rPr lang="en-US" altLang="en-US" sz="2400"/>
              <a:t>adalah rate pergeseran dalam selang waktu tertentu:</a:t>
            </a:r>
          </a:p>
        </p:txBody>
      </p:sp>
      <p:sp>
        <p:nvSpPr>
          <p:cNvPr id="2058" name="Rectangle 12"/>
          <p:cNvSpPr>
            <a:spLocks noChangeArrowheads="1"/>
          </p:cNvSpPr>
          <p:nvPr/>
        </p:nvSpPr>
        <p:spPr bwMode="auto">
          <a:xfrm>
            <a:off x="457200" y="1519237"/>
            <a:ext cx="8077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spcAft>
                <a:spcPct val="20000"/>
              </a:spcAft>
              <a:buClr>
                <a:schemeClr val="accent1"/>
              </a:buClr>
              <a:buFont typeface="Wingdings" panose="05000000000000000000" pitchFamily="2" charset="2"/>
              <a:buNone/>
            </a:pPr>
            <a:r>
              <a:rPr lang="en-US" altLang="en-US" sz="2400" b="1">
                <a:solidFill>
                  <a:srgbClr val="3333FF"/>
                </a:solidFill>
              </a:rPr>
              <a:t>Kelajuan</a:t>
            </a:r>
            <a:r>
              <a:rPr lang="en-US" altLang="en-US" sz="2400"/>
              <a:t> adalah Jarak yang ditempuh dalam selang waktu</a:t>
            </a:r>
            <a:r>
              <a:rPr lang="en-US" altLang="ja-JP" sz="2400">
                <a:ea typeface="MS PGothic" panose="020B0600070205080204" pitchFamily="34" charset="-128"/>
              </a:rPr>
              <a:t> </a:t>
            </a:r>
            <a:r>
              <a:rPr lang="en-US" altLang="en-US" sz="2400"/>
              <a:t>tertentu:</a:t>
            </a:r>
          </a:p>
        </p:txBody>
      </p:sp>
      <p:sp>
        <p:nvSpPr>
          <p:cNvPr id="2059" name="Rectangle 13"/>
          <p:cNvSpPr>
            <a:spLocks noChangeArrowheads="1"/>
          </p:cNvSpPr>
          <p:nvPr/>
        </p:nvSpPr>
        <p:spPr bwMode="auto">
          <a:xfrm>
            <a:off x="3581400" y="3382962"/>
            <a:ext cx="2514600" cy="946150"/>
          </a:xfrm>
          <a:prstGeom prst="rect">
            <a:avLst/>
          </a:prstGeom>
          <a:solidFill>
            <a:srgbClr val="CC99FF">
              <a:alpha val="45882"/>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ja-JP" sz="2000" i="1">
                <a:latin typeface="Times New Roman" panose="02020603050405020304" pitchFamily="18" charset="0"/>
                <a:ea typeface="MS PGothic" panose="020B0600070205080204" pitchFamily="34" charset="-128"/>
                <a:sym typeface="Symbol" panose="05050102010706020507" pitchFamily="18" charset="2"/>
              </a:rPr>
              <a:t>v</a:t>
            </a:r>
            <a:r>
              <a:rPr lang="en-US" altLang="ja-JP" i="1">
                <a:ea typeface="MS PGothic" panose="020B0600070205080204" pitchFamily="34" charset="-128"/>
              </a:rPr>
              <a:t>   </a:t>
            </a:r>
            <a:r>
              <a:rPr lang="en-US" altLang="ja-JP">
                <a:ea typeface="MS PGothic" panose="020B0600070205080204" pitchFamily="34" charset="-128"/>
              </a:rPr>
              <a:t>: kecepatan</a:t>
            </a:r>
          </a:p>
          <a:p>
            <a:pPr eaLnBrk="1" hangingPunct="1"/>
            <a:r>
              <a:rPr lang="en-US" altLang="en-US">
                <a:sym typeface="Symbol" panose="05050102010706020507" pitchFamily="18" charset="2"/>
              </a:rPr>
              <a:t></a:t>
            </a:r>
            <a:r>
              <a:rPr lang="en-US" altLang="en-US" i="1"/>
              <a:t>r</a:t>
            </a:r>
            <a:r>
              <a:rPr lang="en-US" altLang="ja-JP" baseline="-25000">
                <a:ea typeface="MS PGothic" panose="020B0600070205080204" pitchFamily="34" charset="-128"/>
              </a:rPr>
              <a:t> </a:t>
            </a:r>
            <a:r>
              <a:rPr lang="en-US" altLang="ja-JP">
                <a:ea typeface="MS PGothic" panose="020B0600070205080204" pitchFamily="34" charset="-128"/>
              </a:rPr>
              <a:t>:</a:t>
            </a:r>
            <a:r>
              <a:rPr lang="en-US" altLang="en-US"/>
              <a:t> </a:t>
            </a:r>
            <a:r>
              <a:rPr lang="en-US" altLang="ja-JP">
                <a:ea typeface="MS PGothic" panose="020B0600070205080204" pitchFamily="34" charset="-128"/>
              </a:rPr>
              <a:t>rate pergeseran</a:t>
            </a:r>
          </a:p>
          <a:p>
            <a:pPr eaLnBrk="1" hangingPunct="1"/>
            <a:r>
              <a:rPr lang="en-US" altLang="en-US">
                <a:sym typeface="Symbol" panose="05050102010706020507" pitchFamily="18" charset="2"/>
              </a:rPr>
              <a:t></a:t>
            </a:r>
            <a:r>
              <a:rPr lang="en-US" altLang="ja-JP" i="1">
                <a:ea typeface="MS PGothic" panose="020B0600070205080204" pitchFamily="34" charset="-128"/>
                <a:sym typeface="Symbol" panose="05050102010706020507" pitchFamily="18" charset="2"/>
              </a:rPr>
              <a:t>t</a:t>
            </a:r>
            <a:r>
              <a:rPr lang="en-US" altLang="ja-JP" i="1">
                <a:ea typeface="MS PGothic" panose="020B0600070205080204" pitchFamily="34" charset="-128"/>
              </a:rPr>
              <a:t> </a:t>
            </a:r>
            <a:r>
              <a:rPr lang="en-US" altLang="ja-JP">
                <a:ea typeface="MS PGothic" panose="020B0600070205080204" pitchFamily="34" charset="-128"/>
              </a:rPr>
              <a:t>: selang waktu</a:t>
            </a:r>
            <a:endParaRPr lang="en-US" altLang="en-US">
              <a:ea typeface="MS PGothic" panose="020B0600070205080204" pitchFamily="34" charset="-128"/>
            </a:endParaRPr>
          </a:p>
        </p:txBody>
      </p:sp>
      <p:sp>
        <p:nvSpPr>
          <p:cNvPr id="2060" name="WordArt 14"/>
          <p:cNvSpPr>
            <a:spLocks noChangeArrowheads="1" noChangeShapeType="1" noTextEdit="1"/>
          </p:cNvSpPr>
          <p:nvPr/>
        </p:nvSpPr>
        <p:spPr bwMode="auto">
          <a:xfrm>
            <a:off x="685800" y="4525962"/>
            <a:ext cx="3276600" cy="381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336699"/>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Kecepatan Sesaat</a:t>
            </a:r>
          </a:p>
        </p:txBody>
      </p:sp>
      <p:sp>
        <p:nvSpPr>
          <p:cNvPr id="2061" name="Rectangle 15"/>
          <p:cNvSpPr>
            <a:spLocks noChangeArrowheads="1"/>
          </p:cNvSpPr>
          <p:nvPr/>
        </p:nvSpPr>
        <p:spPr bwMode="auto">
          <a:xfrm>
            <a:off x="914400" y="4830762"/>
            <a:ext cx="589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buClr>
                <a:schemeClr val="accent1"/>
              </a:buClr>
              <a:buFont typeface="Wingdings" panose="05000000000000000000" pitchFamily="2" charset="2"/>
              <a:buNone/>
            </a:pPr>
            <a:r>
              <a:rPr lang="en-US" altLang="en-US" sz="2400"/>
              <a:t>Diperoleh dengan mengambil limit </a:t>
            </a:r>
            <a:r>
              <a:rPr lang="el-GR" altLang="en-US" sz="2400"/>
              <a:t>Δ</a:t>
            </a:r>
            <a:r>
              <a:rPr lang="en-US" altLang="en-US" sz="2400" i="1"/>
              <a:t>t</a:t>
            </a:r>
            <a:r>
              <a:rPr lang="en-US" altLang="ja-JP" sz="2400" i="1">
                <a:ea typeface="MS PGothic" panose="020B0600070205080204" pitchFamily="34" charset="-128"/>
              </a:rPr>
              <a:t> </a:t>
            </a:r>
            <a:r>
              <a:rPr lang="en-US" altLang="ja-JP" sz="2400">
                <a:ea typeface="MS PGothic" panose="020B0600070205080204" pitchFamily="34" charset="-128"/>
                <a:sym typeface="Wingdings" panose="05000000000000000000" pitchFamily="2" charset="2"/>
              </a:rPr>
              <a:t> </a:t>
            </a:r>
            <a:r>
              <a:rPr lang="en-US" altLang="en-US" sz="2400"/>
              <a:t>0.</a:t>
            </a:r>
          </a:p>
        </p:txBody>
      </p:sp>
      <p:sp>
        <p:nvSpPr>
          <p:cNvPr id="2062" name="Rectangle 18"/>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2050" name="Object 2"/>
          <p:cNvGraphicFramePr>
            <a:graphicFrameLocks noChangeAspect="1"/>
          </p:cNvGraphicFramePr>
          <p:nvPr>
            <p:extLst>
              <p:ext uri="{D42A27DB-BD31-4B8C-83A1-F6EECF244321}">
                <p14:modId xmlns:p14="http://schemas.microsoft.com/office/powerpoint/2010/main" val="3775831780"/>
              </p:ext>
            </p:extLst>
          </p:nvPr>
        </p:nvGraphicFramePr>
        <p:xfrm>
          <a:off x="914400" y="3382962"/>
          <a:ext cx="2209800" cy="919163"/>
        </p:xfrm>
        <a:graphic>
          <a:graphicData uri="http://schemas.openxmlformats.org/presentationml/2006/ole">
            <mc:AlternateContent xmlns:mc="http://schemas.openxmlformats.org/markup-compatibility/2006">
              <mc:Choice xmlns:v="urn:schemas-microsoft-com:vml" Requires="v">
                <p:oleObj spid="_x0000_s46086" name="Equation" r:id="rId3" imgW="1079032" imgH="444307" progId="Equation.3">
                  <p:embed/>
                </p:oleObj>
              </mc:Choice>
              <mc:Fallback>
                <p:oleObj name="Equation" r:id="rId3" imgW="1079032" imgH="44430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3382962"/>
                        <a:ext cx="2209800" cy="919163"/>
                      </a:xfrm>
                      <a:prstGeom prst="rect">
                        <a:avLst/>
                      </a:prstGeom>
                      <a:solidFill>
                        <a:schemeClr val="accent1"/>
                      </a:solidFill>
                      <a:ln w="9525">
                        <a:solidFill>
                          <a:schemeClr val="tx1"/>
                        </a:solidFill>
                        <a:miter lim="800000"/>
                        <a:headEnd/>
                        <a:tailEnd/>
                      </a:ln>
                    </p:spPr>
                  </p:pic>
                </p:oleObj>
              </mc:Fallback>
            </mc:AlternateContent>
          </a:graphicData>
        </a:graphic>
      </p:graphicFrame>
      <p:sp>
        <p:nvSpPr>
          <p:cNvPr id="2063" name="Rectangle 20"/>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aphicFrame>
        <p:nvGraphicFramePr>
          <p:cNvPr id="2051" name="Object 3"/>
          <p:cNvGraphicFramePr>
            <a:graphicFrameLocks noChangeAspect="1"/>
          </p:cNvGraphicFramePr>
          <p:nvPr>
            <p:extLst>
              <p:ext uri="{D42A27DB-BD31-4B8C-83A1-F6EECF244321}">
                <p14:modId xmlns:p14="http://schemas.microsoft.com/office/powerpoint/2010/main" val="897050721"/>
              </p:ext>
            </p:extLst>
          </p:nvPr>
        </p:nvGraphicFramePr>
        <p:xfrm>
          <a:off x="1066800" y="5364162"/>
          <a:ext cx="3352800" cy="960438"/>
        </p:xfrm>
        <a:graphic>
          <a:graphicData uri="http://schemas.openxmlformats.org/presentationml/2006/ole">
            <mc:AlternateContent xmlns:mc="http://schemas.openxmlformats.org/markup-compatibility/2006">
              <mc:Choice xmlns:v="urn:schemas-microsoft-com:vml" Requires="v">
                <p:oleObj spid="_x0000_s46087" name="Equation" r:id="rId5" imgW="1562100" imgH="444500" progId="Equation.3">
                  <p:embed/>
                </p:oleObj>
              </mc:Choice>
              <mc:Fallback>
                <p:oleObj name="Equation" r:id="rId5" imgW="1562100" imgH="444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364162"/>
                        <a:ext cx="3352800" cy="960438"/>
                      </a:xfrm>
                      <a:prstGeom prst="rect">
                        <a:avLst/>
                      </a:prstGeom>
                      <a:solidFill>
                        <a:schemeClr val="accent1"/>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4119043089"/>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3" descr="1d motion.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928688"/>
            <a:ext cx="626586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D90FB4-2947-474A-AB47-B8D05E4C02DE}" type="slidenum">
              <a:rPr lang="id-ID" altLang="en-US">
                <a:solidFill>
                  <a:srgbClr val="BCBCBC"/>
                </a:solidFill>
                <a:latin typeface="Book Antiqua" panose="02040602050305030304" pitchFamily="18" charset="0"/>
              </a:rPr>
              <a:pPr eaLnBrk="1" hangingPunct="1"/>
              <a:t>5</a:t>
            </a:fld>
            <a:endParaRPr lang="id-ID" altLang="en-US">
              <a:solidFill>
                <a:srgbClr val="BCBCBC"/>
              </a:solidFill>
              <a:latin typeface="Book Antiqua" panose="02040602050305030304" pitchFamily="18" charset="0"/>
            </a:endParaRPr>
          </a:p>
        </p:txBody>
      </p:sp>
      <p:sp>
        <p:nvSpPr>
          <p:cNvPr id="30724" name="TextBox 4"/>
          <p:cNvSpPr txBox="1">
            <a:spLocks noChangeArrowheads="1"/>
          </p:cNvSpPr>
          <p:nvPr/>
        </p:nvSpPr>
        <p:spPr bwMode="auto">
          <a:xfrm>
            <a:off x="1071563" y="5786438"/>
            <a:ext cx="6627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Book Antiqua" panose="02040602050305030304" pitchFamily="18" charset="0"/>
              </a:rPr>
              <a:t>Pesawat sedang melakukan gerak satu dimensi</a:t>
            </a:r>
            <a:endParaRPr lang="id-ID" altLang="en-US" sz="2400">
              <a:latin typeface="Book Antiqua" panose="02040602050305030304" pitchFamily="18" charset="0"/>
            </a:endParaRPr>
          </a:p>
        </p:txBody>
      </p:sp>
    </p:spTree>
    <p:extLst>
      <p:ext uri="{BB962C8B-B14F-4D97-AF65-F5344CB8AC3E}">
        <p14:creationId xmlns:p14="http://schemas.microsoft.com/office/powerpoint/2010/main" val="1429958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descr="jalan-tol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1875" y="500063"/>
            <a:ext cx="7040563" cy="512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26E90E-CCC2-40B0-9AD4-4E99C2F13B2A}" type="slidenum">
              <a:rPr lang="id-ID" altLang="en-US">
                <a:solidFill>
                  <a:srgbClr val="BCBCBC"/>
                </a:solidFill>
                <a:latin typeface="Book Antiqua" panose="02040602050305030304" pitchFamily="18" charset="0"/>
              </a:rPr>
              <a:pPr eaLnBrk="1" hangingPunct="1"/>
              <a:t>6</a:t>
            </a:fld>
            <a:endParaRPr lang="id-ID" altLang="en-US">
              <a:solidFill>
                <a:srgbClr val="BCBCBC"/>
              </a:solidFill>
              <a:latin typeface="Book Antiqua" panose="02040602050305030304" pitchFamily="18" charset="0"/>
            </a:endParaRPr>
          </a:p>
        </p:txBody>
      </p:sp>
      <p:sp>
        <p:nvSpPr>
          <p:cNvPr id="31748" name="TextBox 4"/>
          <p:cNvSpPr txBox="1">
            <a:spLocks noChangeArrowheads="1"/>
          </p:cNvSpPr>
          <p:nvPr/>
        </p:nvSpPr>
        <p:spPr bwMode="auto">
          <a:xfrm>
            <a:off x="785813" y="5786438"/>
            <a:ext cx="7824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Book Antiqua" panose="02040602050305030304" pitchFamily="18" charset="0"/>
              </a:rPr>
              <a:t>Mobil di jalan tol sedang melakukan gerak satu dimensi</a:t>
            </a:r>
            <a:endParaRPr lang="id-ID" altLang="en-US" sz="2400">
              <a:latin typeface="Book Antiqua" panose="02040602050305030304" pitchFamily="18" charset="0"/>
            </a:endParaRPr>
          </a:p>
        </p:txBody>
      </p:sp>
    </p:spTree>
    <p:extLst>
      <p:ext uri="{BB962C8B-B14F-4D97-AF65-F5344CB8AC3E}">
        <p14:creationId xmlns:p14="http://schemas.microsoft.com/office/powerpoint/2010/main" val="2369371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descr="et-eurostar-ec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571500"/>
            <a:ext cx="5703888" cy="488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62B0E8-9D77-4EB0-A34B-FD1B81BE02CC}" type="slidenum">
              <a:rPr lang="id-ID" altLang="en-US">
                <a:solidFill>
                  <a:srgbClr val="BCBCBC"/>
                </a:solidFill>
                <a:latin typeface="Book Antiqua" panose="02040602050305030304" pitchFamily="18" charset="0"/>
              </a:rPr>
              <a:pPr eaLnBrk="1" hangingPunct="1"/>
              <a:t>7</a:t>
            </a:fld>
            <a:endParaRPr lang="id-ID" altLang="en-US">
              <a:solidFill>
                <a:srgbClr val="BCBCBC"/>
              </a:solidFill>
              <a:latin typeface="Book Antiqua" panose="02040602050305030304" pitchFamily="18" charset="0"/>
            </a:endParaRPr>
          </a:p>
        </p:txBody>
      </p:sp>
      <p:sp>
        <p:nvSpPr>
          <p:cNvPr id="32772" name="TextBox 4"/>
          <p:cNvSpPr txBox="1">
            <a:spLocks noChangeArrowheads="1"/>
          </p:cNvSpPr>
          <p:nvPr/>
        </p:nvSpPr>
        <p:spPr bwMode="auto">
          <a:xfrm>
            <a:off x="1071563" y="5786438"/>
            <a:ext cx="6897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Book Antiqua" panose="02040602050305030304" pitchFamily="18" charset="0"/>
              </a:rPr>
              <a:t>Kereta api sedang melakukan gerak satu dimensi</a:t>
            </a:r>
            <a:endParaRPr lang="id-ID" altLang="en-US" sz="2400">
              <a:latin typeface="Book Antiqua" panose="02040602050305030304" pitchFamily="18" charset="0"/>
            </a:endParaRPr>
          </a:p>
        </p:txBody>
      </p:sp>
    </p:spTree>
    <p:extLst>
      <p:ext uri="{BB962C8B-B14F-4D97-AF65-F5344CB8AC3E}">
        <p14:creationId xmlns:p14="http://schemas.microsoft.com/office/powerpoint/2010/main" val="3448196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extBox 1"/>
          <p:cNvSpPr txBox="1">
            <a:spLocks noChangeArrowheads="1"/>
          </p:cNvSpPr>
          <p:nvPr/>
        </p:nvSpPr>
        <p:spPr bwMode="auto">
          <a:xfrm>
            <a:off x="1000125" y="600075"/>
            <a:ext cx="74199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solidFill>
                  <a:srgbClr val="FF0000"/>
                </a:solidFill>
                <a:latin typeface="Book Antiqua" panose="02040602050305030304" pitchFamily="18" charset="0"/>
              </a:rPr>
              <a:t>Gerak satu dimensi:</a:t>
            </a:r>
          </a:p>
          <a:p>
            <a:pPr eaLnBrk="1" hangingPunct="1"/>
            <a:r>
              <a:rPr lang="en-US" altLang="en-US" sz="3200">
                <a:latin typeface="Book Antiqua" panose="02040602050305030304" pitchFamily="18" charset="0"/>
              </a:rPr>
              <a:t>Posisi benda dinyatakan secara lengkap</a:t>
            </a:r>
          </a:p>
          <a:p>
            <a:pPr eaLnBrk="1" hangingPunct="1"/>
            <a:r>
              <a:rPr lang="en-US" altLang="en-US" sz="3200">
                <a:latin typeface="Book Antiqua" panose="02040602050305030304" pitchFamily="18" charset="0"/>
              </a:rPr>
              <a:t>dengan satu variabel saja</a:t>
            </a:r>
            <a:endParaRPr lang="id-ID" altLang="en-US" sz="3200">
              <a:latin typeface="Book Antiqua" panose="02040602050305030304" pitchFamily="18" charset="0"/>
            </a:endParaRPr>
          </a:p>
        </p:txBody>
      </p:sp>
      <p:graphicFrame>
        <p:nvGraphicFramePr>
          <p:cNvPr id="3074" name="Object 2"/>
          <p:cNvGraphicFramePr>
            <a:graphicFrameLocks noChangeAspect="1"/>
          </p:cNvGraphicFramePr>
          <p:nvPr>
            <p:extLst>
              <p:ext uri="{D42A27DB-BD31-4B8C-83A1-F6EECF244321}">
                <p14:modId xmlns:p14="http://schemas.microsoft.com/office/powerpoint/2010/main" val="688441235"/>
              </p:ext>
            </p:extLst>
          </p:nvPr>
        </p:nvGraphicFramePr>
        <p:xfrm>
          <a:off x="3424238" y="5021262"/>
          <a:ext cx="1033462" cy="363538"/>
        </p:xfrm>
        <a:graphic>
          <a:graphicData uri="http://schemas.openxmlformats.org/presentationml/2006/ole">
            <mc:AlternateContent xmlns:mc="http://schemas.openxmlformats.org/markup-compatibility/2006">
              <mc:Choice xmlns:v="urn:schemas-microsoft-com:vml" Requires="v">
                <p:oleObj spid="_x0000_s47114" name="Equation" r:id="rId3" imgW="685800" imgH="241200" progId="Equation.3">
                  <p:embed/>
                </p:oleObj>
              </mc:Choice>
              <mc:Fallback>
                <p:oleObj name="Equation" r:id="rId3" imgW="68580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4238" y="5021262"/>
                        <a:ext cx="1033462"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extLst>
              <p:ext uri="{D42A27DB-BD31-4B8C-83A1-F6EECF244321}">
                <p14:modId xmlns:p14="http://schemas.microsoft.com/office/powerpoint/2010/main" val="831276082"/>
              </p:ext>
            </p:extLst>
          </p:nvPr>
        </p:nvGraphicFramePr>
        <p:xfrm>
          <a:off x="3357563" y="5795962"/>
          <a:ext cx="1454150" cy="363538"/>
        </p:xfrm>
        <a:graphic>
          <a:graphicData uri="http://schemas.openxmlformats.org/presentationml/2006/ole">
            <mc:AlternateContent xmlns:mc="http://schemas.openxmlformats.org/markup-compatibility/2006">
              <mc:Choice xmlns:v="urn:schemas-microsoft-com:vml" Requires="v">
                <p:oleObj spid="_x0000_s47115" name="Equation" r:id="rId5" imgW="965160" imgH="241200" progId="Equation.3">
                  <p:embed/>
                </p:oleObj>
              </mc:Choice>
              <mc:Fallback>
                <p:oleObj name="Equation" r:id="rId5" imgW="96516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7563" y="5795962"/>
                        <a:ext cx="1454150"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6" name="Object 4"/>
          <p:cNvGraphicFramePr>
            <a:graphicFrameLocks noChangeAspect="1"/>
          </p:cNvGraphicFramePr>
          <p:nvPr>
            <p:extLst>
              <p:ext uri="{D42A27DB-BD31-4B8C-83A1-F6EECF244321}">
                <p14:modId xmlns:p14="http://schemas.microsoft.com/office/powerpoint/2010/main" val="977731879"/>
              </p:ext>
            </p:extLst>
          </p:nvPr>
        </p:nvGraphicFramePr>
        <p:xfrm>
          <a:off x="2214563" y="2338387"/>
          <a:ext cx="838200" cy="431800"/>
        </p:xfrm>
        <a:graphic>
          <a:graphicData uri="http://schemas.openxmlformats.org/presentationml/2006/ole">
            <mc:AlternateContent xmlns:mc="http://schemas.openxmlformats.org/markup-compatibility/2006">
              <mc:Choice xmlns:v="urn:schemas-microsoft-com:vml" Requires="v">
                <p:oleObj spid="_x0000_s47116" name="Equation" r:id="rId7" imgW="419040" imgH="215640" progId="Equation.3">
                  <p:embed/>
                </p:oleObj>
              </mc:Choice>
              <mc:Fallback>
                <p:oleObj name="Equation" r:id="rId7" imgW="41904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14563" y="2338387"/>
                        <a:ext cx="838200" cy="431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7" name="Object 5"/>
          <p:cNvGraphicFramePr>
            <a:graphicFrameLocks noChangeAspect="1"/>
          </p:cNvGraphicFramePr>
          <p:nvPr>
            <p:extLst>
              <p:ext uri="{D42A27DB-BD31-4B8C-83A1-F6EECF244321}">
                <p14:modId xmlns:p14="http://schemas.microsoft.com/office/powerpoint/2010/main" val="3300113449"/>
              </p:ext>
            </p:extLst>
          </p:nvPr>
        </p:nvGraphicFramePr>
        <p:xfrm>
          <a:off x="2243138" y="2974975"/>
          <a:ext cx="812800" cy="482600"/>
        </p:xfrm>
        <a:graphic>
          <a:graphicData uri="http://schemas.openxmlformats.org/presentationml/2006/ole">
            <mc:AlternateContent xmlns:mc="http://schemas.openxmlformats.org/markup-compatibility/2006">
              <mc:Choice xmlns:v="urn:schemas-microsoft-com:vml" Requires="v">
                <p:oleObj spid="_x0000_s47117" name="Equation" r:id="rId9" imgW="406080" imgH="241200" progId="Equation.3">
                  <p:embed/>
                </p:oleObj>
              </mc:Choice>
              <mc:Fallback>
                <p:oleObj name="Equation" r:id="rId9" imgW="40608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43138" y="2974975"/>
                        <a:ext cx="812800"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9" name="TextBox 8"/>
          <p:cNvSpPr txBox="1">
            <a:spLocks noChangeArrowheads="1"/>
          </p:cNvSpPr>
          <p:nvPr/>
        </p:nvSpPr>
        <p:spPr bwMode="auto">
          <a:xfrm>
            <a:off x="1019175" y="3802062"/>
            <a:ext cx="71056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latin typeface="Book Antiqua" panose="02040602050305030304" pitchFamily="18" charset="0"/>
              </a:rPr>
              <a:t>Untuk gerak dua dimensi dan tiga dimensi,</a:t>
            </a:r>
          </a:p>
          <a:p>
            <a:pPr eaLnBrk="1" hangingPunct="1"/>
            <a:r>
              <a:rPr lang="en-US" altLang="en-US" sz="2800">
                <a:latin typeface="Book Antiqua" panose="02040602050305030304" pitchFamily="18" charset="0"/>
              </a:rPr>
              <a:t>variabel posisi lebih dari satu</a:t>
            </a:r>
            <a:endParaRPr lang="id-ID" altLang="en-US" sz="2800">
              <a:latin typeface="Book Antiqua" panose="02040602050305030304" pitchFamily="18" charset="0"/>
            </a:endParaRPr>
          </a:p>
        </p:txBody>
      </p:sp>
      <p:sp>
        <p:nvSpPr>
          <p:cNvPr id="3080" name="TextBox 9"/>
          <p:cNvSpPr txBox="1">
            <a:spLocks noChangeArrowheads="1"/>
          </p:cNvSpPr>
          <p:nvPr/>
        </p:nvSpPr>
        <p:spPr bwMode="auto">
          <a:xfrm>
            <a:off x="1000125" y="5005387"/>
            <a:ext cx="13731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Book Antiqua" panose="02040602050305030304" pitchFamily="18" charset="0"/>
              </a:rPr>
              <a:t>Dua Dimensi</a:t>
            </a:r>
            <a:endParaRPr lang="id-ID" altLang="en-US">
              <a:latin typeface="Book Antiqua" panose="02040602050305030304" pitchFamily="18" charset="0"/>
            </a:endParaRPr>
          </a:p>
        </p:txBody>
      </p:sp>
      <p:sp>
        <p:nvSpPr>
          <p:cNvPr id="3081" name="TextBox 10"/>
          <p:cNvSpPr txBox="1">
            <a:spLocks noChangeArrowheads="1"/>
          </p:cNvSpPr>
          <p:nvPr/>
        </p:nvSpPr>
        <p:spPr bwMode="auto">
          <a:xfrm>
            <a:off x="1000125" y="5802312"/>
            <a:ext cx="13779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latin typeface="Book Antiqua" panose="02040602050305030304" pitchFamily="18" charset="0"/>
              </a:rPr>
              <a:t>Tiga Dimensi</a:t>
            </a:r>
            <a:endParaRPr lang="id-ID" altLang="en-US">
              <a:latin typeface="Book Antiqua" panose="02040602050305030304" pitchFamily="18" charset="0"/>
            </a:endParaRPr>
          </a:p>
        </p:txBody>
      </p:sp>
      <p:sp>
        <p:nvSpPr>
          <p:cNvPr id="12" name="Slide Number Placeholder 1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F6C06D-7C97-4877-8B51-A50FBA6A925B}" type="slidenum">
              <a:rPr lang="id-ID" altLang="en-US">
                <a:solidFill>
                  <a:srgbClr val="BCBCBC"/>
                </a:solidFill>
                <a:latin typeface="Book Antiqua" panose="02040602050305030304" pitchFamily="18" charset="0"/>
              </a:rPr>
              <a:pPr eaLnBrk="1" hangingPunct="1"/>
              <a:t>8</a:t>
            </a:fld>
            <a:endParaRPr lang="id-ID" altLang="en-US">
              <a:solidFill>
                <a:srgbClr val="BCBCBC"/>
              </a:solidFill>
              <a:latin typeface="Book Antiqua" panose="02040602050305030304" pitchFamily="18" charset="0"/>
            </a:endParaRPr>
          </a:p>
        </p:txBody>
      </p:sp>
      <p:sp>
        <p:nvSpPr>
          <p:cNvPr id="3083" name="TextBox 12"/>
          <p:cNvSpPr txBox="1">
            <a:spLocks noChangeArrowheads="1"/>
          </p:cNvSpPr>
          <p:nvPr/>
        </p:nvSpPr>
        <p:spPr bwMode="auto">
          <a:xfrm>
            <a:off x="4572000" y="2574925"/>
            <a:ext cx="3632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dirty="0" err="1">
                <a:solidFill>
                  <a:srgbClr val="00B0F0"/>
                </a:solidFill>
                <a:latin typeface="Book Antiqua" panose="02040602050305030304" pitchFamily="18" charset="0"/>
              </a:rPr>
              <a:t>Selanjutnya</a:t>
            </a:r>
            <a:r>
              <a:rPr lang="en-US" altLang="en-US" sz="2800" dirty="0">
                <a:solidFill>
                  <a:srgbClr val="00B0F0"/>
                </a:solidFill>
                <a:latin typeface="Book Antiqua" panose="02040602050305030304" pitchFamily="18" charset="0"/>
              </a:rPr>
              <a:t> </a:t>
            </a:r>
            <a:r>
              <a:rPr lang="en-US" altLang="en-US" sz="2800" dirty="0" err="1">
                <a:solidFill>
                  <a:srgbClr val="00B0F0"/>
                </a:solidFill>
                <a:latin typeface="Book Antiqua" panose="02040602050305030304" pitchFamily="18" charset="0"/>
              </a:rPr>
              <a:t>simbol</a:t>
            </a:r>
            <a:endParaRPr lang="en-US" altLang="en-US" sz="2800" dirty="0">
              <a:solidFill>
                <a:srgbClr val="00B0F0"/>
              </a:solidFill>
              <a:latin typeface="Book Antiqua" panose="02040602050305030304" pitchFamily="18" charset="0"/>
            </a:endParaRPr>
          </a:p>
          <a:p>
            <a:pPr algn="ctr" eaLnBrk="1" hangingPunct="1"/>
            <a:r>
              <a:rPr lang="en-US" altLang="en-US" sz="2800" dirty="0" err="1">
                <a:solidFill>
                  <a:srgbClr val="00B0F0"/>
                </a:solidFill>
                <a:latin typeface="Book Antiqua" panose="02040602050305030304" pitchFamily="18" charset="0"/>
              </a:rPr>
              <a:t>vektor</a:t>
            </a:r>
            <a:r>
              <a:rPr lang="en-US" altLang="en-US" sz="2800" dirty="0">
                <a:solidFill>
                  <a:srgbClr val="00B0F0"/>
                </a:solidFill>
                <a:latin typeface="Book Antiqua" panose="02040602050305030304" pitchFamily="18" charset="0"/>
              </a:rPr>
              <a:t> </a:t>
            </a:r>
            <a:r>
              <a:rPr lang="en-US" altLang="en-US" sz="2800" dirty="0" err="1">
                <a:solidFill>
                  <a:srgbClr val="00B0F0"/>
                </a:solidFill>
                <a:latin typeface="Book Antiqua" panose="02040602050305030304" pitchFamily="18" charset="0"/>
              </a:rPr>
              <a:t>dapat</a:t>
            </a:r>
            <a:r>
              <a:rPr lang="en-US" altLang="en-US" sz="2800" dirty="0">
                <a:solidFill>
                  <a:srgbClr val="00B0F0"/>
                </a:solidFill>
                <a:latin typeface="Book Antiqua" panose="02040602050305030304" pitchFamily="18" charset="0"/>
              </a:rPr>
              <a:t> </a:t>
            </a:r>
            <a:r>
              <a:rPr lang="en-US" altLang="en-US" sz="2800" dirty="0" err="1">
                <a:solidFill>
                  <a:srgbClr val="00B0F0"/>
                </a:solidFill>
                <a:latin typeface="Book Antiqua" panose="02040602050305030304" pitchFamily="18" charset="0"/>
              </a:rPr>
              <a:t>dibuang</a:t>
            </a:r>
            <a:endParaRPr lang="id-ID" altLang="en-US" sz="2800" dirty="0">
              <a:solidFill>
                <a:srgbClr val="00B0F0"/>
              </a:solidFill>
              <a:latin typeface="Book Antiqua" panose="02040602050305030304" pitchFamily="18" charset="0"/>
            </a:endParaRPr>
          </a:p>
        </p:txBody>
      </p:sp>
    </p:spTree>
    <p:extLst>
      <p:ext uri="{BB962C8B-B14F-4D97-AF65-F5344CB8AC3E}">
        <p14:creationId xmlns:p14="http://schemas.microsoft.com/office/powerpoint/2010/main" val="1426267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0" y="0"/>
            <a:ext cx="9144000" cy="639763"/>
          </a:xfrm>
          <a:solidFill>
            <a:srgbClr val="FFFFCC"/>
          </a:solidFill>
        </p:spPr>
        <p:txBody>
          <a:bodyPr rtlCol="0">
            <a:normAutofit fontScale="90000"/>
          </a:bodyPr>
          <a:lstStyle/>
          <a:p>
            <a:pPr algn="l" fontAlgn="auto">
              <a:spcAft>
                <a:spcPts val="0"/>
              </a:spcAft>
              <a:buFont typeface="Wingdings" pitchFamily="2" charset="2"/>
              <a:buChar char="§"/>
              <a:defRPr/>
            </a:pPr>
            <a:r>
              <a:rPr lang="en-US" sz="4000" smtClean="0">
                <a:solidFill>
                  <a:schemeClr val="accent2"/>
                </a:solidFill>
              </a:rPr>
              <a:t> </a:t>
            </a:r>
            <a:r>
              <a:rPr lang="en-US" sz="2800" smtClean="0">
                <a:solidFill>
                  <a:schemeClr val="accent2"/>
                </a:solidFill>
              </a:rPr>
              <a:t>GERAK HORISONTAL</a:t>
            </a:r>
          </a:p>
        </p:txBody>
      </p:sp>
      <p:graphicFrame>
        <p:nvGraphicFramePr>
          <p:cNvPr id="4098" name="Object 36"/>
          <p:cNvGraphicFramePr>
            <a:graphicFrameLocks noGrp="1" noChangeAspect="1"/>
          </p:cNvGraphicFramePr>
          <p:nvPr>
            <p:ph idx="1"/>
          </p:nvPr>
        </p:nvGraphicFramePr>
        <p:xfrm>
          <a:off x="4572000" y="609600"/>
          <a:ext cx="4433888" cy="1133475"/>
        </p:xfrm>
        <a:graphic>
          <a:graphicData uri="http://schemas.openxmlformats.org/presentationml/2006/ole">
            <mc:AlternateContent xmlns:mc="http://schemas.openxmlformats.org/markup-compatibility/2006">
              <mc:Choice xmlns:v="urn:schemas-microsoft-com:vml" Requires="v">
                <p:oleObj spid="_x0000_s48136" name="Equation" r:id="rId3" imgW="1688760" imgH="431640" progId="Equation.3">
                  <p:embed/>
                </p:oleObj>
              </mc:Choice>
              <mc:Fallback>
                <p:oleObj name="Equation" r:id="rId3" imgW="16887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609600"/>
                        <a:ext cx="4433888"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2" name="Line 4"/>
          <p:cNvSpPr>
            <a:spLocks noChangeShapeType="1"/>
          </p:cNvSpPr>
          <p:nvPr/>
        </p:nvSpPr>
        <p:spPr bwMode="auto">
          <a:xfrm>
            <a:off x="0" y="19812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3" name="Line 5"/>
          <p:cNvSpPr>
            <a:spLocks noChangeShapeType="1"/>
          </p:cNvSpPr>
          <p:nvPr/>
        </p:nvSpPr>
        <p:spPr bwMode="auto">
          <a:xfrm>
            <a:off x="0" y="3429000"/>
            <a:ext cx="914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104" name="Group 15"/>
          <p:cNvGrpSpPr>
            <a:grpSpLocks/>
          </p:cNvGrpSpPr>
          <p:nvPr/>
        </p:nvGrpSpPr>
        <p:grpSpPr bwMode="auto">
          <a:xfrm>
            <a:off x="838200" y="1371600"/>
            <a:ext cx="914400" cy="609600"/>
            <a:chOff x="528" y="864"/>
            <a:chExt cx="576" cy="384"/>
          </a:xfrm>
        </p:grpSpPr>
        <p:sp>
          <p:nvSpPr>
            <p:cNvPr id="4148" name="Oval 12"/>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49" name="Line 6"/>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0" name="Line 7"/>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1" name="Line 8"/>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2" name="Line 9"/>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3" name="Line 10"/>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4" name="Line 11"/>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55" name="Oval 14"/>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105" name="Group 16"/>
          <p:cNvGrpSpPr>
            <a:grpSpLocks/>
          </p:cNvGrpSpPr>
          <p:nvPr/>
        </p:nvGrpSpPr>
        <p:grpSpPr bwMode="auto">
          <a:xfrm>
            <a:off x="6096000" y="2819400"/>
            <a:ext cx="914400" cy="609600"/>
            <a:chOff x="528" y="864"/>
            <a:chExt cx="576" cy="384"/>
          </a:xfrm>
        </p:grpSpPr>
        <p:sp>
          <p:nvSpPr>
            <p:cNvPr id="4140" name="Oval 17"/>
            <p:cNvSpPr>
              <a:spLocks noChangeArrowheads="1"/>
            </p:cNvSpPr>
            <p:nvPr/>
          </p:nvSpPr>
          <p:spPr bwMode="auto">
            <a:xfrm>
              <a:off x="62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41" name="Line 18"/>
            <p:cNvSpPr>
              <a:spLocks noChangeShapeType="1"/>
            </p:cNvSpPr>
            <p:nvPr/>
          </p:nvSpPr>
          <p:spPr bwMode="auto">
            <a:xfrm>
              <a:off x="528" y="864"/>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2" name="Line 19"/>
            <p:cNvSpPr>
              <a:spLocks noChangeShapeType="1"/>
            </p:cNvSpPr>
            <p:nvPr/>
          </p:nvSpPr>
          <p:spPr bwMode="auto">
            <a:xfrm>
              <a:off x="528" y="864"/>
              <a:ext cx="38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3" name="Line 20"/>
            <p:cNvSpPr>
              <a:spLocks noChangeShapeType="1"/>
            </p:cNvSpPr>
            <p:nvPr/>
          </p:nvSpPr>
          <p:spPr bwMode="auto">
            <a:xfrm>
              <a:off x="912" y="8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4" name="Line 21"/>
            <p:cNvSpPr>
              <a:spLocks noChangeShapeType="1"/>
            </p:cNvSpPr>
            <p:nvPr/>
          </p:nvSpPr>
          <p:spPr bwMode="auto">
            <a:xfrm>
              <a:off x="912" y="105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5" name="Line 22"/>
            <p:cNvSpPr>
              <a:spLocks noChangeShapeType="1"/>
            </p:cNvSpPr>
            <p:nvPr/>
          </p:nvSpPr>
          <p:spPr bwMode="auto">
            <a:xfrm>
              <a:off x="110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6" name="Line 23"/>
            <p:cNvSpPr>
              <a:spLocks noChangeShapeType="1"/>
            </p:cNvSpPr>
            <p:nvPr/>
          </p:nvSpPr>
          <p:spPr bwMode="auto">
            <a:xfrm>
              <a:off x="528" y="1200"/>
              <a:ext cx="5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47" name="Oval 24"/>
            <p:cNvSpPr>
              <a:spLocks noChangeArrowheads="1"/>
            </p:cNvSpPr>
            <p:nvPr/>
          </p:nvSpPr>
          <p:spPr bwMode="auto">
            <a:xfrm>
              <a:off x="864" y="1104"/>
              <a:ext cx="144" cy="144"/>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106" name="Line 26"/>
          <p:cNvSpPr>
            <a:spLocks noChangeShapeType="1"/>
          </p:cNvSpPr>
          <p:nvPr/>
        </p:nvSpPr>
        <p:spPr bwMode="auto">
          <a:xfrm>
            <a:off x="1752600" y="914400"/>
            <a:ext cx="0" cy="1371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Line 27"/>
          <p:cNvSpPr>
            <a:spLocks noChangeShapeType="1"/>
          </p:cNvSpPr>
          <p:nvPr/>
        </p:nvSpPr>
        <p:spPr bwMode="auto">
          <a:xfrm>
            <a:off x="7010400" y="2362200"/>
            <a:ext cx="0" cy="15240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4108" name="Text Box 28"/>
          <p:cNvSpPr txBox="1">
            <a:spLocks noChangeArrowheads="1"/>
          </p:cNvSpPr>
          <p:nvPr/>
        </p:nvSpPr>
        <p:spPr bwMode="auto">
          <a:xfrm>
            <a:off x="1828800" y="20574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x</a:t>
            </a:r>
            <a:r>
              <a:rPr lang="en-US" altLang="en-US" baseline="-25000"/>
              <a:t>1</a:t>
            </a:r>
            <a:endParaRPr lang="en-US" altLang="en-US"/>
          </a:p>
        </p:txBody>
      </p:sp>
      <p:sp>
        <p:nvSpPr>
          <p:cNvPr id="4109" name="Text Box 29"/>
          <p:cNvSpPr txBox="1">
            <a:spLocks noChangeArrowheads="1"/>
          </p:cNvSpPr>
          <p:nvPr/>
        </p:nvSpPr>
        <p:spPr bwMode="auto">
          <a:xfrm>
            <a:off x="7086600" y="34290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x</a:t>
            </a:r>
            <a:r>
              <a:rPr lang="en-US" altLang="en-US" baseline="-25000"/>
              <a:t>2</a:t>
            </a:r>
            <a:endParaRPr lang="en-US" altLang="en-US"/>
          </a:p>
        </p:txBody>
      </p:sp>
      <p:sp>
        <p:nvSpPr>
          <p:cNvPr id="4110" name="Line 30"/>
          <p:cNvSpPr>
            <a:spLocks noChangeShapeType="1"/>
          </p:cNvSpPr>
          <p:nvPr/>
        </p:nvSpPr>
        <p:spPr bwMode="auto">
          <a:xfrm>
            <a:off x="1752600" y="1752600"/>
            <a:ext cx="762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1" name="Line 31"/>
          <p:cNvSpPr>
            <a:spLocks noChangeShapeType="1"/>
          </p:cNvSpPr>
          <p:nvPr/>
        </p:nvSpPr>
        <p:spPr bwMode="auto">
          <a:xfrm>
            <a:off x="7010400" y="3200400"/>
            <a:ext cx="609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12" name="Text Box 32"/>
          <p:cNvSpPr txBox="1">
            <a:spLocks noChangeArrowheads="1"/>
          </p:cNvSpPr>
          <p:nvPr/>
        </p:nvSpPr>
        <p:spPr bwMode="auto">
          <a:xfrm>
            <a:off x="2514600" y="15240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1</a:t>
            </a:r>
            <a:endParaRPr lang="en-US" altLang="en-US"/>
          </a:p>
        </p:txBody>
      </p:sp>
      <p:sp>
        <p:nvSpPr>
          <p:cNvPr id="4113" name="Text Box 33"/>
          <p:cNvSpPr txBox="1">
            <a:spLocks noChangeArrowheads="1"/>
          </p:cNvSpPr>
          <p:nvPr/>
        </p:nvSpPr>
        <p:spPr bwMode="auto">
          <a:xfrm>
            <a:off x="7620000" y="2895600"/>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v</a:t>
            </a:r>
            <a:r>
              <a:rPr lang="en-US" altLang="en-US" baseline="-25000"/>
              <a:t>2</a:t>
            </a:r>
            <a:endParaRPr lang="en-US" altLang="en-US"/>
          </a:p>
        </p:txBody>
      </p:sp>
      <p:sp>
        <p:nvSpPr>
          <p:cNvPr id="4114" name="Text Box 34"/>
          <p:cNvSpPr txBox="1">
            <a:spLocks noChangeArrowheads="1"/>
          </p:cNvSpPr>
          <p:nvPr/>
        </p:nvSpPr>
        <p:spPr bwMode="auto">
          <a:xfrm>
            <a:off x="990600" y="9144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t>
            </a:r>
            <a:r>
              <a:rPr lang="en-US" altLang="en-US" baseline="-25000"/>
              <a:t>1</a:t>
            </a:r>
            <a:endParaRPr lang="en-US" altLang="en-US"/>
          </a:p>
        </p:txBody>
      </p:sp>
      <p:sp>
        <p:nvSpPr>
          <p:cNvPr id="4115" name="Text Box 35"/>
          <p:cNvSpPr txBox="1">
            <a:spLocks noChangeArrowheads="1"/>
          </p:cNvSpPr>
          <p:nvPr/>
        </p:nvSpPr>
        <p:spPr bwMode="auto">
          <a:xfrm>
            <a:off x="6248400" y="2286000"/>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a:t>t</a:t>
            </a:r>
            <a:r>
              <a:rPr lang="en-US" altLang="en-US" baseline="-25000"/>
              <a:t>2</a:t>
            </a:r>
            <a:endParaRPr lang="en-US" altLang="en-US"/>
          </a:p>
        </p:txBody>
      </p:sp>
      <p:graphicFrame>
        <p:nvGraphicFramePr>
          <p:cNvPr id="35" name="Group 59"/>
          <p:cNvGraphicFramePr>
            <a:graphicFrameLocks noGrp="1"/>
          </p:cNvGraphicFramePr>
          <p:nvPr/>
        </p:nvGraphicFramePr>
        <p:xfrm>
          <a:off x="228600" y="3657600"/>
          <a:ext cx="5181600" cy="3048000"/>
        </p:xfrm>
        <a:graphic>
          <a:graphicData uri="http://schemas.openxmlformats.org/drawingml/2006/table">
            <a:tbl>
              <a:tblPr/>
              <a:tblGrid>
                <a:gridCol w="1066800"/>
                <a:gridCol w="41148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x</a:t>
                      </a:r>
                      <a:r>
                        <a:rPr kumimoji="0" lang="en-US" sz="1800" b="0" i="0" u="none" strike="noStrike" cap="none" normalizeH="0" baseline="-25000" dirty="0" smtClean="0">
                          <a:ln>
                            <a:noFill/>
                          </a:ln>
                          <a:solidFill>
                            <a:schemeClr val="tx1"/>
                          </a:solidFill>
                          <a:effectLst/>
                          <a:latin typeface="Arial" charset="0"/>
                        </a:rPr>
                        <a:t>1 </a:t>
                      </a:r>
                      <a:r>
                        <a:rPr kumimoji="0" lang="en-US" sz="1800" b="0" i="0" u="none" strike="noStrike" cap="none" normalizeH="0" baseline="0" dirty="0" smtClean="0">
                          <a:ln>
                            <a:noFill/>
                          </a:ln>
                          <a:solidFill>
                            <a:schemeClr val="tx1"/>
                          </a:solidFill>
                          <a:effectLst/>
                          <a:latin typeface="Arial" charset="0"/>
                        </a:rPr>
                        <a:t>= x</a:t>
                      </a:r>
                      <a:r>
                        <a:rPr kumimoji="0" lang="en-US" sz="1800" b="0" i="0" u="none" strike="noStrike" cap="none" normalizeH="0" baseline="-25000" dirty="0" smtClean="0">
                          <a:ln>
                            <a:noFill/>
                          </a:ln>
                          <a:solidFill>
                            <a:schemeClr val="tx1"/>
                          </a:solidFill>
                          <a:effectLst/>
                          <a:latin typeface="Arial" charset="0"/>
                        </a:rPr>
                        <a:t>o</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posisi</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awal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x</a:t>
                      </a:r>
                      <a:r>
                        <a:rPr kumimoji="0" lang="en-US" sz="1800" b="0" i="0" u="none" strike="noStrike" cap="none" normalizeH="0" baseline="-25000" dirty="0" smtClean="0">
                          <a:ln>
                            <a:noFill/>
                          </a:ln>
                          <a:solidFill>
                            <a:schemeClr val="tx1"/>
                          </a:solidFill>
                          <a:effectLst/>
                          <a:latin typeface="Arial" charset="0"/>
                        </a:rPr>
                        <a:t>2 </a:t>
                      </a:r>
                      <a:r>
                        <a:rPr kumimoji="0" lang="en-US" sz="1800" b="0" i="0" u="none" strike="noStrike" cap="none" normalizeH="0" baseline="0" dirty="0" smtClean="0">
                          <a:ln>
                            <a:noFill/>
                          </a:ln>
                          <a:solidFill>
                            <a:schemeClr val="tx1"/>
                          </a:solidFill>
                          <a:effectLst/>
                          <a:latin typeface="Arial" charset="0"/>
                        </a:rPr>
                        <a:t>= 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posisi akhir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v</a:t>
                      </a:r>
                      <a:r>
                        <a:rPr kumimoji="0" lang="en-US" sz="1800" b="0" i="0" u="none" strike="noStrike" cap="none" normalizeH="0" baseline="-25000" dirty="0" smtClean="0">
                          <a:ln>
                            <a:noFill/>
                          </a:ln>
                          <a:solidFill>
                            <a:schemeClr val="tx1"/>
                          </a:solidFill>
                          <a:effectLst/>
                          <a:latin typeface="Arial" charset="0"/>
                        </a:rPr>
                        <a:t>1</a:t>
                      </a:r>
                      <a:r>
                        <a:rPr kumimoji="0" lang="en-US" sz="1800" b="0" i="0" u="none" strike="noStrike" cap="none" normalizeH="0" baseline="0" dirty="0" smtClean="0">
                          <a:ln>
                            <a:noFill/>
                          </a:ln>
                          <a:solidFill>
                            <a:schemeClr val="tx1"/>
                          </a:solidFill>
                          <a:effectLst/>
                          <a:latin typeface="Arial" charset="0"/>
                        </a:rPr>
                        <a:t> = </a:t>
                      </a:r>
                      <a:r>
                        <a:rPr kumimoji="0" lang="en-US" sz="1800" b="0" i="0" u="none" strike="noStrike" cap="none" normalizeH="0" baseline="0" dirty="0" err="1" smtClean="0">
                          <a:ln>
                            <a:noFill/>
                          </a:ln>
                          <a:solidFill>
                            <a:schemeClr val="tx1"/>
                          </a:solidFill>
                          <a:effectLst/>
                          <a:latin typeface="Arial" charset="0"/>
                        </a:rPr>
                        <a:t>v</a:t>
                      </a:r>
                      <a:r>
                        <a:rPr kumimoji="0" lang="en-US" sz="1800" b="0" i="0" u="none" strike="noStrike" cap="none" normalizeH="0" baseline="-25000" dirty="0" err="1" smtClean="0">
                          <a:ln>
                            <a:noFill/>
                          </a:ln>
                          <a:solidFill>
                            <a:schemeClr val="tx1"/>
                          </a:solidFill>
                          <a:effectLst/>
                          <a:latin typeface="Arial" charset="0"/>
                        </a:rPr>
                        <a:t>o</a:t>
                      </a: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kecepatan</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awal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v</a:t>
                      </a:r>
                      <a:r>
                        <a:rPr kumimoji="0" lang="en-US" sz="1800" b="0" i="0" u="none" strike="noStrike" cap="none" normalizeH="0" baseline="-25000" smtClean="0">
                          <a:ln>
                            <a:noFill/>
                          </a:ln>
                          <a:solidFill>
                            <a:schemeClr val="tx1"/>
                          </a:solidFill>
                          <a:effectLst/>
                          <a:latin typeface="Arial" charset="0"/>
                        </a:rPr>
                        <a:t>2</a:t>
                      </a:r>
                      <a:r>
                        <a:rPr kumimoji="0" lang="en-US" sz="1800" b="0" i="0" u="none" strike="noStrike" cap="none" normalizeH="0" baseline="0" smtClean="0">
                          <a:ln>
                            <a:noFill/>
                          </a:ln>
                          <a:solidFill>
                            <a:schemeClr val="tx1"/>
                          </a:solidFill>
                          <a:effectLst/>
                          <a:latin typeface="Arial" charset="0"/>
                        </a:rPr>
                        <a:t> = 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kecepatan</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akhir</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t</a:t>
                      </a:r>
                      <a:r>
                        <a:rPr kumimoji="0" lang="en-US" sz="1800" b="0" i="0" u="none" strike="noStrike" cap="none" normalizeH="0" baseline="-25000" dirty="0" smtClean="0">
                          <a:ln>
                            <a:noFill/>
                          </a:ln>
                          <a:solidFill>
                            <a:schemeClr val="tx1"/>
                          </a:solidFill>
                          <a:effectLst/>
                          <a:latin typeface="Arial" charset="0"/>
                        </a:rPr>
                        <a:t>1</a:t>
                      </a:r>
                      <a:r>
                        <a:rPr kumimoji="0" lang="en-US" sz="1800" b="0" i="0" u="none" strike="noStrike" cap="none" normalizeH="0" baseline="0" dirty="0" smtClean="0">
                          <a:ln>
                            <a:noFill/>
                          </a:ln>
                          <a:solidFill>
                            <a:schemeClr val="tx1"/>
                          </a:solidFill>
                          <a:effectLst/>
                          <a:latin typeface="Arial" charset="0"/>
                        </a:rPr>
                        <a:t>  = 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waktu</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awal</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t</a:t>
                      </a:r>
                      <a:r>
                        <a:rPr kumimoji="0" lang="en-US" sz="1800" b="0" i="0" u="none" strike="noStrike" cap="none" normalizeH="0" baseline="-25000" smtClean="0">
                          <a:ln>
                            <a:noFill/>
                          </a:ln>
                          <a:solidFill>
                            <a:schemeClr val="tx1"/>
                          </a:solidFill>
                          <a:effectLst/>
                          <a:latin typeface="Arial" charset="0"/>
                        </a:rPr>
                        <a:t>2</a:t>
                      </a:r>
                      <a:r>
                        <a:rPr kumimoji="0" lang="en-US" sz="1800" b="0" i="0" u="none" strike="noStrike" cap="none" normalizeH="0" baseline="0" smtClean="0">
                          <a:ln>
                            <a:noFill/>
                          </a:ln>
                          <a:solidFill>
                            <a:schemeClr val="tx1"/>
                          </a:solidFill>
                          <a:effectLst/>
                          <a:latin typeface="Arial" charset="0"/>
                        </a:rPr>
                        <a:t>  = 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rPr>
                        <a:t>waktu</a:t>
                      </a:r>
                      <a:r>
                        <a:rPr kumimoji="0" lang="en-US" sz="1800" b="0" i="0" u="none" strike="noStrike" cap="none" normalizeH="0" baseline="0" dirty="0" smtClean="0">
                          <a:ln>
                            <a:noFill/>
                          </a:ln>
                          <a:solidFill>
                            <a:schemeClr val="tx1"/>
                          </a:solidFill>
                          <a:effectLst/>
                          <a:latin typeface="Arial" charset="0"/>
                        </a:rPr>
                        <a:t> </a:t>
                      </a:r>
                      <a:r>
                        <a:rPr kumimoji="0" lang="en-US" sz="1800" b="0" i="0" u="none" strike="noStrike" cap="none" normalizeH="0" baseline="0" dirty="0" err="1" smtClean="0">
                          <a:ln>
                            <a:noFill/>
                          </a:ln>
                          <a:solidFill>
                            <a:schemeClr val="tx1"/>
                          </a:solidFill>
                          <a:effectLst/>
                          <a:latin typeface="Arial" charset="0"/>
                        </a:rPr>
                        <a:t>akhir</a:t>
                      </a: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39" name="TextBox 36"/>
          <p:cNvSpPr txBox="1">
            <a:spLocks noChangeArrowheads="1"/>
          </p:cNvSpPr>
          <p:nvPr/>
        </p:nvSpPr>
        <p:spPr bwMode="auto">
          <a:xfrm>
            <a:off x="5638800" y="4343400"/>
            <a:ext cx="3276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Percepatan konstan :</a:t>
            </a:r>
          </a:p>
        </p:txBody>
      </p:sp>
      <p:graphicFrame>
        <p:nvGraphicFramePr>
          <p:cNvPr id="4099" name="Object 64"/>
          <p:cNvGraphicFramePr>
            <a:graphicFrameLocks noChangeAspect="1"/>
          </p:cNvGraphicFramePr>
          <p:nvPr/>
        </p:nvGraphicFramePr>
        <p:xfrm>
          <a:off x="5715000" y="4800600"/>
          <a:ext cx="2255838" cy="998538"/>
        </p:xfrm>
        <a:graphic>
          <a:graphicData uri="http://schemas.openxmlformats.org/presentationml/2006/ole">
            <mc:AlternateContent xmlns:mc="http://schemas.openxmlformats.org/markup-compatibility/2006">
              <mc:Choice xmlns:v="urn:schemas-microsoft-com:vml" Requires="v">
                <p:oleObj spid="_x0000_s48137" name="Equation" r:id="rId5" imgW="888840" imgH="393480" progId="Equation.3">
                  <p:embed/>
                </p:oleObj>
              </mc:Choice>
              <mc:Fallback>
                <p:oleObj name="Equation" r:id="rId5" imgW="88884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4800600"/>
                        <a:ext cx="2255838" cy="998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40"/>
          <p:cNvGraphicFramePr>
            <a:graphicFrameLocks noChangeAspect="1"/>
          </p:cNvGraphicFramePr>
          <p:nvPr/>
        </p:nvGraphicFramePr>
        <p:xfrm>
          <a:off x="5715000" y="5943600"/>
          <a:ext cx="2708275" cy="635000"/>
        </p:xfrm>
        <a:graphic>
          <a:graphicData uri="http://schemas.openxmlformats.org/presentationml/2006/ole">
            <mc:AlternateContent xmlns:mc="http://schemas.openxmlformats.org/markup-compatibility/2006">
              <mc:Choice xmlns:v="urn:schemas-microsoft-com:vml" Requires="v">
                <p:oleObj spid="_x0000_s48138" name="Equation" r:id="rId7" imgW="977760" imgH="228600" progId="Equation.3">
                  <p:embed/>
                </p:oleObj>
              </mc:Choice>
              <mc:Fallback>
                <p:oleObj name="Equation" r:id="rId7" imgW="977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5000" y="5943600"/>
                        <a:ext cx="2708275" cy="635000"/>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39649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3181</TotalTime>
  <Words>1078</Words>
  <Application>Microsoft Office PowerPoint</Application>
  <PresentationFormat>On-screen Show (4:3)</PresentationFormat>
  <Paragraphs>223</Paragraphs>
  <Slides>30</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0" baseType="lpstr">
      <vt:lpstr>MS PGothic</vt:lpstr>
      <vt:lpstr>MS PGothic</vt:lpstr>
      <vt:lpstr>Arial</vt:lpstr>
      <vt:lpstr>Book Antiqua</vt:lpstr>
      <vt:lpstr>Calibri</vt:lpstr>
      <vt:lpstr>Symbol</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GERAK HORISONTAL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Terima Kasih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Tri Nugraha Adikesuma</dc:creator>
  <cp:lastModifiedBy>Supriyanto</cp:lastModifiedBy>
  <cp:revision>224</cp:revision>
  <dcterms:created xsi:type="dcterms:W3CDTF">2006-08-16T00:00:00Z</dcterms:created>
  <dcterms:modified xsi:type="dcterms:W3CDTF">2018-08-01T04:17:58Z</dcterms:modified>
</cp:coreProperties>
</file>