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79"/>
  </p:notesMasterIdLst>
  <p:sldIdLst>
    <p:sldId id="256" r:id="rId2"/>
    <p:sldId id="321" r:id="rId3"/>
    <p:sldId id="366" r:id="rId4"/>
    <p:sldId id="364" r:id="rId5"/>
    <p:sldId id="367" r:id="rId6"/>
    <p:sldId id="365" r:id="rId7"/>
    <p:sldId id="369" r:id="rId8"/>
    <p:sldId id="402" r:id="rId9"/>
    <p:sldId id="408" r:id="rId10"/>
    <p:sldId id="409" r:id="rId11"/>
    <p:sldId id="370" r:id="rId12"/>
    <p:sldId id="404" r:id="rId13"/>
    <p:sldId id="371" r:id="rId14"/>
    <p:sldId id="368" r:id="rId15"/>
    <p:sldId id="372" r:id="rId16"/>
    <p:sldId id="373" r:id="rId17"/>
    <p:sldId id="374" r:id="rId18"/>
    <p:sldId id="376" r:id="rId19"/>
    <p:sldId id="377" r:id="rId20"/>
    <p:sldId id="378" r:id="rId21"/>
    <p:sldId id="379" r:id="rId22"/>
    <p:sldId id="380" r:id="rId23"/>
    <p:sldId id="381" r:id="rId24"/>
    <p:sldId id="382" r:id="rId25"/>
    <p:sldId id="412" r:id="rId26"/>
    <p:sldId id="375" r:id="rId27"/>
    <p:sldId id="405" r:id="rId28"/>
    <p:sldId id="383" r:id="rId29"/>
    <p:sldId id="384" r:id="rId30"/>
    <p:sldId id="386" r:id="rId31"/>
    <p:sldId id="385" r:id="rId32"/>
    <p:sldId id="387" r:id="rId33"/>
    <p:sldId id="388" r:id="rId34"/>
    <p:sldId id="389" r:id="rId35"/>
    <p:sldId id="390" r:id="rId36"/>
    <p:sldId id="391" r:id="rId37"/>
    <p:sldId id="392" r:id="rId38"/>
    <p:sldId id="393" r:id="rId39"/>
    <p:sldId id="394" r:id="rId40"/>
    <p:sldId id="395" r:id="rId41"/>
    <p:sldId id="396" r:id="rId42"/>
    <p:sldId id="398" r:id="rId43"/>
    <p:sldId id="397" r:id="rId44"/>
    <p:sldId id="399" r:id="rId45"/>
    <p:sldId id="400" r:id="rId46"/>
    <p:sldId id="401" r:id="rId47"/>
    <p:sldId id="403" r:id="rId48"/>
    <p:sldId id="406" r:id="rId49"/>
    <p:sldId id="410" r:id="rId50"/>
    <p:sldId id="411" r:id="rId51"/>
    <p:sldId id="413" r:id="rId52"/>
    <p:sldId id="414" r:id="rId53"/>
    <p:sldId id="415" r:id="rId54"/>
    <p:sldId id="417" r:id="rId55"/>
    <p:sldId id="416" r:id="rId56"/>
    <p:sldId id="438" r:id="rId57"/>
    <p:sldId id="439" r:id="rId58"/>
    <p:sldId id="418" r:id="rId59"/>
    <p:sldId id="419" r:id="rId60"/>
    <p:sldId id="420" r:id="rId61"/>
    <p:sldId id="421" r:id="rId62"/>
    <p:sldId id="422" r:id="rId63"/>
    <p:sldId id="423" r:id="rId64"/>
    <p:sldId id="424" r:id="rId65"/>
    <p:sldId id="425" r:id="rId66"/>
    <p:sldId id="426" r:id="rId67"/>
    <p:sldId id="427" r:id="rId68"/>
    <p:sldId id="428" r:id="rId69"/>
    <p:sldId id="429" r:id="rId70"/>
    <p:sldId id="430" r:id="rId71"/>
    <p:sldId id="431" r:id="rId72"/>
    <p:sldId id="432" r:id="rId73"/>
    <p:sldId id="433" r:id="rId74"/>
    <p:sldId id="434" r:id="rId75"/>
    <p:sldId id="437" r:id="rId76"/>
    <p:sldId id="435" r:id="rId77"/>
    <p:sldId id="436" r:id="rId78"/>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008A3E"/>
    <a:srgbClr val="CC3300"/>
    <a:srgbClr val="A50021"/>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p:scale>
          <a:sx n="64" d="100"/>
          <a:sy n="64" d="100"/>
        </p:scale>
        <p:origin x="-606"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CF8A8C-2513-437D-9790-EA0B92C688FE}" type="datetimeFigureOut">
              <a:rPr lang="id-ID" smtClean="0"/>
              <a:t>15/04/2015</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A92315-687F-4308-90CD-C77FB4E86657}" type="slidenum">
              <a:rPr lang="id-ID" smtClean="0"/>
              <a:t>‹#›</a:t>
            </a:fld>
            <a:endParaRPr lang="id-ID"/>
          </a:p>
        </p:txBody>
      </p:sp>
    </p:spTree>
    <p:extLst>
      <p:ext uri="{BB962C8B-B14F-4D97-AF65-F5344CB8AC3E}">
        <p14:creationId xmlns:p14="http://schemas.microsoft.com/office/powerpoint/2010/main" val="285809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3E7528-56AB-4063-978A-4026FE551598}" type="datetimeFigureOut">
              <a:rPr lang="id-ID" smtClean="0"/>
              <a:t>15/04/2015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88E9757-BEEB-41DC-9B80-7DFC95757E93}"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3E7528-56AB-4063-978A-4026FE551598}" type="datetimeFigureOut">
              <a:rPr lang="id-ID" smtClean="0"/>
              <a:t>15/04/2015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88E9757-BEEB-41DC-9B80-7DFC95757E93}"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3E7528-56AB-4063-978A-4026FE551598}" type="datetimeFigureOut">
              <a:rPr lang="id-ID" smtClean="0"/>
              <a:t>15/04/2015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88E9757-BEEB-41DC-9B80-7DFC95757E93}"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3E7528-56AB-4063-978A-4026FE551598}" type="datetimeFigureOut">
              <a:rPr lang="id-ID" smtClean="0"/>
              <a:t>15/04/2015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88E9757-BEEB-41DC-9B80-7DFC95757E93}"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3E7528-56AB-4063-978A-4026FE551598}" type="datetimeFigureOut">
              <a:rPr lang="id-ID" smtClean="0"/>
              <a:t>15/04/2015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88E9757-BEEB-41DC-9B80-7DFC95757E93}"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3E7528-56AB-4063-978A-4026FE551598}" type="datetimeFigureOut">
              <a:rPr lang="id-ID" smtClean="0"/>
              <a:t>15/04/2015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88E9757-BEEB-41DC-9B80-7DFC95757E93}"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3E7528-56AB-4063-978A-4026FE551598}" type="datetimeFigureOut">
              <a:rPr lang="id-ID" smtClean="0"/>
              <a:t>15/04/2015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88E9757-BEEB-41DC-9B80-7DFC95757E93}"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3E7528-56AB-4063-978A-4026FE551598}" type="datetimeFigureOut">
              <a:rPr lang="id-ID" smtClean="0"/>
              <a:t>15/04/2015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88E9757-BEEB-41DC-9B80-7DFC95757E93}"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E7528-56AB-4063-978A-4026FE551598}" type="datetimeFigureOut">
              <a:rPr lang="id-ID" smtClean="0"/>
              <a:t>15/04/2015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88E9757-BEEB-41DC-9B80-7DFC95757E93}"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3E7528-56AB-4063-978A-4026FE551598}" type="datetimeFigureOut">
              <a:rPr lang="id-ID" smtClean="0"/>
              <a:t>15/04/2015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88E9757-BEEB-41DC-9B80-7DFC95757E93}" type="slidenum">
              <a:rPr lang="id-ID" smtClean="0"/>
              <a:t>‹#›</a:t>
            </a:fld>
            <a:endParaRPr lang="id-ID"/>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83E7528-56AB-4063-978A-4026FE551598}" type="datetimeFigureOut">
              <a:rPr lang="id-ID" smtClean="0"/>
              <a:t>15/04/2015</a:t>
            </a:fld>
            <a:endParaRPr lang="id-ID"/>
          </a:p>
        </p:txBody>
      </p:sp>
      <p:sp>
        <p:nvSpPr>
          <p:cNvPr id="9" name="Slide Number Placeholder 8"/>
          <p:cNvSpPr>
            <a:spLocks noGrp="1"/>
          </p:cNvSpPr>
          <p:nvPr>
            <p:ph type="sldNum" sz="quarter" idx="11"/>
          </p:nvPr>
        </p:nvSpPr>
        <p:spPr/>
        <p:txBody>
          <a:bodyPr/>
          <a:lstStyle/>
          <a:p>
            <a:fld id="{888E9757-BEEB-41DC-9B80-7DFC95757E93}" type="slidenum">
              <a:rPr lang="id-ID" smtClean="0"/>
              <a:t>‹#›</a:t>
            </a:fld>
            <a:endParaRPr lang="id-ID"/>
          </a:p>
        </p:txBody>
      </p:sp>
      <p:sp>
        <p:nvSpPr>
          <p:cNvPr id="10" name="Footer Placeholder 9"/>
          <p:cNvSpPr>
            <a:spLocks noGrp="1"/>
          </p:cNvSpPr>
          <p:nvPr>
            <p:ph type="ftr" sz="quarter" idx="12"/>
          </p:nvPr>
        </p:nvSpPr>
        <p:spPr/>
        <p:txBody>
          <a:bodyPr/>
          <a:lstStyle/>
          <a:p>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88E9757-BEEB-41DC-9B80-7DFC95757E93}" type="slidenum">
              <a:rPr lang="id-ID" smtClean="0"/>
              <a:t>‹#›</a:t>
            </a:fld>
            <a:endParaRPr lang="id-ID"/>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id-ID"/>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83E7528-56AB-4063-978A-4026FE551598}" type="datetimeFigureOut">
              <a:rPr lang="id-ID" smtClean="0"/>
              <a:t>15/04/2015</a:t>
            </a:fld>
            <a:endParaRPr lang="id-ID"/>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9.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0.wmf"/></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700808"/>
            <a:ext cx="7543800" cy="1728192"/>
          </a:xfrm>
          <a:solidFill>
            <a:schemeClr val="bg2">
              <a:lumMod val="75000"/>
            </a:schemeClr>
          </a:solidFill>
        </p:spPr>
        <p:txBody>
          <a:bodyPr anchor="ctr"/>
          <a:lstStyle/>
          <a:p>
            <a:r>
              <a:rPr lang="id-ID" sz="4400" dirty="0" smtClean="0">
                <a:latin typeface="Berlin Sans FB Demi" pitchFamily="34" charset="0"/>
              </a:rPr>
              <a:t>REKAYASA JALAN </a:t>
            </a:r>
            <a:br>
              <a:rPr lang="id-ID" sz="4400" dirty="0" smtClean="0">
                <a:latin typeface="Berlin Sans FB Demi" pitchFamily="34" charset="0"/>
              </a:rPr>
            </a:br>
            <a:r>
              <a:rPr lang="id-ID" sz="4000" dirty="0" smtClean="0">
                <a:latin typeface="Berlin Sans FB Demi" pitchFamily="34" charset="0"/>
              </a:rPr>
              <a:t>(TSP – 214)</a:t>
            </a:r>
            <a:endParaRPr lang="id-ID" dirty="0">
              <a:latin typeface="Berlin Sans FB Demi" pitchFamily="34" charset="0"/>
            </a:endParaRPr>
          </a:p>
        </p:txBody>
      </p:sp>
      <p:sp>
        <p:nvSpPr>
          <p:cNvPr id="3" name="Subtitle 2"/>
          <p:cNvSpPr>
            <a:spLocks noGrp="1"/>
          </p:cNvSpPr>
          <p:nvPr>
            <p:ph type="subTitle" idx="1"/>
          </p:nvPr>
        </p:nvSpPr>
        <p:spPr>
          <a:xfrm>
            <a:off x="539552" y="3501008"/>
            <a:ext cx="7488832" cy="576064"/>
          </a:xfrm>
          <a:solidFill>
            <a:schemeClr val="tx2">
              <a:lumMod val="75000"/>
            </a:schemeClr>
          </a:solidFill>
        </p:spPr>
        <p:txBody>
          <a:bodyPr>
            <a:normAutofit/>
          </a:bodyPr>
          <a:lstStyle/>
          <a:p>
            <a:r>
              <a:rPr lang="id-ID" sz="2800" b="1" dirty="0" smtClean="0">
                <a:solidFill>
                  <a:schemeClr val="bg1"/>
                </a:solidFill>
              </a:rPr>
              <a:t>BAHAN PERKERASAN JALAN </a:t>
            </a:r>
            <a:endParaRPr lang="id-ID" sz="2800" dirty="0">
              <a:solidFill>
                <a:schemeClr val="bg1"/>
              </a:solidFill>
            </a:endParaRPr>
          </a:p>
        </p:txBody>
      </p:sp>
      <p:sp>
        <p:nvSpPr>
          <p:cNvPr id="4" name="Subtitle 2"/>
          <p:cNvSpPr txBox="1">
            <a:spLocks/>
          </p:cNvSpPr>
          <p:nvPr/>
        </p:nvSpPr>
        <p:spPr>
          <a:xfrm>
            <a:off x="1646921" y="5631903"/>
            <a:ext cx="6461760" cy="1066800"/>
          </a:xfrm>
          <a:prstGeom prst="rect">
            <a:avLst/>
          </a:prstGeom>
          <a:ln w="9525">
            <a:noFill/>
          </a:ln>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r>
              <a:rPr lang="id-ID" sz="2400" b="1" spc="80" dirty="0" smtClean="0">
                <a:solidFill>
                  <a:srgbClr val="FF0000"/>
                </a:solidFill>
              </a:rPr>
              <a:t>UNIVERSITAS PEMBANGUNAN JAYA</a:t>
            </a:r>
            <a:endParaRPr lang="id-ID" sz="2400" b="1" spc="80"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53" y="5745774"/>
            <a:ext cx="851218" cy="83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646921" y="5994738"/>
            <a:ext cx="4572000" cy="584775"/>
          </a:xfrm>
          <a:prstGeom prst="rect">
            <a:avLst/>
          </a:prstGeom>
        </p:spPr>
        <p:txBody>
          <a:bodyPr>
            <a:spAutoFit/>
          </a:bodyPr>
          <a:lstStyle/>
          <a:p>
            <a:r>
              <a:rPr lang="id-ID" sz="1600" b="1" dirty="0">
                <a:latin typeface="Adobe Gothic Std B" pitchFamily="34" charset="-128"/>
                <a:ea typeface="Adobe Gothic Std B" pitchFamily="34" charset="-128"/>
              </a:rPr>
              <a:t>J</a:t>
            </a:r>
            <a:r>
              <a:rPr lang="id-ID" sz="1600" b="1" dirty="0" smtClean="0">
                <a:latin typeface="Adobe Gothic Std B" pitchFamily="34" charset="-128"/>
                <a:ea typeface="Adobe Gothic Std B" pitchFamily="34" charset="-128"/>
              </a:rPr>
              <a:t>l</a:t>
            </a:r>
            <a:r>
              <a:rPr lang="id-ID" sz="1600" b="1" dirty="0">
                <a:latin typeface="Adobe Gothic Std B" pitchFamily="34" charset="-128"/>
                <a:ea typeface="Adobe Gothic Std B" pitchFamily="34" charset="-128"/>
              </a:rPr>
              <a:t>. Boulevard Bintaro Sektor 7, Bintaro Jaya</a:t>
            </a:r>
          </a:p>
          <a:p>
            <a:r>
              <a:rPr lang="id-ID" sz="1600" b="1" dirty="0">
                <a:latin typeface="Adobe Gothic Std B" pitchFamily="34" charset="-128"/>
                <a:ea typeface="Adobe Gothic Std B" pitchFamily="34" charset="-128"/>
              </a:rPr>
              <a:t>Tangerang Selatan 15224</a:t>
            </a:r>
          </a:p>
        </p:txBody>
      </p:sp>
    </p:spTree>
    <p:extLst>
      <p:ext uri="{BB962C8B-B14F-4D97-AF65-F5344CB8AC3E}">
        <p14:creationId xmlns:p14="http://schemas.microsoft.com/office/powerpoint/2010/main" val="46705235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60648"/>
            <a:ext cx="7848872" cy="634082"/>
          </a:xfrm>
        </p:spPr>
        <p:style>
          <a:lnRef idx="2">
            <a:schemeClr val="accent1"/>
          </a:lnRef>
          <a:fillRef idx="1">
            <a:schemeClr val="lt1"/>
          </a:fillRef>
          <a:effectRef idx="0">
            <a:schemeClr val="accent1"/>
          </a:effectRef>
          <a:fontRef idx="minor">
            <a:schemeClr val="dk1"/>
          </a:fontRef>
        </p:style>
        <p:txBody>
          <a:bodyPr/>
          <a:lstStyle/>
          <a:p>
            <a:r>
              <a:rPr lang="id-ID" sz="2000" b="1" dirty="0"/>
              <a:t/>
            </a:r>
            <a:br>
              <a:rPr lang="id-ID" sz="2000" b="1" dirty="0"/>
            </a:br>
            <a:r>
              <a:rPr lang="id-ID" sz="1800" b="1" spc="150" dirty="0" smtClean="0">
                <a:solidFill>
                  <a:srgbClr val="C00000"/>
                </a:solidFill>
                <a:latin typeface="Arial Black" pitchFamily="34" charset="0"/>
              </a:rPr>
              <a:t>ELEMEN LAPIS PERMUKAAN (WEARING COURSE)</a:t>
            </a:r>
            <a:r>
              <a:rPr lang="id-ID" sz="2000" b="1" spc="150" dirty="0" smtClean="0">
                <a:solidFill>
                  <a:schemeClr val="bg1"/>
                </a:solidFill>
                <a:latin typeface="Arial Black" pitchFamily="34" charset="0"/>
              </a:rPr>
              <a:t/>
            </a:r>
            <a:br>
              <a:rPr lang="id-ID" sz="2000" b="1" spc="150" dirty="0" smtClean="0">
                <a:solidFill>
                  <a:schemeClr val="bg1"/>
                </a:solidFill>
                <a:latin typeface="Arial Black" pitchFamily="34" charset="0"/>
              </a:rPr>
            </a:br>
            <a:endParaRPr lang="id-ID" sz="2000" dirty="0">
              <a:solidFill>
                <a:schemeClr val="bg1"/>
              </a:solidFill>
              <a:latin typeface="Arial Black" pitchFamily="34" charset="0"/>
            </a:endParaRPr>
          </a:p>
        </p:txBody>
      </p:sp>
      <p:sp>
        <p:nvSpPr>
          <p:cNvPr id="4" name="TextBox 3"/>
          <p:cNvSpPr txBox="1"/>
          <p:nvPr/>
        </p:nvSpPr>
        <p:spPr>
          <a:xfrm>
            <a:off x="323528" y="1130841"/>
            <a:ext cx="7704856" cy="707886"/>
          </a:xfrm>
          <a:prstGeom prst="rect">
            <a:avLst/>
          </a:prstGeom>
          <a:noFill/>
        </p:spPr>
        <p:txBody>
          <a:bodyPr wrap="square" rtlCol="0">
            <a:spAutoFit/>
          </a:bodyPr>
          <a:lstStyle/>
          <a:p>
            <a:r>
              <a:rPr lang="id-ID" sz="2000" dirty="0" smtClean="0"/>
              <a:t>Merupakan lapisan yang kontak langsung dengan roda kendaraan, terkadang disebut juga lapisan aus.</a:t>
            </a:r>
            <a:endParaRPr lang="id-ID" sz="2000" dirty="0"/>
          </a:p>
        </p:txBody>
      </p:sp>
      <p:sp>
        <p:nvSpPr>
          <p:cNvPr id="8" name="TextBox 7"/>
          <p:cNvSpPr txBox="1"/>
          <p:nvPr/>
        </p:nvSpPr>
        <p:spPr>
          <a:xfrm>
            <a:off x="395537" y="2129661"/>
            <a:ext cx="7632847" cy="1600438"/>
          </a:xfrm>
          <a:prstGeom prst="rect">
            <a:avLst/>
          </a:prstGeom>
          <a:noFill/>
        </p:spPr>
        <p:txBody>
          <a:bodyPr wrap="square" rtlCol="0">
            <a:spAutoFit/>
          </a:bodyPr>
          <a:lstStyle/>
          <a:p>
            <a:r>
              <a:rPr lang="id-ID" sz="2000" b="1" dirty="0" smtClean="0"/>
              <a:t>FUNGSI :  </a:t>
            </a:r>
            <a:endParaRPr lang="id-ID" sz="2000" dirty="0" smtClean="0"/>
          </a:p>
          <a:p>
            <a:pPr marL="285750" indent="-285750">
              <a:buFont typeface="Arial" panose="020B0604020202020204" pitchFamily="34" charset="0"/>
              <a:buChar char="•"/>
            </a:pPr>
            <a:r>
              <a:rPr lang="id-ID" sz="2000" dirty="0" smtClean="0"/>
              <a:t>Sebagai bahan perkerasan yang menahan beban roda</a:t>
            </a:r>
          </a:p>
          <a:p>
            <a:pPr marL="285750" indent="-285750">
              <a:buFont typeface="Arial" panose="020B0604020202020204" pitchFamily="34" charset="0"/>
              <a:buChar char="•"/>
            </a:pPr>
            <a:r>
              <a:rPr lang="id-ID" sz="2000" dirty="0" smtClean="0"/>
              <a:t>Sebagai lapisan kedap air untuk emlindungi badan jalan dari kerusakan akibat cuaca</a:t>
            </a:r>
          </a:p>
          <a:p>
            <a:pPr marL="285750" indent="-285750">
              <a:buFont typeface="Arial" panose="020B0604020202020204" pitchFamily="34" charset="0"/>
              <a:buChar char="•"/>
            </a:pPr>
            <a:r>
              <a:rPr lang="id-ID" dirty="0" smtClean="0"/>
              <a:t>Sebagai lapisan aus </a:t>
            </a:r>
            <a:endParaRPr lang="id-ID" dirty="0"/>
          </a:p>
        </p:txBody>
      </p:sp>
      <p:sp>
        <p:nvSpPr>
          <p:cNvPr id="10" name="TextBox 9"/>
          <p:cNvSpPr txBox="1"/>
          <p:nvPr/>
        </p:nvSpPr>
        <p:spPr>
          <a:xfrm>
            <a:off x="395537" y="3861048"/>
            <a:ext cx="7200799" cy="2554545"/>
          </a:xfrm>
          <a:prstGeom prst="rect">
            <a:avLst/>
          </a:prstGeom>
          <a:noFill/>
        </p:spPr>
        <p:txBody>
          <a:bodyPr wrap="square" rtlCol="0">
            <a:spAutoFit/>
          </a:bodyPr>
          <a:lstStyle/>
          <a:p>
            <a:r>
              <a:rPr lang="id-ID" sz="2000" b="1" dirty="0" smtClean="0"/>
              <a:t>DAPAT BERUPA :</a:t>
            </a:r>
            <a:endParaRPr lang="id-ID" sz="2000" dirty="0" smtClean="0"/>
          </a:p>
          <a:p>
            <a:pPr marL="285750" indent="-285750">
              <a:buFont typeface="Arial" panose="020B0604020202020204" pitchFamily="34" charset="0"/>
              <a:buChar char="•"/>
            </a:pPr>
            <a:r>
              <a:rPr lang="id-ID" sz="2000" dirty="0" smtClean="0"/>
              <a:t>Campuran bahan agregat dan aspal , bahan aspal digunakan sebagai bahan pengikat dan agar lapisan dapat kedap air</a:t>
            </a:r>
          </a:p>
          <a:p>
            <a:pPr marL="285750" indent="-285750">
              <a:buFont typeface="Arial" panose="020B0604020202020204" pitchFamily="34" charset="0"/>
              <a:buChar char="•"/>
            </a:pPr>
            <a:r>
              <a:rPr lang="id-ID" sz="2000" dirty="0" smtClean="0"/>
              <a:t>Asphaltic concrete</a:t>
            </a:r>
          </a:p>
          <a:p>
            <a:pPr marL="285750" indent="-285750">
              <a:buFont typeface="Arial" panose="020B0604020202020204" pitchFamily="34" charset="0"/>
              <a:buChar char="•"/>
            </a:pPr>
            <a:r>
              <a:rPr lang="id-ID" sz="2000" dirty="0" smtClean="0"/>
              <a:t>Lasbutag</a:t>
            </a:r>
          </a:p>
          <a:p>
            <a:pPr marL="285750" indent="-285750">
              <a:buFont typeface="Arial" panose="020B0604020202020204" pitchFamily="34" charset="0"/>
              <a:buChar char="•"/>
            </a:pPr>
            <a:r>
              <a:rPr lang="id-ID" sz="2000" dirty="0" smtClean="0"/>
              <a:t>Latasir, buras, burda</a:t>
            </a:r>
          </a:p>
          <a:p>
            <a:pPr marL="285750" indent="-285750">
              <a:buFont typeface="Arial" panose="020B0604020202020204" pitchFamily="34" charset="0"/>
              <a:buChar char="•"/>
            </a:pPr>
            <a:r>
              <a:rPr lang="id-ID" sz="2000" dirty="0" smtClean="0"/>
              <a:t>Stone Mastic Asphalt</a:t>
            </a:r>
          </a:p>
          <a:p>
            <a:endParaRPr lang="id-ID" dirty="0"/>
          </a:p>
        </p:txBody>
      </p:sp>
    </p:spTree>
    <p:extLst>
      <p:ext uri="{BB962C8B-B14F-4D97-AF65-F5344CB8AC3E}">
        <p14:creationId xmlns:p14="http://schemas.microsoft.com/office/powerpoint/2010/main" val="2542331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60648"/>
            <a:ext cx="7848872" cy="634082"/>
          </a:xfrm>
          <a:solidFill>
            <a:srgbClr val="002060"/>
          </a:solidFill>
        </p:spPr>
        <p:txBody>
          <a:bodyPr/>
          <a:lstStyle/>
          <a:p>
            <a:r>
              <a:rPr lang="id-ID" sz="2000" b="1" dirty="0"/>
              <a:t/>
            </a:r>
            <a:br>
              <a:rPr lang="id-ID" sz="2000" b="1" dirty="0"/>
            </a:br>
            <a:r>
              <a:rPr lang="id-ID" sz="2000" b="1" spc="150" dirty="0" smtClean="0">
                <a:solidFill>
                  <a:schemeClr val="bg1"/>
                </a:solidFill>
                <a:latin typeface="Arial Black" pitchFamily="34" charset="0"/>
              </a:rPr>
              <a:t>BAHAN UTAMA PERKERASAN :</a:t>
            </a:r>
            <a:br>
              <a:rPr lang="id-ID" sz="2000" b="1" spc="150" dirty="0" smtClean="0">
                <a:solidFill>
                  <a:schemeClr val="bg1"/>
                </a:solidFill>
                <a:latin typeface="Arial Black" pitchFamily="34" charset="0"/>
              </a:rPr>
            </a:br>
            <a:endParaRPr lang="id-ID" sz="2000" dirty="0">
              <a:solidFill>
                <a:schemeClr val="bg1"/>
              </a:solidFill>
              <a:latin typeface="Arial Black" pitchFamily="34" charset="0"/>
            </a:endParaRPr>
          </a:p>
        </p:txBody>
      </p:sp>
      <p:sp>
        <p:nvSpPr>
          <p:cNvPr id="3" name="Rectangle 2"/>
          <p:cNvSpPr/>
          <p:nvPr/>
        </p:nvSpPr>
        <p:spPr>
          <a:xfrm>
            <a:off x="395536" y="1124744"/>
            <a:ext cx="7704856" cy="3970318"/>
          </a:xfrm>
          <a:prstGeom prst="rect">
            <a:avLst/>
          </a:prstGeom>
        </p:spPr>
        <p:txBody>
          <a:bodyPr wrap="square">
            <a:spAutoFit/>
          </a:bodyPr>
          <a:lstStyle/>
          <a:p>
            <a:r>
              <a:rPr lang="id-ID" sz="2400" dirty="0"/>
              <a:t>Material yang utama dalam bahan perkerasan lentur terdiri dari bahan </a:t>
            </a:r>
            <a:r>
              <a:rPr lang="id-ID" sz="2400" dirty="0" smtClean="0"/>
              <a:t>:</a:t>
            </a:r>
          </a:p>
          <a:p>
            <a:endParaRPr lang="id-ID" sz="2400" dirty="0"/>
          </a:p>
          <a:p>
            <a:pPr marL="285750" lvl="0" indent="-285750">
              <a:lnSpc>
                <a:spcPct val="150000"/>
              </a:lnSpc>
              <a:buFont typeface="Arial" panose="020B0604020202020204" pitchFamily="34" charset="0"/>
              <a:buChar char="•"/>
            </a:pPr>
            <a:r>
              <a:rPr lang="id-ID" sz="2400" b="1" dirty="0"/>
              <a:t>TANAH, </a:t>
            </a:r>
            <a:r>
              <a:rPr lang="id-ID" sz="2400" dirty="0"/>
              <a:t>yang umumnya dominan pada elemen perkerasan tanah dasar</a:t>
            </a:r>
          </a:p>
          <a:p>
            <a:pPr marL="285750" lvl="0" indent="-285750">
              <a:lnSpc>
                <a:spcPct val="150000"/>
              </a:lnSpc>
              <a:buFont typeface="Arial" panose="020B0604020202020204" pitchFamily="34" charset="0"/>
              <a:buChar char="•"/>
            </a:pPr>
            <a:r>
              <a:rPr lang="id-ID" sz="2400" b="1" dirty="0"/>
              <a:t>PASIR</a:t>
            </a:r>
          </a:p>
          <a:p>
            <a:pPr marL="285750" lvl="0" indent="-285750">
              <a:lnSpc>
                <a:spcPct val="150000"/>
              </a:lnSpc>
              <a:buFont typeface="Arial" panose="020B0604020202020204" pitchFamily="34" charset="0"/>
              <a:buChar char="•"/>
            </a:pPr>
            <a:r>
              <a:rPr lang="id-ID" sz="2400" b="1" dirty="0"/>
              <a:t>AGREGAT PECAH</a:t>
            </a:r>
          </a:p>
          <a:p>
            <a:pPr marL="285750" lvl="0" indent="-285750">
              <a:lnSpc>
                <a:spcPct val="150000"/>
              </a:lnSpc>
              <a:buFont typeface="Arial" panose="020B0604020202020204" pitchFamily="34" charset="0"/>
              <a:buChar char="•"/>
            </a:pPr>
            <a:r>
              <a:rPr lang="id-ID" sz="2400" b="1" dirty="0"/>
              <a:t>ASPAL</a:t>
            </a:r>
          </a:p>
        </p:txBody>
      </p:sp>
    </p:spTree>
    <p:extLst>
      <p:ext uri="{BB962C8B-B14F-4D97-AF65-F5344CB8AC3E}">
        <p14:creationId xmlns:p14="http://schemas.microsoft.com/office/powerpoint/2010/main" val="1210714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FREDY SITORUS\Pictures\subgrade-preparation-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3688" y="1916832"/>
            <a:ext cx="4661747" cy="349805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2150345" y="1921085"/>
            <a:ext cx="3888432" cy="634082"/>
          </a:xfrm>
          <a:solidFill>
            <a:schemeClr val="lt1">
              <a:alpha val="39000"/>
            </a:schemeClr>
          </a:solidFill>
          <a:effectLst>
            <a:reflection blurRad="6350" stA="50000" endA="300" endPos="90000" dir="5400000" sy="-100000" algn="bl" rotWithShape="0"/>
          </a:effectLst>
        </p:spPr>
        <p:style>
          <a:lnRef idx="2">
            <a:schemeClr val="accent1"/>
          </a:lnRef>
          <a:fillRef idx="1">
            <a:schemeClr val="lt1"/>
          </a:fillRef>
          <a:effectRef idx="0">
            <a:schemeClr val="accent1"/>
          </a:effectRef>
          <a:fontRef idx="minor">
            <a:schemeClr val="dk1"/>
          </a:fontRef>
        </p:style>
        <p:txBody>
          <a:bodyPr/>
          <a:lstStyle/>
          <a:p>
            <a:pPr algn="ctr"/>
            <a:r>
              <a:rPr lang="id-ID" sz="2800" b="1" dirty="0"/>
              <a:t/>
            </a:r>
            <a:br>
              <a:rPr lang="id-ID" sz="2800" b="1" dirty="0"/>
            </a:br>
            <a:r>
              <a:rPr lang="id-ID" sz="2800" b="1" spc="150" dirty="0" smtClean="0">
                <a:solidFill>
                  <a:srgbClr val="C00000"/>
                </a:solidFill>
                <a:latin typeface="Arial Black" pitchFamily="34" charset="0"/>
              </a:rPr>
              <a:t>TANAH DASAR </a:t>
            </a:r>
            <a:r>
              <a:rPr lang="id-ID" sz="2800" b="1" spc="150" dirty="0" smtClean="0">
                <a:solidFill>
                  <a:schemeClr val="bg1"/>
                </a:solidFill>
                <a:latin typeface="Arial Black" pitchFamily="34" charset="0"/>
              </a:rPr>
              <a:t/>
            </a:r>
            <a:br>
              <a:rPr lang="id-ID" sz="2800" b="1" spc="150" dirty="0" smtClean="0">
                <a:solidFill>
                  <a:schemeClr val="bg1"/>
                </a:solidFill>
                <a:latin typeface="Arial Black" pitchFamily="34" charset="0"/>
              </a:rPr>
            </a:br>
            <a:endParaRPr lang="id-ID" sz="2800" dirty="0">
              <a:solidFill>
                <a:schemeClr val="bg1"/>
              </a:solidFill>
              <a:latin typeface="Arial Black" pitchFamily="34" charset="0"/>
            </a:endParaRPr>
          </a:p>
        </p:txBody>
      </p:sp>
    </p:spTree>
    <p:extLst>
      <p:ext uri="{BB962C8B-B14F-4D97-AF65-F5344CB8AC3E}">
        <p14:creationId xmlns:p14="http://schemas.microsoft.com/office/powerpoint/2010/main" val="3881649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60648"/>
            <a:ext cx="7848872" cy="634082"/>
          </a:xfrm>
        </p:spPr>
        <p:style>
          <a:lnRef idx="0">
            <a:schemeClr val="accent5"/>
          </a:lnRef>
          <a:fillRef idx="3">
            <a:schemeClr val="accent5"/>
          </a:fillRef>
          <a:effectRef idx="3">
            <a:schemeClr val="accent5"/>
          </a:effectRef>
          <a:fontRef idx="minor">
            <a:schemeClr val="lt1"/>
          </a:fontRef>
        </p:style>
        <p:txBody>
          <a:bodyPr/>
          <a:lstStyle/>
          <a:p>
            <a:r>
              <a:rPr lang="id-ID" sz="2000" b="1" dirty="0"/>
              <a:t/>
            </a:r>
            <a:br>
              <a:rPr lang="id-ID" sz="2000" b="1" dirty="0"/>
            </a:br>
            <a:r>
              <a:rPr lang="id-ID" sz="2000" b="1" spc="150" dirty="0" smtClean="0">
                <a:solidFill>
                  <a:schemeClr val="bg1"/>
                </a:solidFill>
                <a:latin typeface="Arial Black" pitchFamily="34" charset="0"/>
              </a:rPr>
              <a:t>TANAH DASAR (SUBGRADE)</a:t>
            </a:r>
            <a:br>
              <a:rPr lang="id-ID" sz="2000" b="1" spc="150" dirty="0" smtClean="0">
                <a:solidFill>
                  <a:schemeClr val="bg1"/>
                </a:solidFill>
                <a:latin typeface="Arial Black" pitchFamily="34" charset="0"/>
              </a:rPr>
            </a:br>
            <a:endParaRPr lang="id-ID" sz="2000" dirty="0">
              <a:solidFill>
                <a:schemeClr val="bg1"/>
              </a:solidFill>
              <a:latin typeface="Arial Black" pitchFamily="34" charset="0"/>
            </a:endParaRPr>
          </a:p>
        </p:txBody>
      </p:sp>
      <p:sp>
        <p:nvSpPr>
          <p:cNvPr id="2" name="TextBox 1"/>
          <p:cNvSpPr txBox="1"/>
          <p:nvPr/>
        </p:nvSpPr>
        <p:spPr>
          <a:xfrm>
            <a:off x="395536" y="1196752"/>
            <a:ext cx="7632848" cy="984885"/>
          </a:xfrm>
          <a:prstGeom prst="rect">
            <a:avLst/>
          </a:prstGeom>
          <a:noFill/>
        </p:spPr>
        <p:txBody>
          <a:bodyPr wrap="square" rtlCol="0">
            <a:spAutoFit/>
          </a:bodyPr>
          <a:lstStyle/>
          <a:p>
            <a:r>
              <a:rPr lang="id-ID" sz="2000" b="1" u="sng" dirty="0" smtClean="0"/>
              <a:t>KEAWETAN</a:t>
            </a:r>
            <a:r>
              <a:rPr lang="id-ID" sz="2000" dirty="0" smtClean="0"/>
              <a:t> DAN </a:t>
            </a:r>
            <a:r>
              <a:rPr lang="id-ID" sz="2000" b="1" u="sng" dirty="0" smtClean="0"/>
              <a:t>KEKUATAN</a:t>
            </a:r>
            <a:r>
              <a:rPr lang="id-ID" sz="2000" dirty="0" smtClean="0"/>
              <a:t> konstruksi perkerasan sangat </a:t>
            </a:r>
            <a:r>
              <a:rPr lang="id-ID" sz="2000" dirty="0"/>
              <a:t>dipengaruhi oleh karakteristik tanah </a:t>
            </a:r>
            <a:r>
              <a:rPr lang="id-ID" sz="2000" dirty="0" smtClean="0"/>
              <a:t>dasar.</a:t>
            </a:r>
          </a:p>
          <a:p>
            <a:endParaRPr lang="id-ID" dirty="0"/>
          </a:p>
        </p:txBody>
      </p:sp>
      <p:sp>
        <p:nvSpPr>
          <p:cNvPr id="4" name="TextBox 3"/>
          <p:cNvSpPr txBox="1"/>
          <p:nvPr/>
        </p:nvSpPr>
        <p:spPr>
          <a:xfrm>
            <a:off x="2467932" y="3355095"/>
            <a:ext cx="2520682" cy="830997"/>
          </a:xfrm>
          <a:prstGeom prst="rect">
            <a:avLst/>
          </a:prstGeom>
          <a:noFill/>
        </p:spPr>
        <p:txBody>
          <a:bodyPr wrap="square" rtlCol="0">
            <a:spAutoFit/>
          </a:bodyPr>
          <a:lstStyle/>
          <a:p>
            <a:pPr algn="ctr"/>
            <a:r>
              <a:rPr lang="id-ID" sz="2400" b="1" dirty="0" smtClean="0">
                <a:solidFill>
                  <a:srgbClr val="002060"/>
                </a:solidFill>
              </a:rPr>
              <a:t>PERMASALAHAN TANAH DASAR </a:t>
            </a:r>
            <a:endParaRPr lang="id-ID" sz="2400" b="1" dirty="0">
              <a:solidFill>
                <a:srgbClr val="002060"/>
              </a:solidFill>
            </a:endParaRPr>
          </a:p>
        </p:txBody>
      </p:sp>
      <p:sp>
        <p:nvSpPr>
          <p:cNvPr id="8" name="TextBox 7"/>
          <p:cNvSpPr txBox="1"/>
          <p:nvPr/>
        </p:nvSpPr>
        <p:spPr>
          <a:xfrm>
            <a:off x="5983284" y="2705073"/>
            <a:ext cx="1865704" cy="461665"/>
          </a:xfrm>
          <a:prstGeom prst="rect">
            <a:avLst/>
          </a:prstGeom>
          <a:noFill/>
        </p:spPr>
        <p:txBody>
          <a:bodyPr wrap="none" rtlCol="0">
            <a:spAutoFit/>
          </a:bodyPr>
          <a:lstStyle/>
          <a:p>
            <a:r>
              <a:rPr lang="id-ID" sz="2400" b="1" dirty="0" smtClean="0"/>
              <a:t>Sifat swelling</a:t>
            </a:r>
            <a:endParaRPr lang="id-ID" sz="2400" b="1" dirty="0"/>
          </a:p>
        </p:txBody>
      </p:sp>
      <p:sp>
        <p:nvSpPr>
          <p:cNvPr id="9" name="TextBox 8"/>
          <p:cNvSpPr txBox="1"/>
          <p:nvPr/>
        </p:nvSpPr>
        <p:spPr>
          <a:xfrm>
            <a:off x="5417653" y="4293096"/>
            <a:ext cx="2304256" cy="1200329"/>
          </a:xfrm>
          <a:prstGeom prst="rect">
            <a:avLst/>
          </a:prstGeom>
          <a:noFill/>
        </p:spPr>
        <p:txBody>
          <a:bodyPr wrap="square" rtlCol="0">
            <a:spAutoFit/>
          </a:bodyPr>
          <a:lstStyle/>
          <a:p>
            <a:r>
              <a:rPr lang="id-ID" sz="2400" b="1" dirty="0" smtClean="0"/>
              <a:t>Daya dukung tanah tidak merata</a:t>
            </a:r>
            <a:endParaRPr lang="id-ID" sz="2400" b="1" dirty="0"/>
          </a:p>
        </p:txBody>
      </p:sp>
      <p:cxnSp>
        <p:nvCxnSpPr>
          <p:cNvPr id="11" name="Curved Connector 10"/>
          <p:cNvCxnSpPr>
            <a:stCxn id="4" idx="0"/>
          </p:cNvCxnSpPr>
          <p:nvPr/>
        </p:nvCxnSpPr>
        <p:spPr>
          <a:xfrm rot="16200000" flipV="1">
            <a:off x="2722158" y="2348979"/>
            <a:ext cx="479695" cy="1532537"/>
          </a:xfrm>
          <a:prstGeom prst="curved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3106" y="2307166"/>
            <a:ext cx="2304256" cy="1569660"/>
          </a:xfrm>
          <a:prstGeom prst="rect">
            <a:avLst/>
          </a:prstGeom>
          <a:noFill/>
        </p:spPr>
        <p:txBody>
          <a:bodyPr wrap="square" rtlCol="0">
            <a:spAutoFit/>
          </a:bodyPr>
          <a:lstStyle/>
          <a:p>
            <a:r>
              <a:rPr lang="id-ID" sz="2400" b="1" dirty="0" smtClean="0"/>
              <a:t>Lendutan selama dan sesudah pembebanan</a:t>
            </a:r>
            <a:endParaRPr lang="id-ID" sz="2400" b="1" dirty="0"/>
          </a:p>
        </p:txBody>
      </p:sp>
      <p:sp>
        <p:nvSpPr>
          <p:cNvPr id="14" name="TextBox 13"/>
          <p:cNvSpPr txBox="1"/>
          <p:nvPr/>
        </p:nvSpPr>
        <p:spPr>
          <a:xfrm>
            <a:off x="535632" y="4653136"/>
            <a:ext cx="1660105" cy="1200329"/>
          </a:xfrm>
          <a:prstGeom prst="rect">
            <a:avLst/>
          </a:prstGeom>
          <a:noFill/>
        </p:spPr>
        <p:txBody>
          <a:bodyPr wrap="square" rtlCol="0">
            <a:spAutoFit/>
          </a:bodyPr>
          <a:lstStyle/>
          <a:p>
            <a:r>
              <a:rPr lang="id-ID" sz="2400" b="1" dirty="0" smtClean="0"/>
              <a:t>Pemadatan yang tidak sempurna</a:t>
            </a:r>
            <a:endParaRPr lang="id-ID" sz="2400" b="1" dirty="0"/>
          </a:p>
        </p:txBody>
      </p:sp>
      <p:cxnSp>
        <p:nvCxnSpPr>
          <p:cNvPr id="15" name="Curved Connector 14"/>
          <p:cNvCxnSpPr/>
          <p:nvPr/>
        </p:nvCxnSpPr>
        <p:spPr>
          <a:xfrm flipV="1">
            <a:off x="5003304" y="3091996"/>
            <a:ext cx="792832" cy="515327"/>
          </a:xfrm>
          <a:prstGeom prst="curvedConnector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a:off x="4860032" y="3972908"/>
            <a:ext cx="539688" cy="504082"/>
          </a:xfrm>
          <a:prstGeom prst="curvedConnector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urved Connector 23"/>
          <p:cNvCxnSpPr/>
          <p:nvPr/>
        </p:nvCxnSpPr>
        <p:spPr>
          <a:xfrm rot="10800000" flipV="1">
            <a:off x="2051721" y="4186090"/>
            <a:ext cx="910287" cy="467045"/>
          </a:xfrm>
          <a:prstGeom prst="curvedConnector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898221" y="4893260"/>
            <a:ext cx="1660105" cy="461665"/>
          </a:xfrm>
          <a:prstGeom prst="rect">
            <a:avLst/>
          </a:prstGeom>
          <a:noFill/>
        </p:spPr>
        <p:txBody>
          <a:bodyPr wrap="square" rtlCol="0">
            <a:spAutoFit/>
          </a:bodyPr>
          <a:lstStyle/>
          <a:p>
            <a:r>
              <a:rPr lang="id-ID" sz="2400" b="1" dirty="0" smtClean="0"/>
              <a:t>settlement</a:t>
            </a:r>
            <a:endParaRPr lang="id-ID" sz="2400" b="1" dirty="0"/>
          </a:p>
        </p:txBody>
      </p:sp>
      <p:cxnSp>
        <p:nvCxnSpPr>
          <p:cNvPr id="30" name="Curved Connector 29"/>
          <p:cNvCxnSpPr>
            <a:stCxn id="4" idx="2"/>
          </p:cNvCxnSpPr>
          <p:nvPr/>
        </p:nvCxnSpPr>
        <p:spPr>
          <a:xfrm rot="5400000">
            <a:off x="3292497" y="4457484"/>
            <a:ext cx="707168" cy="164385"/>
          </a:xfrm>
          <a:prstGeom prst="curved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101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1268760"/>
            <a:ext cx="3914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70149" y="3209041"/>
            <a:ext cx="2141612" cy="369332"/>
          </a:xfrm>
          <a:prstGeom prst="rect">
            <a:avLst/>
          </a:prstGeom>
          <a:noFill/>
        </p:spPr>
        <p:txBody>
          <a:bodyPr wrap="none" rtlCol="0">
            <a:spAutoFit/>
          </a:bodyPr>
          <a:lstStyle/>
          <a:p>
            <a:r>
              <a:rPr lang="id-ID" dirty="0" smtClean="0"/>
              <a:t>Permanen deformasi</a:t>
            </a:r>
            <a:endParaRPr lang="id-ID" dirty="0"/>
          </a:p>
        </p:txBody>
      </p:sp>
      <p:pic>
        <p:nvPicPr>
          <p:cNvPr id="1027" name="Picture 3" descr="C:\Users\FREDY SITORUS\Pictures\Subbase_ruttin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016" y="953191"/>
            <a:ext cx="3394216" cy="25456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94761" y="3730773"/>
            <a:ext cx="1037400" cy="369332"/>
          </a:xfrm>
          <a:prstGeom prst="rect">
            <a:avLst/>
          </a:prstGeom>
          <a:noFill/>
        </p:spPr>
        <p:txBody>
          <a:bodyPr wrap="none" rtlCol="0">
            <a:spAutoFit/>
          </a:bodyPr>
          <a:lstStyle/>
          <a:p>
            <a:r>
              <a:rPr lang="id-ID" dirty="0" smtClean="0"/>
              <a:t>RUTTING</a:t>
            </a:r>
            <a:endParaRPr lang="id-ID" dirty="0"/>
          </a:p>
        </p:txBody>
      </p:sp>
      <p:pic>
        <p:nvPicPr>
          <p:cNvPr id="33794" name="Picture 2" descr="C:\Users\FREDY SITORUS\Pictures\mudcrack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8397" y="3731073"/>
            <a:ext cx="3236792" cy="24236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15663" y="6309320"/>
            <a:ext cx="2993833" cy="369332"/>
          </a:xfrm>
          <a:prstGeom prst="rect">
            <a:avLst/>
          </a:prstGeom>
          <a:noFill/>
        </p:spPr>
        <p:txBody>
          <a:bodyPr wrap="none" rtlCol="0">
            <a:spAutoFit/>
          </a:bodyPr>
          <a:lstStyle/>
          <a:p>
            <a:r>
              <a:rPr lang="id-ID" dirty="0" smtClean="0"/>
              <a:t>Swelling pada tanah ekspansif</a:t>
            </a:r>
            <a:endParaRPr lang="id-ID" dirty="0"/>
          </a:p>
        </p:txBody>
      </p:sp>
    </p:spTree>
    <p:extLst>
      <p:ext uri="{BB962C8B-B14F-4D97-AF65-F5344CB8AC3E}">
        <p14:creationId xmlns:p14="http://schemas.microsoft.com/office/powerpoint/2010/main" val="727600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60648"/>
            <a:ext cx="7848872" cy="634082"/>
          </a:xfrm>
        </p:spPr>
        <p:style>
          <a:lnRef idx="2">
            <a:schemeClr val="accent1"/>
          </a:lnRef>
          <a:fillRef idx="1">
            <a:schemeClr val="lt1"/>
          </a:fillRef>
          <a:effectRef idx="0">
            <a:schemeClr val="accent1"/>
          </a:effectRef>
          <a:fontRef idx="minor">
            <a:schemeClr val="dk1"/>
          </a:fontRef>
        </p:style>
        <p:txBody>
          <a:bodyPr/>
          <a:lstStyle/>
          <a:p>
            <a:r>
              <a:rPr lang="id-ID" sz="2000" b="1" dirty="0" smtClean="0"/>
              <a:t/>
            </a:r>
            <a:br>
              <a:rPr lang="id-ID" sz="2000" b="1" dirty="0" smtClean="0"/>
            </a:br>
            <a:r>
              <a:rPr lang="id-ID" sz="2000" b="1" spc="150" dirty="0" smtClean="0">
                <a:solidFill>
                  <a:srgbClr val="002060"/>
                </a:solidFill>
                <a:latin typeface="Arial Black" pitchFamily="34" charset="0"/>
              </a:rPr>
              <a:t>Tanah dasar dapat berupa :</a:t>
            </a:r>
            <a:r>
              <a:rPr lang="id-ID" sz="2000" b="1" spc="150" dirty="0" smtClean="0">
                <a:solidFill>
                  <a:schemeClr val="bg1"/>
                </a:solidFill>
                <a:latin typeface="Arial Black" pitchFamily="34" charset="0"/>
              </a:rPr>
              <a:t>)</a:t>
            </a:r>
            <a:br>
              <a:rPr lang="id-ID" sz="2000" b="1" spc="150" dirty="0" smtClean="0">
                <a:solidFill>
                  <a:schemeClr val="bg1"/>
                </a:solidFill>
                <a:latin typeface="Arial Black" pitchFamily="34" charset="0"/>
              </a:rPr>
            </a:br>
            <a:endParaRPr lang="id-ID" sz="2000" dirty="0">
              <a:solidFill>
                <a:schemeClr val="bg1"/>
              </a:solidFill>
              <a:latin typeface="Arial Black" pitchFamily="34" charset="0"/>
            </a:endParaRPr>
          </a:p>
        </p:txBody>
      </p:sp>
      <p:sp>
        <p:nvSpPr>
          <p:cNvPr id="3" name="Rectangle 2"/>
          <p:cNvSpPr/>
          <p:nvPr/>
        </p:nvSpPr>
        <p:spPr>
          <a:xfrm>
            <a:off x="323528" y="1196752"/>
            <a:ext cx="7128792" cy="1200329"/>
          </a:xfrm>
          <a:prstGeom prst="rect">
            <a:avLst/>
          </a:prstGeom>
        </p:spPr>
        <p:txBody>
          <a:bodyPr wrap="square">
            <a:spAutoFit/>
          </a:bodyPr>
          <a:lstStyle/>
          <a:p>
            <a:pPr marL="342900" lvl="0" indent="-342900">
              <a:buFont typeface="Arial" panose="020B0604020202020204" pitchFamily="34" charset="0"/>
              <a:buChar char="•"/>
            </a:pPr>
            <a:r>
              <a:rPr lang="id-ID" sz="2400" dirty="0"/>
              <a:t>Kondisi tanah asli</a:t>
            </a:r>
          </a:p>
          <a:p>
            <a:pPr marL="342900" lvl="0" indent="-342900">
              <a:buFont typeface="Arial" panose="020B0604020202020204" pitchFamily="34" charset="0"/>
              <a:buChar char="•"/>
            </a:pPr>
            <a:r>
              <a:rPr lang="id-ID" sz="2400" dirty="0"/>
              <a:t>Tanah dasar berasal dari timbunan</a:t>
            </a:r>
          </a:p>
          <a:p>
            <a:pPr marL="342900" lvl="0" indent="-342900">
              <a:buFont typeface="Arial" panose="020B0604020202020204" pitchFamily="34" charset="0"/>
              <a:buChar char="•"/>
            </a:pPr>
            <a:r>
              <a:rPr lang="id-ID" sz="2400" dirty="0"/>
              <a:t>Tanah dasar berasal dari hasil galian.</a:t>
            </a:r>
          </a:p>
        </p:txBody>
      </p:sp>
      <p:pic>
        <p:nvPicPr>
          <p:cNvPr id="16" name="Picture 15"/>
          <p:cNvPicPr/>
          <p:nvPr/>
        </p:nvPicPr>
        <p:blipFill>
          <a:blip r:embed="rId2"/>
          <a:stretch>
            <a:fillRect/>
          </a:stretch>
        </p:blipFill>
        <p:spPr>
          <a:xfrm>
            <a:off x="1157368" y="2375400"/>
            <a:ext cx="6264696" cy="4232461"/>
          </a:xfrm>
          <a:prstGeom prst="rect">
            <a:avLst/>
          </a:prstGeom>
        </p:spPr>
      </p:pic>
    </p:spTree>
    <p:extLst>
      <p:ext uri="{BB962C8B-B14F-4D97-AF65-F5344CB8AC3E}">
        <p14:creationId xmlns:p14="http://schemas.microsoft.com/office/powerpoint/2010/main" val="1752853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20976" y="1196752"/>
            <a:ext cx="5891184" cy="5328592"/>
          </a:xfrm>
          <a:prstGeom prst="roundRect">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itle 1"/>
          <p:cNvSpPr>
            <a:spLocks noGrp="1"/>
          </p:cNvSpPr>
          <p:nvPr>
            <p:ph type="title"/>
          </p:nvPr>
        </p:nvSpPr>
        <p:spPr>
          <a:xfrm>
            <a:off x="395536" y="260648"/>
            <a:ext cx="7848872" cy="634082"/>
          </a:xfrm>
        </p:spPr>
        <p:style>
          <a:lnRef idx="2">
            <a:schemeClr val="accent1"/>
          </a:lnRef>
          <a:fillRef idx="1">
            <a:schemeClr val="lt1"/>
          </a:fillRef>
          <a:effectRef idx="0">
            <a:schemeClr val="accent1"/>
          </a:effectRef>
          <a:fontRef idx="minor">
            <a:schemeClr val="dk1"/>
          </a:fontRef>
        </p:style>
        <p:txBody>
          <a:bodyPr/>
          <a:lstStyle/>
          <a:p>
            <a:r>
              <a:rPr lang="id-ID" sz="2000" b="1" dirty="0" smtClean="0"/>
              <a:t/>
            </a:r>
            <a:br>
              <a:rPr lang="id-ID" sz="2000" b="1" dirty="0" smtClean="0"/>
            </a:br>
            <a:r>
              <a:rPr lang="id-ID" sz="2000" b="1" spc="150" dirty="0" smtClean="0">
                <a:solidFill>
                  <a:srgbClr val="002060"/>
                </a:solidFill>
                <a:latin typeface="Arial Black" pitchFamily="34" charset="0"/>
              </a:rPr>
              <a:t>Prinsip Dasar Subgrade :</a:t>
            </a:r>
            <a:br>
              <a:rPr lang="id-ID" sz="2000" b="1" spc="150" dirty="0" smtClean="0">
                <a:solidFill>
                  <a:srgbClr val="002060"/>
                </a:solidFill>
                <a:latin typeface="Arial Black" pitchFamily="34" charset="0"/>
              </a:rPr>
            </a:br>
            <a:endParaRPr lang="id-ID" sz="2000" dirty="0">
              <a:solidFill>
                <a:schemeClr val="bg1"/>
              </a:solidFill>
              <a:latin typeface="Arial Black" pitchFamily="34" charset="0"/>
            </a:endParaRPr>
          </a:p>
        </p:txBody>
      </p:sp>
      <p:sp>
        <p:nvSpPr>
          <p:cNvPr id="2" name="TextBox 1"/>
          <p:cNvSpPr txBox="1"/>
          <p:nvPr/>
        </p:nvSpPr>
        <p:spPr>
          <a:xfrm>
            <a:off x="539552" y="1628800"/>
            <a:ext cx="504056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d-ID" sz="2400" b="1" dirty="0" smtClean="0"/>
              <a:t>Lapisan tanah dasar harus mampu menyediakan pondasi yang stabil </a:t>
            </a:r>
            <a:endParaRPr lang="id-ID" b="1" dirty="0"/>
          </a:p>
        </p:txBody>
      </p:sp>
      <p:sp>
        <p:nvSpPr>
          <p:cNvPr id="4" name="Down Arrow 3"/>
          <p:cNvSpPr/>
          <p:nvPr/>
        </p:nvSpPr>
        <p:spPr>
          <a:xfrm>
            <a:off x="2735796" y="2491883"/>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Rectangle 4"/>
          <p:cNvSpPr/>
          <p:nvPr/>
        </p:nvSpPr>
        <p:spPr>
          <a:xfrm>
            <a:off x="539552" y="3187072"/>
            <a:ext cx="5040559"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d-ID" sz="2400" b="1" dirty="0">
                <a:solidFill>
                  <a:schemeClr val="dk1"/>
                </a:solidFill>
              </a:rPr>
              <a:t>tidak mengalami defleksi berlebihan apabila mengalami pembebanan dinamik</a:t>
            </a:r>
          </a:p>
        </p:txBody>
      </p:sp>
      <p:sp>
        <p:nvSpPr>
          <p:cNvPr id="8" name="Rectangle 7"/>
          <p:cNvSpPr/>
          <p:nvPr/>
        </p:nvSpPr>
        <p:spPr>
          <a:xfrm>
            <a:off x="539552" y="5352217"/>
            <a:ext cx="4896544"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d-ID" sz="2400" b="1" dirty="0" smtClean="0">
                <a:solidFill>
                  <a:schemeClr val="dk1"/>
                </a:solidFill>
              </a:rPr>
              <a:t>Mempertahankan kadar air sesuai toleransi</a:t>
            </a:r>
            <a:endParaRPr lang="id-ID" sz="2400" b="1" dirty="0">
              <a:solidFill>
                <a:schemeClr val="dk1"/>
              </a:solidFill>
            </a:endParaRPr>
          </a:p>
        </p:txBody>
      </p:sp>
      <p:sp>
        <p:nvSpPr>
          <p:cNvPr id="9" name="Down Arrow 8"/>
          <p:cNvSpPr/>
          <p:nvPr/>
        </p:nvSpPr>
        <p:spPr>
          <a:xfrm>
            <a:off x="2735796" y="4566434"/>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 name="Right Arrow 9"/>
          <p:cNvSpPr/>
          <p:nvPr/>
        </p:nvSpPr>
        <p:spPr>
          <a:xfrm>
            <a:off x="6012160" y="3100370"/>
            <a:ext cx="576064" cy="146606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660033"/>
              </a:solidFill>
            </a:endParaRPr>
          </a:p>
        </p:txBody>
      </p:sp>
      <p:sp>
        <p:nvSpPr>
          <p:cNvPr id="11" name="TextBox 10"/>
          <p:cNvSpPr txBox="1"/>
          <p:nvPr/>
        </p:nvSpPr>
        <p:spPr>
          <a:xfrm>
            <a:off x="7164288" y="1709744"/>
            <a:ext cx="432048" cy="4247317"/>
          </a:xfrm>
          <a:prstGeom prst="rect">
            <a:avLst/>
          </a:prstGeom>
          <a:noFill/>
        </p:spPr>
        <p:txBody>
          <a:bodyPr wrap="square" rtlCol="0">
            <a:spAutoFit/>
          </a:bodyPr>
          <a:lstStyle/>
          <a:p>
            <a:r>
              <a:rPr lang="id-ID" b="1" dirty="0" smtClean="0">
                <a:latin typeface="Arial Black" panose="020B0A04020102020204" pitchFamily="34" charset="0"/>
              </a:rPr>
              <a:t>PEMADATAN </a:t>
            </a:r>
          </a:p>
          <a:p>
            <a:endParaRPr lang="id-ID" b="1" dirty="0">
              <a:latin typeface="Arial Black" panose="020B0A04020102020204" pitchFamily="34" charset="0"/>
            </a:endParaRPr>
          </a:p>
          <a:p>
            <a:r>
              <a:rPr lang="id-ID" b="1" dirty="0" smtClean="0">
                <a:latin typeface="Arial Black" panose="020B0A04020102020204" pitchFamily="34" charset="0"/>
              </a:rPr>
              <a:t>TANAH</a:t>
            </a:r>
            <a:endParaRPr lang="id-ID" b="1" dirty="0">
              <a:latin typeface="Arial Black" panose="020B0A04020102020204" pitchFamily="34" charset="0"/>
            </a:endParaRPr>
          </a:p>
        </p:txBody>
      </p:sp>
    </p:spTree>
    <p:extLst>
      <p:ext uri="{BB962C8B-B14F-4D97-AF65-F5344CB8AC3E}">
        <p14:creationId xmlns:p14="http://schemas.microsoft.com/office/powerpoint/2010/main" val="25219711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60648"/>
            <a:ext cx="7848872" cy="634082"/>
          </a:xfrm>
        </p:spPr>
        <p:style>
          <a:lnRef idx="2">
            <a:schemeClr val="accent1"/>
          </a:lnRef>
          <a:fillRef idx="1">
            <a:schemeClr val="lt1"/>
          </a:fillRef>
          <a:effectRef idx="0">
            <a:schemeClr val="accent1"/>
          </a:effectRef>
          <a:fontRef idx="minor">
            <a:schemeClr val="dk1"/>
          </a:fontRef>
        </p:style>
        <p:txBody>
          <a:bodyPr/>
          <a:lstStyle/>
          <a:p>
            <a:r>
              <a:rPr lang="id-ID" sz="2000" b="1" dirty="0" smtClean="0"/>
              <a:t/>
            </a:r>
            <a:br>
              <a:rPr lang="id-ID" sz="2000" b="1" dirty="0" smtClean="0"/>
            </a:br>
            <a:r>
              <a:rPr lang="id-ID" sz="2000" b="1" spc="150" dirty="0" smtClean="0">
                <a:solidFill>
                  <a:srgbClr val="002060"/>
                </a:solidFill>
                <a:latin typeface="Arial Black" pitchFamily="34" charset="0"/>
              </a:rPr>
              <a:t>PERSYARATAN BAHAN TANAH</a:t>
            </a:r>
            <a:br>
              <a:rPr lang="id-ID" sz="2000" b="1" spc="150" dirty="0" smtClean="0">
                <a:solidFill>
                  <a:srgbClr val="002060"/>
                </a:solidFill>
                <a:latin typeface="Arial Black" pitchFamily="34" charset="0"/>
              </a:rPr>
            </a:br>
            <a:endParaRPr lang="id-ID" sz="2000" dirty="0">
              <a:solidFill>
                <a:schemeClr val="bg1"/>
              </a:solidFill>
              <a:latin typeface="Arial Black" pitchFamily="34" charset="0"/>
            </a:endParaRPr>
          </a:p>
        </p:txBody>
      </p:sp>
      <p:sp>
        <p:nvSpPr>
          <p:cNvPr id="3" name="Rectangle 2"/>
          <p:cNvSpPr/>
          <p:nvPr/>
        </p:nvSpPr>
        <p:spPr>
          <a:xfrm>
            <a:off x="323528" y="1196752"/>
            <a:ext cx="7848872" cy="1323439"/>
          </a:xfrm>
          <a:prstGeom prst="rect">
            <a:avLst/>
          </a:prstGeom>
        </p:spPr>
        <p:txBody>
          <a:bodyPr wrap="square">
            <a:spAutoFit/>
          </a:bodyPr>
          <a:lstStyle/>
          <a:p>
            <a:r>
              <a:rPr lang="id-ID" sz="2000" dirty="0"/>
              <a:t>T</a:t>
            </a:r>
            <a:r>
              <a:rPr lang="id-ID" sz="2000" dirty="0" smtClean="0"/>
              <a:t>erdapat </a:t>
            </a:r>
            <a:r>
              <a:rPr lang="id-ID" sz="2000" dirty="0"/>
              <a:t>beberapa aspek yang menjadi perhatian khusus untuk pelaksanaan konstruksi jalan, yaitu : nilai CBR, potensi </a:t>
            </a:r>
            <a:r>
              <a:rPr lang="id-ID" sz="2000" i="1" dirty="0"/>
              <a:t>swelling</a:t>
            </a:r>
            <a:r>
              <a:rPr lang="id-ID" sz="2000" dirty="0"/>
              <a:t>, sifat mengalirkan air, tingkat kepadatan dan kapilaritas (untuk tanah ekspansif).</a:t>
            </a:r>
          </a:p>
        </p:txBody>
      </p:sp>
      <p:sp>
        <p:nvSpPr>
          <p:cNvPr id="12" name="Rectangle 11"/>
          <p:cNvSpPr/>
          <p:nvPr/>
        </p:nvSpPr>
        <p:spPr>
          <a:xfrm>
            <a:off x="291709" y="2636912"/>
            <a:ext cx="7704856" cy="1200329"/>
          </a:xfrm>
          <a:prstGeom prst="rect">
            <a:avLst/>
          </a:prstGeom>
        </p:spPr>
        <p:txBody>
          <a:bodyPr wrap="square">
            <a:spAutoFit/>
          </a:bodyPr>
          <a:lstStyle/>
          <a:p>
            <a:r>
              <a:rPr lang="id-ID" dirty="0"/>
              <a:t>Pendekatan dari CAA (</a:t>
            </a:r>
            <a:r>
              <a:rPr lang="id-ID" i="1" dirty="0"/>
              <a:t>Civil Aeronautics Administration</a:t>
            </a:r>
            <a:r>
              <a:rPr lang="id-ID" dirty="0"/>
              <a:t>) dari </a:t>
            </a:r>
            <a:r>
              <a:rPr lang="id-ID" dirty="0" smtClean="0"/>
              <a:t>,yang </a:t>
            </a:r>
            <a:r>
              <a:rPr lang="id-ID" dirty="0"/>
              <a:t>dapat dijadikan referensi untuk pemilihan jenis tanah </a:t>
            </a:r>
            <a:r>
              <a:rPr lang="id-ID" i="1" dirty="0"/>
              <a:t>subgrade</a:t>
            </a:r>
            <a:r>
              <a:rPr lang="id-ID" dirty="0"/>
              <a:t>, </a:t>
            </a:r>
            <a:r>
              <a:rPr lang="id-ID" i="1" dirty="0"/>
              <a:t>base</a:t>
            </a:r>
            <a:r>
              <a:rPr lang="id-ID" dirty="0"/>
              <a:t> dan </a:t>
            </a:r>
            <a:r>
              <a:rPr lang="id-ID" i="1" dirty="0"/>
              <a:t>subbase</a:t>
            </a:r>
            <a:r>
              <a:rPr lang="id-ID" dirty="0"/>
              <a:t>, dalam tinjauan CBR minimum untuk tanah dasar yang berlaku adalah CBR = 5. Sedangkan nilai swelling index untuk tanah dasar diambil maksimum 3%.</a:t>
            </a:r>
          </a:p>
        </p:txBody>
      </p:sp>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14" name="Object 13"/>
          <p:cNvGraphicFramePr>
            <a:graphicFrameLocks noChangeAspect="1"/>
          </p:cNvGraphicFramePr>
          <p:nvPr>
            <p:extLst>
              <p:ext uri="{D42A27DB-BD31-4B8C-83A1-F6EECF244321}">
                <p14:modId xmlns:p14="http://schemas.microsoft.com/office/powerpoint/2010/main" val="1242892016"/>
              </p:ext>
            </p:extLst>
          </p:nvPr>
        </p:nvGraphicFramePr>
        <p:xfrm>
          <a:off x="1835696" y="4005064"/>
          <a:ext cx="4159842" cy="2395061"/>
        </p:xfrm>
        <a:graphic>
          <a:graphicData uri="http://schemas.openxmlformats.org/presentationml/2006/ole">
            <mc:AlternateContent xmlns:mc="http://schemas.openxmlformats.org/markup-compatibility/2006">
              <mc:Choice xmlns:v="urn:schemas-microsoft-com:vml" Requires="v">
                <p:oleObj spid="_x0000_s2086" name="Worksheet" r:id="rId3" imgW="3705208" imgH="2352741" progId="Excel.Sheet.12">
                  <p:embed/>
                </p:oleObj>
              </mc:Choice>
              <mc:Fallback>
                <p:oleObj name="Worksheet" r:id="rId3" imgW="3705208" imgH="2352741" progId="Excel.Shee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4005064"/>
                        <a:ext cx="4159842" cy="2395061"/>
                      </a:xfrm>
                      <a:prstGeom prst="rect">
                        <a:avLst/>
                      </a:prstGeom>
                      <a:noFill/>
                    </p:spPr>
                  </p:pic>
                </p:oleObj>
              </mc:Fallback>
            </mc:AlternateContent>
          </a:graphicData>
        </a:graphic>
      </p:graphicFrame>
      <p:sp>
        <p:nvSpPr>
          <p:cNvPr id="15" name="Rectangle 14"/>
          <p:cNvSpPr/>
          <p:nvPr/>
        </p:nvSpPr>
        <p:spPr>
          <a:xfrm>
            <a:off x="6359001" y="4005064"/>
            <a:ext cx="1813399" cy="923330"/>
          </a:xfrm>
          <a:prstGeom prst="rect">
            <a:avLst/>
          </a:prstGeom>
        </p:spPr>
        <p:txBody>
          <a:bodyPr wrap="square">
            <a:spAutoFit/>
          </a:bodyPr>
          <a:lstStyle/>
          <a:p>
            <a:pPr lvl="0"/>
            <a:r>
              <a:rPr lang="id-ID" b="1" dirty="0"/>
              <a:t>Bahan Tanah Untuk Tanah Dasar</a:t>
            </a:r>
            <a:endParaRPr lang="id-ID" dirty="0"/>
          </a:p>
        </p:txBody>
      </p:sp>
    </p:spTree>
    <p:extLst>
      <p:ext uri="{BB962C8B-B14F-4D97-AF65-F5344CB8AC3E}">
        <p14:creationId xmlns:p14="http://schemas.microsoft.com/office/powerpoint/2010/main" val="2498453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5" name="Rectangle 14"/>
          <p:cNvSpPr/>
          <p:nvPr/>
        </p:nvSpPr>
        <p:spPr>
          <a:xfrm>
            <a:off x="4932040" y="620688"/>
            <a:ext cx="2664296" cy="646331"/>
          </a:xfrm>
          <a:prstGeom prst="rect">
            <a:avLst/>
          </a:prstGeom>
        </p:spPr>
        <p:txBody>
          <a:bodyPr wrap="square">
            <a:spAutoFit/>
          </a:bodyPr>
          <a:lstStyle/>
          <a:p>
            <a:pPr lvl="0"/>
            <a:r>
              <a:rPr lang="id-ID" b="1" dirty="0"/>
              <a:t>Bahan Tanah </a:t>
            </a:r>
            <a:r>
              <a:rPr lang="id-ID" b="1" dirty="0" smtClean="0"/>
              <a:t>Untuk lapis pondasi bawah dan bahu</a:t>
            </a:r>
            <a:endParaRPr lang="id-ID"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5" name="Object 4"/>
          <p:cNvGraphicFramePr>
            <a:graphicFrameLocks noChangeAspect="1"/>
          </p:cNvGraphicFramePr>
          <p:nvPr>
            <p:extLst>
              <p:ext uri="{D42A27DB-BD31-4B8C-83A1-F6EECF244321}">
                <p14:modId xmlns:p14="http://schemas.microsoft.com/office/powerpoint/2010/main" val="3786168475"/>
              </p:ext>
            </p:extLst>
          </p:nvPr>
        </p:nvGraphicFramePr>
        <p:xfrm>
          <a:off x="611560" y="548680"/>
          <a:ext cx="4072344" cy="1944216"/>
        </p:xfrm>
        <a:graphic>
          <a:graphicData uri="http://schemas.openxmlformats.org/presentationml/2006/ole">
            <mc:AlternateContent xmlns:mc="http://schemas.openxmlformats.org/markup-compatibility/2006">
              <mc:Choice xmlns:v="urn:schemas-microsoft-com:vml" Requires="v">
                <p:oleObj spid="_x0000_s5158" name="Worksheet" r:id="rId3" imgW="3705208" imgH="1962147" progId="Excel.Sheet.12">
                  <p:embed/>
                </p:oleObj>
              </mc:Choice>
              <mc:Fallback>
                <p:oleObj name="Worksheet" r:id="rId3" imgW="3705208" imgH="1962147" progId="Excel.Shee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548680"/>
                        <a:ext cx="4072344" cy="1944216"/>
                      </a:xfrm>
                      <a:prstGeom prst="rect">
                        <a:avLst/>
                      </a:prstGeom>
                      <a:noFill/>
                    </p:spPr>
                  </p:pic>
                </p:oleObj>
              </mc:Fallback>
            </mc:AlternateContent>
          </a:graphicData>
        </a:graphic>
      </p:graphicFrame>
    </p:spTree>
    <p:extLst>
      <p:ext uri="{BB962C8B-B14F-4D97-AF65-F5344CB8AC3E}">
        <p14:creationId xmlns:p14="http://schemas.microsoft.com/office/powerpoint/2010/main" val="3603346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60648"/>
            <a:ext cx="7848872" cy="634082"/>
          </a:xfrm>
        </p:spPr>
        <p:style>
          <a:lnRef idx="2">
            <a:schemeClr val="accent1"/>
          </a:lnRef>
          <a:fillRef idx="1">
            <a:schemeClr val="lt1"/>
          </a:fillRef>
          <a:effectRef idx="0">
            <a:schemeClr val="accent1"/>
          </a:effectRef>
          <a:fontRef idx="minor">
            <a:schemeClr val="dk1"/>
          </a:fontRef>
        </p:style>
        <p:txBody>
          <a:bodyPr/>
          <a:lstStyle/>
          <a:p>
            <a:r>
              <a:rPr lang="id-ID" sz="2000" b="1" dirty="0" smtClean="0"/>
              <a:t/>
            </a:r>
            <a:br>
              <a:rPr lang="id-ID" sz="2000" b="1" dirty="0" smtClean="0"/>
            </a:br>
            <a:r>
              <a:rPr lang="id-ID" sz="2000" b="1" spc="150" dirty="0" smtClean="0">
                <a:solidFill>
                  <a:srgbClr val="002060"/>
                </a:solidFill>
                <a:latin typeface="Arial Black" pitchFamily="34" charset="0"/>
              </a:rPr>
              <a:t>CBR (CALIFORNIA BEARING RATIO)</a:t>
            </a:r>
            <a:br>
              <a:rPr lang="id-ID" sz="2000" b="1" spc="150" dirty="0" smtClean="0">
                <a:solidFill>
                  <a:srgbClr val="002060"/>
                </a:solidFill>
                <a:latin typeface="Arial Black" pitchFamily="34" charset="0"/>
              </a:rPr>
            </a:br>
            <a:endParaRPr lang="id-ID" sz="2000" dirty="0">
              <a:solidFill>
                <a:schemeClr val="bg1"/>
              </a:solidFill>
              <a:latin typeface="Arial Black" pitchFamily="34" charset="0"/>
            </a:endParaRPr>
          </a:p>
        </p:txBody>
      </p:sp>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 name="TextBox 1"/>
          <p:cNvSpPr txBox="1"/>
          <p:nvPr/>
        </p:nvSpPr>
        <p:spPr>
          <a:xfrm flipH="1">
            <a:off x="323528" y="1124744"/>
            <a:ext cx="7731145" cy="1200329"/>
          </a:xfrm>
          <a:prstGeom prst="rect">
            <a:avLst/>
          </a:prstGeom>
          <a:noFill/>
        </p:spPr>
        <p:txBody>
          <a:bodyPr wrap="square" rtlCol="0">
            <a:spAutoFit/>
          </a:bodyPr>
          <a:lstStyle/>
          <a:p>
            <a:r>
              <a:rPr lang="id-ID" dirty="0" smtClean="0"/>
              <a:t>Merupakan nilai perbandingan antara beban percobaan (test load) dengan beban standar (standard load) dan dinyatakan dengan persentase . </a:t>
            </a:r>
          </a:p>
          <a:p>
            <a:r>
              <a:rPr lang="id-ID" dirty="0" smtClean="0"/>
              <a:t>Harga CBR adalah nilai yang menjelaskan kualitas tanah dasar dibandingkan batu pecah sebagai bahan standar yang memiliki nilai 100 % dalam memikul beban</a:t>
            </a:r>
            <a:endParaRPr lang="id-ID" dirty="0"/>
          </a:p>
        </p:txBody>
      </p:sp>
      <p:sp>
        <p:nvSpPr>
          <p:cNvPr id="4" name="TextBox 3"/>
          <p:cNvSpPr txBox="1"/>
          <p:nvPr/>
        </p:nvSpPr>
        <p:spPr>
          <a:xfrm>
            <a:off x="467544" y="3068960"/>
            <a:ext cx="2093715" cy="461665"/>
          </a:xfrm>
          <a:prstGeom prst="rect">
            <a:avLst/>
          </a:prstGeom>
          <a:noFill/>
        </p:spPr>
        <p:txBody>
          <a:bodyPr wrap="none" rtlCol="0">
            <a:spAutoFit/>
          </a:bodyPr>
          <a:lstStyle/>
          <a:p>
            <a:r>
              <a:rPr lang="id-ID" sz="2400" b="1" dirty="0" smtClean="0">
                <a:solidFill>
                  <a:srgbClr val="660033"/>
                </a:solidFill>
              </a:rPr>
              <a:t>Pengujian CBR </a:t>
            </a:r>
            <a:endParaRPr lang="id-ID" sz="2400" b="1" dirty="0">
              <a:solidFill>
                <a:srgbClr val="660033"/>
              </a:solidFill>
            </a:endParaRPr>
          </a:p>
        </p:txBody>
      </p:sp>
      <p:sp>
        <p:nvSpPr>
          <p:cNvPr id="5" name="Left Brace 4"/>
          <p:cNvSpPr/>
          <p:nvPr/>
        </p:nvSpPr>
        <p:spPr>
          <a:xfrm>
            <a:off x="2561259" y="2564904"/>
            <a:ext cx="282549" cy="1584176"/>
          </a:xfrm>
          <a:prstGeom prst="leftBrace">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11" name="TextBox 10"/>
          <p:cNvSpPr txBox="1"/>
          <p:nvPr/>
        </p:nvSpPr>
        <p:spPr>
          <a:xfrm>
            <a:off x="3142242" y="2350498"/>
            <a:ext cx="3841180" cy="461665"/>
          </a:xfrm>
          <a:prstGeom prst="rect">
            <a:avLst/>
          </a:prstGeom>
          <a:noFill/>
        </p:spPr>
        <p:txBody>
          <a:bodyPr wrap="none" rtlCol="0">
            <a:spAutoFit/>
          </a:bodyPr>
          <a:lstStyle/>
          <a:p>
            <a:r>
              <a:rPr lang="id-ID" sz="2400" b="1" dirty="0" smtClean="0">
                <a:solidFill>
                  <a:srgbClr val="660033"/>
                </a:solidFill>
              </a:rPr>
              <a:t>Pengujian CBR laboratorium </a:t>
            </a:r>
            <a:endParaRPr lang="id-ID" sz="2400" b="1" dirty="0">
              <a:solidFill>
                <a:srgbClr val="660033"/>
              </a:solidFill>
            </a:endParaRPr>
          </a:p>
        </p:txBody>
      </p:sp>
      <p:cxnSp>
        <p:nvCxnSpPr>
          <p:cNvPr id="8" name="Straight Arrow Connector 7"/>
          <p:cNvCxnSpPr/>
          <p:nvPr/>
        </p:nvCxnSpPr>
        <p:spPr>
          <a:xfrm>
            <a:off x="3142242" y="3068960"/>
            <a:ext cx="5760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70706" y="2925037"/>
            <a:ext cx="3361818" cy="400110"/>
          </a:xfrm>
          <a:prstGeom prst="rect">
            <a:avLst/>
          </a:prstGeom>
          <a:noFill/>
        </p:spPr>
        <p:txBody>
          <a:bodyPr wrap="none" rtlCol="0">
            <a:spAutoFit/>
          </a:bodyPr>
          <a:lstStyle/>
          <a:p>
            <a:r>
              <a:rPr lang="id-ID" sz="2000" b="1" dirty="0" smtClean="0"/>
              <a:t>Untuk jalan baru dan bandara</a:t>
            </a:r>
            <a:endParaRPr lang="id-ID" sz="2000" b="1" dirty="0"/>
          </a:p>
        </p:txBody>
      </p:sp>
      <p:sp>
        <p:nvSpPr>
          <p:cNvPr id="16" name="TextBox 15"/>
          <p:cNvSpPr txBox="1"/>
          <p:nvPr/>
        </p:nvSpPr>
        <p:spPr>
          <a:xfrm>
            <a:off x="3166337" y="3918247"/>
            <a:ext cx="3261855" cy="461665"/>
          </a:xfrm>
          <a:prstGeom prst="rect">
            <a:avLst/>
          </a:prstGeom>
          <a:noFill/>
        </p:spPr>
        <p:txBody>
          <a:bodyPr wrap="none" rtlCol="0">
            <a:spAutoFit/>
          </a:bodyPr>
          <a:lstStyle/>
          <a:p>
            <a:r>
              <a:rPr lang="id-ID" sz="2400" b="1" dirty="0" smtClean="0">
                <a:solidFill>
                  <a:srgbClr val="660033"/>
                </a:solidFill>
              </a:rPr>
              <a:t>Pengujian CBR lapangan</a:t>
            </a:r>
            <a:endParaRPr lang="id-ID" sz="2400" b="1" dirty="0">
              <a:solidFill>
                <a:srgbClr val="660033"/>
              </a:solidFill>
            </a:endParaRPr>
          </a:p>
        </p:txBody>
      </p:sp>
      <p:cxnSp>
        <p:nvCxnSpPr>
          <p:cNvPr id="17" name="Straight Arrow Connector 16"/>
          <p:cNvCxnSpPr/>
          <p:nvPr/>
        </p:nvCxnSpPr>
        <p:spPr>
          <a:xfrm>
            <a:off x="3294642" y="4509120"/>
            <a:ext cx="5760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023106" y="4402839"/>
            <a:ext cx="2255233" cy="400110"/>
          </a:xfrm>
          <a:prstGeom prst="rect">
            <a:avLst/>
          </a:prstGeom>
          <a:noFill/>
        </p:spPr>
        <p:txBody>
          <a:bodyPr wrap="none" rtlCol="0">
            <a:spAutoFit/>
          </a:bodyPr>
          <a:lstStyle/>
          <a:p>
            <a:r>
              <a:rPr lang="id-ID" sz="2000" b="1" dirty="0" smtClean="0"/>
              <a:t>Untuk overlay jalan</a:t>
            </a:r>
            <a:endParaRPr lang="id-ID" sz="2000" b="1" dirty="0"/>
          </a:p>
        </p:txBody>
      </p:sp>
    </p:spTree>
    <p:extLst>
      <p:ext uri="{BB962C8B-B14F-4D97-AF65-F5344CB8AC3E}">
        <p14:creationId xmlns:p14="http://schemas.microsoft.com/office/powerpoint/2010/main" val="345268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60648"/>
            <a:ext cx="7848872" cy="634082"/>
          </a:xfrm>
          <a:solidFill>
            <a:srgbClr val="002060"/>
          </a:solidFill>
        </p:spPr>
        <p:txBody>
          <a:bodyPr/>
          <a:lstStyle/>
          <a:p>
            <a:r>
              <a:rPr lang="id-ID" sz="2000" b="1" dirty="0"/>
              <a:t/>
            </a:r>
            <a:br>
              <a:rPr lang="id-ID" sz="2000" b="1" dirty="0"/>
            </a:br>
            <a:r>
              <a:rPr lang="id-ID" sz="2000" b="1" spc="150" dirty="0" smtClean="0">
                <a:solidFill>
                  <a:schemeClr val="bg1"/>
                </a:solidFill>
                <a:latin typeface="Arial Black" pitchFamily="34" charset="0"/>
              </a:rPr>
              <a:t>MEKANISME DASAR PERKERASAN </a:t>
            </a:r>
            <a:r>
              <a:rPr lang="id-ID" sz="2000" dirty="0"/>
              <a:t/>
            </a:r>
            <a:br>
              <a:rPr lang="id-ID" sz="2000" dirty="0"/>
            </a:br>
            <a:endParaRPr lang="id-ID" sz="2000" dirty="0">
              <a:solidFill>
                <a:schemeClr val="bg1"/>
              </a:solidFill>
              <a:latin typeface="Arial Black" pitchFamily="34" charset="0"/>
            </a:endParaRPr>
          </a:p>
        </p:txBody>
      </p:sp>
      <p:sp>
        <p:nvSpPr>
          <p:cNvPr id="3" name="Rectangle 2"/>
          <p:cNvSpPr/>
          <p:nvPr/>
        </p:nvSpPr>
        <p:spPr>
          <a:xfrm>
            <a:off x="2051720" y="1340768"/>
            <a:ext cx="4104456" cy="5760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solidFill>
                  <a:srgbClr val="C00000"/>
                </a:solidFill>
              </a:rPr>
              <a:t>TANAH DIBEBANI</a:t>
            </a:r>
            <a:endParaRPr lang="id-ID" b="1" dirty="0">
              <a:solidFill>
                <a:srgbClr val="C00000"/>
              </a:solidFill>
            </a:endParaRPr>
          </a:p>
        </p:txBody>
      </p:sp>
      <p:sp>
        <p:nvSpPr>
          <p:cNvPr id="4" name="Striped Right Arrow 3"/>
          <p:cNvSpPr/>
          <p:nvPr/>
        </p:nvSpPr>
        <p:spPr>
          <a:xfrm rot="5400000">
            <a:off x="3681085" y="1988840"/>
            <a:ext cx="845726" cy="701710"/>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10"/>
          <p:cNvSpPr/>
          <p:nvPr/>
        </p:nvSpPr>
        <p:spPr>
          <a:xfrm>
            <a:off x="1369529" y="2787300"/>
            <a:ext cx="5468837" cy="5760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solidFill>
                  <a:srgbClr val="C00000"/>
                </a:solidFill>
              </a:rPr>
              <a:t>BEBAN TERSEBAR </a:t>
            </a:r>
            <a:r>
              <a:rPr lang="id-ID" sz="2400" b="1" dirty="0" smtClean="0">
                <a:solidFill>
                  <a:srgbClr val="C00000"/>
                </a:solidFill>
                <a:sym typeface="Wingdings" panose="05000000000000000000" pitchFamily="2" charset="2"/>
              </a:rPr>
              <a:t> TEGANGAN TANAH</a:t>
            </a:r>
            <a:endParaRPr lang="id-ID" b="1" dirty="0">
              <a:solidFill>
                <a:srgbClr val="C00000"/>
              </a:solidFill>
            </a:endParaRPr>
          </a:p>
        </p:txBody>
      </p:sp>
      <p:sp>
        <p:nvSpPr>
          <p:cNvPr id="12" name="Rectangle 11"/>
          <p:cNvSpPr/>
          <p:nvPr/>
        </p:nvSpPr>
        <p:spPr>
          <a:xfrm>
            <a:off x="2597284" y="4305302"/>
            <a:ext cx="3108264" cy="5760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solidFill>
                  <a:srgbClr val="C00000"/>
                </a:solidFill>
              </a:rPr>
              <a:t>LENDUTAN</a:t>
            </a:r>
            <a:endParaRPr lang="id-ID" b="1" dirty="0">
              <a:solidFill>
                <a:srgbClr val="C00000"/>
              </a:solidFill>
            </a:endParaRPr>
          </a:p>
        </p:txBody>
      </p:sp>
      <p:sp>
        <p:nvSpPr>
          <p:cNvPr id="13" name="Rectangle 12"/>
          <p:cNvSpPr/>
          <p:nvPr/>
        </p:nvSpPr>
        <p:spPr>
          <a:xfrm>
            <a:off x="1402728" y="5733256"/>
            <a:ext cx="5468837" cy="5760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solidFill>
                  <a:srgbClr val="C00000"/>
                </a:solidFill>
              </a:rPr>
              <a:t>MENGALAMI KERUNTUHAN</a:t>
            </a:r>
            <a:endParaRPr lang="id-ID" b="1" dirty="0">
              <a:solidFill>
                <a:srgbClr val="C00000"/>
              </a:solidFill>
            </a:endParaRPr>
          </a:p>
        </p:txBody>
      </p:sp>
      <p:sp>
        <p:nvSpPr>
          <p:cNvPr id="14" name="Striped Right Arrow 13"/>
          <p:cNvSpPr/>
          <p:nvPr/>
        </p:nvSpPr>
        <p:spPr>
          <a:xfrm rot="5400000">
            <a:off x="3681084" y="3531584"/>
            <a:ext cx="845726" cy="701710"/>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Striped Right Arrow 14"/>
          <p:cNvSpPr/>
          <p:nvPr/>
        </p:nvSpPr>
        <p:spPr>
          <a:xfrm rot="5400000">
            <a:off x="3681085" y="4959538"/>
            <a:ext cx="845726" cy="701710"/>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682754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60648"/>
            <a:ext cx="7848872" cy="634082"/>
          </a:xfrm>
        </p:spPr>
        <p:style>
          <a:lnRef idx="2">
            <a:schemeClr val="accent1"/>
          </a:lnRef>
          <a:fillRef idx="1">
            <a:schemeClr val="lt1"/>
          </a:fillRef>
          <a:effectRef idx="0">
            <a:schemeClr val="accent1"/>
          </a:effectRef>
          <a:fontRef idx="minor">
            <a:schemeClr val="dk1"/>
          </a:fontRef>
        </p:style>
        <p:txBody>
          <a:bodyPr/>
          <a:lstStyle/>
          <a:p>
            <a:r>
              <a:rPr lang="id-ID" sz="2000" b="1" dirty="0" smtClean="0"/>
              <a:t/>
            </a:r>
            <a:br>
              <a:rPr lang="id-ID" sz="2000" b="1" dirty="0" smtClean="0"/>
            </a:br>
            <a:r>
              <a:rPr lang="id-ID" sz="2000" b="1" spc="150" dirty="0" smtClean="0">
                <a:solidFill>
                  <a:srgbClr val="002060"/>
                </a:solidFill>
                <a:latin typeface="Arial Black" pitchFamily="34" charset="0"/>
              </a:rPr>
              <a:t>CBR laboratorium</a:t>
            </a:r>
            <a:br>
              <a:rPr lang="id-ID" sz="2000" b="1" spc="150" dirty="0" smtClean="0">
                <a:solidFill>
                  <a:srgbClr val="002060"/>
                </a:solidFill>
                <a:latin typeface="Arial Black" pitchFamily="34" charset="0"/>
              </a:rPr>
            </a:br>
            <a:endParaRPr lang="id-ID" sz="2000" dirty="0">
              <a:solidFill>
                <a:schemeClr val="bg1"/>
              </a:solidFill>
              <a:latin typeface="Arial Black" pitchFamily="34" charset="0"/>
            </a:endParaRPr>
          </a:p>
        </p:txBody>
      </p:sp>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5" y="1150701"/>
            <a:ext cx="4850064" cy="3528392"/>
          </a:xfrm>
          <a:prstGeom prst="rect">
            <a:avLst/>
          </a:prstGeom>
        </p:spPr>
      </p:pic>
      <p:sp>
        <p:nvSpPr>
          <p:cNvPr id="7" name="TextBox 6"/>
          <p:cNvSpPr txBox="1"/>
          <p:nvPr/>
        </p:nvSpPr>
        <p:spPr>
          <a:xfrm>
            <a:off x="467545" y="5301208"/>
            <a:ext cx="4104456" cy="646331"/>
          </a:xfrm>
          <a:prstGeom prst="rect">
            <a:avLst/>
          </a:prstGeom>
          <a:noFill/>
        </p:spPr>
        <p:txBody>
          <a:bodyPr wrap="square" rtlCol="0">
            <a:spAutoFit/>
          </a:bodyPr>
          <a:lstStyle/>
          <a:p>
            <a:r>
              <a:rPr lang="id-ID" b="1" dirty="0" smtClean="0">
                <a:solidFill>
                  <a:srgbClr val="660033"/>
                </a:solidFill>
              </a:rPr>
              <a:t>Tujuan uji : </a:t>
            </a:r>
            <a:r>
              <a:rPr lang="id-ID" dirty="0" smtClean="0"/>
              <a:t>untuk menilai kekuatan tanah dasar yang dikompaksi di laboratorium</a:t>
            </a:r>
            <a:endParaRPr lang="id-ID" dirty="0"/>
          </a:p>
        </p:txBody>
      </p:sp>
    </p:spTree>
    <p:extLst>
      <p:ext uri="{BB962C8B-B14F-4D97-AF65-F5344CB8AC3E}">
        <p14:creationId xmlns:p14="http://schemas.microsoft.com/office/powerpoint/2010/main" val="4054858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8660" y="137025"/>
            <a:ext cx="3528392" cy="3109908"/>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909" y="3212976"/>
            <a:ext cx="2949380" cy="36111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55976" y="332656"/>
            <a:ext cx="3371850" cy="34480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4007" y="4653136"/>
            <a:ext cx="4395788" cy="1406034"/>
          </a:xfrm>
          <a:prstGeom prst="rect">
            <a:avLst/>
          </a:prstGeom>
        </p:spPr>
      </p:pic>
    </p:spTree>
    <p:extLst>
      <p:ext uri="{BB962C8B-B14F-4D97-AF65-F5344CB8AC3E}">
        <p14:creationId xmlns:p14="http://schemas.microsoft.com/office/powerpoint/2010/main" val="269131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1640" y="188639"/>
            <a:ext cx="6035287" cy="6565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1536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60648"/>
            <a:ext cx="7848872" cy="634082"/>
          </a:xfrm>
        </p:spPr>
        <p:style>
          <a:lnRef idx="2">
            <a:schemeClr val="accent1"/>
          </a:lnRef>
          <a:fillRef idx="1">
            <a:schemeClr val="lt1"/>
          </a:fillRef>
          <a:effectRef idx="0">
            <a:schemeClr val="accent1"/>
          </a:effectRef>
          <a:fontRef idx="minor">
            <a:schemeClr val="dk1"/>
          </a:fontRef>
        </p:style>
        <p:txBody>
          <a:bodyPr/>
          <a:lstStyle/>
          <a:p>
            <a:r>
              <a:rPr lang="id-ID" sz="2000" b="1" dirty="0" smtClean="0"/>
              <a:t/>
            </a:r>
            <a:br>
              <a:rPr lang="id-ID" sz="2000" b="1" dirty="0" smtClean="0"/>
            </a:br>
            <a:r>
              <a:rPr lang="id-ID" sz="2000" b="1" spc="150" dirty="0" smtClean="0">
                <a:solidFill>
                  <a:srgbClr val="002060"/>
                </a:solidFill>
                <a:latin typeface="Arial Black" pitchFamily="34" charset="0"/>
              </a:rPr>
              <a:t>CBR lapangan</a:t>
            </a:r>
            <a:br>
              <a:rPr lang="id-ID" sz="2000" b="1" spc="150" dirty="0" smtClean="0">
                <a:solidFill>
                  <a:srgbClr val="002060"/>
                </a:solidFill>
                <a:latin typeface="Arial Black" pitchFamily="34" charset="0"/>
              </a:rPr>
            </a:br>
            <a:endParaRPr lang="id-ID" sz="2000" dirty="0">
              <a:solidFill>
                <a:schemeClr val="bg1"/>
              </a:solidFill>
              <a:latin typeface="Arial Black" pitchFamily="34" charset="0"/>
            </a:endParaRPr>
          </a:p>
        </p:txBody>
      </p:sp>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 name="TextBox 1"/>
          <p:cNvSpPr txBox="1"/>
          <p:nvPr/>
        </p:nvSpPr>
        <p:spPr>
          <a:xfrm>
            <a:off x="467545" y="1196752"/>
            <a:ext cx="7776864" cy="1015663"/>
          </a:xfrm>
          <a:prstGeom prst="rect">
            <a:avLst/>
          </a:prstGeom>
          <a:noFill/>
        </p:spPr>
        <p:txBody>
          <a:bodyPr wrap="square" rtlCol="0">
            <a:spAutoFit/>
          </a:bodyPr>
          <a:lstStyle/>
          <a:p>
            <a:r>
              <a:rPr lang="id-ID" sz="2000" dirty="0" smtClean="0"/>
              <a:t>CBR lapangan adalah perbandingan antara beban penetrasi suatu lapisan/bahan tanah atau perkerasan terhadap bahan standar dengan kedalaman dan kecepatan penetrasi tertentu.</a:t>
            </a:r>
            <a:endParaRPr lang="id-ID" sz="2000" dirty="0"/>
          </a:p>
        </p:txBody>
      </p:sp>
      <p:sp>
        <p:nvSpPr>
          <p:cNvPr id="8" name="TextBox 7"/>
          <p:cNvSpPr txBox="1"/>
          <p:nvPr/>
        </p:nvSpPr>
        <p:spPr>
          <a:xfrm>
            <a:off x="489983" y="2560514"/>
            <a:ext cx="7776864" cy="707886"/>
          </a:xfrm>
          <a:prstGeom prst="rect">
            <a:avLst/>
          </a:prstGeom>
          <a:noFill/>
        </p:spPr>
        <p:txBody>
          <a:bodyPr wrap="square" rtlCol="0">
            <a:spAutoFit/>
          </a:bodyPr>
          <a:lstStyle/>
          <a:p>
            <a:r>
              <a:rPr lang="id-ID" sz="2000" dirty="0" smtClean="0"/>
              <a:t>Alat yang dipakai : cetakan CBR  dan dongkrak mekanis yang dipasang di bawah truk </a:t>
            </a:r>
            <a:endParaRPr lang="id-ID" sz="2000" dirty="0"/>
          </a:p>
        </p:txBody>
      </p:sp>
      <p:pic>
        <p:nvPicPr>
          <p:cNvPr id="36866" name="Picture 2" descr="C:\Users\FREDY SITORUS\Pictures\1909270_ori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83768" y="3140968"/>
            <a:ext cx="4676750" cy="3507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3618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60648"/>
            <a:ext cx="7848872" cy="634082"/>
          </a:xfrm>
        </p:spPr>
        <p:style>
          <a:lnRef idx="2">
            <a:schemeClr val="accent1"/>
          </a:lnRef>
          <a:fillRef idx="1">
            <a:schemeClr val="lt1"/>
          </a:fillRef>
          <a:effectRef idx="0">
            <a:schemeClr val="accent1"/>
          </a:effectRef>
          <a:fontRef idx="minor">
            <a:schemeClr val="dk1"/>
          </a:fontRef>
        </p:style>
        <p:txBody>
          <a:bodyPr/>
          <a:lstStyle/>
          <a:p>
            <a:pPr lvl="0"/>
            <a:r>
              <a:rPr lang="id-ID" sz="2000" b="1" dirty="0" smtClean="0"/>
              <a:t/>
            </a:r>
            <a:br>
              <a:rPr lang="id-ID" sz="2000" b="1" dirty="0" smtClean="0"/>
            </a:br>
            <a:r>
              <a:rPr lang="id-ID" sz="2000" b="1" spc="150" dirty="0">
                <a:solidFill>
                  <a:srgbClr val="002060"/>
                </a:solidFill>
                <a:latin typeface="Arial Black" pitchFamily="34" charset="0"/>
              </a:rPr>
              <a:t/>
            </a:r>
            <a:br>
              <a:rPr lang="id-ID" sz="2000" b="1" spc="150" dirty="0">
                <a:solidFill>
                  <a:srgbClr val="002060"/>
                </a:solidFill>
                <a:latin typeface="Arial Black" pitchFamily="34" charset="0"/>
              </a:rPr>
            </a:br>
            <a:r>
              <a:rPr lang="id-ID" sz="2000" b="1" spc="150" dirty="0" smtClean="0">
                <a:solidFill>
                  <a:srgbClr val="002060"/>
                </a:solidFill>
                <a:latin typeface="Arial Black" pitchFamily="34" charset="0"/>
              </a:rPr>
              <a:t> </a:t>
            </a:r>
            <a:r>
              <a:rPr lang="id-ID" sz="2000" b="1" spc="150" dirty="0">
                <a:solidFill>
                  <a:srgbClr val="002060"/>
                </a:solidFill>
                <a:latin typeface="Arial Black" pitchFamily="34" charset="0"/>
              </a:rPr>
              <a:t>Parameter Pengujian Tanah untuk Jalan</a:t>
            </a:r>
            <a:br>
              <a:rPr lang="id-ID" sz="2000" b="1" spc="150" dirty="0">
                <a:solidFill>
                  <a:srgbClr val="002060"/>
                </a:solidFill>
                <a:latin typeface="Arial Black" pitchFamily="34" charset="0"/>
              </a:rPr>
            </a:br>
            <a:r>
              <a:rPr lang="id-ID" sz="2000" b="1" spc="150" dirty="0" smtClean="0">
                <a:solidFill>
                  <a:srgbClr val="002060"/>
                </a:solidFill>
                <a:latin typeface="Arial Black" pitchFamily="34" charset="0"/>
              </a:rPr>
              <a:t/>
            </a:r>
            <a:br>
              <a:rPr lang="id-ID" sz="2000" b="1" spc="150" dirty="0" smtClean="0">
                <a:solidFill>
                  <a:srgbClr val="002060"/>
                </a:solidFill>
                <a:latin typeface="Arial Black" pitchFamily="34" charset="0"/>
              </a:rPr>
            </a:br>
            <a:endParaRPr lang="id-ID" sz="2000" dirty="0">
              <a:solidFill>
                <a:schemeClr val="bg1"/>
              </a:solidFill>
              <a:latin typeface="Arial Black" pitchFamily="34" charset="0"/>
            </a:endParaRPr>
          </a:p>
        </p:txBody>
      </p:sp>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3" name="Rectangle 2"/>
          <p:cNvSpPr/>
          <p:nvPr/>
        </p:nvSpPr>
        <p:spPr>
          <a:xfrm>
            <a:off x="395536" y="1052736"/>
            <a:ext cx="7848872" cy="1938992"/>
          </a:xfrm>
          <a:prstGeom prst="rect">
            <a:avLst/>
          </a:prstGeom>
        </p:spPr>
        <p:txBody>
          <a:bodyPr wrap="square">
            <a:spAutoFit/>
          </a:bodyPr>
          <a:lstStyle/>
          <a:p>
            <a:pPr marL="285750" indent="-285750">
              <a:buFont typeface="Arial" panose="020B0604020202020204" pitchFamily="34" charset="0"/>
              <a:buChar char="•"/>
            </a:pPr>
            <a:r>
              <a:rPr lang="id-ID" sz="2000" dirty="0"/>
              <a:t>Pengujian sifat fisik tanah (</a:t>
            </a:r>
            <a:r>
              <a:rPr lang="id-ID" sz="2000" i="1" dirty="0"/>
              <a:t>index properties</a:t>
            </a:r>
            <a:r>
              <a:rPr lang="id-ID" sz="2000" dirty="0"/>
              <a:t>) untuk mengetahui jenis (klasifikasi) tanah yang sangat dominan, apakah berupa lempung, lanau pasir atau kerikil. </a:t>
            </a:r>
            <a:endParaRPr lang="id-ID" sz="2000" dirty="0" smtClean="0"/>
          </a:p>
          <a:p>
            <a:pPr marL="285750" indent="-285750">
              <a:buFont typeface="Arial" panose="020B0604020202020204" pitchFamily="34" charset="0"/>
              <a:buChar char="•"/>
            </a:pPr>
            <a:r>
              <a:rPr lang="id-ID" sz="2000" dirty="0"/>
              <a:t>P</a:t>
            </a:r>
            <a:r>
              <a:rPr lang="id-ID" sz="2000" dirty="0" smtClean="0"/>
              <a:t>engujian </a:t>
            </a:r>
            <a:r>
              <a:rPr lang="id-ID" sz="2000" dirty="0"/>
              <a:t>sifat mekanis tanah atau sifat keteknikan (</a:t>
            </a:r>
            <a:r>
              <a:rPr lang="id-ID" sz="2000" i="1" dirty="0"/>
              <a:t>engineering properties</a:t>
            </a:r>
            <a:r>
              <a:rPr lang="id-ID" sz="2000" dirty="0"/>
              <a:t>), diperlukan untuk mengetahui sifat tanah jika menerima beban luar.</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5" name="Object 4"/>
          <p:cNvGraphicFramePr>
            <a:graphicFrameLocks noChangeAspect="1"/>
          </p:cNvGraphicFramePr>
          <p:nvPr>
            <p:extLst>
              <p:ext uri="{D42A27DB-BD31-4B8C-83A1-F6EECF244321}">
                <p14:modId xmlns:p14="http://schemas.microsoft.com/office/powerpoint/2010/main" val="1928798858"/>
              </p:ext>
            </p:extLst>
          </p:nvPr>
        </p:nvGraphicFramePr>
        <p:xfrm>
          <a:off x="1619672" y="3080854"/>
          <a:ext cx="5023740" cy="3660514"/>
        </p:xfrm>
        <a:graphic>
          <a:graphicData uri="http://schemas.openxmlformats.org/presentationml/2006/ole">
            <mc:AlternateContent xmlns:mc="http://schemas.openxmlformats.org/markup-compatibility/2006">
              <mc:Choice xmlns:v="urn:schemas-microsoft-com:vml" Requires="v">
                <p:oleObj spid="_x0000_s7204" name="Worksheet" r:id="rId3" imgW="5076778" imgH="4114867" progId="Excel.Sheet.12">
                  <p:embed/>
                </p:oleObj>
              </mc:Choice>
              <mc:Fallback>
                <p:oleObj name="Worksheet" r:id="rId3" imgW="5076778" imgH="4114867" progId="Excel.Shee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3080854"/>
                        <a:ext cx="5023740" cy="3660514"/>
                      </a:xfrm>
                      <a:prstGeom prst="rect">
                        <a:avLst/>
                      </a:prstGeom>
                      <a:noFill/>
                    </p:spPr>
                  </p:pic>
                </p:oleObj>
              </mc:Fallback>
            </mc:AlternateContent>
          </a:graphicData>
        </a:graphic>
      </p:graphicFrame>
    </p:spTree>
    <p:extLst>
      <p:ext uri="{BB962C8B-B14F-4D97-AF65-F5344CB8AC3E}">
        <p14:creationId xmlns:p14="http://schemas.microsoft.com/office/powerpoint/2010/main" val="3025147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60648"/>
            <a:ext cx="7848872" cy="634082"/>
          </a:xfrm>
        </p:spPr>
        <p:style>
          <a:lnRef idx="2">
            <a:schemeClr val="accent1"/>
          </a:lnRef>
          <a:fillRef idx="1">
            <a:schemeClr val="lt1"/>
          </a:fillRef>
          <a:effectRef idx="0">
            <a:schemeClr val="accent1"/>
          </a:effectRef>
          <a:fontRef idx="minor">
            <a:schemeClr val="dk1"/>
          </a:fontRef>
        </p:style>
        <p:txBody>
          <a:bodyPr/>
          <a:lstStyle/>
          <a:p>
            <a:pPr lvl="0"/>
            <a:r>
              <a:rPr lang="id-ID" sz="2000" b="1" dirty="0" smtClean="0"/>
              <a:t/>
            </a:r>
            <a:br>
              <a:rPr lang="id-ID" sz="2000" b="1" dirty="0" smtClean="0"/>
            </a:br>
            <a:r>
              <a:rPr lang="id-ID" sz="2000" b="1" spc="150" dirty="0">
                <a:solidFill>
                  <a:srgbClr val="002060"/>
                </a:solidFill>
                <a:latin typeface="Arial Black" pitchFamily="34" charset="0"/>
              </a:rPr>
              <a:t/>
            </a:r>
            <a:br>
              <a:rPr lang="id-ID" sz="2000" b="1" spc="150" dirty="0">
                <a:solidFill>
                  <a:srgbClr val="002060"/>
                </a:solidFill>
                <a:latin typeface="Arial Black" pitchFamily="34" charset="0"/>
              </a:rPr>
            </a:br>
            <a:r>
              <a:rPr lang="id-ID" sz="2000" b="1" spc="150" dirty="0" smtClean="0">
                <a:solidFill>
                  <a:srgbClr val="002060"/>
                </a:solidFill>
                <a:latin typeface="Arial Black" pitchFamily="34" charset="0"/>
              </a:rPr>
              <a:t> PEMADATAN TANAH</a:t>
            </a:r>
            <a:r>
              <a:rPr lang="id-ID" sz="2000" b="1" spc="150" dirty="0">
                <a:solidFill>
                  <a:srgbClr val="002060"/>
                </a:solidFill>
                <a:latin typeface="Arial Black" pitchFamily="34" charset="0"/>
              </a:rPr>
              <a:t/>
            </a:r>
            <a:br>
              <a:rPr lang="id-ID" sz="2000" b="1" spc="150" dirty="0">
                <a:solidFill>
                  <a:srgbClr val="002060"/>
                </a:solidFill>
                <a:latin typeface="Arial Black" pitchFamily="34" charset="0"/>
              </a:rPr>
            </a:br>
            <a:r>
              <a:rPr lang="id-ID" sz="2000" b="1" spc="150" dirty="0" smtClean="0">
                <a:solidFill>
                  <a:srgbClr val="002060"/>
                </a:solidFill>
                <a:latin typeface="Arial Black" pitchFamily="34" charset="0"/>
              </a:rPr>
              <a:t/>
            </a:r>
            <a:br>
              <a:rPr lang="id-ID" sz="2000" b="1" spc="150" dirty="0" smtClean="0">
                <a:solidFill>
                  <a:srgbClr val="002060"/>
                </a:solidFill>
                <a:latin typeface="Arial Black" pitchFamily="34" charset="0"/>
              </a:rPr>
            </a:br>
            <a:endParaRPr lang="id-ID" sz="2000" dirty="0">
              <a:solidFill>
                <a:schemeClr val="bg1"/>
              </a:solidFill>
              <a:latin typeface="Arial Black" pitchFamily="34" charset="0"/>
            </a:endParaRPr>
          </a:p>
        </p:txBody>
      </p:sp>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 name="Rectangle 1"/>
          <p:cNvSpPr/>
          <p:nvPr/>
        </p:nvSpPr>
        <p:spPr>
          <a:xfrm>
            <a:off x="323528" y="1268760"/>
            <a:ext cx="7488832" cy="2308324"/>
          </a:xfrm>
          <a:prstGeom prst="rect">
            <a:avLst/>
          </a:prstGeom>
        </p:spPr>
        <p:txBody>
          <a:bodyPr wrap="square">
            <a:spAutoFit/>
          </a:bodyPr>
          <a:lstStyle/>
          <a:p>
            <a:r>
              <a:rPr lang="id-ID" sz="2400" b="1" u="sng" dirty="0" smtClean="0">
                <a:solidFill>
                  <a:srgbClr val="C00000"/>
                </a:solidFill>
              </a:rPr>
              <a:t>TUJUAN :</a:t>
            </a:r>
            <a:endParaRPr lang="id-ID" b="1" u="sng" dirty="0" smtClean="0">
              <a:solidFill>
                <a:srgbClr val="C00000"/>
              </a:solidFill>
            </a:endParaRPr>
          </a:p>
          <a:p>
            <a:pPr marL="285750" indent="-285750">
              <a:buFont typeface="Arial" panose="020B0604020202020204" pitchFamily="34" charset="0"/>
              <a:buChar char="•"/>
            </a:pPr>
            <a:r>
              <a:rPr lang="id-ID" sz="2000" dirty="0" smtClean="0"/>
              <a:t>Meningkatkan mutu tanah</a:t>
            </a:r>
            <a:endParaRPr lang="id-ID" sz="2000" dirty="0"/>
          </a:p>
          <a:p>
            <a:pPr marL="285750" indent="-285750">
              <a:buFont typeface="Arial" panose="020B0604020202020204" pitchFamily="34" charset="0"/>
              <a:buChar char="•"/>
            </a:pPr>
            <a:r>
              <a:rPr lang="id-ID" sz="2000" dirty="0"/>
              <a:t> Menaikkan kuat </a:t>
            </a:r>
            <a:r>
              <a:rPr lang="id-ID" sz="2000" dirty="0" smtClean="0"/>
              <a:t>geser tanah</a:t>
            </a:r>
            <a:endParaRPr lang="id-ID" sz="2000" dirty="0"/>
          </a:p>
          <a:p>
            <a:pPr marL="285750" indent="-285750">
              <a:buFont typeface="Arial" panose="020B0604020202020204" pitchFamily="34" charset="0"/>
              <a:buChar char="•"/>
            </a:pPr>
            <a:r>
              <a:rPr lang="id-ID" sz="2000" dirty="0"/>
              <a:t> Memperbaiki </a:t>
            </a:r>
            <a:r>
              <a:rPr lang="id-ID" sz="2000" dirty="0" smtClean="0"/>
              <a:t>daya dukung </a:t>
            </a:r>
            <a:r>
              <a:rPr lang="id-ID" sz="2000" dirty="0"/>
              <a:t>tanah</a:t>
            </a:r>
          </a:p>
          <a:p>
            <a:pPr marL="285750" indent="-285750">
              <a:buFont typeface="Arial" panose="020B0604020202020204" pitchFamily="34" charset="0"/>
              <a:buChar char="•"/>
            </a:pPr>
            <a:r>
              <a:rPr lang="id-ID" sz="2000" dirty="0"/>
              <a:t> Memperkecil penurunan</a:t>
            </a:r>
          </a:p>
          <a:p>
            <a:pPr marL="285750" indent="-285750">
              <a:buFont typeface="Arial" panose="020B0604020202020204" pitchFamily="34" charset="0"/>
              <a:buChar char="•"/>
            </a:pPr>
            <a:r>
              <a:rPr lang="id-ID" sz="2000" dirty="0"/>
              <a:t> </a:t>
            </a:r>
            <a:r>
              <a:rPr lang="id-ID" sz="2000" dirty="0" smtClean="0"/>
              <a:t>Memperkecil permeabilitas </a:t>
            </a:r>
            <a:r>
              <a:rPr lang="id-ID" sz="2000" dirty="0"/>
              <a:t>tanah</a:t>
            </a:r>
          </a:p>
          <a:p>
            <a:pPr marL="285750" indent="-285750">
              <a:buFont typeface="Arial" panose="020B0604020202020204" pitchFamily="34" charset="0"/>
              <a:buChar char="•"/>
            </a:pPr>
            <a:r>
              <a:rPr lang="id-ID" sz="2000" dirty="0"/>
              <a:t> Mengontrol </a:t>
            </a:r>
            <a:r>
              <a:rPr lang="id-ID" sz="2000" dirty="0" smtClean="0"/>
              <a:t>perubahanvolume </a:t>
            </a:r>
            <a:r>
              <a:rPr lang="id-ID" sz="2000" dirty="0"/>
              <a:t>relatif</a:t>
            </a:r>
          </a:p>
        </p:txBody>
      </p:sp>
    </p:spTree>
    <p:extLst>
      <p:ext uri="{BB962C8B-B14F-4D97-AF65-F5344CB8AC3E}">
        <p14:creationId xmlns:p14="http://schemas.microsoft.com/office/powerpoint/2010/main" val="3310816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C:\Users\FREDY SITORUS\Pictures\IMG_0004.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620688"/>
            <a:ext cx="3744416" cy="2808312"/>
          </a:xfrm>
          <a:prstGeom prst="rect">
            <a:avLst/>
          </a:prstGeom>
          <a:noFill/>
          <a:extLst>
            <a:ext uri="{909E8E84-426E-40DD-AFC4-6F175D3DCCD1}">
              <a14:hiddenFill xmlns:a14="http://schemas.microsoft.com/office/drawing/2010/main">
                <a:solidFill>
                  <a:srgbClr val="FFFFFF"/>
                </a:solidFill>
              </a14:hiddenFill>
            </a:ext>
          </a:extLst>
        </p:spPr>
      </p:pic>
      <p:pic>
        <p:nvPicPr>
          <p:cNvPr id="348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970516" y="3142052"/>
            <a:ext cx="2487613" cy="3493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4751743" y="858172"/>
            <a:ext cx="2812562" cy="4036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9380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411760" y="2996952"/>
            <a:ext cx="3888432" cy="634082"/>
          </a:xfrm>
          <a:effectLst>
            <a:reflection blurRad="6350" stA="50000" endA="300" endPos="90000" dir="5400000" sy="-100000" algn="bl" rotWithShape="0"/>
          </a:effectLst>
        </p:spPr>
        <p:style>
          <a:lnRef idx="2">
            <a:schemeClr val="accent1"/>
          </a:lnRef>
          <a:fillRef idx="1">
            <a:schemeClr val="lt1"/>
          </a:fillRef>
          <a:effectRef idx="0">
            <a:schemeClr val="accent1"/>
          </a:effectRef>
          <a:fontRef idx="minor">
            <a:schemeClr val="dk1"/>
          </a:fontRef>
        </p:style>
        <p:txBody>
          <a:bodyPr/>
          <a:lstStyle/>
          <a:p>
            <a:pPr algn="ctr"/>
            <a:r>
              <a:rPr lang="id-ID" sz="2800" b="1" dirty="0"/>
              <a:t/>
            </a:r>
            <a:br>
              <a:rPr lang="id-ID" sz="2800" b="1" dirty="0"/>
            </a:br>
            <a:r>
              <a:rPr lang="id-ID" sz="2800" b="1" spc="150" dirty="0" smtClean="0">
                <a:solidFill>
                  <a:srgbClr val="C00000"/>
                </a:solidFill>
                <a:latin typeface="Arial Black" pitchFamily="34" charset="0"/>
              </a:rPr>
              <a:t>AGREGAT</a:t>
            </a:r>
            <a:r>
              <a:rPr lang="id-ID" sz="2800" b="1" spc="150" dirty="0" smtClean="0">
                <a:solidFill>
                  <a:schemeClr val="bg1"/>
                </a:solidFill>
                <a:latin typeface="Arial Black" pitchFamily="34" charset="0"/>
              </a:rPr>
              <a:t/>
            </a:r>
            <a:br>
              <a:rPr lang="id-ID" sz="2800" b="1" spc="150" dirty="0" smtClean="0">
                <a:solidFill>
                  <a:schemeClr val="bg1"/>
                </a:solidFill>
                <a:latin typeface="Arial Black" pitchFamily="34" charset="0"/>
              </a:rPr>
            </a:br>
            <a:endParaRPr lang="id-ID" sz="2800" dirty="0">
              <a:solidFill>
                <a:schemeClr val="bg1"/>
              </a:solidFill>
              <a:latin typeface="Arial Black" pitchFamily="34" charset="0"/>
            </a:endParaRPr>
          </a:p>
        </p:txBody>
      </p:sp>
    </p:spTree>
    <p:extLst>
      <p:ext uri="{BB962C8B-B14F-4D97-AF65-F5344CB8AC3E}">
        <p14:creationId xmlns:p14="http://schemas.microsoft.com/office/powerpoint/2010/main" val="17083800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60648"/>
            <a:ext cx="7848872" cy="634082"/>
          </a:xfrm>
          <a:solidFill>
            <a:srgbClr val="002060"/>
          </a:solidFill>
        </p:spPr>
        <p:txBody>
          <a:bodyPr/>
          <a:lstStyle/>
          <a:p>
            <a:r>
              <a:rPr lang="id-ID" sz="2000" b="1" dirty="0"/>
              <a:t/>
            </a:r>
            <a:br>
              <a:rPr lang="id-ID" sz="2000" b="1" dirty="0"/>
            </a:br>
            <a:r>
              <a:rPr lang="id-ID" sz="2000" b="1" spc="150" dirty="0" smtClean="0">
                <a:solidFill>
                  <a:schemeClr val="bg1"/>
                </a:solidFill>
                <a:latin typeface="Arial Black" pitchFamily="34" charset="0"/>
              </a:rPr>
              <a:t>AGREGAT :</a:t>
            </a:r>
            <a:br>
              <a:rPr lang="id-ID" sz="2000" b="1" spc="150" dirty="0" smtClean="0">
                <a:solidFill>
                  <a:schemeClr val="bg1"/>
                </a:solidFill>
                <a:latin typeface="Arial Black" pitchFamily="34" charset="0"/>
              </a:rPr>
            </a:br>
            <a:endParaRPr lang="id-ID" sz="2000" dirty="0">
              <a:solidFill>
                <a:schemeClr val="bg1"/>
              </a:solidFill>
              <a:latin typeface="Arial Black" pitchFamily="34" charset="0"/>
            </a:endParaRPr>
          </a:p>
        </p:txBody>
      </p:sp>
      <p:sp>
        <p:nvSpPr>
          <p:cNvPr id="3" name="Rectangle 2"/>
          <p:cNvSpPr/>
          <p:nvPr/>
        </p:nvSpPr>
        <p:spPr>
          <a:xfrm>
            <a:off x="395536" y="1124744"/>
            <a:ext cx="7704856" cy="1200329"/>
          </a:xfrm>
          <a:prstGeom prst="rect">
            <a:avLst/>
          </a:prstGeom>
        </p:spPr>
        <p:txBody>
          <a:bodyPr wrap="square">
            <a:spAutoFit/>
          </a:bodyPr>
          <a:lstStyle/>
          <a:p>
            <a:r>
              <a:rPr lang="id-ID" sz="2400" dirty="0" smtClean="0"/>
              <a:t>Kadar </a:t>
            </a:r>
            <a:r>
              <a:rPr lang="id-ID" sz="2400" dirty="0"/>
              <a:t>agregat dalam campuran bahan perkerasan konstruksi jalan umumnya berkisar antara </a:t>
            </a:r>
            <a:r>
              <a:rPr lang="id-ID" sz="2400" b="1" u="sng" dirty="0">
                <a:solidFill>
                  <a:srgbClr val="002060"/>
                </a:solidFill>
              </a:rPr>
              <a:t>75-95% dari berat total atau berkisar 80% dari volume total</a:t>
            </a:r>
          </a:p>
        </p:txBody>
      </p:sp>
      <p:sp>
        <p:nvSpPr>
          <p:cNvPr id="2" name="Rectangle 1"/>
          <p:cNvSpPr/>
          <p:nvPr/>
        </p:nvSpPr>
        <p:spPr>
          <a:xfrm>
            <a:off x="415584" y="2690336"/>
            <a:ext cx="4572000" cy="1477328"/>
          </a:xfrm>
          <a:prstGeom prst="rect">
            <a:avLst/>
          </a:prstGeom>
        </p:spPr>
        <p:txBody>
          <a:bodyPr>
            <a:spAutoFit/>
          </a:bodyPr>
          <a:lstStyle/>
          <a:p>
            <a:r>
              <a:rPr lang="id-ID" b="1" dirty="0"/>
              <a:t>Agregat yang ideal </a:t>
            </a:r>
            <a:r>
              <a:rPr lang="id-ID" dirty="0"/>
              <a:t>adalah </a:t>
            </a:r>
            <a:endParaRPr lang="id-ID" dirty="0" smtClean="0"/>
          </a:p>
          <a:p>
            <a:pPr marL="285750" indent="-285750">
              <a:buFont typeface="Arial" panose="020B0604020202020204" pitchFamily="34" charset="0"/>
              <a:buChar char="•"/>
            </a:pPr>
            <a:r>
              <a:rPr lang="id-ID" dirty="0" smtClean="0"/>
              <a:t>agregat </a:t>
            </a:r>
            <a:r>
              <a:rPr lang="id-ID" dirty="0"/>
              <a:t>yang memiliki ukuran partikel yang sesuai persyaratan dan gradasi baik, kuat dan keras, serta memiliki bentuk butiran yang bersudut (angular), </a:t>
            </a:r>
          </a:p>
        </p:txBody>
      </p:sp>
      <p:sp>
        <p:nvSpPr>
          <p:cNvPr id="4" name="Right Arrow 3"/>
          <p:cNvSpPr/>
          <p:nvPr/>
        </p:nvSpPr>
        <p:spPr>
          <a:xfrm>
            <a:off x="4987584" y="3212976"/>
            <a:ext cx="66453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5868144" y="3244914"/>
            <a:ext cx="1340945" cy="400110"/>
          </a:xfrm>
          <a:prstGeom prst="rect">
            <a:avLst/>
          </a:prstGeom>
          <a:noFill/>
        </p:spPr>
        <p:txBody>
          <a:bodyPr wrap="none" rtlCol="0">
            <a:spAutoFit/>
          </a:bodyPr>
          <a:lstStyle/>
          <a:p>
            <a:r>
              <a:rPr lang="id-ID" sz="2000" b="1" dirty="0" smtClean="0"/>
              <a:t>STABILITAS</a:t>
            </a:r>
            <a:endParaRPr lang="id-ID" sz="2000" b="1" dirty="0"/>
          </a:p>
        </p:txBody>
      </p:sp>
      <p:sp>
        <p:nvSpPr>
          <p:cNvPr id="7" name="Rectangle 6"/>
          <p:cNvSpPr/>
          <p:nvPr/>
        </p:nvSpPr>
        <p:spPr>
          <a:xfrm>
            <a:off x="415584" y="4437112"/>
            <a:ext cx="4572000" cy="646331"/>
          </a:xfrm>
          <a:prstGeom prst="rect">
            <a:avLst/>
          </a:prstGeom>
        </p:spPr>
        <p:txBody>
          <a:bodyPr>
            <a:spAutoFit/>
          </a:bodyPr>
          <a:lstStyle/>
          <a:p>
            <a:pPr marL="285750" indent="-285750">
              <a:buFont typeface="Arial" panose="020B0604020202020204" pitchFamily="34" charset="0"/>
              <a:buChar char="•"/>
            </a:pPr>
            <a:r>
              <a:rPr lang="id-ID" dirty="0"/>
              <a:t>sifat porositas dan karakteristik </a:t>
            </a:r>
            <a:r>
              <a:rPr lang="id-ID" dirty="0" smtClean="0"/>
              <a:t>permukaan seperti tekstur</a:t>
            </a:r>
            <a:endParaRPr lang="id-ID" dirty="0"/>
          </a:p>
        </p:txBody>
      </p:sp>
      <p:sp>
        <p:nvSpPr>
          <p:cNvPr id="8" name="Right Arrow 7"/>
          <p:cNvSpPr/>
          <p:nvPr/>
        </p:nvSpPr>
        <p:spPr>
          <a:xfrm>
            <a:off x="4987584" y="4442025"/>
            <a:ext cx="66453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Box 8"/>
          <p:cNvSpPr txBox="1"/>
          <p:nvPr/>
        </p:nvSpPr>
        <p:spPr>
          <a:xfrm>
            <a:off x="5868144" y="4473963"/>
            <a:ext cx="2448272" cy="707886"/>
          </a:xfrm>
          <a:prstGeom prst="rect">
            <a:avLst/>
          </a:prstGeom>
          <a:noFill/>
        </p:spPr>
        <p:txBody>
          <a:bodyPr wrap="square" rtlCol="0">
            <a:spAutoFit/>
          </a:bodyPr>
          <a:lstStyle/>
          <a:p>
            <a:r>
              <a:rPr lang="id-ID" sz="2000" b="1" dirty="0" smtClean="0"/>
              <a:t>INTERAKSI AGREGAT DENGAN BITUMEN</a:t>
            </a:r>
            <a:endParaRPr lang="id-ID" sz="2000" b="1" dirty="0"/>
          </a:p>
        </p:txBody>
      </p:sp>
    </p:spTree>
    <p:extLst>
      <p:ext uri="{BB962C8B-B14F-4D97-AF65-F5344CB8AC3E}">
        <p14:creationId xmlns:p14="http://schemas.microsoft.com/office/powerpoint/2010/main" val="42399004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60648"/>
            <a:ext cx="7848872" cy="634082"/>
          </a:xfrm>
        </p:spPr>
        <p:style>
          <a:lnRef idx="2">
            <a:schemeClr val="accent1"/>
          </a:lnRef>
          <a:fillRef idx="1">
            <a:schemeClr val="lt1"/>
          </a:fillRef>
          <a:effectRef idx="0">
            <a:schemeClr val="accent1"/>
          </a:effectRef>
          <a:fontRef idx="minor">
            <a:schemeClr val="dk1"/>
          </a:fontRef>
        </p:style>
        <p:txBody>
          <a:bodyPr/>
          <a:lstStyle/>
          <a:p>
            <a:r>
              <a:rPr lang="id-ID" sz="2000" b="1" dirty="0" smtClean="0"/>
              <a:t/>
            </a:r>
            <a:br>
              <a:rPr lang="id-ID" sz="2000" b="1" dirty="0" smtClean="0"/>
            </a:br>
            <a:r>
              <a:rPr lang="id-ID" sz="2000" b="1" spc="150" dirty="0" smtClean="0">
                <a:solidFill>
                  <a:srgbClr val="002060"/>
                </a:solidFill>
                <a:latin typeface="Arial Black" pitchFamily="34" charset="0"/>
              </a:rPr>
              <a:t>JENIS AGREGAT</a:t>
            </a:r>
            <a:br>
              <a:rPr lang="id-ID" sz="2000" b="1" spc="150" dirty="0" smtClean="0">
                <a:solidFill>
                  <a:srgbClr val="002060"/>
                </a:solidFill>
                <a:latin typeface="Arial Black" pitchFamily="34" charset="0"/>
              </a:rPr>
            </a:br>
            <a:endParaRPr lang="id-ID" sz="2000" dirty="0">
              <a:solidFill>
                <a:schemeClr val="bg1"/>
              </a:solidFill>
              <a:latin typeface="Arial Black" pitchFamily="34" charset="0"/>
            </a:endParaRPr>
          </a:p>
        </p:txBody>
      </p:sp>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3" name="Rectangle 2"/>
          <p:cNvSpPr/>
          <p:nvPr/>
        </p:nvSpPr>
        <p:spPr>
          <a:xfrm>
            <a:off x="380728" y="1124743"/>
            <a:ext cx="4607415" cy="461665"/>
          </a:xfrm>
          <a:prstGeom prst="rect">
            <a:avLst/>
          </a:prstGeom>
        </p:spPr>
        <p:txBody>
          <a:bodyPr wrap="none">
            <a:spAutoFit/>
          </a:bodyPr>
          <a:lstStyle/>
          <a:p>
            <a:pPr marL="342900" lvl="0" indent="-342900">
              <a:buFont typeface="Wingdings" panose="05000000000000000000" pitchFamily="2" charset="2"/>
              <a:buChar char="Ø"/>
            </a:pPr>
            <a:r>
              <a:rPr lang="id-ID" sz="2400" b="1" dirty="0">
                <a:solidFill>
                  <a:srgbClr val="C00000"/>
                </a:solidFill>
              </a:rPr>
              <a:t>Berdasarkan proses pengolahan</a:t>
            </a:r>
            <a:endParaRPr lang="id-ID" sz="2400" dirty="0">
              <a:solidFill>
                <a:srgbClr val="C00000"/>
              </a:solidFill>
            </a:endParaRPr>
          </a:p>
        </p:txBody>
      </p:sp>
      <p:sp>
        <p:nvSpPr>
          <p:cNvPr id="4" name="Rectangle 3"/>
          <p:cNvSpPr/>
          <p:nvPr/>
        </p:nvSpPr>
        <p:spPr>
          <a:xfrm>
            <a:off x="815260" y="1613839"/>
            <a:ext cx="4172883" cy="3970318"/>
          </a:xfrm>
          <a:prstGeom prst="rect">
            <a:avLst/>
          </a:prstGeom>
        </p:spPr>
        <p:txBody>
          <a:bodyPr wrap="square">
            <a:spAutoFit/>
          </a:bodyPr>
          <a:lstStyle/>
          <a:p>
            <a:pPr marL="342900" lvl="0" indent="-342900">
              <a:buFont typeface="+mj-lt"/>
              <a:buAutoNum type="arabicParenR"/>
            </a:pPr>
            <a:r>
              <a:rPr lang="id-ID" b="1" dirty="0"/>
              <a:t>Agregat alam</a:t>
            </a:r>
          </a:p>
          <a:p>
            <a:r>
              <a:rPr lang="id-ID" dirty="0"/>
              <a:t>Agregat yang </a:t>
            </a:r>
            <a:r>
              <a:rPr lang="id-ID" dirty="0" smtClean="0"/>
              <a:t>dapat diperoleh </a:t>
            </a:r>
            <a:r>
              <a:rPr lang="id-ID" dirty="0"/>
              <a:t> di alam atau dengan sedikit proses pengolahan. Agregat ini terbentuk melalui proses erosi dan degradasi. </a:t>
            </a:r>
            <a:endParaRPr lang="id-ID" dirty="0" smtClean="0"/>
          </a:p>
          <a:p>
            <a:r>
              <a:rPr lang="id-ID" dirty="0" smtClean="0"/>
              <a:t>2</a:t>
            </a:r>
            <a:r>
              <a:rPr lang="id-ID" b="1" dirty="0" smtClean="0"/>
              <a:t>)  Agregat </a:t>
            </a:r>
            <a:r>
              <a:rPr lang="id-ID" b="1" dirty="0"/>
              <a:t>buatan</a:t>
            </a:r>
          </a:p>
          <a:p>
            <a:r>
              <a:rPr lang="id-ID" dirty="0"/>
              <a:t>Merupakan agregat yang memerlukan proses pemecahan batu dengan alat yang disebut </a:t>
            </a:r>
            <a:r>
              <a:rPr lang="id-ID" i="1" u="sng" dirty="0"/>
              <a:t>stone crusher </a:t>
            </a:r>
            <a:r>
              <a:rPr lang="id-ID" dirty="0"/>
              <a:t>untuk dijadikan material yang memenuhi syarat sebagai bahan perkerasan jalan. Residu dari proses ini dapat digunakan sebagai bahan pengisi (filler) campuran beraspal.</a:t>
            </a:r>
          </a:p>
          <a:p>
            <a:endParaRPr lang="id-ID" dirty="0"/>
          </a:p>
        </p:txBody>
      </p:sp>
      <p:pic>
        <p:nvPicPr>
          <p:cNvPr id="12290" name="Picture 2" descr="C:\Users\FREDY SITORUS\Pictures\alat-pemecah-batu.gif"/>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5356364" y="1097453"/>
            <a:ext cx="2700300"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FREDY SITORUS\Pictures\Aggregate_20mm.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5555665" y="4365104"/>
            <a:ext cx="2301698" cy="2088233"/>
          </a:xfrm>
          <a:prstGeom prst="rect">
            <a:avLst/>
          </a:prstGeom>
          <a:noFill/>
          <a:ln>
            <a:noFill/>
          </a:ln>
        </p:spPr>
      </p:pic>
    </p:spTree>
    <p:extLst>
      <p:ext uri="{BB962C8B-B14F-4D97-AF65-F5344CB8AC3E}">
        <p14:creationId xmlns:p14="http://schemas.microsoft.com/office/powerpoint/2010/main" val="2278737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23528" y="1268760"/>
            <a:ext cx="7429356"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395536" y="260648"/>
            <a:ext cx="7848872" cy="634082"/>
          </a:xfrm>
          <a:solidFill>
            <a:srgbClr val="002060"/>
          </a:solidFill>
        </p:spPr>
        <p:txBody>
          <a:bodyPr/>
          <a:lstStyle/>
          <a:p>
            <a:r>
              <a:rPr lang="id-ID" sz="2000" b="1" dirty="0"/>
              <a:t/>
            </a:r>
            <a:br>
              <a:rPr lang="id-ID" sz="2000" b="1" dirty="0"/>
            </a:br>
            <a:r>
              <a:rPr lang="id-ID" sz="2000" b="1" spc="150" dirty="0" smtClean="0">
                <a:solidFill>
                  <a:schemeClr val="bg1"/>
                </a:solidFill>
                <a:latin typeface="Arial Black" pitchFamily="34" charset="0"/>
              </a:rPr>
              <a:t>JENIS PERKERASAN SECARA UMUM</a:t>
            </a:r>
            <a:r>
              <a:rPr lang="id-ID" sz="2000" dirty="0"/>
              <a:t/>
            </a:r>
            <a:br>
              <a:rPr lang="id-ID" sz="2000" dirty="0"/>
            </a:br>
            <a:endParaRPr lang="id-ID" sz="2000" dirty="0">
              <a:solidFill>
                <a:schemeClr val="bg1"/>
              </a:solidFill>
              <a:latin typeface="Arial Black" pitchFamily="34" charset="0"/>
            </a:endParaRPr>
          </a:p>
        </p:txBody>
      </p:sp>
    </p:spTree>
    <p:extLst>
      <p:ext uri="{BB962C8B-B14F-4D97-AF65-F5344CB8AC3E}">
        <p14:creationId xmlns:p14="http://schemas.microsoft.com/office/powerpoint/2010/main" val="4657453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3" name="Rectangle 2"/>
          <p:cNvSpPr/>
          <p:nvPr/>
        </p:nvSpPr>
        <p:spPr>
          <a:xfrm>
            <a:off x="370243" y="476672"/>
            <a:ext cx="3206775" cy="461665"/>
          </a:xfrm>
          <a:prstGeom prst="rect">
            <a:avLst/>
          </a:prstGeom>
        </p:spPr>
        <p:txBody>
          <a:bodyPr wrap="none">
            <a:spAutoFit/>
          </a:bodyPr>
          <a:lstStyle/>
          <a:p>
            <a:pPr marL="342900" lvl="0" indent="-342900">
              <a:buFont typeface="Wingdings" panose="05000000000000000000" pitchFamily="2" charset="2"/>
              <a:buChar char="Ø"/>
            </a:pPr>
            <a:r>
              <a:rPr lang="id-ID" sz="2400" b="1" dirty="0">
                <a:solidFill>
                  <a:srgbClr val="C00000"/>
                </a:solidFill>
              </a:rPr>
              <a:t>Berdasarkan </a:t>
            </a:r>
            <a:r>
              <a:rPr lang="id-ID" sz="2400" b="1" dirty="0" smtClean="0">
                <a:solidFill>
                  <a:srgbClr val="C00000"/>
                </a:solidFill>
              </a:rPr>
              <a:t>dimensi</a:t>
            </a:r>
            <a:endParaRPr lang="id-ID" sz="2400" dirty="0">
              <a:solidFill>
                <a:srgbClr val="C00000"/>
              </a:solidFill>
            </a:endParaRPr>
          </a:p>
        </p:txBody>
      </p:sp>
      <p:sp>
        <p:nvSpPr>
          <p:cNvPr id="4" name="Rectangle 3"/>
          <p:cNvSpPr/>
          <p:nvPr/>
        </p:nvSpPr>
        <p:spPr>
          <a:xfrm>
            <a:off x="815260" y="1613839"/>
            <a:ext cx="7213124" cy="923330"/>
          </a:xfrm>
          <a:prstGeom prst="rect">
            <a:avLst/>
          </a:prstGeom>
        </p:spPr>
        <p:txBody>
          <a:bodyPr wrap="square">
            <a:spAutoFit/>
          </a:bodyPr>
          <a:lstStyle/>
          <a:p>
            <a:pPr marL="285750" indent="-285750">
              <a:buFont typeface="Arial" panose="020B0604020202020204" pitchFamily="34" charset="0"/>
              <a:buChar char="•"/>
            </a:pPr>
            <a:r>
              <a:rPr lang="id-ID" b="1" dirty="0" smtClean="0"/>
              <a:t>agregat </a:t>
            </a:r>
            <a:r>
              <a:rPr lang="id-ID" b="1" dirty="0"/>
              <a:t>kasar </a:t>
            </a:r>
            <a:r>
              <a:rPr lang="id-ID" dirty="0"/>
              <a:t>(dengan ukuran &gt; ¼ inchi) yaitu bahan yang tertahan saringan no.4  </a:t>
            </a:r>
            <a:endParaRPr lang="id-ID" dirty="0" smtClean="0"/>
          </a:p>
          <a:p>
            <a:endParaRPr lang="id-ID" dirty="0"/>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15616" y="3068960"/>
            <a:ext cx="5553075" cy="2905125"/>
          </a:xfrm>
          <a:prstGeom prst="rect">
            <a:avLst/>
          </a:prstGeom>
        </p:spPr>
      </p:pic>
    </p:spTree>
    <p:extLst>
      <p:ext uri="{BB962C8B-B14F-4D97-AF65-F5344CB8AC3E}">
        <p14:creationId xmlns:p14="http://schemas.microsoft.com/office/powerpoint/2010/main" val="27970295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3" name="Rectangle 2"/>
          <p:cNvSpPr/>
          <p:nvPr/>
        </p:nvSpPr>
        <p:spPr>
          <a:xfrm>
            <a:off x="370243" y="476672"/>
            <a:ext cx="3206775" cy="461665"/>
          </a:xfrm>
          <a:prstGeom prst="rect">
            <a:avLst/>
          </a:prstGeom>
        </p:spPr>
        <p:txBody>
          <a:bodyPr wrap="none">
            <a:spAutoFit/>
          </a:bodyPr>
          <a:lstStyle/>
          <a:p>
            <a:pPr marL="342900" lvl="0" indent="-342900">
              <a:buFont typeface="Wingdings" panose="05000000000000000000" pitchFamily="2" charset="2"/>
              <a:buChar char="Ø"/>
            </a:pPr>
            <a:r>
              <a:rPr lang="id-ID" sz="2400" b="1" dirty="0">
                <a:solidFill>
                  <a:srgbClr val="C00000"/>
                </a:solidFill>
              </a:rPr>
              <a:t>Berdasarkan </a:t>
            </a:r>
            <a:r>
              <a:rPr lang="id-ID" sz="2400" b="1" dirty="0" smtClean="0">
                <a:solidFill>
                  <a:srgbClr val="C00000"/>
                </a:solidFill>
              </a:rPr>
              <a:t>dimensi</a:t>
            </a:r>
            <a:endParaRPr lang="id-ID" sz="2400" dirty="0">
              <a:solidFill>
                <a:srgbClr val="C00000"/>
              </a:solidFill>
            </a:endParaRPr>
          </a:p>
        </p:txBody>
      </p:sp>
      <p:sp>
        <p:nvSpPr>
          <p:cNvPr id="4" name="Rectangle 3"/>
          <p:cNvSpPr/>
          <p:nvPr/>
        </p:nvSpPr>
        <p:spPr>
          <a:xfrm>
            <a:off x="807442" y="960110"/>
            <a:ext cx="7213124" cy="3693319"/>
          </a:xfrm>
          <a:prstGeom prst="rect">
            <a:avLst/>
          </a:prstGeom>
        </p:spPr>
        <p:txBody>
          <a:bodyPr wrap="square">
            <a:spAutoFit/>
          </a:bodyPr>
          <a:lstStyle/>
          <a:p>
            <a:pPr marL="285750" indent="-285750">
              <a:buFont typeface="Arial" panose="020B0604020202020204" pitchFamily="34" charset="0"/>
              <a:buChar char="•"/>
            </a:pPr>
            <a:r>
              <a:rPr lang="id-ID" b="1" dirty="0" smtClean="0"/>
              <a:t>agregat </a:t>
            </a:r>
            <a:r>
              <a:rPr lang="id-ID" b="1" dirty="0"/>
              <a:t>halus</a:t>
            </a:r>
            <a:r>
              <a:rPr lang="id-ID" dirty="0"/>
              <a:t>, bahan yang lolos saringan no.4 dan tertahan pada saringan no.200 (0.075 mm). </a:t>
            </a:r>
            <a:r>
              <a:rPr lang="id-ID" dirty="0" smtClean="0"/>
              <a:t>Fungsinya mendukung stabilitas dan mengurangi deformasi permanen</a:t>
            </a:r>
          </a:p>
          <a:p>
            <a:pPr marL="285750" indent="-285750">
              <a:buFont typeface="Arial" panose="020B0604020202020204" pitchFamily="34" charset="0"/>
              <a:buChar char="•"/>
            </a:pPr>
            <a:endParaRPr lang="id-ID" dirty="0"/>
          </a:p>
          <a:p>
            <a:pPr marL="285750" indent="-285750">
              <a:buFont typeface="Arial" panose="020B0604020202020204" pitchFamily="34" charset="0"/>
              <a:buChar char="•"/>
            </a:pPr>
            <a:endParaRPr lang="id-ID" dirty="0" smtClean="0"/>
          </a:p>
          <a:p>
            <a:pPr marL="285750" indent="-285750">
              <a:buFont typeface="Arial" panose="020B0604020202020204" pitchFamily="34" charset="0"/>
              <a:buChar char="•"/>
            </a:pPr>
            <a:endParaRPr lang="id-ID" dirty="0"/>
          </a:p>
          <a:p>
            <a:pPr marL="285750" indent="-285750">
              <a:buFont typeface="Arial" panose="020B0604020202020204" pitchFamily="34" charset="0"/>
              <a:buChar char="•"/>
            </a:pPr>
            <a:endParaRPr lang="id-ID" dirty="0" smtClean="0"/>
          </a:p>
          <a:p>
            <a:endParaRPr lang="id-ID" dirty="0"/>
          </a:p>
          <a:p>
            <a:endParaRPr lang="id-ID" dirty="0" smtClean="0"/>
          </a:p>
          <a:p>
            <a:endParaRPr lang="id-ID" dirty="0" smtClean="0"/>
          </a:p>
          <a:p>
            <a:endParaRPr lang="id-ID" dirty="0"/>
          </a:p>
          <a:p>
            <a:endParaRPr lang="id-ID" dirty="0" smtClean="0"/>
          </a:p>
          <a:p>
            <a:pPr marL="285750" indent="-285750">
              <a:buFont typeface="Arial" panose="020B0604020202020204" pitchFamily="34" charset="0"/>
              <a:buChar char="•"/>
            </a:pPr>
            <a:r>
              <a:rPr lang="id-ID" b="1" dirty="0" smtClean="0"/>
              <a:t>Filler </a:t>
            </a:r>
            <a:r>
              <a:rPr lang="id-ID" dirty="0" smtClean="0"/>
              <a:t>: yang </a:t>
            </a:r>
            <a:r>
              <a:rPr lang="id-ID" dirty="0"/>
              <a:t>lolos saringan </a:t>
            </a:r>
            <a:r>
              <a:rPr lang="id-ID" dirty="0" smtClean="0"/>
              <a:t>no.200</a:t>
            </a:r>
            <a:endParaRPr lang="id-ID" dirty="0"/>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31640" y="1916832"/>
            <a:ext cx="5762625" cy="2057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74527" y="4797152"/>
            <a:ext cx="5276850" cy="1628775"/>
          </a:xfrm>
          <a:prstGeom prst="rect">
            <a:avLst/>
          </a:prstGeom>
        </p:spPr>
      </p:pic>
    </p:spTree>
    <p:extLst>
      <p:ext uri="{BB962C8B-B14F-4D97-AF65-F5344CB8AC3E}">
        <p14:creationId xmlns:p14="http://schemas.microsoft.com/office/powerpoint/2010/main" val="7470925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60648"/>
            <a:ext cx="7848872" cy="634082"/>
          </a:xfrm>
        </p:spPr>
        <p:style>
          <a:lnRef idx="2">
            <a:schemeClr val="accent1"/>
          </a:lnRef>
          <a:fillRef idx="1">
            <a:schemeClr val="lt1"/>
          </a:fillRef>
          <a:effectRef idx="0">
            <a:schemeClr val="accent1"/>
          </a:effectRef>
          <a:fontRef idx="minor">
            <a:schemeClr val="dk1"/>
          </a:fontRef>
        </p:style>
        <p:txBody>
          <a:bodyPr/>
          <a:lstStyle/>
          <a:p>
            <a:r>
              <a:rPr lang="id-ID" sz="2000" b="1" spc="150" dirty="0" smtClean="0">
                <a:solidFill>
                  <a:srgbClr val="002060"/>
                </a:solidFill>
                <a:latin typeface="Arial Black" pitchFamily="34" charset="0"/>
              </a:rPr>
              <a:t/>
            </a:r>
            <a:br>
              <a:rPr lang="id-ID" sz="2000" b="1" spc="150" dirty="0" smtClean="0">
                <a:solidFill>
                  <a:srgbClr val="002060"/>
                </a:solidFill>
                <a:latin typeface="Arial Black" pitchFamily="34" charset="0"/>
              </a:rPr>
            </a:br>
            <a:r>
              <a:rPr lang="id-ID" sz="2000" b="1" spc="150" dirty="0" smtClean="0">
                <a:solidFill>
                  <a:srgbClr val="002060"/>
                </a:solidFill>
                <a:latin typeface="Arial Black" pitchFamily="34" charset="0"/>
              </a:rPr>
              <a:t>KARAKTERSITIK AGREGAT</a:t>
            </a:r>
            <a:br>
              <a:rPr lang="id-ID" sz="2000" b="1" spc="150" dirty="0" smtClean="0">
                <a:solidFill>
                  <a:srgbClr val="002060"/>
                </a:solidFill>
                <a:latin typeface="Arial Black" pitchFamily="34" charset="0"/>
              </a:rPr>
            </a:br>
            <a:endParaRPr lang="id-ID" sz="2000" dirty="0">
              <a:solidFill>
                <a:schemeClr val="bg1"/>
              </a:solidFill>
              <a:latin typeface="Arial Black" pitchFamily="34" charset="0"/>
            </a:endParaRPr>
          </a:p>
        </p:txBody>
      </p:sp>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 name="Rectangle 1"/>
          <p:cNvSpPr/>
          <p:nvPr/>
        </p:nvSpPr>
        <p:spPr>
          <a:xfrm>
            <a:off x="395536" y="1196752"/>
            <a:ext cx="3115340" cy="461665"/>
          </a:xfrm>
          <a:prstGeom prst="rect">
            <a:avLst/>
          </a:prstGeom>
        </p:spPr>
        <p:txBody>
          <a:bodyPr wrap="none">
            <a:spAutoFit/>
          </a:bodyPr>
          <a:lstStyle/>
          <a:p>
            <a:pPr marL="342900" lvl="0" indent="-342900">
              <a:buFont typeface="Arial" panose="020B0604020202020204" pitchFamily="34" charset="0"/>
              <a:buChar char="•"/>
            </a:pPr>
            <a:r>
              <a:rPr lang="id-ID" sz="2400" b="1" u="sng" dirty="0"/>
              <a:t>Gradasi dan Ukuran </a:t>
            </a:r>
          </a:p>
        </p:txBody>
      </p:sp>
      <p:sp>
        <p:nvSpPr>
          <p:cNvPr id="5" name="Rectangle 4"/>
          <p:cNvSpPr/>
          <p:nvPr/>
        </p:nvSpPr>
        <p:spPr>
          <a:xfrm>
            <a:off x="683568" y="1674441"/>
            <a:ext cx="6912768" cy="923330"/>
          </a:xfrm>
          <a:prstGeom prst="rect">
            <a:avLst/>
          </a:prstGeom>
        </p:spPr>
        <p:txBody>
          <a:bodyPr wrap="square">
            <a:spAutoFit/>
          </a:bodyPr>
          <a:lstStyle/>
          <a:p>
            <a:r>
              <a:rPr lang="id-ID" dirty="0"/>
              <a:t>Gradasi agregat mempengaruhi besarnya rongga dalam campuran dan menentukan</a:t>
            </a:r>
            <a:r>
              <a:rPr lang="id-ID" i="1" u="sng" dirty="0"/>
              <a:t> workability  </a:t>
            </a:r>
            <a:r>
              <a:rPr lang="id-ID" i="1" u="sng" dirty="0" smtClean="0"/>
              <a:t> </a:t>
            </a:r>
            <a:r>
              <a:rPr lang="id-ID" dirty="0"/>
              <a:t>(sifat mudah dikerjakan) dan stabilitas campuran.</a:t>
            </a: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9592" y="2605795"/>
            <a:ext cx="6829425" cy="3600450"/>
          </a:xfrm>
          <a:prstGeom prst="rect">
            <a:avLst/>
          </a:prstGeom>
        </p:spPr>
      </p:pic>
    </p:spTree>
    <p:extLst>
      <p:ext uri="{BB962C8B-B14F-4D97-AF65-F5344CB8AC3E}">
        <p14:creationId xmlns:p14="http://schemas.microsoft.com/office/powerpoint/2010/main" val="41713262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3528" y="764704"/>
            <a:ext cx="7524750" cy="4838700"/>
          </a:xfrm>
          <a:prstGeom prst="rect">
            <a:avLst/>
          </a:prstGeom>
        </p:spPr>
      </p:pic>
    </p:spTree>
    <p:extLst>
      <p:ext uri="{BB962C8B-B14F-4D97-AF65-F5344CB8AC3E}">
        <p14:creationId xmlns:p14="http://schemas.microsoft.com/office/powerpoint/2010/main" val="36252158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0322" y="3848943"/>
            <a:ext cx="3695700" cy="2752725"/>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456" y="303672"/>
            <a:ext cx="7987952" cy="3528924"/>
          </a:xfrm>
          <a:prstGeom prst="rect">
            <a:avLst/>
          </a:prstGeom>
        </p:spPr>
      </p:pic>
    </p:spTree>
    <p:extLst>
      <p:ext uri="{BB962C8B-B14F-4D97-AF65-F5344CB8AC3E}">
        <p14:creationId xmlns:p14="http://schemas.microsoft.com/office/powerpoint/2010/main" val="34082053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 name="Rectangle 1"/>
          <p:cNvSpPr/>
          <p:nvPr/>
        </p:nvSpPr>
        <p:spPr>
          <a:xfrm>
            <a:off x="395536" y="620688"/>
            <a:ext cx="7313990" cy="830997"/>
          </a:xfrm>
          <a:prstGeom prst="rect">
            <a:avLst/>
          </a:prstGeom>
        </p:spPr>
        <p:txBody>
          <a:bodyPr wrap="none">
            <a:spAutoFit/>
          </a:bodyPr>
          <a:lstStyle/>
          <a:p>
            <a:pPr marL="342900" indent="-342900">
              <a:buFont typeface="Arial" panose="020B0604020202020204" pitchFamily="34" charset="0"/>
              <a:buChar char="•"/>
            </a:pPr>
            <a:r>
              <a:rPr lang="id-ID" sz="2400" b="1" u="sng" dirty="0" smtClean="0"/>
              <a:t>Kekuatan </a:t>
            </a:r>
            <a:r>
              <a:rPr lang="id-ID" sz="2400" b="1" u="sng" dirty="0"/>
              <a:t>dan ketangguhan (Strength and Toughness</a:t>
            </a:r>
            <a:r>
              <a:rPr lang="id-ID" sz="2400" dirty="0"/>
              <a:t>)</a:t>
            </a:r>
          </a:p>
          <a:p>
            <a:pPr marL="342900" lvl="0" indent="-342900">
              <a:buFont typeface="Arial" panose="020B0604020202020204" pitchFamily="34" charset="0"/>
              <a:buChar char="•"/>
            </a:pPr>
            <a:endParaRPr lang="id-ID" sz="2400" b="1" u="sng"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3"/>
          <p:cNvSpPr/>
          <p:nvPr/>
        </p:nvSpPr>
        <p:spPr>
          <a:xfrm>
            <a:off x="820042" y="1268760"/>
            <a:ext cx="6889484" cy="1323439"/>
          </a:xfrm>
          <a:prstGeom prst="rect">
            <a:avLst/>
          </a:prstGeom>
        </p:spPr>
        <p:txBody>
          <a:bodyPr wrap="square">
            <a:spAutoFit/>
          </a:bodyPr>
          <a:lstStyle/>
          <a:p>
            <a:r>
              <a:rPr lang="id-ID" sz="2000" dirty="0"/>
              <a:t>Karena agregat dalam campuran aspal sangat mempengaruhi stabilitas mekanis, maka agregat harus memiliki kekuatan dan ketangguhan untuk mencegah patah akibat beban lalu lintas dan hilangnya stabilitas</a:t>
            </a:r>
          </a:p>
        </p:txBody>
      </p:sp>
      <p:sp>
        <p:nvSpPr>
          <p:cNvPr id="9" name="Rectangle 8"/>
          <p:cNvSpPr/>
          <p:nvPr/>
        </p:nvSpPr>
        <p:spPr>
          <a:xfrm>
            <a:off x="891532" y="4134270"/>
            <a:ext cx="1382879" cy="461665"/>
          </a:xfrm>
          <a:prstGeom prst="rect">
            <a:avLst/>
          </a:prstGeom>
        </p:spPr>
        <p:txBody>
          <a:bodyPr wrap="none">
            <a:spAutoFit/>
          </a:bodyPr>
          <a:lstStyle/>
          <a:p>
            <a:r>
              <a:rPr lang="id-ID" sz="2400" b="1" dirty="0">
                <a:solidFill>
                  <a:srgbClr val="C00000"/>
                </a:solidFill>
              </a:rPr>
              <a:t>Kekuatan</a:t>
            </a:r>
            <a:endParaRPr lang="id-ID" sz="2400" dirty="0">
              <a:solidFill>
                <a:srgbClr val="C00000"/>
              </a:solidFill>
            </a:endParaRPr>
          </a:p>
        </p:txBody>
      </p:sp>
      <p:sp>
        <p:nvSpPr>
          <p:cNvPr id="10" name="Left Brace 9"/>
          <p:cNvSpPr/>
          <p:nvPr/>
        </p:nvSpPr>
        <p:spPr>
          <a:xfrm>
            <a:off x="2442571" y="3323310"/>
            <a:ext cx="360040" cy="2083586"/>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11" name="TextBox 10"/>
          <p:cNvSpPr txBox="1"/>
          <p:nvPr/>
        </p:nvSpPr>
        <p:spPr>
          <a:xfrm>
            <a:off x="2987823" y="3138644"/>
            <a:ext cx="5184577" cy="1754326"/>
          </a:xfrm>
          <a:prstGeom prst="rect">
            <a:avLst/>
          </a:prstGeom>
          <a:noFill/>
        </p:spPr>
        <p:txBody>
          <a:bodyPr wrap="square" rtlCol="0">
            <a:spAutoFit/>
          </a:bodyPr>
          <a:lstStyle/>
          <a:p>
            <a:r>
              <a:rPr lang="id-ID" dirty="0" smtClean="0"/>
              <a:t>Kekuatan terhadap tumbukan</a:t>
            </a:r>
          </a:p>
          <a:p>
            <a:r>
              <a:rPr lang="id-ID" dirty="0" smtClean="0"/>
              <a:t>(AGGREGATE IMPACT VALUE – AIV) :</a:t>
            </a:r>
          </a:p>
          <a:p>
            <a:r>
              <a:rPr lang="id-ID" dirty="0" smtClean="0"/>
              <a:t> persentase antara agregat yang hancur dengan jumlah yang ada </a:t>
            </a:r>
          </a:p>
          <a:p>
            <a:r>
              <a:rPr lang="id-ID" dirty="0" smtClean="0"/>
              <a:t>Kekuatan terhadap tekanan (AGGREGATE CRUSHING VALUE</a:t>
            </a:r>
            <a:endParaRPr lang="id-ID" dirty="0"/>
          </a:p>
        </p:txBody>
      </p:sp>
      <p:sp>
        <p:nvSpPr>
          <p:cNvPr id="12" name="TextBox 11"/>
          <p:cNvSpPr txBox="1"/>
          <p:nvPr/>
        </p:nvSpPr>
        <p:spPr>
          <a:xfrm>
            <a:off x="2993157" y="5234371"/>
            <a:ext cx="3756285" cy="369332"/>
          </a:xfrm>
          <a:prstGeom prst="rect">
            <a:avLst/>
          </a:prstGeom>
          <a:noFill/>
        </p:spPr>
        <p:txBody>
          <a:bodyPr wrap="none" rtlCol="0">
            <a:spAutoFit/>
          </a:bodyPr>
          <a:lstStyle/>
          <a:p>
            <a:r>
              <a:rPr lang="id-ID" dirty="0" smtClean="0"/>
              <a:t>Keausan : Loas Angeles Abbrasion test</a:t>
            </a:r>
            <a:endParaRPr lang="id-ID" dirty="0"/>
          </a:p>
        </p:txBody>
      </p:sp>
    </p:spTree>
    <p:extLst>
      <p:ext uri="{BB962C8B-B14F-4D97-AF65-F5344CB8AC3E}">
        <p14:creationId xmlns:p14="http://schemas.microsoft.com/office/powerpoint/2010/main" val="24643544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3" name="TextBox 2"/>
          <p:cNvSpPr txBox="1"/>
          <p:nvPr/>
        </p:nvSpPr>
        <p:spPr>
          <a:xfrm>
            <a:off x="620610" y="3266400"/>
            <a:ext cx="2691250" cy="369332"/>
          </a:xfrm>
          <a:prstGeom prst="rect">
            <a:avLst/>
          </a:prstGeom>
          <a:noFill/>
        </p:spPr>
        <p:txBody>
          <a:bodyPr wrap="none" rtlCol="0">
            <a:spAutoFit/>
          </a:bodyPr>
          <a:lstStyle/>
          <a:p>
            <a:r>
              <a:rPr lang="id-ID" dirty="0" smtClean="0"/>
              <a:t>Los Angeles Abbrasion test</a:t>
            </a:r>
            <a:endParaRPr lang="id-ID" dirty="0"/>
          </a:p>
        </p:txBody>
      </p:sp>
      <p:sp>
        <p:nvSpPr>
          <p:cNvPr id="15" name="TextBox 14"/>
          <p:cNvSpPr txBox="1"/>
          <p:nvPr/>
        </p:nvSpPr>
        <p:spPr>
          <a:xfrm>
            <a:off x="5364088" y="3292001"/>
            <a:ext cx="2388346" cy="369332"/>
          </a:xfrm>
          <a:prstGeom prst="rect">
            <a:avLst/>
          </a:prstGeom>
          <a:noFill/>
        </p:spPr>
        <p:txBody>
          <a:bodyPr wrap="none" rtlCol="0">
            <a:spAutoFit/>
          </a:bodyPr>
          <a:lstStyle/>
          <a:p>
            <a:r>
              <a:rPr lang="id-ID" dirty="0" smtClean="0"/>
              <a:t>Aggregate crushing test</a:t>
            </a:r>
            <a:endParaRPr lang="id-ID" dirty="0"/>
          </a:p>
        </p:txBody>
      </p:sp>
      <p:sp>
        <p:nvSpPr>
          <p:cNvPr id="16" name="TextBox 15"/>
          <p:cNvSpPr txBox="1"/>
          <p:nvPr/>
        </p:nvSpPr>
        <p:spPr>
          <a:xfrm>
            <a:off x="2589892" y="6320816"/>
            <a:ext cx="2242473" cy="369332"/>
          </a:xfrm>
          <a:prstGeom prst="rect">
            <a:avLst/>
          </a:prstGeom>
          <a:noFill/>
        </p:spPr>
        <p:txBody>
          <a:bodyPr wrap="none" rtlCol="0">
            <a:spAutoFit/>
          </a:bodyPr>
          <a:lstStyle/>
          <a:p>
            <a:r>
              <a:rPr lang="id-ID" dirty="0" smtClean="0"/>
              <a:t>Aggregate Impact test</a:t>
            </a:r>
            <a:endParaRPr lang="id-ID"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43386" y="764704"/>
            <a:ext cx="4714875" cy="2162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66235" y="4077072"/>
            <a:ext cx="4724400" cy="2019300"/>
          </a:xfrm>
          <a:prstGeom prst="rect">
            <a:avLst/>
          </a:prstGeom>
        </p:spPr>
      </p:pic>
    </p:spTree>
    <p:extLst>
      <p:ext uri="{BB962C8B-B14F-4D97-AF65-F5344CB8AC3E}">
        <p14:creationId xmlns:p14="http://schemas.microsoft.com/office/powerpoint/2010/main" val="37983184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pSp>
        <p:nvGrpSpPr>
          <p:cNvPr id="8" name="Group 7"/>
          <p:cNvGrpSpPr/>
          <p:nvPr/>
        </p:nvGrpSpPr>
        <p:grpSpPr>
          <a:xfrm>
            <a:off x="683568" y="497867"/>
            <a:ext cx="7531100" cy="5503863"/>
            <a:chOff x="1447800" y="685800"/>
            <a:chExt cx="7531100" cy="5503863"/>
          </a:xfrm>
        </p:grpSpPr>
        <p:pic>
          <p:nvPicPr>
            <p:cNvPr id="9" name="Picture 2" descr="DSCN329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7620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DSCN329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7800" y="35814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DSCN329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8763" y="685800"/>
              <a:ext cx="364013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5"/>
            <p:cNvSpPr txBox="1">
              <a:spLocks noChangeArrowheads="1"/>
            </p:cNvSpPr>
            <p:nvPr/>
          </p:nvSpPr>
          <p:spPr bwMode="auto">
            <a:xfrm>
              <a:off x="6156325" y="5822950"/>
              <a:ext cx="2190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id-ID" i="1" u="sng">
                  <a:latin typeface="Tahoma" pitchFamily="34" charset="0"/>
                </a:rPr>
                <a:t>Agregat yang rapuh</a:t>
              </a:r>
            </a:p>
          </p:txBody>
        </p:sp>
        <p:sp>
          <p:nvSpPr>
            <p:cNvPr id="17" name="Line 6"/>
            <p:cNvSpPr>
              <a:spLocks noChangeShapeType="1"/>
            </p:cNvSpPr>
            <p:nvPr/>
          </p:nvSpPr>
          <p:spPr bwMode="auto">
            <a:xfrm flipV="1">
              <a:off x="7162800" y="3124200"/>
              <a:ext cx="0" cy="274320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grpSp>
    </p:spTree>
    <p:extLst>
      <p:ext uri="{BB962C8B-B14F-4D97-AF65-F5344CB8AC3E}">
        <p14:creationId xmlns:p14="http://schemas.microsoft.com/office/powerpoint/2010/main" val="31597485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 name="Rectangle 1"/>
          <p:cNvSpPr/>
          <p:nvPr/>
        </p:nvSpPr>
        <p:spPr>
          <a:xfrm>
            <a:off x="395536" y="620688"/>
            <a:ext cx="4546373" cy="830997"/>
          </a:xfrm>
          <a:prstGeom prst="rect">
            <a:avLst/>
          </a:prstGeom>
        </p:spPr>
        <p:txBody>
          <a:bodyPr wrap="none">
            <a:spAutoFit/>
          </a:bodyPr>
          <a:lstStyle/>
          <a:p>
            <a:pPr marL="342900" lvl="0" indent="-342900">
              <a:buFont typeface="Arial" panose="020B0604020202020204" pitchFamily="34" charset="0"/>
              <a:buChar char="•"/>
            </a:pPr>
            <a:r>
              <a:rPr lang="id-ID" sz="2400" b="1" u="sng" dirty="0"/>
              <a:t>Bentuk partikel (particle shape</a:t>
            </a:r>
            <a:r>
              <a:rPr lang="id-ID" sz="2400" dirty="0" smtClean="0"/>
              <a:t>)</a:t>
            </a:r>
            <a:endParaRPr lang="id-ID" sz="2400" dirty="0"/>
          </a:p>
          <a:p>
            <a:pPr lvl="0"/>
            <a:endParaRPr lang="id-ID" sz="2400" b="1" u="sng"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3" name="Rectangle 2"/>
          <p:cNvSpPr/>
          <p:nvPr/>
        </p:nvSpPr>
        <p:spPr>
          <a:xfrm>
            <a:off x="562002" y="1142402"/>
            <a:ext cx="7344816" cy="1754326"/>
          </a:xfrm>
          <a:prstGeom prst="rect">
            <a:avLst/>
          </a:prstGeom>
        </p:spPr>
        <p:txBody>
          <a:bodyPr wrap="square">
            <a:spAutoFit/>
          </a:bodyPr>
          <a:lstStyle/>
          <a:p>
            <a:r>
              <a:rPr lang="id-ID" dirty="0"/>
              <a:t>Sifat yang penting juga untuk agregat adalah bentuk butiran partikel, karakteristik agregat yang bersudut tajam memberi sifat </a:t>
            </a:r>
            <a:r>
              <a:rPr lang="id-ID" i="1" dirty="0"/>
              <a:t>interlocking</a:t>
            </a:r>
            <a:r>
              <a:rPr lang="id-ID" dirty="0"/>
              <a:t> (saling mengikat) pada agregat yang akan meningkatkan stabilitas suatu campuran aspal. Sedangkan butiran yang bulat (</a:t>
            </a:r>
            <a:r>
              <a:rPr lang="id-ID" i="1" dirty="0"/>
              <a:t>rounded</a:t>
            </a:r>
            <a:r>
              <a:rPr lang="id-ID" dirty="0"/>
              <a:t>) akan mengurangi stabilitas. Hal yang sama untuk agregat berbentuk tipis dan persegi panjang, karena agregat jenis ini memiliki kekuatan yang rendah</a:t>
            </a:r>
          </a:p>
        </p:txBody>
      </p:sp>
      <p:grpSp>
        <p:nvGrpSpPr>
          <p:cNvPr id="17" name="Group 16"/>
          <p:cNvGrpSpPr/>
          <p:nvPr/>
        </p:nvGrpSpPr>
        <p:grpSpPr>
          <a:xfrm>
            <a:off x="485802" y="3140968"/>
            <a:ext cx="7421016" cy="3195638"/>
            <a:chOff x="533400" y="2057400"/>
            <a:chExt cx="7848600" cy="3652838"/>
          </a:xfrm>
        </p:grpSpPr>
        <p:grpSp>
          <p:nvGrpSpPr>
            <p:cNvPr id="18" name="Group 12"/>
            <p:cNvGrpSpPr>
              <a:grpSpLocks/>
            </p:cNvGrpSpPr>
            <p:nvPr/>
          </p:nvGrpSpPr>
          <p:grpSpPr bwMode="auto">
            <a:xfrm>
              <a:off x="609600" y="2971800"/>
              <a:ext cx="7620000" cy="2738438"/>
              <a:chOff x="384" y="1872"/>
              <a:chExt cx="4800" cy="1725"/>
            </a:xfrm>
          </p:grpSpPr>
          <p:pic>
            <p:nvPicPr>
              <p:cNvPr id="25" name="Picture 4" descr="gambar%2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4" y="1872"/>
                <a:ext cx="2352" cy="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 descr="gambar%2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2" y="1872"/>
                <a:ext cx="2352" cy="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Rectangle 6"/>
            <p:cNvSpPr>
              <a:spLocks noChangeArrowheads="1"/>
            </p:cNvSpPr>
            <p:nvPr/>
          </p:nvSpPr>
          <p:spPr bwMode="auto">
            <a:xfrm>
              <a:off x="533400" y="2514600"/>
              <a:ext cx="1284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a:r>
                <a:rPr lang="en-US" altLang="id-ID" i="1"/>
                <a:t>Rounded</a:t>
              </a:r>
              <a:endParaRPr lang="en-US" altLang="id-ID"/>
            </a:p>
          </p:txBody>
        </p:sp>
        <p:sp>
          <p:nvSpPr>
            <p:cNvPr id="20" name="Rectangle 7"/>
            <p:cNvSpPr>
              <a:spLocks noChangeArrowheads="1"/>
            </p:cNvSpPr>
            <p:nvPr/>
          </p:nvSpPr>
          <p:spPr bwMode="auto">
            <a:xfrm>
              <a:off x="1839913" y="2514600"/>
              <a:ext cx="128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a:r>
                <a:rPr lang="en-US" altLang="id-ID" i="1"/>
                <a:t>Irregular</a:t>
              </a:r>
              <a:endParaRPr lang="en-US" altLang="id-ID"/>
            </a:p>
          </p:txBody>
        </p:sp>
        <p:sp>
          <p:nvSpPr>
            <p:cNvPr id="21" name="Rectangle 8"/>
            <p:cNvSpPr>
              <a:spLocks noChangeArrowheads="1"/>
            </p:cNvSpPr>
            <p:nvPr/>
          </p:nvSpPr>
          <p:spPr bwMode="auto">
            <a:xfrm>
              <a:off x="2982913" y="2514600"/>
              <a:ext cx="12842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a:r>
                <a:rPr lang="en-US" altLang="id-ID" i="1"/>
                <a:t>Angular</a:t>
              </a:r>
              <a:endParaRPr lang="en-US" altLang="id-ID"/>
            </a:p>
          </p:txBody>
        </p:sp>
        <p:sp>
          <p:nvSpPr>
            <p:cNvPr id="22" name="Rectangle 9"/>
            <p:cNvSpPr>
              <a:spLocks noChangeArrowheads="1"/>
            </p:cNvSpPr>
            <p:nvPr/>
          </p:nvSpPr>
          <p:spPr bwMode="auto">
            <a:xfrm>
              <a:off x="4648200" y="2514600"/>
              <a:ext cx="12842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a:r>
                <a:rPr lang="en-US" altLang="id-ID" i="1"/>
                <a:t>Flaky</a:t>
              </a:r>
              <a:endParaRPr lang="en-US" altLang="id-ID"/>
            </a:p>
          </p:txBody>
        </p:sp>
        <p:sp>
          <p:nvSpPr>
            <p:cNvPr id="23" name="Rectangle 10"/>
            <p:cNvSpPr>
              <a:spLocks noChangeArrowheads="1"/>
            </p:cNvSpPr>
            <p:nvPr/>
          </p:nvSpPr>
          <p:spPr bwMode="auto">
            <a:xfrm>
              <a:off x="5867400" y="2514600"/>
              <a:ext cx="12842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a:r>
                <a:rPr lang="en-US" altLang="id-ID" i="1"/>
                <a:t>Elongated</a:t>
              </a:r>
              <a:endParaRPr lang="en-US" altLang="id-ID"/>
            </a:p>
          </p:txBody>
        </p:sp>
        <p:sp>
          <p:nvSpPr>
            <p:cNvPr id="24" name="Rectangle 11"/>
            <p:cNvSpPr>
              <a:spLocks noChangeArrowheads="1"/>
            </p:cNvSpPr>
            <p:nvPr/>
          </p:nvSpPr>
          <p:spPr bwMode="auto">
            <a:xfrm>
              <a:off x="7086600" y="20574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a:r>
                <a:rPr lang="id-ID" altLang="id-ID" sz="1600" i="1"/>
                <a:t>Flaky </a:t>
              </a:r>
            </a:p>
            <a:p>
              <a:pPr algn="ctr"/>
              <a:r>
                <a:rPr lang="id-ID" altLang="id-ID" sz="1600" i="1"/>
                <a:t>and </a:t>
              </a:r>
            </a:p>
            <a:p>
              <a:pPr algn="ctr"/>
              <a:r>
                <a:rPr lang="id-ID" altLang="id-ID" sz="1600" i="1"/>
                <a:t>Elo</a:t>
              </a:r>
              <a:r>
                <a:rPr lang="en-US" altLang="id-ID" sz="1600" i="1"/>
                <a:t>ng</a:t>
              </a:r>
              <a:r>
                <a:rPr lang="id-ID" altLang="id-ID" sz="1600" i="1"/>
                <a:t>ated</a:t>
              </a:r>
              <a:endParaRPr lang="id-ID" altLang="id-ID" sz="1600"/>
            </a:p>
          </p:txBody>
        </p:sp>
      </p:grpSp>
    </p:spTree>
    <p:extLst>
      <p:ext uri="{BB962C8B-B14F-4D97-AF65-F5344CB8AC3E}">
        <p14:creationId xmlns:p14="http://schemas.microsoft.com/office/powerpoint/2010/main" val="34310623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TextBox 3"/>
          <p:cNvSpPr txBox="1"/>
          <p:nvPr/>
        </p:nvSpPr>
        <p:spPr>
          <a:xfrm>
            <a:off x="1187624" y="585603"/>
            <a:ext cx="3386055" cy="461665"/>
          </a:xfrm>
          <a:prstGeom prst="rect">
            <a:avLst/>
          </a:prstGeom>
          <a:noFill/>
        </p:spPr>
        <p:txBody>
          <a:bodyPr wrap="none" rtlCol="0">
            <a:spAutoFit/>
          </a:bodyPr>
          <a:lstStyle/>
          <a:p>
            <a:r>
              <a:rPr lang="id-ID" sz="2400" dirty="0" smtClean="0">
                <a:solidFill>
                  <a:srgbClr val="C00000"/>
                </a:solidFill>
              </a:rPr>
              <a:t>alat uji kepipihan agregat </a:t>
            </a:r>
            <a:endParaRPr lang="id-ID" sz="2400" dirty="0">
              <a:solidFill>
                <a:srgbClr val="C00000"/>
              </a:solidFill>
            </a:endParaRPr>
          </a:p>
        </p:txBody>
      </p:sp>
      <p:grpSp>
        <p:nvGrpSpPr>
          <p:cNvPr id="2" name="Group 1"/>
          <p:cNvGrpSpPr/>
          <p:nvPr/>
        </p:nvGrpSpPr>
        <p:grpSpPr>
          <a:xfrm>
            <a:off x="32647" y="580246"/>
            <a:ext cx="8446959" cy="6028054"/>
            <a:chOff x="32647" y="580246"/>
            <a:chExt cx="8446959" cy="6028054"/>
          </a:xfrm>
        </p:grpSpPr>
        <p:pic>
          <p:nvPicPr>
            <p:cNvPr id="27" name="Picture 26" descr="C:\Users\FREDY SITORUS\Pictures\Foto0125.jpg"/>
            <p:cNvPicPr/>
            <p:nvPr/>
          </p:nvPicPr>
          <p:blipFill>
            <a:blip r:embed="rId2">
              <a:extLst>
                <a:ext uri="{28A0092B-C50C-407E-A947-70E740481C1C}">
                  <a14:useLocalDpi xmlns:a14="http://schemas.microsoft.com/office/drawing/2010/main"/>
                </a:ext>
              </a:extLst>
            </a:blip>
            <a:srcRect/>
            <a:stretch>
              <a:fillRect/>
            </a:stretch>
          </p:blipFill>
          <p:spPr bwMode="auto">
            <a:xfrm>
              <a:off x="1028022" y="580246"/>
              <a:ext cx="4032448" cy="3209002"/>
            </a:xfrm>
            <a:prstGeom prst="rect">
              <a:avLst/>
            </a:prstGeom>
            <a:noFill/>
            <a:ln>
              <a:noFill/>
            </a:ln>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47" y="4149080"/>
              <a:ext cx="6023198" cy="2459220"/>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96356" y="1130008"/>
              <a:ext cx="2679004" cy="2672321"/>
            </a:xfrm>
            <a:prstGeom prst="rect">
              <a:avLst/>
            </a:prstGeom>
          </p:spPr>
        </p:pic>
        <p:pic>
          <p:nvPicPr>
            <p:cNvPr id="28" name="Picture 2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75710" y="4149080"/>
              <a:ext cx="2403896" cy="2383021"/>
            </a:xfrm>
            <a:prstGeom prst="rect">
              <a:avLst/>
            </a:prstGeom>
          </p:spPr>
        </p:pic>
      </p:grpSp>
    </p:spTree>
    <p:extLst>
      <p:ext uri="{BB962C8B-B14F-4D97-AF65-F5344CB8AC3E}">
        <p14:creationId xmlns:p14="http://schemas.microsoft.com/office/powerpoint/2010/main" val="161938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60648"/>
            <a:ext cx="7848872" cy="634082"/>
          </a:xfrm>
        </p:spPr>
        <p:style>
          <a:lnRef idx="2">
            <a:schemeClr val="accent5"/>
          </a:lnRef>
          <a:fillRef idx="1">
            <a:schemeClr val="lt1"/>
          </a:fillRef>
          <a:effectRef idx="0">
            <a:schemeClr val="accent5"/>
          </a:effectRef>
          <a:fontRef idx="minor">
            <a:schemeClr val="dk1"/>
          </a:fontRef>
        </p:style>
        <p:txBody>
          <a:bodyPr/>
          <a:lstStyle/>
          <a:p>
            <a:r>
              <a:rPr lang="id-ID" sz="2000" b="1" dirty="0">
                <a:solidFill>
                  <a:srgbClr val="C00000"/>
                </a:solidFill>
                <a:latin typeface="Arial" panose="020B0604020202020204" pitchFamily="34" charset="0"/>
                <a:cs typeface="Arial" panose="020B0604020202020204" pitchFamily="34" charset="0"/>
              </a:rPr>
              <a:t/>
            </a:r>
            <a:br>
              <a:rPr lang="id-ID" sz="2000" b="1" dirty="0">
                <a:solidFill>
                  <a:srgbClr val="C00000"/>
                </a:solidFill>
                <a:latin typeface="Arial" panose="020B0604020202020204" pitchFamily="34" charset="0"/>
                <a:cs typeface="Arial" panose="020B0604020202020204" pitchFamily="34" charset="0"/>
              </a:rPr>
            </a:br>
            <a:r>
              <a:rPr lang="id-ID" sz="2000" b="1" dirty="0" smtClean="0">
                <a:solidFill>
                  <a:srgbClr val="C00000"/>
                </a:solidFill>
                <a:latin typeface="Arial" panose="020B0604020202020204" pitchFamily="34" charset="0"/>
                <a:cs typeface="Arial" panose="020B0604020202020204" pitchFamily="34" charset="0"/>
              </a:rPr>
              <a:t>PERKERASAN LENTUR (FLEXIBLE PAVEMENT)</a:t>
            </a:r>
            <a:r>
              <a:rPr lang="id-ID" sz="2000" b="1" spc="150" dirty="0" smtClean="0">
                <a:solidFill>
                  <a:srgbClr val="C00000"/>
                </a:solidFill>
                <a:latin typeface="Arial" panose="020B0604020202020204" pitchFamily="34" charset="0"/>
                <a:cs typeface="Arial" panose="020B0604020202020204" pitchFamily="34" charset="0"/>
              </a:rPr>
              <a:t> </a:t>
            </a:r>
            <a:r>
              <a:rPr lang="id-ID" sz="2000" b="1" spc="150" dirty="0" smtClean="0">
                <a:solidFill>
                  <a:schemeClr val="bg1"/>
                </a:solidFill>
                <a:latin typeface="Arial Black" pitchFamily="34" charset="0"/>
              </a:rPr>
              <a:t>UMUM</a:t>
            </a:r>
            <a:r>
              <a:rPr lang="id-ID" sz="2000" dirty="0"/>
              <a:t/>
            </a:r>
            <a:br>
              <a:rPr lang="id-ID" sz="2000" dirty="0"/>
            </a:br>
            <a:endParaRPr lang="id-ID" sz="2000" dirty="0">
              <a:solidFill>
                <a:schemeClr val="bg1"/>
              </a:solidFill>
              <a:latin typeface="Arial Black" pitchFamily="34" charset="0"/>
            </a:endParaRPr>
          </a:p>
        </p:txBody>
      </p:sp>
      <p:pic>
        <p:nvPicPr>
          <p:cNvPr id="6861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139952" y="1278316"/>
            <a:ext cx="4176464" cy="3167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5537" y="1278316"/>
            <a:ext cx="4320480" cy="3170099"/>
          </a:xfrm>
          <a:prstGeom prst="rect">
            <a:avLst/>
          </a:prstGeom>
          <a:noFill/>
        </p:spPr>
        <p:txBody>
          <a:bodyPr wrap="square" rtlCol="0">
            <a:spAutoFit/>
          </a:bodyPr>
          <a:lstStyle/>
          <a:p>
            <a:pPr marL="342900" indent="-342900">
              <a:buFont typeface="Arial" panose="020B0604020202020204" pitchFamily="34" charset="0"/>
              <a:buChar char="•"/>
            </a:pPr>
            <a:r>
              <a:rPr lang="id-ID" sz="2000" dirty="0" smtClean="0"/>
              <a:t>Umumnya terdiri dari beberapa lapisan perkerasan</a:t>
            </a:r>
          </a:p>
          <a:p>
            <a:pPr marL="342900" indent="-342900">
              <a:buFont typeface="Arial" panose="020B0604020202020204" pitchFamily="34" charset="0"/>
              <a:buChar char="•"/>
            </a:pPr>
            <a:r>
              <a:rPr lang="id-ID" sz="2000" dirty="0" smtClean="0"/>
              <a:t>Menggunakan aspal sebagai bahan pengikat </a:t>
            </a:r>
          </a:p>
          <a:p>
            <a:pPr marL="342900" indent="-342900">
              <a:buFont typeface="Arial" panose="020B0604020202020204" pitchFamily="34" charset="0"/>
              <a:buChar char="•"/>
            </a:pPr>
            <a:r>
              <a:rPr lang="id-ID" sz="2000" dirty="0" smtClean="0"/>
              <a:t>Beban diteruskan ke tanah dasar secara berjenjang dan berlapis (layer system)</a:t>
            </a:r>
          </a:p>
          <a:p>
            <a:pPr marL="342900" indent="-342900">
              <a:buFont typeface="Arial" panose="020B0604020202020204" pitchFamily="34" charset="0"/>
              <a:buChar char="•"/>
            </a:pPr>
            <a:r>
              <a:rPr lang="id-ID" sz="2000" dirty="0" smtClean="0"/>
              <a:t>Beban yang diterima oleh tanah dasar (subgrade) </a:t>
            </a:r>
            <a:r>
              <a:rPr lang="id-ID" sz="2000" b="1" u="sng" dirty="0" smtClean="0"/>
              <a:t>harus lebih kecil </a:t>
            </a:r>
            <a:r>
              <a:rPr lang="id-ID" sz="2000" dirty="0" smtClean="0"/>
              <a:t>dari daya dukung tanahnya.</a:t>
            </a:r>
          </a:p>
        </p:txBody>
      </p:sp>
      <p:sp>
        <p:nvSpPr>
          <p:cNvPr id="3" name="Right Arrow 2"/>
          <p:cNvSpPr/>
          <p:nvPr/>
        </p:nvSpPr>
        <p:spPr>
          <a:xfrm>
            <a:off x="395537" y="5157192"/>
            <a:ext cx="720079"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p:cNvSpPr txBox="1"/>
          <p:nvPr/>
        </p:nvSpPr>
        <p:spPr>
          <a:xfrm>
            <a:off x="1187624" y="4989075"/>
            <a:ext cx="5904656" cy="1323439"/>
          </a:xfrm>
          <a:prstGeom prst="rect">
            <a:avLst/>
          </a:prstGeom>
          <a:noFill/>
        </p:spPr>
        <p:txBody>
          <a:bodyPr wrap="square" rtlCol="0">
            <a:spAutoFit/>
          </a:bodyPr>
          <a:lstStyle/>
          <a:p>
            <a:r>
              <a:rPr lang="id-ID" sz="2000" b="1" dirty="0" smtClean="0"/>
              <a:t>Setiap lapisan harus mampu menerima seluruh jenis gaya yang bekerja, lapis pondasi atas menerima gaya vertikal dan getaran dan lapis tanah dasar hanya menerima beban vertikal saja</a:t>
            </a:r>
            <a:endParaRPr lang="id-ID" sz="2000" b="1" dirty="0"/>
          </a:p>
        </p:txBody>
      </p:sp>
    </p:spTree>
    <p:extLst>
      <p:ext uri="{BB962C8B-B14F-4D97-AF65-F5344CB8AC3E}">
        <p14:creationId xmlns:p14="http://schemas.microsoft.com/office/powerpoint/2010/main" val="39869019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 name="Rectangle 1"/>
          <p:cNvSpPr/>
          <p:nvPr/>
        </p:nvSpPr>
        <p:spPr>
          <a:xfrm>
            <a:off x="395536" y="620688"/>
            <a:ext cx="1703800" cy="461665"/>
          </a:xfrm>
          <a:prstGeom prst="rect">
            <a:avLst/>
          </a:prstGeom>
        </p:spPr>
        <p:txBody>
          <a:bodyPr wrap="none">
            <a:spAutoFit/>
          </a:bodyPr>
          <a:lstStyle/>
          <a:p>
            <a:pPr marL="342900" lvl="0" indent="-342900">
              <a:buFont typeface="Arial" panose="020B0604020202020204" pitchFamily="34" charset="0"/>
              <a:buChar char="•"/>
            </a:pPr>
            <a:r>
              <a:rPr lang="id-ID" sz="2400" b="1" u="sng" dirty="0" smtClean="0"/>
              <a:t>Porositas</a:t>
            </a:r>
            <a:endParaRPr lang="id-ID" sz="2400" b="1" u="sng"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3"/>
          <p:cNvSpPr/>
          <p:nvPr/>
        </p:nvSpPr>
        <p:spPr>
          <a:xfrm>
            <a:off x="621951" y="1161963"/>
            <a:ext cx="7560840" cy="2031325"/>
          </a:xfrm>
          <a:prstGeom prst="rect">
            <a:avLst/>
          </a:prstGeom>
        </p:spPr>
        <p:txBody>
          <a:bodyPr wrap="square">
            <a:spAutoFit/>
          </a:bodyPr>
          <a:lstStyle/>
          <a:p>
            <a:r>
              <a:rPr lang="id-ID" dirty="0"/>
              <a:t>Porositas </a:t>
            </a:r>
            <a:r>
              <a:rPr lang="id-ID" dirty="0" smtClean="0"/>
              <a:t>memiliki </a:t>
            </a:r>
            <a:r>
              <a:rPr lang="id-ID" dirty="0"/>
              <a:t>pengaruh yang kuat terhadap sifat ekonomis suatu </a:t>
            </a:r>
            <a:r>
              <a:rPr lang="id-ID" dirty="0" smtClean="0"/>
              <a:t>campuran</a:t>
            </a:r>
          </a:p>
          <a:p>
            <a:r>
              <a:rPr lang="id-ID" dirty="0" smtClean="0"/>
              <a:t>Berkaitan dengan  </a:t>
            </a:r>
            <a:r>
              <a:rPr lang="id-ID" dirty="0"/>
              <a:t>keperluan jumlah, porositas pada agregat berpengaruh pada adhesi antara agregat dan aspal yang dihasilkan</a:t>
            </a:r>
            <a:r>
              <a:rPr lang="id-ID" dirty="0" smtClean="0"/>
              <a:t>.</a:t>
            </a:r>
          </a:p>
          <a:p>
            <a:r>
              <a:rPr lang="id-ID" dirty="0" smtClean="0">
                <a:sym typeface="Wingdings" panose="05000000000000000000" pitchFamily="2" charset="2"/>
              </a:rPr>
              <a:t> </a:t>
            </a:r>
            <a:r>
              <a:rPr lang="id-ID" dirty="0" smtClean="0"/>
              <a:t> </a:t>
            </a:r>
            <a:r>
              <a:rPr lang="id-ID" dirty="0"/>
              <a:t>Porositas yang tinggi umumnya tidak mempengaruhi kualitas campuran. </a:t>
            </a:r>
            <a:r>
              <a:rPr lang="id-ID" u="sng" dirty="0"/>
              <a:t>Namun semakin tinggi porositas, aspal semakin banyak terserap ke dalam agregat sehingga lebih banyak aspal yang diperlukan</a:t>
            </a:r>
            <a:r>
              <a:rPr lang="id-ID" dirty="0"/>
              <a:t>. </a:t>
            </a:r>
          </a:p>
        </p:txBody>
      </p:sp>
      <p:sp>
        <p:nvSpPr>
          <p:cNvPr id="5" name="Rectangle 4"/>
          <p:cNvSpPr/>
          <p:nvPr/>
        </p:nvSpPr>
        <p:spPr>
          <a:xfrm>
            <a:off x="611560" y="3717032"/>
            <a:ext cx="6780948" cy="2123658"/>
          </a:xfrm>
          <a:prstGeom prst="rect">
            <a:avLst/>
          </a:prstGeom>
        </p:spPr>
        <p:txBody>
          <a:bodyPr wrap="square">
            <a:spAutoFit/>
          </a:bodyPr>
          <a:lstStyle/>
          <a:p>
            <a:pPr marL="342900" lvl="0" indent="-342900">
              <a:buFont typeface="Arial" panose="020B0604020202020204" pitchFamily="34" charset="0"/>
              <a:buChar char="•"/>
            </a:pPr>
            <a:r>
              <a:rPr lang="id-ID" sz="2400" b="1" u="sng" dirty="0"/>
              <a:t>Tekstur permukaan (surface texture</a:t>
            </a:r>
            <a:r>
              <a:rPr lang="id-ID" sz="2400" b="1" u="sng" dirty="0" smtClean="0"/>
              <a:t>)</a:t>
            </a:r>
            <a:endParaRPr lang="id-ID" sz="2400" b="1" u="sng" dirty="0"/>
          </a:p>
          <a:p>
            <a:r>
              <a:rPr lang="id-ID" dirty="0"/>
              <a:t>Tekstur permukaan penting untuk ikatan adhesi antara agregat dan mineral bitumen. Agregat yang tidak kasar dan glossy lebih mudah dilapisi dengan lapisan film bitumen, tetapi memberikan sedikit kelekatan untuk menahan lapisan film pada tempatnya. </a:t>
            </a:r>
            <a:endParaRPr lang="id-ID" dirty="0" smtClean="0"/>
          </a:p>
          <a:p>
            <a:r>
              <a:rPr lang="id-ID" u="sng" dirty="0" smtClean="0"/>
              <a:t>Jadi </a:t>
            </a:r>
            <a:r>
              <a:rPr lang="id-ID" u="sng" dirty="0"/>
              <a:t>semakin kasar permukaan , umumnya akan meningkatkan stabilitas dan daya tahan campuran aspal</a:t>
            </a:r>
            <a:r>
              <a:rPr lang="id-ID" b="1" dirty="0"/>
              <a:t>.</a:t>
            </a:r>
          </a:p>
        </p:txBody>
      </p:sp>
    </p:spTree>
    <p:extLst>
      <p:ext uri="{BB962C8B-B14F-4D97-AF65-F5344CB8AC3E}">
        <p14:creationId xmlns:p14="http://schemas.microsoft.com/office/powerpoint/2010/main" val="12700954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 name="Rectangle 1"/>
          <p:cNvSpPr/>
          <p:nvPr/>
        </p:nvSpPr>
        <p:spPr>
          <a:xfrm>
            <a:off x="395536" y="620688"/>
            <a:ext cx="3520259" cy="461665"/>
          </a:xfrm>
          <a:prstGeom prst="rect">
            <a:avLst/>
          </a:prstGeom>
        </p:spPr>
        <p:txBody>
          <a:bodyPr wrap="none">
            <a:spAutoFit/>
          </a:bodyPr>
          <a:lstStyle/>
          <a:p>
            <a:pPr marL="342900" lvl="0" indent="-342900">
              <a:buFont typeface="Arial" panose="020B0604020202020204" pitchFamily="34" charset="0"/>
              <a:buChar char="•"/>
            </a:pPr>
            <a:r>
              <a:rPr lang="id-ID" sz="2400" b="1" u="sng" dirty="0" smtClean="0"/>
              <a:t>BERAT JENIS AGREGATE</a:t>
            </a:r>
            <a:endParaRPr lang="id-ID" sz="2400" b="1" u="sng"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3" name="Rectangle 2"/>
          <p:cNvSpPr/>
          <p:nvPr/>
        </p:nvSpPr>
        <p:spPr>
          <a:xfrm>
            <a:off x="539552" y="1268760"/>
            <a:ext cx="7704856" cy="1938992"/>
          </a:xfrm>
          <a:prstGeom prst="rect">
            <a:avLst/>
          </a:prstGeom>
        </p:spPr>
        <p:txBody>
          <a:bodyPr wrap="square">
            <a:spAutoFit/>
          </a:bodyPr>
          <a:lstStyle/>
          <a:p>
            <a:r>
              <a:rPr lang="id-ID" sz="2000" dirty="0"/>
              <a:t>Pengukuran berat jenis </a:t>
            </a:r>
            <a:r>
              <a:rPr lang="id-ID" sz="2000" dirty="0" smtClean="0"/>
              <a:t>diperlukan </a:t>
            </a:r>
            <a:r>
              <a:rPr lang="id-ID" sz="2000" dirty="0"/>
              <a:t>untuk perencanaan campuran agregat dengan aspal, karena campuran ini berdasarkan perbandingan berat </a:t>
            </a:r>
            <a:r>
              <a:rPr lang="id-ID" sz="2000" dirty="0" smtClean="0"/>
              <a:t>sebab </a:t>
            </a:r>
            <a:r>
              <a:rPr lang="id-ID" sz="2000" dirty="0"/>
              <a:t>lebih teliti daripada perbandingan volume dan juga menentukan jumlah pori dari agregat. </a:t>
            </a:r>
            <a:r>
              <a:rPr lang="id-ID" sz="2000" u="sng" dirty="0"/>
              <a:t>Berat </a:t>
            </a:r>
            <a:r>
              <a:rPr lang="id-ID" sz="2000" u="sng" dirty="0" smtClean="0"/>
              <a:t>jenis </a:t>
            </a:r>
            <a:r>
              <a:rPr lang="id-ID" sz="2000" u="sng" dirty="0"/>
              <a:t>agregat yang kecil akan mempunyai volume besar sehingga dengan berat yang sama akan membutuhkan aspal yang banyak. </a:t>
            </a:r>
          </a:p>
        </p:txBody>
      </p:sp>
      <p:pic>
        <p:nvPicPr>
          <p:cNvPr id="1638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00220" y="3126207"/>
            <a:ext cx="5500172"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22122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3"/>
          <p:cNvSpPr/>
          <p:nvPr/>
        </p:nvSpPr>
        <p:spPr>
          <a:xfrm>
            <a:off x="434803" y="548680"/>
            <a:ext cx="6858000" cy="2339102"/>
          </a:xfrm>
          <a:prstGeom prst="rect">
            <a:avLst/>
          </a:prstGeom>
        </p:spPr>
        <p:txBody>
          <a:bodyPr wrap="square">
            <a:spAutoFit/>
          </a:bodyPr>
          <a:lstStyle/>
          <a:p>
            <a:pPr lvl="0"/>
            <a:r>
              <a:rPr lang="id-ID" sz="2000" b="1" dirty="0">
                <a:solidFill>
                  <a:srgbClr val="C00000"/>
                </a:solidFill>
              </a:rPr>
              <a:t>Berat jenis curah (</a:t>
            </a:r>
            <a:r>
              <a:rPr lang="id-ID" sz="2000" b="1" i="1" dirty="0">
                <a:solidFill>
                  <a:srgbClr val="C00000"/>
                </a:solidFill>
              </a:rPr>
              <a:t>bulk specific gravit</a:t>
            </a:r>
            <a:r>
              <a:rPr lang="id-ID" sz="2000" b="1" dirty="0">
                <a:solidFill>
                  <a:srgbClr val="C00000"/>
                </a:solidFill>
              </a:rPr>
              <a:t>y),</a:t>
            </a:r>
            <a:r>
              <a:rPr lang="id-ID" sz="2000" dirty="0">
                <a:solidFill>
                  <a:srgbClr val="C00000"/>
                </a:solidFill>
              </a:rPr>
              <a:t> </a:t>
            </a:r>
            <a:endParaRPr lang="id-ID" sz="2000" dirty="0" smtClean="0">
              <a:solidFill>
                <a:srgbClr val="C00000"/>
              </a:solidFill>
            </a:endParaRPr>
          </a:p>
          <a:p>
            <a:pPr lvl="0"/>
            <a:r>
              <a:rPr lang="id-ID" dirty="0" smtClean="0"/>
              <a:t>berat </a:t>
            </a:r>
            <a:r>
              <a:rPr lang="id-ID" dirty="0"/>
              <a:t>jenis yang memperhitungkan terhadap seluruh volume pori yang ada (volume pori yang dapat diserap oleh aspal, volume pori yang tidak dapat diserap oleh </a:t>
            </a:r>
            <a:r>
              <a:rPr lang="id-ID" dirty="0" smtClean="0"/>
              <a:t>aspal) </a:t>
            </a:r>
            <a:r>
              <a:rPr lang="id-ID" dirty="0"/>
              <a:t>Atau dapat dikatakan seluruh volume pori yang dapat dilewati oleh air dan volume partikel). </a:t>
            </a:r>
            <a:endParaRPr lang="id-ID" dirty="0" smtClean="0"/>
          </a:p>
          <a:p>
            <a:pPr lvl="0"/>
            <a:r>
              <a:rPr lang="id-ID" dirty="0" smtClean="0"/>
              <a:t>Atau </a:t>
            </a:r>
            <a:r>
              <a:rPr lang="id-ID" dirty="0"/>
              <a:t>dengan kata lain dapat diartikan sebagai perbandingan antara berat agregat kering dengan berat air suling yang isinya sama dengan isi agregat dalam keadaan jenuh pada suhu tertentu. </a:t>
            </a:r>
          </a:p>
        </p:txBody>
      </p:sp>
      <p:sp>
        <p:nvSpPr>
          <p:cNvPr id="2" name="Rectangle 1"/>
          <p:cNvSpPr/>
          <p:nvPr/>
        </p:nvSpPr>
        <p:spPr>
          <a:xfrm>
            <a:off x="463678" y="3398780"/>
            <a:ext cx="7348681" cy="1508105"/>
          </a:xfrm>
          <a:prstGeom prst="rect">
            <a:avLst/>
          </a:prstGeom>
        </p:spPr>
        <p:txBody>
          <a:bodyPr wrap="square">
            <a:spAutoFit/>
          </a:bodyPr>
          <a:lstStyle/>
          <a:p>
            <a:pPr lvl="0"/>
            <a:r>
              <a:rPr lang="id-ID" sz="2000" b="1" dirty="0">
                <a:solidFill>
                  <a:srgbClr val="C00000"/>
                </a:solidFill>
              </a:rPr>
              <a:t>Berat jenis kering permukaan jenuh (</a:t>
            </a:r>
            <a:r>
              <a:rPr lang="id-ID" sz="2000" b="1" i="1" dirty="0">
                <a:solidFill>
                  <a:srgbClr val="C00000"/>
                </a:solidFill>
              </a:rPr>
              <a:t>saturated surface </a:t>
            </a:r>
            <a:r>
              <a:rPr lang="id-ID" sz="2000" b="1" i="1" dirty="0" smtClean="0">
                <a:solidFill>
                  <a:srgbClr val="C00000"/>
                </a:solidFill>
              </a:rPr>
              <a:t>dry/SSD)</a:t>
            </a:r>
          </a:p>
          <a:p>
            <a:pPr lvl="0"/>
            <a:r>
              <a:rPr lang="id-ID" dirty="0" smtClean="0"/>
              <a:t>berat </a:t>
            </a:r>
            <a:r>
              <a:rPr lang="id-ID" dirty="0"/>
              <a:t>jenis yang memperhitungkan volume pori yang hanya dapat diresapi oleh aspal ditambah dengan volume pori. Jadi merupakan perbandingan antara berat agregat kering – permukaan jenuh dan berat air suling yang isinya sama dengan agregat dalam keadaaan jenuh pada suhu tertentu.</a:t>
            </a:r>
          </a:p>
        </p:txBody>
      </p:sp>
    </p:spTree>
    <p:extLst>
      <p:ext uri="{BB962C8B-B14F-4D97-AF65-F5344CB8AC3E}">
        <p14:creationId xmlns:p14="http://schemas.microsoft.com/office/powerpoint/2010/main" val="32049604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3"/>
          <p:cNvSpPr/>
          <p:nvPr/>
        </p:nvSpPr>
        <p:spPr>
          <a:xfrm>
            <a:off x="611560" y="260648"/>
            <a:ext cx="6858000" cy="3477875"/>
          </a:xfrm>
          <a:prstGeom prst="rect">
            <a:avLst/>
          </a:prstGeom>
        </p:spPr>
        <p:txBody>
          <a:bodyPr wrap="square">
            <a:spAutoFit/>
          </a:bodyPr>
          <a:lstStyle/>
          <a:p>
            <a:pPr lvl="0"/>
            <a:r>
              <a:rPr lang="id-ID" sz="2000" b="1" dirty="0" smtClean="0">
                <a:solidFill>
                  <a:srgbClr val="C00000"/>
                </a:solidFill>
              </a:rPr>
              <a:t>Berat </a:t>
            </a:r>
            <a:r>
              <a:rPr lang="id-ID" sz="2000" b="1" dirty="0">
                <a:solidFill>
                  <a:srgbClr val="C00000"/>
                </a:solidFill>
              </a:rPr>
              <a:t>jenis semu (</a:t>
            </a:r>
            <a:r>
              <a:rPr lang="id-ID" sz="2000" b="1" i="1" dirty="0">
                <a:solidFill>
                  <a:srgbClr val="C00000"/>
                </a:solidFill>
              </a:rPr>
              <a:t>apparent specific </a:t>
            </a:r>
            <a:r>
              <a:rPr lang="id-ID" sz="2000" b="1" i="1" dirty="0" smtClean="0">
                <a:solidFill>
                  <a:srgbClr val="C00000"/>
                </a:solidFill>
              </a:rPr>
              <a:t>gravity)</a:t>
            </a:r>
            <a:endParaRPr lang="id-ID" sz="2000" b="1" dirty="0">
              <a:solidFill>
                <a:srgbClr val="C00000"/>
              </a:solidFill>
            </a:endParaRPr>
          </a:p>
          <a:p>
            <a:pPr lvl="0"/>
            <a:r>
              <a:rPr lang="id-ID" dirty="0" smtClean="0"/>
              <a:t>berat </a:t>
            </a:r>
            <a:r>
              <a:rPr lang="id-ID" dirty="0"/>
              <a:t>jenis yang memperhitungkan volume partikel saja tanpa memperhitungkan volume pori yang dapat dilewati oleh air. Dengan kata lain merupakan perbandingan antara berat agregat kering dan berat air suling yang isinya sama dengan isi agregat dalam keadaan kering pada suhu tertentu. </a:t>
            </a:r>
            <a:endParaRPr lang="id-ID" dirty="0" smtClean="0"/>
          </a:p>
          <a:p>
            <a:pPr lvl="0"/>
            <a:endParaRPr lang="id-ID" dirty="0"/>
          </a:p>
          <a:p>
            <a:pPr lvl="0"/>
            <a:r>
              <a:rPr lang="id-ID" sz="2000" b="1" dirty="0">
                <a:solidFill>
                  <a:srgbClr val="C00000"/>
                </a:solidFill>
              </a:rPr>
              <a:t>Berat jenis </a:t>
            </a:r>
            <a:r>
              <a:rPr lang="id-ID" sz="2000" b="1" dirty="0" smtClean="0">
                <a:solidFill>
                  <a:srgbClr val="C00000"/>
                </a:solidFill>
              </a:rPr>
              <a:t>efektif</a:t>
            </a:r>
            <a:endParaRPr lang="id-ID" sz="2000" dirty="0">
              <a:solidFill>
                <a:srgbClr val="C00000"/>
              </a:solidFill>
            </a:endParaRPr>
          </a:p>
          <a:p>
            <a:pPr lvl="0"/>
            <a:r>
              <a:rPr lang="id-ID" dirty="0" smtClean="0"/>
              <a:t>nilai tengah </a:t>
            </a:r>
            <a:r>
              <a:rPr lang="id-ID" dirty="0"/>
              <a:t>dari berat jenis curah dan semu , terbentuk dari campuran partikel kecuali pori-pori rongga udara yang dapat menyerap aspal. Selanjutnya akan terus diperhitungkan dalam perencanaan campuran agregat dan aspal.</a:t>
            </a:r>
          </a:p>
        </p:txBody>
      </p:sp>
      <p:pic>
        <p:nvPicPr>
          <p:cNvPr id="1741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6648"/>
          <a:stretch/>
        </p:blipFill>
        <p:spPr bwMode="auto">
          <a:xfrm>
            <a:off x="1763688" y="3738522"/>
            <a:ext cx="4816994" cy="2975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37557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pic>
        <p:nvPicPr>
          <p:cNvPr id="1843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584" y="58627"/>
            <a:ext cx="6738516" cy="652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75491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 name="Rectangle 1"/>
          <p:cNvSpPr/>
          <p:nvPr/>
        </p:nvSpPr>
        <p:spPr>
          <a:xfrm>
            <a:off x="467544" y="692696"/>
            <a:ext cx="7416824" cy="2616101"/>
          </a:xfrm>
          <a:prstGeom prst="rect">
            <a:avLst/>
          </a:prstGeom>
        </p:spPr>
        <p:txBody>
          <a:bodyPr wrap="square">
            <a:spAutoFit/>
          </a:bodyPr>
          <a:lstStyle/>
          <a:p>
            <a:pPr lvl="0"/>
            <a:r>
              <a:rPr lang="id-ID" sz="2400" b="1" dirty="0"/>
              <a:t>Uji kesetaraan pasir (</a:t>
            </a:r>
            <a:r>
              <a:rPr lang="id-ID" sz="2400" b="1" i="1" dirty="0"/>
              <a:t>sand equivalent test</a:t>
            </a:r>
            <a:r>
              <a:rPr lang="id-ID" sz="2400" b="1" dirty="0"/>
              <a:t>)</a:t>
            </a:r>
          </a:p>
          <a:p>
            <a:r>
              <a:rPr lang="id-ID" sz="2000" dirty="0"/>
              <a:t>Uji ini dilakukan untuk agregat halus. Uji ini merupakan suatu cara yang cukup cepat di lapangan untuk mengetahui perbandingan relatif antara bagian yang merugikan (debu, tanah liat,lumpur dan lempung) terhadap bahan agregat halus yang lolos saringan no.4. </a:t>
            </a:r>
            <a:endParaRPr lang="id-ID" sz="2000" dirty="0" smtClean="0"/>
          </a:p>
          <a:p>
            <a:r>
              <a:rPr lang="id-ID" sz="2000" u="sng" dirty="0" smtClean="0"/>
              <a:t>Semakin </a:t>
            </a:r>
            <a:r>
              <a:rPr lang="id-ID" sz="2000" u="sng" dirty="0"/>
              <a:t>besar nilai SE </a:t>
            </a:r>
            <a:r>
              <a:rPr lang="id-ID" sz="2000" u="sng" dirty="0" smtClean="0"/>
              <a:t>semakin </a:t>
            </a:r>
            <a:r>
              <a:rPr lang="id-ID" sz="2000" u="sng" dirty="0"/>
              <a:t>bersih bahan agregat tersebut. Alat ini terdiri dari silinder ukur dari plastik. Benda uji adalah agregat halus lolos saringan no.4 sebanyak 1500 gr.</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1430" y="4005064"/>
            <a:ext cx="7591425" cy="2085975"/>
          </a:xfrm>
          <a:prstGeom prst="rect">
            <a:avLst/>
          </a:prstGeom>
        </p:spPr>
      </p:pic>
    </p:spTree>
    <p:extLst>
      <p:ext uri="{BB962C8B-B14F-4D97-AF65-F5344CB8AC3E}">
        <p14:creationId xmlns:p14="http://schemas.microsoft.com/office/powerpoint/2010/main" val="6946614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60648"/>
            <a:ext cx="7848872" cy="634082"/>
          </a:xfrm>
          <a:solidFill>
            <a:srgbClr val="002060"/>
          </a:solidFill>
        </p:spPr>
        <p:txBody>
          <a:bodyPr/>
          <a:lstStyle/>
          <a:p>
            <a:r>
              <a:rPr lang="id-ID" sz="2000" b="1" dirty="0"/>
              <a:t/>
            </a:r>
            <a:br>
              <a:rPr lang="id-ID" sz="2000" b="1" dirty="0"/>
            </a:br>
            <a:r>
              <a:rPr lang="id-ID" sz="2000" b="1" spc="150" dirty="0">
                <a:solidFill>
                  <a:schemeClr val="bg1"/>
                </a:solidFill>
                <a:latin typeface="Arial Black" pitchFamily="34" charset="0"/>
              </a:rPr>
              <a:t>PERSYARATAN </a:t>
            </a:r>
            <a:r>
              <a:rPr lang="id-ID" sz="2000" b="1" spc="150" dirty="0" smtClean="0">
                <a:solidFill>
                  <a:schemeClr val="bg1"/>
                </a:solidFill>
                <a:latin typeface="Arial Black" pitchFamily="34" charset="0"/>
              </a:rPr>
              <a:t>BAHAN AGREGAT (BINA MARGA)</a:t>
            </a:r>
            <a:br>
              <a:rPr lang="id-ID" sz="2000" b="1" spc="150" dirty="0" smtClean="0">
                <a:solidFill>
                  <a:schemeClr val="bg1"/>
                </a:solidFill>
                <a:latin typeface="Arial Black" pitchFamily="34" charset="0"/>
              </a:rPr>
            </a:br>
            <a:endParaRPr lang="id-ID" sz="2000" dirty="0">
              <a:solidFill>
                <a:schemeClr val="bg1"/>
              </a:solidFill>
              <a:latin typeface="Arial Black" pitchFamily="34" charset="0"/>
            </a:endParaRPr>
          </a:p>
        </p:txBody>
      </p:sp>
      <p:sp>
        <p:nvSpPr>
          <p:cNvPr id="10" name="Rectangle 9"/>
          <p:cNvSpPr/>
          <p:nvPr/>
        </p:nvSpPr>
        <p:spPr>
          <a:xfrm>
            <a:off x="323528" y="1068705"/>
            <a:ext cx="5184240" cy="400110"/>
          </a:xfrm>
          <a:prstGeom prst="rect">
            <a:avLst/>
          </a:prstGeom>
        </p:spPr>
        <p:txBody>
          <a:bodyPr wrap="none">
            <a:spAutoFit/>
          </a:bodyPr>
          <a:lstStyle/>
          <a:p>
            <a:pPr lvl="0"/>
            <a:r>
              <a:rPr lang="id-ID" sz="2000" b="1" dirty="0" smtClean="0"/>
              <a:t>UNTUK CAMPURAN PANAS DENGAN ASBUTON</a:t>
            </a:r>
            <a:endParaRPr lang="id-ID" sz="2000" dirty="0"/>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3" name="Rectangle 12"/>
          <p:cNvSpPr/>
          <p:nvPr/>
        </p:nvSpPr>
        <p:spPr>
          <a:xfrm>
            <a:off x="323528" y="1772816"/>
            <a:ext cx="7416824" cy="1785104"/>
          </a:xfrm>
          <a:prstGeom prst="rect">
            <a:avLst/>
          </a:prstGeom>
        </p:spPr>
        <p:txBody>
          <a:bodyPr wrap="square">
            <a:spAutoFit/>
          </a:bodyPr>
          <a:lstStyle/>
          <a:p>
            <a:pPr lvl="0"/>
            <a:r>
              <a:rPr lang="id-ID" sz="2000" b="1" dirty="0">
                <a:solidFill>
                  <a:srgbClr val="C00000"/>
                </a:solidFill>
              </a:rPr>
              <a:t>Persyaratan agregat umum :</a:t>
            </a:r>
          </a:p>
          <a:p>
            <a:pPr marL="285750" lvl="0" indent="-285750">
              <a:buFont typeface="Arial" panose="020B0604020202020204" pitchFamily="34" charset="0"/>
              <a:buChar char="•"/>
            </a:pPr>
            <a:r>
              <a:rPr lang="id-ID" dirty="0"/>
              <a:t>Penyerapan air oleh agregat maskimum 3% </a:t>
            </a:r>
          </a:p>
          <a:p>
            <a:pPr marL="285750" lvl="0" indent="-285750">
              <a:buFont typeface="Arial" panose="020B0604020202020204" pitchFamily="34" charset="0"/>
              <a:buChar char="•"/>
            </a:pPr>
            <a:r>
              <a:rPr lang="id-ID" dirty="0"/>
              <a:t>Berat jenis bulk agregat kasar dan halus minimum 2,5 dan perbedaannya tidak boleh lebih dari 0,2</a:t>
            </a:r>
          </a:p>
          <a:p>
            <a:pPr marL="285750" lvl="0" indent="-285750">
              <a:buFont typeface="Arial" panose="020B0604020202020204" pitchFamily="34" charset="0"/>
              <a:buChar char="•"/>
            </a:pPr>
            <a:r>
              <a:rPr lang="id-ID" dirty="0"/>
              <a:t>Agregat harus bersih, keras dan bebas dari lempung atau bahan lainnya yang tidak dikehendaki</a:t>
            </a:r>
          </a:p>
        </p:txBody>
      </p:sp>
      <p:sp>
        <p:nvSpPr>
          <p:cNvPr id="14" name="Rectangle 13"/>
          <p:cNvSpPr/>
          <p:nvPr/>
        </p:nvSpPr>
        <p:spPr>
          <a:xfrm>
            <a:off x="345138" y="3613666"/>
            <a:ext cx="1664302" cy="400110"/>
          </a:xfrm>
          <a:prstGeom prst="rect">
            <a:avLst/>
          </a:prstGeom>
        </p:spPr>
        <p:txBody>
          <a:bodyPr wrap="none">
            <a:spAutoFit/>
          </a:bodyPr>
          <a:lstStyle/>
          <a:p>
            <a:r>
              <a:rPr lang="id-ID" sz="2000" b="1" u="sng" dirty="0"/>
              <a:t>agregat kasar </a:t>
            </a:r>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16" name="Object 15"/>
          <p:cNvGraphicFramePr>
            <a:graphicFrameLocks noChangeAspect="1"/>
          </p:cNvGraphicFramePr>
          <p:nvPr>
            <p:extLst>
              <p:ext uri="{D42A27DB-BD31-4B8C-83A1-F6EECF244321}">
                <p14:modId xmlns:p14="http://schemas.microsoft.com/office/powerpoint/2010/main" val="574630218"/>
              </p:ext>
            </p:extLst>
          </p:nvPr>
        </p:nvGraphicFramePr>
        <p:xfrm>
          <a:off x="755576" y="4293096"/>
          <a:ext cx="6812790" cy="1728192"/>
        </p:xfrm>
        <a:graphic>
          <a:graphicData uri="http://schemas.openxmlformats.org/presentationml/2006/ole">
            <mc:AlternateContent xmlns:mc="http://schemas.openxmlformats.org/markup-compatibility/2006">
              <mc:Choice xmlns:v="urn:schemas-microsoft-com:vml" Requires="v">
                <p:oleObj spid="_x0000_s29724" name="Kingsoft Spreadsheets Workbook" r:id="rId3" imgW="2659566" imgH="730405" progId="ET.Workbook.6">
                  <p:embed/>
                </p:oleObj>
              </mc:Choice>
              <mc:Fallback>
                <p:oleObj name="Kingsoft Spreadsheets Workbook" r:id="rId3" imgW="2659566" imgH="730405" progId="ET.Workbook.6">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293096"/>
                        <a:ext cx="6812790" cy="1728192"/>
                      </a:xfrm>
                      <a:prstGeom prst="rect">
                        <a:avLst/>
                      </a:prstGeom>
                      <a:noFill/>
                    </p:spPr>
                  </p:pic>
                </p:oleObj>
              </mc:Fallback>
            </mc:AlternateContent>
          </a:graphicData>
        </a:graphic>
      </p:graphicFrame>
    </p:spTree>
    <p:extLst>
      <p:ext uri="{BB962C8B-B14F-4D97-AF65-F5344CB8AC3E}">
        <p14:creationId xmlns:p14="http://schemas.microsoft.com/office/powerpoint/2010/main" val="26771929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4" name="Rectangle 13"/>
          <p:cNvSpPr/>
          <p:nvPr/>
        </p:nvSpPr>
        <p:spPr>
          <a:xfrm>
            <a:off x="467544" y="620688"/>
            <a:ext cx="1664238" cy="400110"/>
          </a:xfrm>
          <a:prstGeom prst="rect">
            <a:avLst/>
          </a:prstGeom>
        </p:spPr>
        <p:txBody>
          <a:bodyPr wrap="none">
            <a:spAutoFit/>
          </a:bodyPr>
          <a:lstStyle/>
          <a:p>
            <a:r>
              <a:rPr lang="id-ID" sz="2000" b="1" u="sng" dirty="0"/>
              <a:t>agregat </a:t>
            </a:r>
            <a:r>
              <a:rPr lang="id-ID" sz="2000" b="1" u="sng" dirty="0" smtClean="0"/>
              <a:t>halus </a:t>
            </a:r>
            <a:endParaRPr lang="id-ID" sz="2000" b="1" u="sng" dirty="0"/>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4" name="Object 3"/>
          <p:cNvGraphicFramePr>
            <a:graphicFrameLocks noChangeAspect="1"/>
          </p:cNvGraphicFramePr>
          <p:nvPr>
            <p:extLst>
              <p:ext uri="{D42A27DB-BD31-4B8C-83A1-F6EECF244321}">
                <p14:modId xmlns:p14="http://schemas.microsoft.com/office/powerpoint/2010/main" val="2208230442"/>
              </p:ext>
            </p:extLst>
          </p:nvPr>
        </p:nvGraphicFramePr>
        <p:xfrm>
          <a:off x="425751" y="1340768"/>
          <a:ext cx="7402053" cy="1368152"/>
        </p:xfrm>
        <a:graphic>
          <a:graphicData uri="http://schemas.openxmlformats.org/presentationml/2006/ole">
            <mc:AlternateContent xmlns:mc="http://schemas.openxmlformats.org/markup-compatibility/2006">
              <mc:Choice xmlns:v="urn:schemas-microsoft-com:vml" Requires="v">
                <p:oleObj spid="_x0000_s30746" name="Kingsoft Spreadsheets Workbook" r:id="rId3" imgW="2501978" imgH="499274" progId="ET.Workbook.6">
                  <p:embed/>
                </p:oleObj>
              </mc:Choice>
              <mc:Fallback>
                <p:oleObj name="Kingsoft Spreadsheets Workbook" r:id="rId3" imgW="2501978" imgH="499274" progId="ET.Workbook.6">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751" y="1340768"/>
                        <a:ext cx="7402053" cy="1368152"/>
                      </a:xfrm>
                      <a:prstGeom prst="rect">
                        <a:avLst/>
                      </a:prstGeom>
                      <a:noFill/>
                    </p:spPr>
                  </p:pic>
                </p:oleObj>
              </mc:Fallback>
            </mc:AlternateContent>
          </a:graphicData>
        </a:graphic>
      </p:graphicFrame>
    </p:spTree>
    <p:extLst>
      <p:ext uri="{BB962C8B-B14F-4D97-AF65-F5344CB8AC3E}">
        <p14:creationId xmlns:p14="http://schemas.microsoft.com/office/powerpoint/2010/main" val="24820553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id-ID"/>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7664" y="1700808"/>
            <a:ext cx="5987950" cy="4593841"/>
          </a:xfrm>
          <a:prstGeom prst="rect">
            <a:avLst/>
          </a:prstGeom>
        </p:spPr>
      </p:pic>
    </p:spTree>
    <p:extLst>
      <p:ext uri="{BB962C8B-B14F-4D97-AF65-F5344CB8AC3E}">
        <p14:creationId xmlns:p14="http://schemas.microsoft.com/office/powerpoint/2010/main" val="8710869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60648"/>
            <a:ext cx="7848872" cy="634082"/>
          </a:xfrm>
          <a:solidFill>
            <a:srgbClr val="002060"/>
          </a:solidFill>
        </p:spPr>
        <p:txBody>
          <a:bodyPr/>
          <a:lstStyle/>
          <a:p>
            <a:r>
              <a:rPr lang="id-ID" sz="2000" b="1" dirty="0" smtClean="0"/>
              <a:t/>
            </a:r>
            <a:br>
              <a:rPr lang="id-ID" sz="2000" b="1" dirty="0" smtClean="0"/>
            </a:br>
            <a:r>
              <a:rPr lang="id-ID" sz="2000" b="1" spc="150" dirty="0" smtClean="0">
                <a:solidFill>
                  <a:schemeClr val="bg1"/>
                </a:solidFill>
                <a:latin typeface="Arial Black" pitchFamily="34" charset="0"/>
              </a:rPr>
              <a:t>APAKAH ASPAL ITU ???</a:t>
            </a:r>
            <a:br>
              <a:rPr lang="id-ID" sz="2000" b="1" spc="150" dirty="0" smtClean="0">
                <a:solidFill>
                  <a:schemeClr val="bg1"/>
                </a:solidFill>
                <a:latin typeface="Arial Black" pitchFamily="34" charset="0"/>
              </a:rPr>
            </a:br>
            <a:endParaRPr lang="id-ID" sz="2000" dirty="0">
              <a:solidFill>
                <a:schemeClr val="bg1"/>
              </a:solidFill>
              <a:latin typeface="Arial Black" pitchFamily="34" charset="0"/>
            </a:endParaRPr>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 name="Rectangle 1"/>
          <p:cNvSpPr/>
          <p:nvPr/>
        </p:nvSpPr>
        <p:spPr>
          <a:xfrm>
            <a:off x="323528" y="1268760"/>
            <a:ext cx="7920880" cy="2862322"/>
          </a:xfrm>
          <a:prstGeom prst="rect">
            <a:avLst/>
          </a:prstGeom>
        </p:spPr>
        <p:txBody>
          <a:bodyPr wrap="square">
            <a:spAutoFit/>
          </a:bodyPr>
          <a:lstStyle/>
          <a:p>
            <a:pPr marL="285750" indent="-285750">
              <a:buFont typeface="Arial" panose="020B0604020202020204" pitchFamily="34" charset="0"/>
              <a:buChar char="•"/>
            </a:pPr>
            <a:r>
              <a:rPr lang="id-ID" sz="2000" dirty="0"/>
              <a:t>Aspal merupakan material organic (hidrokarbon) yang komplek yang dapat diperoleh langsung dari alam atau dengan proses tertentu (artifisial</a:t>
            </a:r>
            <a:r>
              <a:rPr lang="id-ID" sz="2000" dirty="0" smtClean="0"/>
              <a:t>).</a:t>
            </a:r>
          </a:p>
          <a:p>
            <a:pPr marL="285750" indent="-285750">
              <a:buFont typeface="Arial" panose="020B0604020202020204" pitchFamily="34" charset="0"/>
              <a:buChar char="•"/>
            </a:pPr>
            <a:r>
              <a:rPr lang="id-ID" sz="2000" dirty="0" smtClean="0"/>
              <a:t>Umumnya </a:t>
            </a:r>
            <a:r>
              <a:rPr lang="id-ID" sz="2000" dirty="0"/>
              <a:t>aspal terbagi atas bentuk cair, semi padat dan padat pada suhu ruang (25 ⁰C). </a:t>
            </a:r>
            <a:endParaRPr lang="id-ID" sz="2000" dirty="0" smtClean="0"/>
          </a:p>
          <a:p>
            <a:pPr marL="285750" indent="-285750">
              <a:buFont typeface="Arial" panose="020B0604020202020204" pitchFamily="34" charset="0"/>
              <a:buChar char="•"/>
            </a:pPr>
            <a:r>
              <a:rPr lang="id-ID" sz="2000" dirty="0" smtClean="0"/>
              <a:t>Aspal </a:t>
            </a:r>
            <a:r>
              <a:rPr lang="id-ID" sz="2000" dirty="0"/>
              <a:t>merupakan material </a:t>
            </a:r>
            <a:r>
              <a:rPr lang="id-ID" sz="2000" b="1" u="sng" dirty="0"/>
              <a:t>viskoelastis</a:t>
            </a:r>
            <a:r>
              <a:rPr lang="id-ID" sz="2000" dirty="0"/>
              <a:t>, dimana perilakunya dipengaruhi temperatur dan lamanya pembebanan. </a:t>
            </a:r>
            <a:endParaRPr lang="id-ID" sz="2000" dirty="0" smtClean="0"/>
          </a:p>
          <a:p>
            <a:pPr marL="285750" indent="-285750">
              <a:buFont typeface="Arial" panose="020B0604020202020204" pitchFamily="34" charset="0"/>
              <a:buChar char="•"/>
            </a:pPr>
            <a:r>
              <a:rPr lang="id-ID" sz="2000" dirty="0" smtClean="0"/>
              <a:t>Pada </a:t>
            </a:r>
            <a:r>
              <a:rPr lang="id-ID" sz="2000" dirty="0"/>
              <a:t>saat pencampuran dan pemadatan, sifat aspal termasuk bersifat </a:t>
            </a:r>
            <a:r>
              <a:rPr lang="id-ID" sz="2000" u="sng" dirty="0"/>
              <a:t>viscous</a:t>
            </a:r>
            <a:r>
              <a:rPr lang="id-ID" sz="2000" dirty="0"/>
              <a:t>. Namun pada masa pelayanan aspal bersifat viscous elastis </a:t>
            </a:r>
          </a:p>
        </p:txBody>
      </p:sp>
      <p:sp>
        <p:nvSpPr>
          <p:cNvPr id="3" name="Rectangle 2"/>
          <p:cNvSpPr/>
          <p:nvPr/>
        </p:nvSpPr>
        <p:spPr>
          <a:xfrm>
            <a:off x="351300" y="4437112"/>
            <a:ext cx="7749092" cy="2246769"/>
          </a:xfrm>
          <a:prstGeom prst="rect">
            <a:avLst/>
          </a:prstGeom>
        </p:spPr>
        <p:txBody>
          <a:bodyPr wrap="square">
            <a:spAutoFit/>
          </a:bodyPr>
          <a:lstStyle/>
          <a:p>
            <a:r>
              <a:rPr lang="id-ID" sz="2000" b="1" dirty="0"/>
              <a:t>Fungsi aspal </a:t>
            </a:r>
            <a:r>
              <a:rPr lang="id-ID" sz="2000" b="1" dirty="0" smtClean="0"/>
              <a:t>dalam </a:t>
            </a:r>
            <a:r>
              <a:rPr lang="id-ID" sz="2000" b="1" dirty="0"/>
              <a:t>campuran perkerasan </a:t>
            </a:r>
            <a:r>
              <a:rPr lang="id-ID" sz="2000" b="1" dirty="0" smtClean="0"/>
              <a:t>:</a:t>
            </a:r>
          </a:p>
          <a:p>
            <a:pPr marL="457200" indent="-457200">
              <a:buFont typeface="+mj-lt"/>
              <a:buAutoNum type="arabicParenR"/>
            </a:pPr>
            <a:r>
              <a:rPr lang="id-ID" sz="2000" dirty="0" smtClean="0"/>
              <a:t>sebagai </a:t>
            </a:r>
            <a:r>
              <a:rPr lang="id-ID" sz="2000" dirty="0"/>
              <a:t>bahan pengikat antar aspal dan agregat dan antara sesama </a:t>
            </a:r>
            <a:r>
              <a:rPr lang="id-ID" sz="2000" dirty="0" smtClean="0"/>
              <a:t>aspal</a:t>
            </a:r>
          </a:p>
          <a:p>
            <a:pPr marL="457200" indent="-457200">
              <a:buFont typeface="+mj-lt"/>
              <a:buAutoNum type="arabicParenR"/>
            </a:pPr>
            <a:r>
              <a:rPr lang="id-ID" sz="2000" dirty="0" smtClean="0"/>
              <a:t>sebagai </a:t>
            </a:r>
            <a:r>
              <a:rPr lang="id-ID" sz="2000" dirty="0"/>
              <a:t>bahan pengisi rongga antar butir agregat dan pori-pori yang ada dalam butir agregat itu sendiri </a:t>
            </a:r>
          </a:p>
          <a:p>
            <a:pPr marL="457200" indent="-457200">
              <a:buFont typeface="+mj-lt"/>
              <a:buAutoNum type="arabicParenR"/>
            </a:pPr>
            <a:r>
              <a:rPr lang="id-ID" sz="2000" dirty="0" smtClean="0"/>
              <a:t>sebagai </a:t>
            </a:r>
            <a:r>
              <a:rPr lang="id-ID" sz="2000" dirty="0"/>
              <a:t>pelumas pada saat penghamparan di lapangan sehingga memudahkan untuk dipadatkan</a:t>
            </a:r>
          </a:p>
        </p:txBody>
      </p:sp>
    </p:spTree>
    <p:extLst>
      <p:ext uri="{BB962C8B-B14F-4D97-AF65-F5344CB8AC3E}">
        <p14:creationId xmlns:p14="http://schemas.microsoft.com/office/powerpoint/2010/main" val="625214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60648"/>
            <a:ext cx="7848872" cy="634082"/>
          </a:xfrm>
        </p:spPr>
        <p:style>
          <a:lnRef idx="2">
            <a:schemeClr val="accent5"/>
          </a:lnRef>
          <a:fillRef idx="1">
            <a:schemeClr val="lt1"/>
          </a:fillRef>
          <a:effectRef idx="0">
            <a:schemeClr val="accent5"/>
          </a:effectRef>
          <a:fontRef idx="minor">
            <a:schemeClr val="dk1"/>
          </a:fontRef>
        </p:style>
        <p:txBody>
          <a:bodyPr/>
          <a:lstStyle/>
          <a:p>
            <a:r>
              <a:rPr lang="id-ID" sz="2000" b="1" dirty="0">
                <a:solidFill>
                  <a:srgbClr val="C00000"/>
                </a:solidFill>
                <a:latin typeface="Arial" panose="020B0604020202020204" pitchFamily="34" charset="0"/>
                <a:cs typeface="Arial" panose="020B0604020202020204" pitchFamily="34" charset="0"/>
              </a:rPr>
              <a:t/>
            </a:r>
            <a:br>
              <a:rPr lang="id-ID" sz="2000" b="1" dirty="0">
                <a:solidFill>
                  <a:srgbClr val="C00000"/>
                </a:solidFill>
                <a:latin typeface="Arial" panose="020B0604020202020204" pitchFamily="34" charset="0"/>
                <a:cs typeface="Arial" panose="020B0604020202020204" pitchFamily="34" charset="0"/>
              </a:rPr>
            </a:br>
            <a:r>
              <a:rPr lang="id-ID" sz="2000" b="1" dirty="0" smtClean="0">
                <a:solidFill>
                  <a:srgbClr val="C00000"/>
                </a:solidFill>
                <a:latin typeface="Arial" panose="020B0604020202020204" pitchFamily="34" charset="0"/>
                <a:cs typeface="Arial" panose="020B0604020202020204" pitchFamily="34" charset="0"/>
              </a:rPr>
              <a:t>PERKERASAN KAKU (RIGID PAVEMENT)</a:t>
            </a:r>
            <a:r>
              <a:rPr lang="id-ID" sz="2000" b="1" spc="150" dirty="0" smtClean="0">
                <a:solidFill>
                  <a:srgbClr val="C00000"/>
                </a:solidFill>
                <a:latin typeface="Arial" panose="020B0604020202020204" pitchFamily="34" charset="0"/>
                <a:cs typeface="Arial" panose="020B0604020202020204" pitchFamily="34" charset="0"/>
              </a:rPr>
              <a:t> </a:t>
            </a:r>
            <a:r>
              <a:rPr lang="id-ID" sz="2000" b="1" spc="150" dirty="0" smtClean="0">
                <a:solidFill>
                  <a:schemeClr val="bg1"/>
                </a:solidFill>
                <a:latin typeface="Arial Black" pitchFamily="34" charset="0"/>
              </a:rPr>
              <a:t>UMUM</a:t>
            </a:r>
            <a:r>
              <a:rPr lang="id-ID" sz="2000" dirty="0"/>
              <a:t/>
            </a:r>
            <a:br>
              <a:rPr lang="id-ID" sz="2000" dirty="0"/>
            </a:br>
            <a:endParaRPr lang="id-ID" sz="2000" dirty="0">
              <a:solidFill>
                <a:schemeClr val="bg1"/>
              </a:solidFill>
              <a:latin typeface="Arial Black" pitchFamily="34" charset="0"/>
            </a:endParaRPr>
          </a:p>
        </p:txBody>
      </p:sp>
      <p:sp>
        <p:nvSpPr>
          <p:cNvPr id="2" name="TextBox 1"/>
          <p:cNvSpPr txBox="1"/>
          <p:nvPr/>
        </p:nvSpPr>
        <p:spPr>
          <a:xfrm>
            <a:off x="395537" y="1278316"/>
            <a:ext cx="3384375" cy="3170099"/>
          </a:xfrm>
          <a:prstGeom prst="rect">
            <a:avLst/>
          </a:prstGeom>
          <a:noFill/>
        </p:spPr>
        <p:txBody>
          <a:bodyPr wrap="square" rtlCol="0">
            <a:spAutoFit/>
          </a:bodyPr>
          <a:lstStyle/>
          <a:p>
            <a:pPr marL="342900" indent="-342900">
              <a:buFont typeface="Arial" panose="020B0604020202020204" pitchFamily="34" charset="0"/>
              <a:buChar char="•"/>
            </a:pPr>
            <a:r>
              <a:rPr lang="id-ID" sz="2000" dirty="0" smtClean="0"/>
              <a:t>Umumnya hanya terdiri dari satu lapis.</a:t>
            </a:r>
          </a:p>
          <a:p>
            <a:pPr marL="342900" indent="-342900">
              <a:buFont typeface="Arial" panose="020B0604020202020204" pitchFamily="34" charset="0"/>
              <a:buChar char="•"/>
            </a:pPr>
            <a:r>
              <a:rPr lang="id-ID" sz="2000" dirty="0" smtClean="0"/>
              <a:t>Menggunakan portland cement sebagai bahan pengikat</a:t>
            </a:r>
          </a:p>
          <a:p>
            <a:pPr marL="342900" indent="-342900">
              <a:buFont typeface="Arial" panose="020B0604020202020204" pitchFamily="34" charset="0"/>
              <a:buChar char="•"/>
            </a:pPr>
            <a:r>
              <a:rPr lang="id-ID" sz="2000" dirty="0" smtClean="0"/>
              <a:t>Memilki kekakuan dan kuat tekan yang besar sehingga beban lalu lintas ditahan langsung oleh struktur perkerasan itu sendiri.</a:t>
            </a:r>
            <a:endParaRPr lang="id-ID" sz="2000" dirty="0"/>
          </a:p>
        </p:txBody>
      </p:sp>
      <p:pic>
        <p:nvPicPr>
          <p:cNvPr id="69634" name="Picture 2" descr="C:\Users\FREDY SITORUS\Pictures\clip_image004.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39952" y="1271350"/>
            <a:ext cx="4152900" cy="2295525"/>
          </a:xfrm>
          <a:prstGeom prst="rect">
            <a:avLst/>
          </a:prstGeom>
          <a:noFill/>
          <a:extLst>
            <a:ext uri="{909E8E84-426E-40DD-AFC4-6F175D3DCCD1}">
              <a14:hiddenFill xmlns:a14="http://schemas.microsoft.com/office/drawing/2010/main">
                <a:solidFill>
                  <a:srgbClr val="FFFFFF"/>
                </a:solidFill>
              </a14:hiddenFill>
            </a:ext>
          </a:extLst>
        </p:spPr>
      </p:pic>
      <p:sp>
        <p:nvSpPr>
          <p:cNvPr id="3" name="Striped Right Arrow 2"/>
          <p:cNvSpPr/>
          <p:nvPr/>
        </p:nvSpPr>
        <p:spPr>
          <a:xfrm>
            <a:off x="611560" y="5157192"/>
            <a:ext cx="792088" cy="4320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p:cNvSpPr txBox="1"/>
          <p:nvPr/>
        </p:nvSpPr>
        <p:spPr>
          <a:xfrm>
            <a:off x="1631349" y="5157192"/>
            <a:ext cx="5316916" cy="646331"/>
          </a:xfrm>
          <a:prstGeom prst="rect">
            <a:avLst/>
          </a:prstGeom>
          <a:noFill/>
        </p:spPr>
        <p:txBody>
          <a:bodyPr wrap="square" rtlCol="0">
            <a:spAutoFit/>
          </a:bodyPr>
          <a:lstStyle/>
          <a:p>
            <a:r>
              <a:rPr lang="id-ID" b="1" dirty="0" smtClean="0"/>
              <a:t>Perencanaan perkerasan lebih ditentukan oleh beban kendaraan daripada kondisi tanah dasar</a:t>
            </a:r>
            <a:endParaRPr lang="id-ID" b="1" dirty="0"/>
          </a:p>
        </p:txBody>
      </p:sp>
    </p:spTree>
    <p:extLst>
      <p:ext uri="{BB962C8B-B14F-4D97-AF65-F5344CB8AC3E}">
        <p14:creationId xmlns:p14="http://schemas.microsoft.com/office/powerpoint/2010/main" val="18497504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60648"/>
            <a:ext cx="7848872" cy="634082"/>
          </a:xfrm>
          <a:solidFill>
            <a:srgbClr val="002060"/>
          </a:solidFill>
        </p:spPr>
        <p:txBody>
          <a:bodyPr/>
          <a:lstStyle/>
          <a:p>
            <a:r>
              <a:rPr lang="id-ID" sz="2000" b="1" dirty="0" smtClean="0"/>
              <a:t/>
            </a:r>
            <a:br>
              <a:rPr lang="id-ID" sz="2000" b="1" dirty="0" smtClean="0"/>
            </a:br>
            <a:r>
              <a:rPr lang="id-ID" sz="2000" b="1" spc="150" dirty="0" smtClean="0">
                <a:solidFill>
                  <a:schemeClr val="bg1"/>
                </a:solidFill>
                <a:latin typeface="Arial Black" pitchFamily="34" charset="0"/>
              </a:rPr>
              <a:t>KLASIFIKASI ASPAL</a:t>
            </a:r>
            <a:br>
              <a:rPr lang="id-ID" sz="2000" b="1" spc="150" dirty="0" smtClean="0">
                <a:solidFill>
                  <a:schemeClr val="bg1"/>
                </a:solidFill>
                <a:latin typeface="Arial Black" pitchFamily="34" charset="0"/>
              </a:rPr>
            </a:br>
            <a:endParaRPr lang="id-ID" sz="2000" dirty="0">
              <a:solidFill>
                <a:schemeClr val="bg1"/>
              </a:solidFill>
              <a:latin typeface="Arial Black" pitchFamily="34" charset="0"/>
            </a:endParaRPr>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7544" y="1396433"/>
            <a:ext cx="7820025" cy="4105275"/>
          </a:xfrm>
          <a:prstGeom prst="rect">
            <a:avLst/>
          </a:prstGeom>
        </p:spPr>
      </p:pic>
    </p:spTree>
    <p:extLst>
      <p:ext uri="{BB962C8B-B14F-4D97-AF65-F5344CB8AC3E}">
        <p14:creationId xmlns:p14="http://schemas.microsoft.com/office/powerpoint/2010/main" val="40544732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60648"/>
            <a:ext cx="7848872" cy="634082"/>
          </a:xfrm>
        </p:spPr>
        <p:style>
          <a:lnRef idx="2">
            <a:schemeClr val="accent1"/>
          </a:lnRef>
          <a:fillRef idx="1">
            <a:schemeClr val="lt1"/>
          </a:fillRef>
          <a:effectRef idx="0">
            <a:schemeClr val="accent1"/>
          </a:effectRef>
          <a:fontRef idx="minor">
            <a:schemeClr val="dk1"/>
          </a:fontRef>
        </p:style>
        <p:txBody>
          <a:bodyPr/>
          <a:lstStyle/>
          <a:p>
            <a:r>
              <a:rPr lang="id-ID" sz="2000" b="1" dirty="0" smtClean="0"/>
              <a:t/>
            </a:r>
            <a:br>
              <a:rPr lang="id-ID" sz="2000" b="1" dirty="0" smtClean="0"/>
            </a:br>
            <a:r>
              <a:rPr lang="id-ID" sz="2000" b="1" spc="150" dirty="0" smtClean="0">
                <a:solidFill>
                  <a:srgbClr val="C00000"/>
                </a:solidFill>
                <a:latin typeface="Arial Black" pitchFamily="34" charset="0"/>
              </a:rPr>
              <a:t>ASPAL ALAM </a:t>
            </a:r>
            <a:br>
              <a:rPr lang="id-ID" sz="2000" b="1" spc="150" dirty="0" smtClean="0">
                <a:solidFill>
                  <a:srgbClr val="C00000"/>
                </a:solidFill>
                <a:latin typeface="Arial Black" pitchFamily="34" charset="0"/>
              </a:rPr>
            </a:br>
            <a:endParaRPr lang="id-ID" sz="2000" dirty="0">
              <a:solidFill>
                <a:srgbClr val="C00000"/>
              </a:solidFill>
              <a:latin typeface="Arial Black" pitchFamily="34" charset="0"/>
            </a:endParaRPr>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 name="Rectangle 1"/>
          <p:cNvSpPr/>
          <p:nvPr/>
        </p:nvSpPr>
        <p:spPr>
          <a:xfrm>
            <a:off x="395536" y="1196752"/>
            <a:ext cx="7704856" cy="1631216"/>
          </a:xfrm>
          <a:prstGeom prst="rect">
            <a:avLst/>
          </a:prstGeom>
        </p:spPr>
        <p:txBody>
          <a:bodyPr wrap="square">
            <a:spAutoFit/>
          </a:bodyPr>
          <a:lstStyle/>
          <a:p>
            <a:r>
              <a:rPr lang="id-ID" sz="2000" dirty="0"/>
              <a:t>Menurut sifat kekerasannya aspal alam dapat dibagi secara berurutan sebagai </a:t>
            </a:r>
            <a:endParaRPr lang="id-ID" sz="2000" dirty="0" smtClean="0"/>
          </a:p>
          <a:p>
            <a:pPr marL="342900" indent="-342900">
              <a:buFont typeface="Arial" panose="020B0604020202020204" pitchFamily="34" charset="0"/>
              <a:buChar char="•"/>
            </a:pPr>
            <a:r>
              <a:rPr lang="id-ID" sz="2000" dirty="0" smtClean="0"/>
              <a:t>batuan </a:t>
            </a:r>
            <a:r>
              <a:rPr lang="id-ID" sz="2000" dirty="0"/>
              <a:t>(Rock asphalt), </a:t>
            </a:r>
            <a:endParaRPr lang="id-ID" sz="2000" dirty="0" smtClean="0"/>
          </a:p>
          <a:p>
            <a:pPr marL="342900" indent="-342900">
              <a:buFont typeface="Arial" panose="020B0604020202020204" pitchFamily="34" charset="0"/>
              <a:buChar char="•"/>
            </a:pPr>
            <a:r>
              <a:rPr lang="id-ID" sz="2000" dirty="0" smtClean="0"/>
              <a:t>plastis </a:t>
            </a:r>
            <a:r>
              <a:rPr lang="id-ID" sz="2000" dirty="0"/>
              <a:t>(trinidad lake asphlat = TLA), </a:t>
            </a:r>
            <a:endParaRPr lang="id-ID" sz="2000" dirty="0" smtClean="0"/>
          </a:p>
          <a:p>
            <a:pPr marL="342900" indent="-342900">
              <a:buFont typeface="Arial" panose="020B0604020202020204" pitchFamily="34" charset="0"/>
              <a:buChar char="•"/>
            </a:pPr>
            <a:r>
              <a:rPr lang="id-ID" sz="2000" dirty="0" smtClean="0"/>
              <a:t>cair </a:t>
            </a:r>
            <a:r>
              <a:rPr lang="id-ID" sz="2000" dirty="0"/>
              <a:t>(bermuda lake asphalt = BLA).</a:t>
            </a:r>
          </a:p>
        </p:txBody>
      </p:sp>
      <p:sp>
        <p:nvSpPr>
          <p:cNvPr id="3" name="Rectangle 2"/>
          <p:cNvSpPr/>
          <p:nvPr/>
        </p:nvSpPr>
        <p:spPr>
          <a:xfrm>
            <a:off x="395536" y="3068960"/>
            <a:ext cx="7488832" cy="1015663"/>
          </a:xfrm>
          <a:prstGeom prst="rect">
            <a:avLst/>
          </a:prstGeom>
        </p:spPr>
        <p:txBody>
          <a:bodyPr wrap="square">
            <a:spAutoFit/>
          </a:bodyPr>
          <a:lstStyle/>
          <a:p>
            <a:r>
              <a:rPr lang="id-ID" sz="2000" dirty="0"/>
              <a:t>Pulau Buton sebagai penghasil aspal alam terbesar di dunia yang berupa batuan beraspal (rock asphalt) dikenal dengan istilah Asbuton (aspal Buton)</a:t>
            </a:r>
          </a:p>
        </p:txBody>
      </p:sp>
      <p:sp>
        <p:nvSpPr>
          <p:cNvPr id="9" name="Down Arrow 8"/>
          <p:cNvSpPr/>
          <p:nvPr/>
        </p:nvSpPr>
        <p:spPr>
          <a:xfrm>
            <a:off x="3707904" y="4084623"/>
            <a:ext cx="360040" cy="4244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477717" y="4756502"/>
            <a:ext cx="7492564" cy="369332"/>
          </a:xfrm>
          <a:prstGeom prst="rect">
            <a:avLst/>
          </a:prstGeom>
          <a:noFill/>
        </p:spPr>
        <p:txBody>
          <a:bodyPr wrap="none" rtlCol="0">
            <a:spAutoFit/>
          </a:bodyPr>
          <a:lstStyle/>
          <a:p>
            <a:r>
              <a:rPr lang="id-ID" b="1" u="sng" dirty="0" smtClean="0"/>
              <a:t>Sifat aspal Buton : </a:t>
            </a:r>
            <a:r>
              <a:rPr lang="id-ID" dirty="0" smtClean="0"/>
              <a:t>penetrasi rendah , titik lembek tinggi dan kekenyalan tinggi</a:t>
            </a:r>
            <a:endParaRPr lang="id-ID" dirty="0"/>
          </a:p>
        </p:txBody>
      </p:sp>
      <p:sp>
        <p:nvSpPr>
          <p:cNvPr id="13" name="Down Arrow 12"/>
          <p:cNvSpPr/>
          <p:nvPr/>
        </p:nvSpPr>
        <p:spPr>
          <a:xfrm>
            <a:off x="3680284" y="5301208"/>
            <a:ext cx="360040" cy="4244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p:nvSpPr>
        <p:spPr>
          <a:xfrm>
            <a:off x="1930705" y="5960890"/>
            <a:ext cx="3859198" cy="369332"/>
          </a:xfrm>
          <a:prstGeom prst="rect">
            <a:avLst/>
          </a:prstGeom>
          <a:noFill/>
        </p:spPr>
        <p:txBody>
          <a:bodyPr wrap="none" rtlCol="0">
            <a:spAutoFit/>
          </a:bodyPr>
          <a:lstStyle/>
          <a:p>
            <a:r>
              <a:rPr lang="id-ID" b="1" dirty="0" smtClean="0"/>
              <a:t>TIDAK DAPAT LANGSUNG DIGUNAKAN</a:t>
            </a:r>
            <a:endParaRPr lang="id-ID" b="1" dirty="0"/>
          </a:p>
        </p:txBody>
      </p:sp>
    </p:spTree>
    <p:extLst>
      <p:ext uri="{BB962C8B-B14F-4D97-AF65-F5344CB8AC3E}">
        <p14:creationId xmlns:p14="http://schemas.microsoft.com/office/powerpoint/2010/main" val="11988931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pic>
        <p:nvPicPr>
          <p:cNvPr id="35842" name="Picture 2" descr="C:\Users\FREDY SITORUS\Pictures\index.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75656" y="764704"/>
            <a:ext cx="5826224" cy="436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5531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60648"/>
            <a:ext cx="7848872" cy="634082"/>
          </a:xfrm>
        </p:spPr>
        <p:style>
          <a:lnRef idx="2">
            <a:schemeClr val="accent1"/>
          </a:lnRef>
          <a:fillRef idx="1">
            <a:schemeClr val="lt1"/>
          </a:fillRef>
          <a:effectRef idx="0">
            <a:schemeClr val="accent1"/>
          </a:effectRef>
          <a:fontRef idx="minor">
            <a:schemeClr val="dk1"/>
          </a:fontRef>
        </p:style>
        <p:txBody>
          <a:bodyPr/>
          <a:lstStyle/>
          <a:p>
            <a:r>
              <a:rPr lang="id-ID" sz="2000" b="1" dirty="0" smtClean="0"/>
              <a:t/>
            </a:r>
            <a:br>
              <a:rPr lang="id-ID" sz="2000" b="1" dirty="0" smtClean="0"/>
            </a:br>
            <a:r>
              <a:rPr lang="id-ID" sz="2000" b="1" spc="150" dirty="0" smtClean="0">
                <a:solidFill>
                  <a:srgbClr val="C00000"/>
                </a:solidFill>
                <a:latin typeface="Arial Black" pitchFamily="34" charset="0"/>
              </a:rPr>
              <a:t>ASPAL PADAT</a:t>
            </a:r>
            <a:br>
              <a:rPr lang="id-ID" sz="2000" b="1" spc="150" dirty="0" smtClean="0">
                <a:solidFill>
                  <a:srgbClr val="C00000"/>
                </a:solidFill>
                <a:latin typeface="Arial Black" pitchFamily="34" charset="0"/>
              </a:rPr>
            </a:br>
            <a:endParaRPr lang="id-ID" sz="2000" dirty="0">
              <a:solidFill>
                <a:srgbClr val="C00000"/>
              </a:solidFill>
              <a:latin typeface="Arial Black" pitchFamily="34" charset="0"/>
            </a:endParaRPr>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 name="Rectangle 4"/>
          <p:cNvSpPr/>
          <p:nvPr/>
        </p:nvSpPr>
        <p:spPr>
          <a:xfrm>
            <a:off x="323528" y="1268760"/>
            <a:ext cx="7848872" cy="3170099"/>
          </a:xfrm>
          <a:prstGeom prst="rect">
            <a:avLst/>
          </a:prstGeom>
        </p:spPr>
        <p:txBody>
          <a:bodyPr wrap="square">
            <a:spAutoFit/>
          </a:bodyPr>
          <a:lstStyle/>
          <a:p>
            <a:pPr marL="285750" indent="-285750">
              <a:buFont typeface="Arial" panose="020B0604020202020204" pitchFamily="34" charset="0"/>
              <a:buChar char="•"/>
            </a:pPr>
            <a:r>
              <a:rPr lang="id-ID" sz="2000" dirty="0"/>
              <a:t>Jenis aspal ini dibuat dari minyak bumi sehingga dikenal sebagai </a:t>
            </a:r>
            <a:r>
              <a:rPr lang="id-ID" sz="2000" u="sng" dirty="0"/>
              <a:t>aspal minyak. </a:t>
            </a:r>
            <a:endParaRPr lang="id-ID" sz="2000" u="sng" dirty="0" smtClean="0"/>
          </a:p>
          <a:p>
            <a:pPr marL="285750" indent="-285750">
              <a:buFont typeface="Arial" panose="020B0604020202020204" pitchFamily="34" charset="0"/>
              <a:buChar char="•"/>
            </a:pPr>
            <a:r>
              <a:rPr lang="id-ID" sz="2000" dirty="0" smtClean="0"/>
              <a:t>Karena </a:t>
            </a:r>
            <a:r>
              <a:rPr lang="id-ID" sz="2000" dirty="0"/>
              <a:t>aspal jenis ini keras pada </a:t>
            </a:r>
            <a:r>
              <a:rPr lang="id-ID" sz="2000" dirty="0" smtClean="0"/>
              <a:t>suhu ruangan  </a:t>
            </a:r>
            <a:r>
              <a:rPr lang="id-ID" sz="2000" dirty="0"/>
              <a:t>maka sering disebut sebagai </a:t>
            </a:r>
            <a:r>
              <a:rPr lang="id-ID" sz="2000" u="sng" dirty="0"/>
              <a:t>aspal keras</a:t>
            </a:r>
            <a:r>
              <a:rPr lang="id-ID" sz="2000" dirty="0" smtClean="0"/>
              <a:t>.</a:t>
            </a:r>
          </a:p>
          <a:p>
            <a:pPr marL="285750" indent="-285750">
              <a:buFont typeface="Arial" panose="020B0604020202020204" pitchFamily="34" charset="0"/>
              <a:buChar char="•"/>
            </a:pPr>
            <a:r>
              <a:rPr lang="id-ID" sz="2000" dirty="0"/>
              <a:t>Dan karena aspal ini harus dipanaskan terlebih dahulu sebelum digunakan maka sering disebut juga </a:t>
            </a:r>
            <a:r>
              <a:rPr lang="id-ID" sz="2000" u="sng" dirty="0"/>
              <a:t>aspal </a:t>
            </a:r>
            <a:r>
              <a:rPr lang="id-ID" sz="2000" u="sng" dirty="0" smtClean="0"/>
              <a:t>panas</a:t>
            </a:r>
          </a:p>
          <a:p>
            <a:endParaRPr lang="id-ID" sz="2000" u="sng" dirty="0" smtClean="0"/>
          </a:p>
          <a:p>
            <a:pPr marL="285750" indent="-285750">
              <a:buFont typeface="Arial" panose="020B0604020202020204" pitchFamily="34" charset="0"/>
              <a:buChar char="•"/>
            </a:pPr>
            <a:r>
              <a:rPr lang="id-ID" sz="2000" dirty="0"/>
              <a:t>Dalam banyak literatur asing (Amerika) disebut juga sebagai </a:t>
            </a:r>
            <a:r>
              <a:rPr lang="id-ID" sz="2000" b="1" u="sng" dirty="0"/>
              <a:t>asphalt cement (AC)</a:t>
            </a:r>
            <a:r>
              <a:rPr lang="id-ID" sz="2000" dirty="0"/>
              <a:t> karena sifatnya seperti semen pada konstruksi beton, yaitu berfungsi sebagai perekat dan pengisi</a:t>
            </a:r>
            <a:endParaRPr lang="id-ID" sz="2000" u="sng" dirty="0"/>
          </a:p>
        </p:txBody>
      </p:sp>
      <p:sp>
        <p:nvSpPr>
          <p:cNvPr id="7" name="Rectangle 6"/>
          <p:cNvSpPr/>
          <p:nvPr/>
        </p:nvSpPr>
        <p:spPr>
          <a:xfrm>
            <a:off x="539552" y="4797152"/>
            <a:ext cx="6984776" cy="1508105"/>
          </a:xfrm>
          <a:prstGeom prst="rect">
            <a:avLst/>
          </a:prstGeom>
        </p:spPr>
        <p:txBody>
          <a:bodyPr wrap="square">
            <a:spAutoFit/>
          </a:bodyPr>
          <a:lstStyle/>
          <a:p>
            <a:r>
              <a:rPr lang="id-ID" sz="2000" b="1" dirty="0"/>
              <a:t>Bahan baku </a:t>
            </a:r>
            <a:r>
              <a:rPr lang="id-ID" sz="2000" b="1" dirty="0" smtClean="0"/>
              <a:t>Utama :</a:t>
            </a:r>
            <a:r>
              <a:rPr lang="id-ID" dirty="0" smtClean="0"/>
              <a:t>yang </a:t>
            </a:r>
            <a:r>
              <a:rPr lang="id-ID" dirty="0"/>
              <a:t>baik untuk pembuatan aspal adalah minyak bumi yang banyak mengandung Asphaltene dan sedikit mengandung parafin. Bahan parafin kurang disukai karena mengakibatkan aspal bersifat getas, mudah terbakar dan memiliki daya lekat yang buruk dengan agregat. </a:t>
            </a:r>
          </a:p>
        </p:txBody>
      </p:sp>
    </p:spTree>
    <p:extLst>
      <p:ext uri="{BB962C8B-B14F-4D97-AF65-F5344CB8AC3E}">
        <p14:creationId xmlns:p14="http://schemas.microsoft.com/office/powerpoint/2010/main" val="24116694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7" name="Rectangle 6"/>
          <p:cNvSpPr/>
          <p:nvPr/>
        </p:nvSpPr>
        <p:spPr>
          <a:xfrm>
            <a:off x="395536" y="836712"/>
            <a:ext cx="2160240" cy="400110"/>
          </a:xfrm>
          <a:prstGeom prst="rect">
            <a:avLst/>
          </a:prstGeom>
        </p:spPr>
        <p:txBody>
          <a:bodyPr wrap="square">
            <a:spAutoFit/>
          </a:bodyPr>
          <a:lstStyle/>
          <a:p>
            <a:r>
              <a:rPr lang="id-ID" sz="2000" b="1" dirty="0" smtClean="0"/>
              <a:t>MINYAK BUMI </a:t>
            </a:r>
            <a:endParaRPr lang="id-ID" dirty="0"/>
          </a:p>
        </p:txBody>
      </p:sp>
      <p:cxnSp>
        <p:nvCxnSpPr>
          <p:cNvPr id="8" name="Elbow Connector 7"/>
          <p:cNvCxnSpPr/>
          <p:nvPr/>
        </p:nvCxnSpPr>
        <p:spPr>
          <a:xfrm>
            <a:off x="2339752" y="1036767"/>
            <a:ext cx="1548172" cy="43204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a:off x="2339752" y="1036767"/>
            <a:ext cx="1548172" cy="1096089"/>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067944" y="2996952"/>
            <a:ext cx="3672408" cy="923330"/>
          </a:xfrm>
          <a:prstGeom prst="rect">
            <a:avLst/>
          </a:prstGeom>
        </p:spPr>
        <p:txBody>
          <a:bodyPr wrap="square">
            <a:spAutoFit/>
          </a:bodyPr>
          <a:lstStyle/>
          <a:p>
            <a:r>
              <a:rPr lang="id-ID" b="1" i="1" dirty="0" smtClean="0"/>
              <a:t>mixed </a:t>
            </a:r>
            <a:r>
              <a:rPr lang="id-ID" b="1" i="1" dirty="0"/>
              <a:t>base crude</a:t>
            </a:r>
            <a:r>
              <a:rPr lang="id-ID" b="1" dirty="0"/>
              <a:t> oil </a:t>
            </a:r>
            <a:r>
              <a:rPr lang="id-ID" dirty="0"/>
              <a:t>ialah minyak bumi dengan campuran dari keduanya.</a:t>
            </a:r>
          </a:p>
        </p:txBody>
      </p:sp>
      <p:sp>
        <p:nvSpPr>
          <p:cNvPr id="22" name="Rectangle 21"/>
          <p:cNvSpPr/>
          <p:nvPr/>
        </p:nvSpPr>
        <p:spPr>
          <a:xfrm>
            <a:off x="3906409" y="1114589"/>
            <a:ext cx="3833943" cy="646331"/>
          </a:xfrm>
          <a:prstGeom prst="rect">
            <a:avLst/>
          </a:prstGeom>
        </p:spPr>
        <p:txBody>
          <a:bodyPr wrap="square">
            <a:spAutoFit/>
          </a:bodyPr>
          <a:lstStyle/>
          <a:p>
            <a:r>
              <a:rPr lang="id-ID" b="1" i="1" dirty="0"/>
              <a:t>paraffin base crude oil</a:t>
            </a:r>
            <a:r>
              <a:rPr lang="id-ID" b="1" dirty="0"/>
              <a:t> </a:t>
            </a:r>
            <a:r>
              <a:rPr lang="id-ID" dirty="0"/>
              <a:t>ialah minyak bumi berkadar parafin </a:t>
            </a:r>
            <a:r>
              <a:rPr lang="id-ID" dirty="0" smtClean="0"/>
              <a:t>tinggi</a:t>
            </a:r>
            <a:endParaRPr lang="id-ID" dirty="0"/>
          </a:p>
        </p:txBody>
      </p:sp>
      <p:sp>
        <p:nvSpPr>
          <p:cNvPr id="23" name="Rectangle 22"/>
          <p:cNvSpPr/>
          <p:nvPr/>
        </p:nvSpPr>
        <p:spPr>
          <a:xfrm>
            <a:off x="4067944" y="1878657"/>
            <a:ext cx="3888432" cy="923330"/>
          </a:xfrm>
          <a:prstGeom prst="rect">
            <a:avLst/>
          </a:prstGeom>
        </p:spPr>
        <p:txBody>
          <a:bodyPr wrap="square">
            <a:spAutoFit/>
          </a:bodyPr>
          <a:lstStyle/>
          <a:p>
            <a:r>
              <a:rPr lang="id-ID" b="1" dirty="0"/>
              <a:t>asphaltene atau naphten base crude oil </a:t>
            </a:r>
            <a:r>
              <a:rPr lang="id-ID" dirty="0"/>
              <a:t>ialah minyak bumi dengan kadar paraffin rendah </a:t>
            </a:r>
          </a:p>
        </p:txBody>
      </p:sp>
      <p:cxnSp>
        <p:nvCxnSpPr>
          <p:cNvPr id="26" name="Elbow Connector 25"/>
          <p:cNvCxnSpPr/>
          <p:nvPr/>
        </p:nvCxnSpPr>
        <p:spPr>
          <a:xfrm>
            <a:off x="2272794" y="1584811"/>
            <a:ext cx="1682087" cy="152813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11560" y="4437112"/>
            <a:ext cx="7762959" cy="1477328"/>
          </a:xfrm>
          <a:prstGeom prst="rect">
            <a:avLst/>
          </a:prstGeom>
          <a:noFill/>
        </p:spPr>
        <p:txBody>
          <a:bodyPr wrap="none" rtlCol="0">
            <a:spAutoFit/>
          </a:bodyPr>
          <a:lstStyle/>
          <a:p>
            <a:r>
              <a:rPr lang="id-ID" dirty="0" smtClean="0"/>
              <a:t>SIFAT :</a:t>
            </a:r>
          </a:p>
          <a:p>
            <a:pPr marL="285750" indent="-285750">
              <a:buFont typeface="Arial" panose="020B0604020202020204" pitchFamily="34" charset="0"/>
              <a:buChar char="•"/>
            </a:pPr>
            <a:r>
              <a:rPr lang="id-ID" dirty="0" smtClean="0"/>
              <a:t>Dapat menjadi cair  dan menjadi keras kembali</a:t>
            </a:r>
          </a:p>
          <a:p>
            <a:pPr marL="285750" indent="-285750">
              <a:buFont typeface="Arial" panose="020B0604020202020204" pitchFamily="34" charset="0"/>
              <a:buChar char="•"/>
            </a:pPr>
            <a:r>
              <a:rPr lang="id-ID" dirty="0" smtClean="0"/>
              <a:t>Penetrasi aspal sangat tergantung suhu</a:t>
            </a:r>
          </a:p>
          <a:p>
            <a:pPr marL="285750" indent="-285750">
              <a:buFont typeface="Arial" panose="020B0604020202020204" pitchFamily="34" charset="0"/>
              <a:buChar char="•"/>
            </a:pPr>
            <a:r>
              <a:rPr lang="id-ID" dirty="0" smtClean="0"/>
              <a:t>Jika aspal makin keras maka kadar asphaltene naik  </a:t>
            </a:r>
            <a:r>
              <a:rPr lang="id-ID" dirty="0" smtClean="0">
                <a:sym typeface="Wingdings" panose="05000000000000000000" pitchFamily="2" charset="2"/>
              </a:rPr>
              <a:t> daktilitas turun</a:t>
            </a:r>
          </a:p>
          <a:p>
            <a:pPr marL="285750" indent="-285750">
              <a:buFont typeface="Arial" panose="020B0604020202020204" pitchFamily="34" charset="0"/>
              <a:buChar char="•"/>
            </a:pPr>
            <a:r>
              <a:rPr lang="id-ID" dirty="0" smtClean="0">
                <a:sym typeface="Wingdings" panose="05000000000000000000" pitchFamily="2" charset="2"/>
              </a:rPr>
              <a:t>Jika parafin meningkat  kepekaan suhu meningkat dan daya lekat berkurang</a:t>
            </a:r>
            <a:endParaRPr lang="id-ID" dirty="0" smtClean="0"/>
          </a:p>
        </p:txBody>
      </p:sp>
    </p:spTree>
    <p:extLst>
      <p:ext uri="{BB962C8B-B14F-4D97-AF65-F5344CB8AC3E}">
        <p14:creationId xmlns:p14="http://schemas.microsoft.com/office/powerpoint/2010/main" val="39615621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66887" y="142875"/>
            <a:ext cx="5610225" cy="6572250"/>
          </a:xfrm>
          <a:prstGeom prst="rect">
            <a:avLst/>
          </a:prstGeom>
        </p:spPr>
      </p:pic>
    </p:spTree>
    <p:extLst>
      <p:ext uri="{BB962C8B-B14F-4D97-AF65-F5344CB8AC3E}">
        <p14:creationId xmlns:p14="http://schemas.microsoft.com/office/powerpoint/2010/main" val="17371106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60648"/>
            <a:ext cx="7848872" cy="634082"/>
          </a:xfrm>
        </p:spPr>
        <p:style>
          <a:lnRef idx="2">
            <a:schemeClr val="accent1"/>
          </a:lnRef>
          <a:fillRef idx="1">
            <a:schemeClr val="lt1"/>
          </a:fillRef>
          <a:effectRef idx="0">
            <a:schemeClr val="accent1"/>
          </a:effectRef>
          <a:fontRef idx="minor">
            <a:schemeClr val="dk1"/>
          </a:fontRef>
        </p:style>
        <p:txBody>
          <a:bodyPr/>
          <a:lstStyle/>
          <a:p>
            <a:r>
              <a:rPr lang="id-ID" sz="2000" b="1" dirty="0" smtClean="0"/>
              <a:t/>
            </a:r>
            <a:br>
              <a:rPr lang="id-ID" sz="2000" b="1" dirty="0" smtClean="0"/>
            </a:br>
            <a:r>
              <a:rPr lang="id-ID" sz="2000" b="1" spc="150" dirty="0" smtClean="0">
                <a:solidFill>
                  <a:srgbClr val="C00000"/>
                </a:solidFill>
                <a:latin typeface="Arial Black" pitchFamily="34" charset="0"/>
              </a:rPr>
              <a:t>ASPAL CAIR (CUTBACK ASPHALT)</a:t>
            </a:r>
            <a:br>
              <a:rPr lang="id-ID" sz="2000" b="1" spc="150" dirty="0" smtClean="0">
                <a:solidFill>
                  <a:srgbClr val="C00000"/>
                </a:solidFill>
                <a:latin typeface="Arial Black" pitchFamily="34" charset="0"/>
              </a:rPr>
            </a:br>
            <a:endParaRPr lang="id-ID" sz="2000" dirty="0">
              <a:solidFill>
                <a:srgbClr val="C00000"/>
              </a:solidFill>
              <a:latin typeface="Arial Black" pitchFamily="34" charset="0"/>
            </a:endParaRPr>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 name="TextBox 4"/>
          <p:cNvSpPr txBox="1"/>
          <p:nvPr/>
        </p:nvSpPr>
        <p:spPr>
          <a:xfrm>
            <a:off x="467545" y="1556792"/>
            <a:ext cx="7488832" cy="3139321"/>
          </a:xfrm>
          <a:prstGeom prst="rect">
            <a:avLst/>
          </a:prstGeom>
          <a:noFill/>
        </p:spPr>
        <p:txBody>
          <a:bodyPr wrap="square" rtlCol="0">
            <a:spAutoFit/>
          </a:bodyPr>
          <a:lstStyle/>
          <a:p>
            <a:r>
              <a:rPr lang="id-ID" dirty="0" smtClean="0"/>
              <a:t>Merupakan aspal keras yang diberi pelarut . Menurut bahan pelarutnya dibagi menjadi :</a:t>
            </a:r>
          </a:p>
          <a:p>
            <a:pPr marL="285750" indent="-285750">
              <a:buFont typeface="Wingdings" panose="05000000000000000000" pitchFamily="2" charset="2"/>
              <a:buChar char="Ø"/>
            </a:pPr>
            <a:r>
              <a:rPr lang="id-ID" b="1" dirty="0" smtClean="0"/>
              <a:t>Aspal RC (rapid curing)</a:t>
            </a:r>
          </a:p>
          <a:p>
            <a:pPr marL="269875"/>
            <a:r>
              <a:rPr lang="id-ID" dirty="0" smtClean="0"/>
              <a:t>Aspal keras yang dicampur dengan kerosin (bensin), merupakan jenis aspal yang akan dengan cepat mengendap </a:t>
            </a:r>
          </a:p>
          <a:p>
            <a:pPr marL="285750" indent="-285750">
              <a:buFont typeface="Wingdings" panose="05000000000000000000" pitchFamily="2" charset="2"/>
              <a:buChar char="Ø"/>
            </a:pPr>
            <a:r>
              <a:rPr lang="id-ID" b="1" dirty="0" smtClean="0"/>
              <a:t>Aspal MC (Medium Curing</a:t>
            </a:r>
            <a:r>
              <a:rPr lang="id-ID" dirty="0" smtClean="0"/>
              <a:t>)</a:t>
            </a:r>
          </a:p>
          <a:p>
            <a:pPr marL="269875"/>
            <a:r>
              <a:rPr lang="id-ID" dirty="0"/>
              <a:t>Jenis aspal yang akan mengendap dalam waktu sedang, merupakan aspal keras yang dicampur dengan minyak diesel</a:t>
            </a:r>
          </a:p>
          <a:p>
            <a:pPr marL="285750" indent="-285750">
              <a:buFont typeface="Wingdings" panose="05000000000000000000" pitchFamily="2" charset="2"/>
              <a:buChar char="Ø"/>
            </a:pPr>
            <a:r>
              <a:rPr lang="id-ID" b="1" dirty="0" smtClean="0"/>
              <a:t>Aspal SC (slow curing)</a:t>
            </a:r>
          </a:p>
          <a:p>
            <a:pPr marL="269875"/>
            <a:r>
              <a:rPr lang="id-ID" dirty="0" smtClean="0"/>
              <a:t>Jenis aspal yang akan mengendap dengan lambat, aspal keras yang dicampur dengan residu dari pengilangan pertama</a:t>
            </a:r>
          </a:p>
        </p:txBody>
      </p:sp>
      <p:sp>
        <p:nvSpPr>
          <p:cNvPr id="7" name="TextBox 6"/>
          <p:cNvSpPr txBox="1"/>
          <p:nvPr/>
        </p:nvSpPr>
        <p:spPr>
          <a:xfrm>
            <a:off x="611561" y="5085184"/>
            <a:ext cx="7200800" cy="923330"/>
          </a:xfrm>
          <a:prstGeom prst="rect">
            <a:avLst/>
          </a:prstGeom>
          <a:noFill/>
        </p:spPr>
        <p:txBody>
          <a:bodyPr wrap="square" rtlCol="0">
            <a:spAutoFit/>
          </a:bodyPr>
          <a:lstStyle/>
          <a:p>
            <a:r>
              <a:rPr lang="id-ID" dirty="0" smtClean="0"/>
              <a:t>SIFAT : </a:t>
            </a:r>
          </a:p>
          <a:p>
            <a:r>
              <a:rPr lang="id-ID" dirty="0" smtClean="0"/>
              <a:t>mudah mengalir di antara agregat sehingga dapat memepercepat waktu pelaksanaan</a:t>
            </a:r>
            <a:endParaRPr lang="id-ID" dirty="0"/>
          </a:p>
        </p:txBody>
      </p:sp>
    </p:spTree>
    <p:extLst>
      <p:ext uri="{BB962C8B-B14F-4D97-AF65-F5344CB8AC3E}">
        <p14:creationId xmlns:p14="http://schemas.microsoft.com/office/powerpoint/2010/main" val="33496679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60648"/>
            <a:ext cx="7848872" cy="634082"/>
          </a:xfrm>
        </p:spPr>
        <p:style>
          <a:lnRef idx="2">
            <a:schemeClr val="accent1"/>
          </a:lnRef>
          <a:fillRef idx="1">
            <a:schemeClr val="lt1"/>
          </a:fillRef>
          <a:effectRef idx="0">
            <a:schemeClr val="accent1"/>
          </a:effectRef>
          <a:fontRef idx="minor">
            <a:schemeClr val="dk1"/>
          </a:fontRef>
        </p:style>
        <p:txBody>
          <a:bodyPr/>
          <a:lstStyle/>
          <a:p>
            <a:r>
              <a:rPr lang="id-ID" sz="2000" b="1" dirty="0" smtClean="0"/>
              <a:t/>
            </a:r>
            <a:br>
              <a:rPr lang="id-ID" sz="2000" b="1" dirty="0" smtClean="0"/>
            </a:br>
            <a:r>
              <a:rPr lang="id-ID" sz="2000" b="1" spc="150" dirty="0" smtClean="0">
                <a:solidFill>
                  <a:srgbClr val="C00000"/>
                </a:solidFill>
                <a:latin typeface="Arial Black" pitchFamily="34" charset="0"/>
              </a:rPr>
              <a:t>ASPAL EMULSI</a:t>
            </a:r>
            <a:br>
              <a:rPr lang="id-ID" sz="2000" b="1" spc="150" dirty="0" smtClean="0">
                <a:solidFill>
                  <a:srgbClr val="C00000"/>
                </a:solidFill>
                <a:latin typeface="Arial Black" pitchFamily="34" charset="0"/>
              </a:rPr>
            </a:br>
            <a:endParaRPr lang="id-ID" sz="2000" dirty="0">
              <a:solidFill>
                <a:srgbClr val="C00000"/>
              </a:solidFill>
              <a:latin typeface="Arial Black" pitchFamily="34" charset="0"/>
            </a:endParaRPr>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 name="Rectangle 1"/>
          <p:cNvSpPr/>
          <p:nvPr/>
        </p:nvSpPr>
        <p:spPr>
          <a:xfrm>
            <a:off x="395536" y="1196752"/>
            <a:ext cx="7560840" cy="2554545"/>
          </a:xfrm>
          <a:prstGeom prst="rect">
            <a:avLst/>
          </a:prstGeom>
        </p:spPr>
        <p:txBody>
          <a:bodyPr wrap="square">
            <a:spAutoFit/>
          </a:bodyPr>
          <a:lstStyle/>
          <a:p>
            <a:r>
              <a:rPr lang="id-ID" sz="2000" dirty="0"/>
              <a:t>Aspal emulsi adalah aspal yang lebih cair dari pada aspal cair dan memiliki sifat menembus pori-pori halus dalam batuan yang tidak dapat dilalui oleh aspal cair biasa oleh karena sifat pelarut yang membawa aspal dalam emulsi memiliki daya tarik terhadap batuan yang lebih baik daripada pelarut dalam aspal cair, terutama apabila batuan tersebut agak lembab. </a:t>
            </a:r>
            <a:endParaRPr lang="id-ID" sz="2000" dirty="0" smtClean="0"/>
          </a:p>
          <a:p>
            <a:r>
              <a:rPr lang="id-ID" sz="2000" dirty="0" smtClean="0"/>
              <a:t>KARENA MENGANDUNG AIR CARA PENGGUNAANNYA BERBEDA DENGAN ASPAL BIASA.</a:t>
            </a:r>
            <a:endParaRPr lang="id-ID" sz="2000" dirty="0"/>
          </a:p>
        </p:txBody>
      </p:sp>
      <p:sp>
        <p:nvSpPr>
          <p:cNvPr id="3" name="TextBox 2"/>
          <p:cNvSpPr txBox="1"/>
          <p:nvPr/>
        </p:nvSpPr>
        <p:spPr>
          <a:xfrm>
            <a:off x="395536" y="3903439"/>
            <a:ext cx="6984776" cy="923330"/>
          </a:xfrm>
          <a:prstGeom prst="rect">
            <a:avLst/>
          </a:prstGeom>
          <a:noFill/>
        </p:spPr>
        <p:txBody>
          <a:bodyPr wrap="square" rtlCol="0">
            <a:spAutoFit/>
          </a:bodyPr>
          <a:lstStyle/>
          <a:p>
            <a:r>
              <a:rPr lang="id-ID" dirty="0" smtClean="0"/>
              <a:t>Dibedakan berdasarkan emulsinya menjadi 3 , yaitu : </a:t>
            </a:r>
          </a:p>
          <a:p>
            <a:r>
              <a:rPr lang="id-ID" dirty="0" smtClean="0"/>
              <a:t>anionik</a:t>
            </a:r>
            <a:r>
              <a:rPr lang="id-ID" dirty="0"/>
              <a:t>, kationik dan non-ionik. </a:t>
            </a:r>
            <a:endParaRPr lang="id-ID" dirty="0" smtClean="0"/>
          </a:p>
          <a:p>
            <a:endParaRPr lang="id-ID" dirty="0"/>
          </a:p>
        </p:txBody>
      </p:sp>
      <p:sp>
        <p:nvSpPr>
          <p:cNvPr id="8" name="Rectangle 7"/>
          <p:cNvSpPr/>
          <p:nvPr/>
        </p:nvSpPr>
        <p:spPr>
          <a:xfrm>
            <a:off x="402802" y="4725144"/>
            <a:ext cx="7200800" cy="1477328"/>
          </a:xfrm>
          <a:prstGeom prst="rect">
            <a:avLst/>
          </a:prstGeom>
        </p:spPr>
        <p:txBody>
          <a:bodyPr wrap="square">
            <a:spAutoFit/>
          </a:bodyPr>
          <a:lstStyle/>
          <a:p>
            <a:r>
              <a:rPr lang="id-ID" dirty="0"/>
              <a:t>Keuntungan </a:t>
            </a:r>
            <a:r>
              <a:rPr lang="id-ID" dirty="0" smtClean="0"/>
              <a:t>:</a:t>
            </a:r>
          </a:p>
          <a:p>
            <a:r>
              <a:rPr lang="id-ID" dirty="0" smtClean="0"/>
              <a:t>dapat </a:t>
            </a:r>
            <a:r>
              <a:rPr lang="id-ID" dirty="0"/>
              <a:t>digunakan pada agregat dingin maupun panas, dapat digunakan untuk agregat basah maupun kering dan menghilangkan resiko kebakaran dan timbulnya bahan beracun yang mungkin ditemui dalam penggunaan aspal cutback</a:t>
            </a:r>
          </a:p>
        </p:txBody>
      </p:sp>
    </p:spTree>
    <p:extLst>
      <p:ext uri="{BB962C8B-B14F-4D97-AF65-F5344CB8AC3E}">
        <p14:creationId xmlns:p14="http://schemas.microsoft.com/office/powerpoint/2010/main" val="14278948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60648"/>
            <a:ext cx="7848872" cy="634082"/>
          </a:xfrm>
          <a:solidFill>
            <a:srgbClr val="002060"/>
          </a:solidFill>
        </p:spPr>
        <p:txBody>
          <a:bodyPr/>
          <a:lstStyle/>
          <a:p>
            <a:r>
              <a:rPr lang="id-ID" sz="2000" b="1" dirty="0" smtClean="0"/>
              <a:t/>
            </a:r>
            <a:br>
              <a:rPr lang="id-ID" sz="2000" b="1" dirty="0" smtClean="0"/>
            </a:br>
            <a:r>
              <a:rPr lang="id-ID" sz="2000" b="1" spc="150" dirty="0" smtClean="0">
                <a:solidFill>
                  <a:schemeClr val="bg1"/>
                </a:solidFill>
                <a:latin typeface="Arial Black" pitchFamily="34" charset="0"/>
              </a:rPr>
              <a:t>SIFAT ASPAL YANG PENTING :</a:t>
            </a:r>
            <a:br>
              <a:rPr lang="id-ID" sz="2000" b="1" spc="150" dirty="0" smtClean="0">
                <a:solidFill>
                  <a:schemeClr val="bg1"/>
                </a:solidFill>
                <a:latin typeface="Arial Black" pitchFamily="34" charset="0"/>
              </a:rPr>
            </a:br>
            <a:endParaRPr lang="id-ID" sz="2000" dirty="0">
              <a:solidFill>
                <a:schemeClr val="bg1"/>
              </a:solidFill>
              <a:latin typeface="Arial Black" pitchFamily="34" charset="0"/>
            </a:endParaRPr>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3"/>
          <p:cNvSpPr/>
          <p:nvPr/>
        </p:nvSpPr>
        <p:spPr>
          <a:xfrm>
            <a:off x="539552" y="1196752"/>
            <a:ext cx="7344816" cy="4093428"/>
          </a:xfrm>
          <a:prstGeom prst="rect">
            <a:avLst/>
          </a:prstGeom>
        </p:spPr>
        <p:txBody>
          <a:bodyPr wrap="square">
            <a:spAutoFit/>
          </a:bodyPr>
          <a:lstStyle/>
          <a:p>
            <a:pPr marL="285750" lvl="0" indent="-285750">
              <a:buFont typeface="Arial" panose="020B0604020202020204" pitchFamily="34" charset="0"/>
              <a:buChar char="•"/>
            </a:pPr>
            <a:r>
              <a:rPr lang="id-ID" sz="2000" b="1" dirty="0">
                <a:solidFill>
                  <a:srgbClr val="C00000"/>
                </a:solidFill>
              </a:rPr>
              <a:t>Daya tahan atau keawetan (</a:t>
            </a:r>
            <a:r>
              <a:rPr lang="id-ID" sz="2000" b="1" i="1" dirty="0">
                <a:solidFill>
                  <a:srgbClr val="C00000"/>
                </a:solidFill>
              </a:rPr>
              <a:t>durability</a:t>
            </a:r>
            <a:r>
              <a:rPr lang="id-ID" sz="2000" dirty="0"/>
              <a:t>), yaitu kemampuan aspal dalam mempertahankan sifat aslinya oleh akibat pengaruh cuaca selama masa pelayanan jalan</a:t>
            </a:r>
            <a:r>
              <a:rPr lang="id-ID" sz="2000" dirty="0" smtClean="0"/>
              <a:t>.</a:t>
            </a:r>
          </a:p>
          <a:p>
            <a:pPr lvl="0"/>
            <a:endParaRPr lang="id-ID" sz="2000" dirty="0"/>
          </a:p>
          <a:p>
            <a:pPr marL="285750" lvl="0" indent="-285750">
              <a:buFont typeface="Arial" panose="020B0604020202020204" pitchFamily="34" charset="0"/>
              <a:buChar char="•"/>
            </a:pPr>
            <a:r>
              <a:rPr lang="id-ID" sz="2000" b="1" i="1" dirty="0">
                <a:solidFill>
                  <a:srgbClr val="C00000"/>
                </a:solidFill>
              </a:rPr>
              <a:t>Adhesi dan kohesi</a:t>
            </a:r>
            <a:r>
              <a:rPr lang="id-ID" sz="2000" dirty="0"/>
              <a:t>. Adhesi adalah kemampuan aspal dalam mengikat agregat campuran, sehingga menghasilkan ikatan yang baik. Kohesi adalah kemampuan aspal untuk tetap mempertahankan ikatan aspal dengan aspal yang melekat pada agregat sehingga agregat tetap ditempatnya</a:t>
            </a:r>
            <a:r>
              <a:rPr lang="id-ID" sz="2000" dirty="0" smtClean="0"/>
              <a:t>.</a:t>
            </a:r>
          </a:p>
          <a:p>
            <a:pPr marL="285750" lvl="0" indent="-285750">
              <a:buFont typeface="Arial" panose="020B0604020202020204" pitchFamily="34" charset="0"/>
              <a:buChar char="•"/>
            </a:pPr>
            <a:endParaRPr lang="id-ID" sz="2000" dirty="0"/>
          </a:p>
          <a:p>
            <a:pPr marL="285750" lvl="0" indent="-285750">
              <a:buFont typeface="Arial" panose="020B0604020202020204" pitchFamily="34" charset="0"/>
              <a:buChar char="•"/>
            </a:pPr>
            <a:r>
              <a:rPr lang="id-ID" sz="2000" b="1" dirty="0">
                <a:solidFill>
                  <a:srgbClr val="C00000"/>
                </a:solidFill>
              </a:rPr>
              <a:t>Peka terhadap temperature</a:t>
            </a:r>
            <a:r>
              <a:rPr lang="id-ID" sz="2000" dirty="0"/>
              <a:t>, karena aspal bersifat termoplastik, yaitu aspal akanmenjadi keras pada suhu rendah dan meleleh pada suhu tinggi.</a:t>
            </a:r>
          </a:p>
        </p:txBody>
      </p:sp>
    </p:spTree>
    <p:extLst>
      <p:ext uri="{BB962C8B-B14F-4D97-AF65-F5344CB8AC3E}">
        <p14:creationId xmlns:p14="http://schemas.microsoft.com/office/powerpoint/2010/main" val="16229616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60648"/>
            <a:ext cx="7848872" cy="634082"/>
          </a:xfrm>
        </p:spPr>
        <p:style>
          <a:lnRef idx="2">
            <a:schemeClr val="accent1"/>
          </a:lnRef>
          <a:fillRef idx="1">
            <a:schemeClr val="lt1"/>
          </a:fillRef>
          <a:effectRef idx="0">
            <a:schemeClr val="accent1"/>
          </a:effectRef>
          <a:fontRef idx="minor">
            <a:schemeClr val="dk1"/>
          </a:fontRef>
        </p:style>
        <p:txBody>
          <a:bodyPr/>
          <a:lstStyle/>
          <a:p>
            <a:r>
              <a:rPr lang="id-ID" sz="2000" b="1" dirty="0" smtClean="0"/>
              <a:t/>
            </a:r>
            <a:br>
              <a:rPr lang="id-ID" sz="2000" b="1" dirty="0" smtClean="0"/>
            </a:br>
            <a:r>
              <a:rPr lang="id-ID" sz="2000" b="1" spc="150" dirty="0" smtClean="0">
                <a:solidFill>
                  <a:srgbClr val="C00000"/>
                </a:solidFill>
                <a:latin typeface="Arial Black" pitchFamily="34" charset="0"/>
              </a:rPr>
              <a:t>ASPAL SEBAGAI MATERIAL VISKOSELASTIS</a:t>
            </a:r>
            <a:br>
              <a:rPr lang="id-ID" sz="2000" b="1" spc="150" dirty="0" smtClean="0">
                <a:solidFill>
                  <a:srgbClr val="C00000"/>
                </a:solidFill>
                <a:latin typeface="Arial Black" pitchFamily="34" charset="0"/>
              </a:rPr>
            </a:br>
            <a:endParaRPr lang="id-ID" sz="2000" dirty="0">
              <a:solidFill>
                <a:srgbClr val="C00000"/>
              </a:solidFill>
              <a:latin typeface="Arial Black" pitchFamily="34" charset="0"/>
            </a:endParaRPr>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 name="Rectangle 1"/>
          <p:cNvSpPr/>
          <p:nvPr/>
        </p:nvSpPr>
        <p:spPr>
          <a:xfrm>
            <a:off x="467544" y="1268760"/>
            <a:ext cx="2448272" cy="1631216"/>
          </a:xfrm>
          <a:prstGeom prst="rect">
            <a:avLst/>
          </a:prstGeom>
        </p:spPr>
        <p:txBody>
          <a:bodyPr wrap="square">
            <a:spAutoFit/>
          </a:bodyPr>
          <a:lstStyle/>
          <a:p>
            <a:r>
              <a:rPr lang="id-ID" sz="2000" dirty="0"/>
              <a:t>aspal memiliki sifat-sifat teknis yang dimiliki material </a:t>
            </a:r>
            <a:r>
              <a:rPr lang="id-ID" sz="2000" u="sng" dirty="0"/>
              <a:t>elastis</a:t>
            </a:r>
            <a:r>
              <a:rPr lang="id-ID" sz="2000" dirty="0"/>
              <a:t> maupun material </a:t>
            </a:r>
            <a:r>
              <a:rPr lang="id-ID" sz="2000" u="sng" dirty="0"/>
              <a:t>viscous</a:t>
            </a:r>
            <a:r>
              <a:rPr lang="id-ID" sz="2000" dirty="0"/>
              <a:t>.</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3928" y="1077865"/>
            <a:ext cx="3948473" cy="4389643"/>
          </a:xfrm>
          <a:prstGeom prst="rect">
            <a:avLst/>
          </a:prstGeom>
        </p:spPr>
      </p:pic>
      <p:sp>
        <p:nvSpPr>
          <p:cNvPr id="8" name="Down Arrow 7"/>
          <p:cNvSpPr/>
          <p:nvPr/>
        </p:nvSpPr>
        <p:spPr>
          <a:xfrm>
            <a:off x="1331640" y="3068960"/>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Box 8"/>
          <p:cNvSpPr txBox="1"/>
          <p:nvPr/>
        </p:nvSpPr>
        <p:spPr>
          <a:xfrm>
            <a:off x="575556" y="3797726"/>
            <a:ext cx="1872208" cy="1477328"/>
          </a:xfrm>
          <a:prstGeom prst="rect">
            <a:avLst/>
          </a:prstGeom>
          <a:noFill/>
        </p:spPr>
        <p:txBody>
          <a:bodyPr wrap="square" rtlCol="0">
            <a:spAutoFit/>
          </a:bodyPr>
          <a:lstStyle/>
          <a:p>
            <a:pPr algn="ctr"/>
            <a:r>
              <a:rPr lang="id-ID" b="1" dirty="0" smtClean="0"/>
              <a:t>SANGAT DIPENGARUHI WAKTU PEMBEBANAN DAN SUHU</a:t>
            </a:r>
            <a:endParaRPr lang="id-ID" b="1" dirty="0"/>
          </a:p>
        </p:txBody>
      </p:sp>
      <p:sp>
        <p:nvSpPr>
          <p:cNvPr id="10" name="Rectangle 9"/>
          <p:cNvSpPr/>
          <p:nvPr/>
        </p:nvSpPr>
        <p:spPr>
          <a:xfrm>
            <a:off x="839079" y="5661248"/>
            <a:ext cx="7044817" cy="1015663"/>
          </a:xfrm>
          <a:prstGeom prst="rect">
            <a:avLst/>
          </a:prstGeom>
        </p:spPr>
        <p:txBody>
          <a:bodyPr wrap="square">
            <a:spAutoFit/>
          </a:bodyPr>
          <a:lstStyle/>
          <a:p>
            <a:r>
              <a:rPr lang="id-ID" sz="2000" b="1" u="sng" dirty="0" smtClean="0">
                <a:solidFill>
                  <a:srgbClr val="C00000"/>
                </a:solidFill>
              </a:rPr>
              <a:t>perilaku </a:t>
            </a:r>
            <a:r>
              <a:rPr lang="id-ID" sz="2000" b="1" u="sng" dirty="0">
                <a:solidFill>
                  <a:srgbClr val="C00000"/>
                </a:solidFill>
              </a:rPr>
              <a:t>aspal pada temperatur tinggi dalam jangka waktu pendek ekivalen dengan apa yang terjadi pada temperatur rendah dengan jangka waktu yang panjang.</a:t>
            </a:r>
          </a:p>
        </p:txBody>
      </p:sp>
    </p:spTree>
    <p:extLst>
      <p:ext uri="{BB962C8B-B14F-4D97-AF65-F5344CB8AC3E}">
        <p14:creationId xmlns:p14="http://schemas.microsoft.com/office/powerpoint/2010/main" val="1891498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67544" y="509666"/>
            <a:ext cx="7652549" cy="5943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83073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 name="Rectangle 4"/>
          <p:cNvSpPr/>
          <p:nvPr/>
        </p:nvSpPr>
        <p:spPr>
          <a:xfrm>
            <a:off x="395536" y="620688"/>
            <a:ext cx="7560840" cy="3200876"/>
          </a:xfrm>
          <a:prstGeom prst="rect">
            <a:avLst/>
          </a:prstGeom>
        </p:spPr>
        <p:txBody>
          <a:bodyPr wrap="square">
            <a:spAutoFit/>
          </a:bodyPr>
          <a:lstStyle/>
          <a:p>
            <a:r>
              <a:rPr lang="id-ID" sz="2400" b="1" dirty="0"/>
              <a:t>Perilaku pada temperatur </a:t>
            </a:r>
            <a:r>
              <a:rPr lang="id-ID" sz="2400" b="1" dirty="0" smtClean="0"/>
              <a:t>sedang</a:t>
            </a:r>
            <a:r>
              <a:rPr lang="id-ID" b="1" dirty="0" smtClean="0"/>
              <a:t>.</a:t>
            </a:r>
          </a:p>
          <a:p>
            <a:endParaRPr lang="id-ID" b="1" dirty="0" smtClean="0"/>
          </a:p>
          <a:p>
            <a:pPr marL="285750" indent="-285750">
              <a:buFont typeface="Wingdings" panose="05000000000000000000" pitchFamily="2" charset="2"/>
              <a:buChar char="q"/>
            </a:pPr>
            <a:r>
              <a:rPr lang="id-ID" sz="2000" dirty="0" smtClean="0"/>
              <a:t>aspal </a:t>
            </a:r>
            <a:r>
              <a:rPr lang="id-ID" sz="2000" dirty="0"/>
              <a:t>semen berperilaku antara </a:t>
            </a:r>
            <a:r>
              <a:rPr lang="id-ID" sz="2000" b="1" u="sng" dirty="0"/>
              <a:t>viskos cair </a:t>
            </a:r>
            <a:r>
              <a:rPr lang="id-ID" sz="2000" dirty="0"/>
              <a:t>dan </a:t>
            </a:r>
            <a:r>
              <a:rPr lang="id-ID" sz="2000" b="1" u="sng" dirty="0"/>
              <a:t>elastis pad</a:t>
            </a:r>
            <a:r>
              <a:rPr lang="id-ID" sz="2000" dirty="0"/>
              <a:t>at. Karena rentang perilaku ini, aspal merupakan material adesive yang sempurna untuk perkerasan. </a:t>
            </a:r>
            <a:endParaRPr lang="id-ID" sz="2000" dirty="0" smtClean="0"/>
          </a:p>
          <a:p>
            <a:endParaRPr lang="id-ID" sz="2000" dirty="0" smtClean="0"/>
          </a:p>
          <a:p>
            <a:pPr marL="285750" indent="-285750">
              <a:buFont typeface="Wingdings" panose="05000000000000000000" pitchFamily="2" charset="2"/>
              <a:buChar char="q"/>
            </a:pPr>
            <a:r>
              <a:rPr lang="id-ID" sz="2000" dirty="0" smtClean="0"/>
              <a:t>Ketika </a:t>
            </a:r>
            <a:r>
              <a:rPr lang="id-ID" sz="2000" dirty="0"/>
              <a:t>dipanaskan aspal berperilaku seperti suatu pelumas sehingga agregat dapat dicampur dan dibungkus. Dan setelah pendinginan aspal berperilaku perekat yang mempertahankan agregat dalam campuran yang solid. </a:t>
            </a:r>
          </a:p>
        </p:txBody>
      </p:sp>
    </p:spTree>
    <p:extLst>
      <p:ext uri="{BB962C8B-B14F-4D97-AF65-F5344CB8AC3E}">
        <p14:creationId xmlns:p14="http://schemas.microsoft.com/office/powerpoint/2010/main" val="5832310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60648"/>
            <a:ext cx="7848872" cy="634082"/>
          </a:xfrm>
          <a:solidFill>
            <a:srgbClr val="002060"/>
          </a:solidFill>
        </p:spPr>
        <p:txBody>
          <a:bodyPr/>
          <a:lstStyle/>
          <a:p>
            <a:r>
              <a:rPr lang="id-ID" sz="2000" b="1" dirty="0" smtClean="0"/>
              <a:t/>
            </a:r>
            <a:br>
              <a:rPr lang="id-ID" sz="2000" b="1" dirty="0" smtClean="0"/>
            </a:br>
            <a:r>
              <a:rPr lang="id-ID" sz="2000" b="1" spc="150" dirty="0" smtClean="0">
                <a:solidFill>
                  <a:schemeClr val="bg1"/>
                </a:solidFill>
                <a:latin typeface="Arial Black" pitchFamily="34" charset="0"/>
              </a:rPr>
              <a:t>PENGUJIAN KARAKTERISTIK ASPAL</a:t>
            </a:r>
            <a:br>
              <a:rPr lang="id-ID" sz="2000" b="1" spc="150" dirty="0" smtClean="0">
                <a:solidFill>
                  <a:schemeClr val="bg1"/>
                </a:solidFill>
                <a:latin typeface="Arial Black" pitchFamily="34" charset="0"/>
              </a:rPr>
            </a:br>
            <a:endParaRPr lang="id-ID" sz="2000" dirty="0">
              <a:solidFill>
                <a:schemeClr val="bg1"/>
              </a:solidFill>
              <a:latin typeface="Arial Black" pitchFamily="34" charset="0"/>
            </a:endParaRPr>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3"/>
          <p:cNvSpPr/>
          <p:nvPr/>
        </p:nvSpPr>
        <p:spPr>
          <a:xfrm>
            <a:off x="395536" y="1196752"/>
            <a:ext cx="7344816"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r>
              <a:rPr lang="id-ID" sz="2400" b="1" dirty="0">
                <a:solidFill>
                  <a:srgbClr val="002060"/>
                </a:solidFill>
              </a:rPr>
              <a:t>Penetrasi Bahan aspal</a:t>
            </a:r>
            <a:endParaRPr lang="id-ID" sz="2400" dirty="0">
              <a:solidFill>
                <a:srgbClr val="002060"/>
              </a:solidFill>
            </a:endParaRPr>
          </a:p>
        </p:txBody>
      </p:sp>
      <p:sp>
        <p:nvSpPr>
          <p:cNvPr id="2" name="Rectangle 1"/>
          <p:cNvSpPr/>
          <p:nvPr/>
        </p:nvSpPr>
        <p:spPr>
          <a:xfrm>
            <a:off x="395536" y="2003739"/>
            <a:ext cx="3816424" cy="1938992"/>
          </a:xfrm>
          <a:prstGeom prst="rect">
            <a:avLst/>
          </a:prstGeom>
        </p:spPr>
        <p:txBody>
          <a:bodyPr wrap="square">
            <a:spAutoFit/>
          </a:bodyPr>
          <a:lstStyle/>
          <a:p>
            <a:r>
              <a:rPr lang="id-ID" sz="2000" dirty="0"/>
              <a:t>Nilai ini </a:t>
            </a:r>
            <a:r>
              <a:rPr lang="id-ID" sz="2000" dirty="0" smtClean="0"/>
              <a:t>didefinisikan </a:t>
            </a:r>
            <a:r>
              <a:rPr lang="id-ID" sz="2000" dirty="0"/>
              <a:t>sebagai kedalaman tembus (dalam satuan 0,1 mm) jarum standar pada benda uji aspal dengan beban standar (100 gr) pada suhu ruang (25⁰C) selama 5 detik.</a:t>
            </a:r>
          </a:p>
        </p:txBody>
      </p:sp>
      <p:sp>
        <p:nvSpPr>
          <p:cNvPr id="3" name="Rectangle 2"/>
          <p:cNvSpPr/>
          <p:nvPr/>
        </p:nvSpPr>
        <p:spPr>
          <a:xfrm>
            <a:off x="5508104" y="1844824"/>
            <a:ext cx="2520280" cy="1938992"/>
          </a:xfrm>
          <a:prstGeom prst="rect">
            <a:avLst/>
          </a:prstGeom>
        </p:spPr>
        <p:txBody>
          <a:bodyPr wrap="square">
            <a:spAutoFit/>
          </a:bodyPr>
          <a:lstStyle/>
          <a:p>
            <a:r>
              <a:rPr lang="id-ID" sz="2000" dirty="0"/>
              <a:t>AASHTO membagi nilai penetrasi 40/50 sebagai nilai penetrasi untuk aspal terkeras dan 200/300 untuk aspal terlunak</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8" name="TextBox 7"/>
          <p:cNvSpPr txBox="1"/>
          <p:nvPr/>
        </p:nvSpPr>
        <p:spPr>
          <a:xfrm>
            <a:off x="251520" y="6381328"/>
            <a:ext cx="1722908" cy="369332"/>
          </a:xfrm>
          <a:prstGeom prst="rect">
            <a:avLst/>
          </a:prstGeom>
          <a:noFill/>
        </p:spPr>
        <p:txBody>
          <a:bodyPr wrap="none" rtlCol="0">
            <a:spAutoFit/>
          </a:bodyPr>
          <a:lstStyle/>
          <a:p>
            <a:r>
              <a:rPr lang="id-ID" dirty="0" smtClean="0"/>
              <a:t>PENETROMETER</a:t>
            </a:r>
            <a:endParaRPr lang="id-ID" dirty="0"/>
          </a:p>
        </p:txBody>
      </p:sp>
      <p:sp>
        <p:nvSpPr>
          <p:cNvPr id="9" name="TextBox 8"/>
          <p:cNvSpPr txBox="1"/>
          <p:nvPr/>
        </p:nvSpPr>
        <p:spPr>
          <a:xfrm>
            <a:off x="6588224" y="4869160"/>
            <a:ext cx="1440160" cy="1200329"/>
          </a:xfrm>
          <a:prstGeom prst="rect">
            <a:avLst/>
          </a:prstGeom>
          <a:noFill/>
        </p:spPr>
        <p:txBody>
          <a:bodyPr wrap="square" rtlCol="0">
            <a:spAutoFit/>
          </a:bodyPr>
          <a:lstStyle/>
          <a:p>
            <a:r>
              <a:rPr lang="id-ID" dirty="0" smtClean="0"/>
              <a:t>Menjelaskan Sifat termoplastik aspal</a:t>
            </a:r>
            <a:endParaRPr lang="id-ID" dirty="0"/>
          </a:p>
        </p:txBody>
      </p:sp>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62870" y="3821939"/>
            <a:ext cx="4698180" cy="2559389"/>
          </a:xfrm>
          <a:prstGeom prst="rect">
            <a:avLst/>
          </a:prstGeom>
        </p:spPr>
      </p:pic>
    </p:spTree>
    <p:extLst>
      <p:ext uri="{BB962C8B-B14F-4D97-AF65-F5344CB8AC3E}">
        <p14:creationId xmlns:p14="http://schemas.microsoft.com/office/powerpoint/2010/main" val="9887135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3"/>
          <p:cNvSpPr/>
          <p:nvPr/>
        </p:nvSpPr>
        <p:spPr>
          <a:xfrm>
            <a:off x="424688" y="476672"/>
            <a:ext cx="7344816"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r>
              <a:rPr lang="id-ID" sz="2400" b="1" dirty="0" smtClean="0">
                <a:solidFill>
                  <a:srgbClr val="002060"/>
                </a:solidFill>
              </a:rPr>
              <a:t>Berat Jenis Aspal</a:t>
            </a:r>
            <a:endParaRPr lang="id-ID" sz="2400" dirty="0">
              <a:solidFill>
                <a:srgbClr val="002060"/>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0" name="Rectangle 9"/>
          <p:cNvSpPr/>
          <p:nvPr/>
        </p:nvSpPr>
        <p:spPr>
          <a:xfrm>
            <a:off x="447402" y="1196752"/>
            <a:ext cx="4572000" cy="2031325"/>
          </a:xfrm>
          <a:prstGeom prst="rect">
            <a:avLst/>
          </a:prstGeom>
        </p:spPr>
        <p:txBody>
          <a:bodyPr>
            <a:spAutoFit/>
          </a:bodyPr>
          <a:lstStyle/>
          <a:p>
            <a:r>
              <a:rPr lang="id-ID" b="1" dirty="0"/>
              <a:t>Berat jenis aspal </a:t>
            </a:r>
            <a:r>
              <a:rPr lang="id-ID" dirty="0"/>
              <a:t>adalah perbandingan antara berat aspal terhadap berat air suling dengan isi yang sama pada suhu tertentu, yaitu dilakukan dengan cara mengganti berat air dengan berat aspal dalam wadah yang sama (yang sudah diketahui volumenya berdasarkan konversi berat jenis air = 1)</a:t>
            </a:r>
          </a:p>
        </p:txBody>
      </p:sp>
      <p:sp>
        <p:nvSpPr>
          <p:cNvPr id="13" name="Rectangle 12"/>
          <p:cNvSpPr/>
          <p:nvPr/>
        </p:nvSpPr>
        <p:spPr>
          <a:xfrm>
            <a:off x="416136" y="3429000"/>
            <a:ext cx="7344816"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r>
              <a:rPr lang="id-ID" sz="2400" b="1" dirty="0" smtClean="0">
                <a:solidFill>
                  <a:srgbClr val="002060"/>
                </a:solidFill>
              </a:rPr>
              <a:t>Titik lembek (softening point)</a:t>
            </a:r>
            <a:endParaRPr lang="id-ID" sz="2400" dirty="0">
              <a:solidFill>
                <a:srgbClr val="002060"/>
              </a:solidFill>
            </a:endParaRPr>
          </a:p>
        </p:txBody>
      </p:sp>
      <p:sp>
        <p:nvSpPr>
          <p:cNvPr id="12" name="Rectangle 11"/>
          <p:cNvSpPr/>
          <p:nvPr/>
        </p:nvSpPr>
        <p:spPr>
          <a:xfrm>
            <a:off x="477934" y="4167664"/>
            <a:ext cx="7118402" cy="1323439"/>
          </a:xfrm>
          <a:prstGeom prst="rect">
            <a:avLst/>
          </a:prstGeom>
        </p:spPr>
        <p:txBody>
          <a:bodyPr wrap="square">
            <a:spAutoFit/>
          </a:bodyPr>
          <a:lstStyle/>
          <a:p>
            <a:r>
              <a:rPr lang="id-ID" sz="2000" dirty="0"/>
              <a:t>Percobaan ini diciptakan karena pelembekan bahan aspal tidak terjadi seketika pada suhu tertentu, tetapi merupakan perubahan gradual seiring penambahan suhu. Metode pengujian dikenal dengan istilah </a:t>
            </a:r>
            <a:r>
              <a:rPr lang="id-ID" sz="2000" b="1" dirty="0"/>
              <a:t>Ring and ball method</a:t>
            </a:r>
            <a:r>
              <a:rPr lang="id-ID" sz="2000" dirty="0"/>
              <a:t>. </a:t>
            </a:r>
          </a:p>
        </p:txBody>
      </p:sp>
    </p:spTree>
    <p:extLst>
      <p:ext uri="{BB962C8B-B14F-4D97-AF65-F5344CB8AC3E}">
        <p14:creationId xmlns:p14="http://schemas.microsoft.com/office/powerpoint/2010/main" val="2145025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pic>
        <p:nvPicPr>
          <p:cNvPr id="9" name="Picture 8"/>
          <p:cNvPicPr/>
          <p:nvPr/>
        </p:nvPicPr>
        <p:blipFill>
          <a:blip r:embed="rId2" cstate="email">
            <a:extLst>
              <a:ext uri="{28A0092B-C50C-407E-A947-70E740481C1C}">
                <a14:useLocalDpi xmlns:a14="http://schemas.microsoft.com/office/drawing/2010/main"/>
              </a:ext>
            </a:extLst>
          </a:blip>
          <a:stretch>
            <a:fillRect/>
          </a:stretch>
        </p:blipFill>
        <p:spPr>
          <a:xfrm>
            <a:off x="467544" y="620688"/>
            <a:ext cx="4104456" cy="4337670"/>
          </a:xfrm>
          <a:prstGeom prst="rect">
            <a:avLst/>
          </a:prstGeom>
        </p:spPr>
      </p:pic>
      <p:sp>
        <p:nvSpPr>
          <p:cNvPr id="2" name="Rectangle 1"/>
          <p:cNvSpPr/>
          <p:nvPr/>
        </p:nvSpPr>
        <p:spPr>
          <a:xfrm>
            <a:off x="5004048" y="836712"/>
            <a:ext cx="2934072" cy="2585323"/>
          </a:xfrm>
          <a:prstGeom prst="rect">
            <a:avLst/>
          </a:prstGeom>
        </p:spPr>
        <p:txBody>
          <a:bodyPr wrap="square">
            <a:spAutoFit/>
          </a:bodyPr>
          <a:lstStyle/>
          <a:p>
            <a:r>
              <a:rPr lang="id-ID" dirty="0"/>
              <a:t>Benda uji adalah aspal sebanyak 25 gram. Setelah dimasukkan ke bejana berisi air, lalu dipanaskan. Ukur dengan menggunakan termometer dan catat berapa suhu ketika bola menyentuh pelat dasar (suhu titik lembek)</a:t>
            </a:r>
          </a:p>
        </p:txBody>
      </p:sp>
    </p:spTree>
    <p:extLst>
      <p:ext uri="{BB962C8B-B14F-4D97-AF65-F5344CB8AC3E}">
        <p14:creationId xmlns:p14="http://schemas.microsoft.com/office/powerpoint/2010/main" val="51058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3"/>
          <p:cNvSpPr/>
          <p:nvPr/>
        </p:nvSpPr>
        <p:spPr>
          <a:xfrm>
            <a:off x="331387" y="476672"/>
            <a:ext cx="7344816"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id-ID" sz="2400" b="1" dirty="0" smtClean="0">
                <a:solidFill>
                  <a:srgbClr val="002060"/>
                </a:solidFill>
              </a:rPr>
              <a:t> </a:t>
            </a:r>
            <a:r>
              <a:rPr lang="id-ID" sz="2400" b="1" dirty="0">
                <a:solidFill>
                  <a:srgbClr val="002060"/>
                </a:solidFill>
              </a:rPr>
              <a:t>Titik Nyala dan Titik Bakar </a:t>
            </a:r>
            <a:r>
              <a:rPr lang="id-ID" sz="2400" b="1" dirty="0" smtClean="0">
                <a:solidFill>
                  <a:srgbClr val="002060"/>
                </a:solidFill>
              </a:rPr>
              <a:t>Aspal</a:t>
            </a:r>
            <a:endParaRPr lang="id-ID" sz="2400" b="1" dirty="0">
              <a:solidFill>
                <a:srgbClr val="002060"/>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 name="Rectangle 1"/>
          <p:cNvSpPr/>
          <p:nvPr/>
        </p:nvSpPr>
        <p:spPr>
          <a:xfrm>
            <a:off x="331387" y="1340768"/>
            <a:ext cx="2607958" cy="400110"/>
          </a:xfrm>
          <a:prstGeom prst="rect">
            <a:avLst/>
          </a:prstGeom>
        </p:spPr>
        <p:txBody>
          <a:bodyPr wrap="none">
            <a:spAutoFit/>
          </a:bodyPr>
          <a:lstStyle/>
          <a:p>
            <a:r>
              <a:rPr lang="id-ID" sz="2000" dirty="0"/>
              <a:t>Terdapat dua </a:t>
            </a:r>
            <a:r>
              <a:rPr lang="id-ID" sz="2000" dirty="0" smtClean="0"/>
              <a:t>metode : </a:t>
            </a:r>
            <a:endParaRPr lang="id-ID" sz="2000" dirty="0"/>
          </a:p>
        </p:txBody>
      </p:sp>
      <p:sp>
        <p:nvSpPr>
          <p:cNvPr id="3" name="Rectangle 2"/>
          <p:cNvSpPr/>
          <p:nvPr/>
        </p:nvSpPr>
        <p:spPr>
          <a:xfrm>
            <a:off x="331386" y="1818700"/>
            <a:ext cx="7480973" cy="1015663"/>
          </a:xfrm>
          <a:prstGeom prst="rect">
            <a:avLst/>
          </a:prstGeom>
        </p:spPr>
        <p:txBody>
          <a:bodyPr wrap="square">
            <a:spAutoFit/>
          </a:bodyPr>
          <a:lstStyle/>
          <a:p>
            <a:pPr marL="342900" indent="-342900">
              <a:lnSpc>
                <a:spcPct val="150000"/>
              </a:lnSpc>
              <a:buFont typeface="Arial" panose="020B0604020202020204" pitchFamily="34" charset="0"/>
              <a:buChar char="•"/>
            </a:pPr>
            <a:r>
              <a:rPr lang="id-ID" sz="2000" dirty="0"/>
              <a:t>Untuk aspal cair biasanya digunakan </a:t>
            </a:r>
            <a:r>
              <a:rPr lang="id-ID" sz="2000" b="1" i="1" u="sng" dirty="0"/>
              <a:t>tag open cup flash </a:t>
            </a:r>
            <a:r>
              <a:rPr lang="id-ID" sz="2000" b="1" i="1" u="sng" dirty="0" smtClean="0"/>
              <a:t>point</a:t>
            </a:r>
          </a:p>
          <a:p>
            <a:pPr marL="342900" indent="-342900">
              <a:lnSpc>
                <a:spcPct val="150000"/>
              </a:lnSpc>
              <a:buFont typeface="Arial" panose="020B0604020202020204" pitchFamily="34" charset="0"/>
              <a:buChar char="•"/>
            </a:pPr>
            <a:r>
              <a:rPr lang="id-ID" sz="2000" dirty="0"/>
              <a:t>aspal dalam bentuk padat digunakan </a:t>
            </a:r>
            <a:r>
              <a:rPr lang="id-ID" sz="2000" b="1" i="1" u="sng" dirty="0"/>
              <a:t>cleveland open cup</a:t>
            </a:r>
            <a:endParaRPr lang="id-ID" sz="2000" b="1" u="sng"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87624" y="2834363"/>
            <a:ext cx="6134100" cy="3314700"/>
          </a:xfrm>
          <a:prstGeom prst="rect">
            <a:avLst/>
          </a:prstGeom>
        </p:spPr>
      </p:pic>
    </p:spTree>
    <p:extLst>
      <p:ext uri="{BB962C8B-B14F-4D97-AF65-F5344CB8AC3E}">
        <p14:creationId xmlns:p14="http://schemas.microsoft.com/office/powerpoint/2010/main" val="18011563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8" name="Rectangle 7"/>
          <p:cNvSpPr/>
          <p:nvPr/>
        </p:nvSpPr>
        <p:spPr>
          <a:xfrm>
            <a:off x="331386" y="688920"/>
            <a:ext cx="7624989" cy="1015663"/>
          </a:xfrm>
          <a:prstGeom prst="rect">
            <a:avLst/>
          </a:prstGeom>
        </p:spPr>
        <p:txBody>
          <a:bodyPr wrap="square">
            <a:spAutoFit/>
          </a:bodyPr>
          <a:lstStyle/>
          <a:p>
            <a:r>
              <a:rPr lang="id-ID" sz="2000" b="1" dirty="0"/>
              <a:t>Titik nyala </a:t>
            </a:r>
            <a:r>
              <a:rPr lang="id-ID" sz="2000" dirty="0"/>
              <a:t>ditentukan sebagai suhu terendah dimana percikan api pertama kali </a:t>
            </a:r>
            <a:r>
              <a:rPr lang="id-ID" sz="2000" dirty="0" smtClean="0"/>
              <a:t>terjadi</a:t>
            </a:r>
          </a:p>
          <a:p>
            <a:r>
              <a:rPr lang="id-ID" sz="2000" b="1" dirty="0" smtClean="0"/>
              <a:t>titik </a:t>
            </a:r>
            <a:r>
              <a:rPr lang="id-ID" sz="2000" b="1" dirty="0"/>
              <a:t>bakar </a:t>
            </a:r>
            <a:r>
              <a:rPr lang="id-ID" sz="2000" dirty="0"/>
              <a:t>ditentukan sebagai suhu dimana benda uji terbakar</a:t>
            </a:r>
          </a:p>
        </p:txBody>
      </p:sp>
      <p:sp>
        <p:nvSpPr>
          <p:cNvPr id="9" name="Rectangle 8"/>
          <p:cNvSpPr/>
          <p:nvPr/>
        </p:nvSpPr>
        <p:spPr>
          <a:xfrm>
            <a:off x="302651" y="1973850"/>
            <a:ext cx="7488831" cy="707886"/>
          </a:xfrm>
          <a:prstGeom prst="rect">
            <a:avLst/>
          </a:prstGeom>
        </p:spPr>
        <p:txBody>
          <a:bodyPr wrap="square">
            <a:spAutoFit/>
          </a:bodyPr>
          <a:lstStyle/>
          <a:p>
            <a:r>
              <a:rPr lang="id-ID" sz="2000" dirty="0"/>
              <a:t>Titik nyala dan titik bakar aspal diperlukan untuk indikasi temperatur pemanasan maksimum dimana masih dalam batas aman pengerjaan.</a:t>
            </a:r>
          </a:p>
        </p:txBody>
      </p:sp>
      <p:sp>
        <p:nvSpPr>
          <p:cNvPr id="12" name="Rectangle 11"/>
          <p:cNvSpPr/>
          <p:nvPr/>
        </p:nvSpPr>
        <p:spPr>
          <a:xfrm>
            <a:off x="374658" y="3065194"/>
            <a:ext cx="7344816"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id-ID" sz="2400" b="1" dirty="0" smtClean="0">
                <a:solidFill>
                  <a:srgbClr val="002060"/>
                </a:solidFill>
              </a:rPr>
              <a:t> Daktilitas</a:t>
            </a:r>
            <a:endParaRPr lang="id-ID" sz="2400" b="1" dirty="0">
              <a:solidFill>
                <a:srgbClr val="002060"/>
              </a:solidFill>
            </a:endParaRPr>
          </a:p>
        </p:txBody>
      </p:sp>
      <p:sp>
        <p:nvSpPr>
          <p:cNvPr id="10" name="Rectangle 9"/>
          <p:cNvSpPr/>
          <p:nvPr/>
        </p:nvSpPr>
        <p:spPr>
          <a:xfrm>
            <a:off x="331386" y="3868897"/>
            <a:ext cx="7460096" cy="707886"/>
          </a:xfrm>
          <a:prstGeom prst="rect">
            <a:avLst/>
          </a:prstGeom>
        </p:spPr>
        <p:txBody>
          <a:bodyPr wrap="square">
            <a:spAutoFit/>
          </a:bodyPr>
          <a:lstStyle/>
          <a:p>
            <a:r>
              <a:rPr lang="id-ID" sz="2000" dirty="0"/>
              <a:t>Daktilitas digunakan untuk mengetahui tahanan aspal terhadap retak dalam penggunaannya sebagai lapisan perkerasan.</a:t>
            </a:r>
          </a:p>
        </p:txBody>
      </p:sp>
      <p:sp>
        <p:nvSpPr>
          <p:cNvPr id="13" name="Rectangle 12"/>
          <p:cNvSpPr/>
          <p:nvPr/>
        </p:nvSpPr>
        <p:spPr>
          <a:xfrm>
            <a:off x="374658" y="4797152"/>
            <a:ext cx="7416824" cy="1015663"/>
          </a:xfrm>
          <a:prstGeom prst="rect">
            <a:avLst/>
          </a:prstGeom>
        </p:spPr>
        <p:txBody>
          <a:bodyPr wrap="square">
            <a:spAutoFit/>
          </a:bodyPr>
          <a:lstStyle/>
          <a:p>
            <a:r>
              <a:rPr lang="id-ID" sz="2000" dirty="0"/>
              <a:t>Aspal dengan daktilitas rendah akan retak –retak dalam penggunaannya karena lapisan perkerasan mengalami perubahan suhu yang agak tinggi. </a:t>
            </a:r>
          </a:p>
        </p:txBody>
      </p:sp>
    </p:spTree>
    <p:extLst>
      <p:ext uri="{BB962C8B-B14F-4D97-AF65-F5344CB8AC3E}">
        <p14:creationId xmlns:p14="http://schemas.microsoft.com/office/powerpoint/2010/main" val="40248272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pic>
        <p:nvPicPr>
          <p:cNvPr id="49154" name="Picture 2" descr="C:\Users\FREDY SITORUS\Pictures\ductility_sample.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260648"/>
            <a:ext cx="2966059" cy="1944216"/>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1"/>
          <p:cNvSpPr/>
          <p:nvPr/>
        </p:nvSpPr>
        <p:spPr>
          <a:xfrm rot="18251985">
            <a:off x="3832918" y="1333490"/>
            <a:ext cx="432048" cy="912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0178" name="Picture 2" descr="C:\Users\FREDY SITORUS\Pictures\8-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4048" y="476672"/>
            <a:ext cx="3312368" cy="44164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7327" y="2826869"/>
            <a:ext cx="4799155" cy="2862322"/>
          </a:xfrm>
          <a:prstGeom prst="rect">
            <a:avLst/>
          </a:prstGeom>
        </p:spPr>
        <p:txBody>
          <a:bodyPr wrap="square">
            <a:spAutoFit/>
          </a:bodyPr>
          <a:lstStyle/>
          <a:p>
            <a:pPr marL="285750" indent="-285750">
              <a:buFont typeface="Arial" panose="020B0604020202020204" pitchFamily="34" charset="0"/>
              <a:buChar char="•"/>
            </a:pPr>
            <a:r>
              <a:rPr lang="id-ID" dirty="0"/>
              <a:t>Pemeriksaan dilakukan dengan cara mengukur jarak terpanjang yang terbentuk dari bahan bitumen pada 2 cetakan kuningan akibat penarikan dengan mesin uji sebelum bahan bitumen tersebut putus. </a:t>
            </a:r>
            <a:endParaRPr lang="id-ID" dirty="0" smtClean="0"/>
          </a:p>
          <a:p>
            <a:pPr marL="285750" indent="-285750">
              <a:buFont typeface="Arial" panose="020B0604020202020204" pitchFamily="34" charset="0"/>
              <a:buChar char="•"/>
            </a:pPr>
            <a:r>
              <a:rPr lang="id-ID" dirty="0" smtClean="0"/>
              <a:t>Pemeriksaan </a:t>
            </a:r>
            <a:r>
              <a:rPr lang="id-ID" dirty="0"/>
              <a:t>dilakukan pada suhu 25⁰C dengan kecepatan tertentu yaitu 50 mm per menit. Apabila bahan bitumen ini tidak putus setelah melewati jarak 100 cm, maka dianggap memiliki nilai daktilitas tinggi. </a:t>
            </a:r>
          </a:p>
        </p:txBody>
      </p:sp>
    </p:spTree>
    <p:extLst>
      <p:ext uri="{BB962C8B-B14F-4D97-AF65-F5344CB8AC3E}">
        <p14:creationId xmlns:p14="http://schemas.microsoft.com/office/powerpoint/2010/main" val="17091557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2" name="Rectangle 11"/>
          <p:cNvSpPr/>
          <p:nvPr/>
        </p:nvSpPr>
        <p:spPr>
          <a:xfrm>
            <a:off x="389026" y="476672"/>
            <a:ext cx="7344816"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id-ID" sz="2400" b="1" dirty="0" smtClean="0">
                <a:solidFill>
                  <a:srgbClr val="002060"/>
                </a:solidFill>
              </a:rPr>
              <a:t>Kelarutan aspal</a:t>
            </a:r>
            <a:endParaRPr lang="id-ID" sz="2400" b="1" dirty="0">
              <a:solidFill>
                <a:srgbClr val="002060"/>
              </a:solidFill>
            </a:endParaRPr>
          </a:p>
        </p:txBody>
      </p:sp>
      <p:sp>
        <p:nvSpPr>
          <p:cNvPr id="2" name="Rectangle 1"/>
          <p:cNvSpPr/>
          <p:nvPr/>
        </p:nvSpPr>
        <p:spPr>
          <a:xfrm>
            <a:off x="389026" y="1268760"/>
            <a:ext cx="7207310" cy="3170099"/>
          </a:xfrm>
          <a:prstGeom prst="rect">
            <a:avLst/>
          </a:prstGeom>
        </p:spPr>
        <p:txBody>
          <a:bodyPr wrap="square">
            <a:spAutoFit/>
          </a:bodyPr>
          <a:lstStyle/>
          <a:p>
            <a:pPr marL="342900" indent="-342900">
              <a:buFont typeface="Arial" panose="020B0604020202020204" pitchFamily="34" charset="0"/>
              <a:buChar char="•"/>
            </a:pPr>
            <a:r>
              <a:rPr lang="id-ID" sz="2000" dirty="0"/>
              <a:t>Kelarutan aspal adalah persentase benda uji aspal yang larut pada cairan pelarut, yaitu trichloroethylene</a:t>
            </a:r>
            <a:r>
              <a:rPr lang="id-ID" sz="2000" dirty="0" smtClean="0"/>
              <a:t>.</a:t>
            </a:r>
          </a:p>
          <a:p>
            <a:endParaRPr lang="id-ID" sz="2000" dirty="0" smtClean="0"/>
          </a:p>
          <a:p>
            <a:pPr marL="342900" indent="-342900">
              <a:buFont typeface="Arial" panose="020B0604020202020204" pitchFamily="34" charset="0"/>
              <a:buChar char="•"/>
            </a:pPr>
            <a:r>
              <a:rPr lang="id-ID" sz="2000" dirty="0"/>
              <a:t>Ketidaklarutan aspal yang melebihi 0,5% menunjukkan terjadinya kontaminasi aspal dengan mineral lain dan pemanasan yang </a:t>
            </a:r>
            <a:r>
              <a:rPr lang="id-ID" sz="2000" dirty="0" smtClean="0"/>
              <a:t>berlebihan</a:t>
            </a:r>
          </a:p>
          <a:p>
            <a:endParaRPr lang="id-ID" sz="2000" dirty="0" smtClean="0"/>
          </a:p>
          <a:p>
            <a:pPr marL="342900" indent="-342900">
              <a:buFont typeface="Arial" panose="020B0604020202020204" pitchFamily="34" charset="0"/>
              <a:buChar char="•"/>
            </a:pPr>
            <a:r>
              <a:rPr lang="id-ID" sz="2000" dirty="0"/>
              <a:t>Hasil pengujian harus mendapatkan syarat minimum 99,5 % bitumen larut dalam cairan tersebut. </a:t>
            </a:r>
          </a:p>
          <a:p>
            <a:endParaRPr lang="id-ID" sz="2000" dirty="0"/>
          </a:p>
        </p:txBody>
      </p:sp>
      <p:sp>
        <p:nvSpPr>
          <p:cNvPr id="14" name="Rectangle 13"/>
          <p:cNvSpPr/>
          <p:nvPr/>
        </p:nvSpPr>
        <p:spPr>
          <a:xfrm>
            <a:off x="320273" y="4360363"/>
            <a:ext cx="7344816"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id-ID" sz="2400" b="1" dirty="0" smtClean="0">
                <a:solidFill>
                  <a:srgbClr val="002060"/>
                </a:solidFill>
              </a:rPr>
              <a:t>Viskositas aspal</a:t>
            </a:r>
            <a:endParaRPr lang="id-ID" sz="2400" b="1" dirty="0">
              <a:solidFill>
                <a:srgbClr val="002060"/>
              </a:solidFill>
            </a:endParaRPr>
          </a:p>
        </p:txBody>
      </p:sp>
      <p:sp>
        <p:nvSpPr>
          <p:cNvPr id="3" name="Rectangle 2"/>
          <p:cNvSpPr/>
          <p:nvPr/>
        </p:nvSpPr>
        <p:spPr>
          <a:xfrm>
            <a:off x="330206" y="5013176"/>
            <a:ext cx="7403636" cy="1015663"/>
          </a:xfrm>
          <a:prstGeom prst="rect">
            <a:avLst/>
          </a:prstGeom>
        </p:spPr>
        <p:txBody>
          <a:bodyPr wrap="square">
            <a:spAutoFit/>
          </a:bodyPr>
          <a:lstStyle/>
          <a:p>
            <a:r>
              <a:rPr lang="id-ID" sz="2000" dirty="0"/>
              <a:t>Kekentalan bitumen sangat tergantung suhu, hubungan antara suhu dan kekentalan sangat penting dalam perencanaan dan penggunaan material bitumen</a:t>
            </a:r>
          </a:p>
        </p:txBody>
      </p:sp>
    </p:spTree>
    <p:extLst>
      <p:ext uri="{BB962C8B-B14F-4D97-AF65-F5344CB8AC3E}">
        <p14:creationId xmlns:p14="http://schemas.microsoft.com/office/powerpoint/2010/main" val="32108768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2" name="Rectangle 11"/>
          <p:cNvSpPr/>
          <p:nvPr/>
        </p:nvSpPr>
        <p:spPr>
          <a:xfrm>
            <a:off x="389026" y="476672"/>
            <a:ext cx="7344816"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id-ID" sz="2400" b="1" dirty="0" smtClean="0">
                <a:solidFill>
                  <a:srgbClr val="002060"/>
                </a:solidFill>
              </a:rPr>
              <a:t>Kelarutan aspal</a:t>
            </a:r>
            <a:endParaRPr lang="id-ID" sz="2400" b="1" dirty="0">
              <a:solidFill>
                <a:srgbClr val="002060"/>
              </a:solidFill>
            </a:endParaRPr>
          </a:p>
        </p:txBody>
      </p:sp>
      <p:sp>
        <p:nvSpPr>
          <p:cNvPr id="2" name="Rectangle 1"/>
          <p:cNvSpPr/>
          <p:nvPr/>
        </p:nvSpPr>
        <p:spPr>
          <a:xfrm>
            <a:off x="389026" y="1268760"/>
            <a:ext cx="7207310" cy="3170099"/>
          </a:xfrm>
          <a:prstGeom prst="rect">
            <a:avLst/>
          </a:prstGeom>
        </p:spPr>
        <p:txBody>
          <a:bodyPr wrap="square">
            <a:spAutoFit/>
          </a:bodyPr>
          <a:lstStyle/>
          <a:p>
            <a:pPr marL="342900" indent="-342900">
              <a:buFont typeface="Arial" panose="020B0604020202020204" pitchFamily="34" charset="0"/>
              <a:buChar char="•"/>
            </a:pPr>
            <a:r>
              <a:rPr lang="id-ID" sz="2000" dirty="0"/>
              <a:t>Kelarutan aspal adalah persentase benda uji aspal yang larut pada cairan pelarut, yaitu trichloroethylene</a:t>
            </a:r>
            <a:r>
              <a:rPr lang="id-ID" sz="2000" dirty="0" smtClean="0"/>
              <a:t>.</a:t>
            </a:r>
          </a:p>
          <a:p>
            <a:endParaRPr lang="id-ID" sz="2000" dirty="0" smtClean="0"/>
          </a:p>
          <a:p>
            <a:pPr marL="342900" indent="-342900">
              <a:buFont typeface="Arial" panose="020B0604020202020204" pitchFamily="34" charset="0"/>
              <a:buChar char="•"/>
            </a:pPr>
            <a:r>
              <a:rPr lang="id-ID" sz="2000" dirty="0"/>
              <a:t>Ketidaklarutan aspal yang melebihi 0,5% menunjukkan terjadinya kontaminasi aspal dengan mineral lain dan pemanasan yang </a:t>
            </a:r>
            <a:r>
              <a:rPr lang="id-ID" sz="2000" dirty="0" smtClean="0"/>
              <a:t>berlebihan</a:t>
            </a:r>
          </a:p>
          <a:p>
            <a:endParaRPr lang="id-ID" sz="2000" dirty="0" smtClean="0"/>
          </a:p>
          <a:p>
            <a:pPr marL="342900" indent="-342900">
              <a:buFont typeface="Arial" panose="020B0604020202020204" pitchFamily="34" charset="0"/>
              <a:buChar char="•"/>
            </a:pPr>
            <a:r>
              <a:rPr lang="id-ID" sz="2000" dirty="0"/>
              <a:t>Hasil pengujian harus mendapatkan syarat minimum 99,5 % bitumen larut dalam cairan tersebut. </a:t>
            </a:r>
          </a:p>
          <a:p>
            <a:endParaRPr lang="id-ID" sz="2000" dirty="0"/>
          </a:p>
        </p:txBody>
      </p:sp>
      <p:sp>
        <p:nvSpPr>
          <p:cNvPr id="14" name="Rectangle 13"/>
          <p:cNvSpPr/>
          <p:nvPr/>
        </p:nvSpPr>
        <p:spPr>
          <a:xfrm>
            <a:off x="320273" y="4360363"/>
            <a:ext cx="7344816"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id-ID" sz="2400" b="1" dirty="0" smtClean="0">
                <a:solidFill>
                  <a:srgbClr val="002060"/>
                </a:solidFill>
              </a:rPr>
              <a:t>Viskositas aspal</a:t>
            </a:r>
            <a:endParaRPr lang="id-ID" sz="2400" b="1" dirty="0">
              <a:solidFill>
                <a:srgbClr val="002060"/>
              </a:solidFill>
            </a:endParaRPr>
          </a:p>
        </p:txBody>
      </p:sp>
      <p:sp>
        <p:nvSpPr>
          <p:cNvPr id="3" name="Rectangle 2"/>
          <p:cNvSpPr/>
          <p:nvPr/>
        </p:nvSpPr>
        <p:spPr>
          <a:xfrm>
            <a:off x="330206" y="5013176"/>
            <a:ext cx="7403636" cy="1015663"/>
          </a:xfrm>
          <a:prstGeom prst="rect">
            <a:avLst/>
          </a:prstGeom>
        </p:spPr>
        <p:txBody>
          <a:bodyPr wrap="square">
            <a:spAutoFit/>
          </a:bodyPr>
          <a:lstStyle/>
          <a:p>
            <a:r>
              <a:rPr lang="id-ID" sz="2000" dirty="0"/>
              <a:t>Kekentalan bitumen sangat tergantung suhu, hubungan antara suhu dan kekentalan sangat penting dalam perencanaan dan penggunaan material bitumen</a:t>
            </a:r>
          </a:p>
        </p:txBody>
      </p:sp>
    </p:spTree>
    <p:extLst>
      <p:ext uri="{BB962C8B-B14F-4D97-AF65-F5344CB8AC3E}">
        <p14:creationId xmlns:p14="http://schemas.microsoft.com/office/powerpoint/2010/main" val="11646920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TextBox 3"/>
          <p:cNvSpPr txBox="1"/>
          <p:nvPr/>
        </p:nvSpPr>
        <p:spPr>
          <a:xfrm>
            <a:off x="611560" y="836712"/>
            <a:ext cx="7344816" cy="1200329"/>
          </a:xfrm>
          <a:prstGeom prst="rect">
            <a:avLst/>
          </a:prstGeom>
          <a:noFill/>
        </p:spPr>
        <p:txBody>
          <a:bodyPr wrap="square" rtlCol="0">
            <a:spAutoFit/>
          </a:bodyPr>
          <a:lstStyle/>
          <a:p>
            <a:r>
              <a:rPr lang="id-ID" dirty="0" smtClean="0"/>
              <a:t>Alat ujinya adalah Saybolt furol</a:t>
            </a:r>
          </a:p>
          <a:p>
            <a:r>
              <a:rPr lang="id-ID" dirty="0"/>
              <a:t>Kekentalan absolut pada alat saybolt furol dinyatakan sebagai waktu menetes (dalam detik) yang diperlukan oleh 120 ml benda uji untuk melalui satu lubang yang telah dikalibras</a:t>
            </a: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46765" y="2295525"/>
            <a:ext cx="5334000" cy="4562475"/>
          </a:xfrm>
          <a:prstGeom prst="rect">
            <a:avLst/>
          </a:prstGeom>
        </p:spPr>
      </p:pic>
    </p:spTree>
    <p:extLst>
      <p:ext uri="{BB962C8B-B14F-4D97-AF65-F5344CB8AC3E}">
        <p14:creationId xmlns:p14="http://schemas.microsoft.com/office/powerpoint/2010/main" val="862222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60648"/>
            <a:ext cx="7848872" cy="634082"/>
          </a:xfrm>
          <a:solidFill>
            <a:srgbClr val="002060"/>
          </a:solidFill>
        </p:spPr>
        <p:txBody>
          <a:bodyPr/>
          <a:lstStyle/>
          <a:p>
            <a:r>
              <a:rPr lang="id-ID" sz="2000" b="1" dirty="0"/>
              <a:t/>
            </a:r>
            <a:br>
              <a:rPr lang="id-ID" sz="2000" b="1" dirty="0"/>
            </a:br>
            <a:r>
              <a:rPr lang="id-ID" sz="2000" b="1" spc="150" dirty="0" smtClean="0">
                <a:solidFill>
                  <a:schemeClr val="bg1"/>
                </a:solidFill>
                <a:latin typeface="Arial Black" pitchFamily="34" charset="0"/>
              </a:rPr>
              <a:t>BAGIAN UTAMA PERKERASAN :</a:t>
            </a:r>
            <a:br>
              <a:rPr lang="id-ID" sz="2000" b="1" spc="150" dirty="0" smtClean="0">
                <a:solidFill>
                  <a:schemeClr val="bg1"/>
                </a:solidFill>
                <a:latin typeface="Arial Black" pitchFamily="34" charset="0"/>
              </a:rPr>
            </a:br>
            <a:endParaRPr lang="id-ID" sz="2000" dirty="0">
              <a:solidFill>
                <a:schemeClr val="bg1"/>
              </a:solidFill>
              <a:latin typeface="Arial Black" pitchFamily="34" charset="0"/>
            </a:endParaRPr>
          </a:p>
        </p:txBody>
      </p:sp>
      <p:sp>
        <p:nvSpPr>
          <p:cNvPr id="2" name="TextBox 1"/>
          <p:cNvSpPr txBox="1"/>
          <p:nvPr/>
        </p:nvSpPr>
        <p:spPr>
          <a:xfrm>
            <a:off x="251521" y="1196752"/>
            <a:ext cx="7704856" cy="1908215"/>
          </a:xfrm>
          <a:prstGeom prst="rect">
            <a:avLst/>
          </a:prstGeom>
          <a:noFill/>
        </p:spPr>
        <p:txBody>
          <a:bodyPr wrap="square" rtlCol="0">
            <a:spAutoFit/>
          </a:bodyPr>
          <a:lstStyle/>
          <a:p>
            <a:r>
              <a:rPr lang="id-ID" sz="2000" b="1" dirty="0" smtClean="0">
                <a:solidFill>
                  <a:srgbClr val="C00000"/>
                </a:solidFill>
              </a:rPr>
              <a:t>SUBGRADE (TANAH DASAR)</a:t>
            </a:r>
          </a:p>
          <a:p>
            <a:r>
              <a:rPr lang="id-ID" sz="2000" dirty="0" smtClean="0"/>
              <a:t>Berupa tanah yang dipadatkan dari timbunan atau galian.</a:t>
            </a:r>
          </a:p>
          <a:p>
            <a:r>
              <a:rPr lang="id-ID" sz="2000" b="1" dirty="0" smtClean="0"/>
              <a:t>Syarat : </a:t>
            </a:r>
            <a:r>
              <a:rPr lang="id-ID" sz="2000" dirty="0" smtClean="0"/>
              <a:t>cukup padat, kedap air, stabil, tidak retak saat musim panas dan tidak licin saat musim hujan.</a:t>
            </a:r>
          </a:p>
          <a:p>
            <a:r>
              <a:rPr lang="id-ID" sz="2000" b="1" dirty="0" smtClean="0"/>
              <a:t>Fungsi </a:t>
            </a:r>
            <a:r>
              <a:rPr lang="id-ID" sz="2000" dirty="0" smtClean="0"/>
              <a:t>: memberi daya dukung (support) lapis perkerasan </a:t>
            </a:r>
          </a:p>
          <a:p>
            <a:endParaRPr lang="id-ID" b="1" dirty="0" smtClean="0">
              <a:solidFill>
                <a:srgbClr val="C00000"/>
              </a:solidFill>
            </a:endParaRPr>
          </a:p>
        </p:txBody>
      </p:sp>
      <p:sp>
        <p:nvSpPr>
          <p:cNvPr id="5" name="TextBox 4"/>
          <p:cNvSpPr txBox="1"/>
          <p:nvPr/>
        </p:nvSpPr>
        <p:spPr>
          <a:xfrm>
            <a:off x="255016" y="3148992"/>
            <a:ext cx="7917384" cy="1908215"/>
          </a:xfrm>
          <a:prstGeom prst="rect">
            <a:avLst/>
          </a:prstGeom>
          <a:noFill/>
        </p:spPr>
        <p:txBody>
          <a:bodyPr wrap="square" rtlCol="0">
            <a:spAutoFit/>
          </a:bodyPr>
          <a:lstStyle/>
          <a:p>
            <a:r>
              <a:rPr lang="id-ID" sz="2000" b="1" dirty="0" smtClean="0">
                <a:solidFill>
                  <a:srgbClr val="C00000"/>
                </a:solidFill>
              </a:rPr>
              <a:t>LAPIS PONDASI (BASE COURSE)</a:t>
            </a:r>
          </a:p>
          <a:p>
            <a:r>
              <a:rPr lang="id-ID" sz="2000" dirty="0"/>
              <a:t>Lapisan yang membentang di atas subgrade terdiri dari batu pecah atau gravel atau dicampur dengan asphalt binder</a:t>
            </a:r>
            <a:r>
              <a:rPr lang="id-ID" sz="2000" dirty="0" smtClean="0"/>
              <a:t>.</a:t>
            </a:r>
          </a:p>
          <a:p>
            <a:r>
              <a:rPr lang="id-ID" sz="2000" b="1" dirty="0" smtClean="0"/>
              <a:t>Fungsi : </a:t>
            </a:r>
            <a:r>
              <a:rPr lang="id-ID" sz="2000" dirty="0" smtClean="0"/>
              <a:t>sebagai pondasi dan berperan besar terhadap kekuatan struktur dan distribusi beban.</a:t>
            </a:r>
            <a:endParaRPr lang="id-ID" sz="2000" dirty="0"/>
          </a:p>
          <a:p>
            <a:endParaRPr lang="id-ID" b="1" dirty="0" smtClean="0">
              <a:solidFill>
                <a:srgbClr val="C00000"/>
              </a:solidFill>
            </a:endParaRPr>
          </a:p>
        </p:txBody>
      </p:sp>
      <p:sp>
        <p:nvSpPr>
          <p:cNvPr id="7" name="TextBox 6"/>
          <p:cNvSpPr txBox="1"/>
          <p:nvPr/>
        </p:nvSpPr>
        <p:spPr>
          <a:xfrm>
            <a:off x="283340" y="4857152"/>
            <a:ext cx="7889060" cy="1631216"/>
          </a:xfrm>
          <a:prstGeom prst="rect">
            <a:avLst/>
          </a:prstGeom>
          <a:noFill/>
        </p:spPr>
        <p:txBody>
          <a:bodyPr wrap="square" rtlCol="0">
            <a:spAutoFit/>
          </a:bodyPr>
          <a:lstStyle/>
          <a:p>
            <a:r>
              <a:rPr lang="id-ID" sz="2000" b="1" dirty="0" smtClean="0">
                <a:solidFill>
                  <a:srgbClr val="C00000"/>
                </a:solidFill>
              </a:rPr>
              <a:t>LAPISAN PERMUKAAN</a:t>
            </a:r>
          </a:p>
          <a:p>
            <a:r>
              <a:rPr lang="id-ID" sz="2000" dirty="0"/>
              <a:t>Lapisan yang kontak langsung dengan roda, dapat berupa aspal maupun beton. Kadang terdiri dari lapisan aus.</a:t>
            </a:r>
          </a:p>
          <a:p>
            <a:r>
              <a:rPr lang="id-ID" sz="2000" b="1" dirty="0" smtClean="0"/>
              <a:t>Syarat : </a:t>
            </a:r>
            <a:r>
              <a:rPr lang="id-ID" sz="2000" dirty="0" smtClean="0"/>
              <a:t>harus memilki daya tahan baik, stabil dan mampu menahan kuat tekan</a:t>
            </a:r>
            <a:endParaRPr lang="id-ID" sz="2000" dirty="0"/>
          </a:p>
        </p:txBody>
      </p:sp>
    </p:spTree>
    <p:extLst>
      <p:ext uri="{BB962C8B-B14F-4D97-AF65-F5344CB8AC3E}">
        <p14:creationId xmlns:p14="http://schemas.microsoft.com/office/powerpoint/2010/main" val="6691574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60648"/>
            <a:ext cx="7848872" cy="634082"/>
          </a:xfrm>
          <a:solidFill>
            <a:srgbClr val="002060"/>
          </a:solidFill>
        </p:spPr>
        <p:txBody>
          <a:bodyPr/>
          <a:lstStyle/>
          <a:p>
            <a:r>
              <a:rPr lang="id-ID" sz="2000" b="1" dirty="0" smtClean="0"/>
              <a:t/>
            </a:r>
            <a:br>
              <a:rPr lang="id-ID" sz="2000" b="1" dirty="0" smtClean="0"/>
            </a:br>
            <a:r>
              <a:rPr lang="id-ID" sz="2000" b="1" spc="150" dirty="0" smtClean="0">
                <a:solidFill>
                  <a:schemeClr val="bg1"/>
                </a:solidFill>
                <a:latin typeface="Arial Black" pitchFamily="34" charset="0"/>
              </a:rPr>
              <a:t>CAMPURAN ASPAL DAN AGREGAT</a:t>
            </a:r>
            <a:br>
              <a:rPr lang="id-ID" sz="2000" b="1" spc="150" dirty="0" smtClean="0">
                <a:solidFill>
                  <a:schemeClr val="bg1"/>
                </a:solidFill>
                <a:latin typeface="Arial Black" pitchFamily="34" charset="0"/>
              </a:rPr>
            </a:br>
            <a:endParaRPr lang="id-ID" sz="2000" dirty="0">
              <a:solidFill>
                <a:schemeClr val="bg1"/>
              </a:solidFill>
              <a:latin typeface="Arial Black" pitchFamily="34" charset="0"/>
            </a:endParaRPr>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8" name="TextBox 7"/>
          <p:cNvSpPr txBox="1"/>
          <p:nvPr/>
        </p:nvSpPr>
        <p:spPr>
          <a:xfrm>
            <a:off x="251520" y="6381328"/>
            <a:ext cx="1722908" cy="369332"/>
          </a:xfrm>
          <a:prstGeom prst="rect">
            <a:avLst/>
          </a:prstGeom>
          <a:noFill/>
        </p:spPr>
        <p:txBody>
          <a:bodyPr wrap="none" rtlCol="0">
            <a:spAutoFit/>
          </a:bodyPr>
          <a:lstStyle/>
          <a:p>
            <a:r>
              <a:rPr lang="id-ID" dirty="0" smtClean="0"/>
              <a:t>PENETROMETER</a:t>
            </a:r>
            <a:endParaRPr lang="id-ID" dirty="0"/>
          </a:p>
        </p:txBody>
      </p:sp>
      <p:sp>
        <p:nvSpPr>
          <p:cNvPr id="10" name="Rectangle 9"/>
          <p:cNvSpPr/>
          <p:nvPr/>
        </p:nvSpPr>
        <p:spPr>
          <a:xfrm>
            <a:off x="395536" y="1484784"/>
            <a:ext cx="2540096" cy="707886"/>
          </a:xfrm>
          <a:prstGeom prst="rect">
            <a:avLst/>
          </a:prstGeom>
        </p:spPr>
        <p:txBody>
          <a:bodyPr wrap="square">
            <a:spAutoFit/>
          </a:bodyPr>
          <a:lstStyle/>
          <a:p>
            <a:r>
              <a:rPr lang="id-ID" sz="2000" b="1" dirty="0">
                <a:solidFill>
                  <a:srgbClr val="C00000"/>
                </a:solidFill>
              </a:rPr>
              <a:t>Dari fungsinya pada struktur perkerasan</a:t>
            </a:r>
          </a:p>
        </p:txBody>
      </p:sp>
      <p:cxnSp>
        <p:nvCxnSpPr>
          <p:cNvPr id="13" name="Straight Connector 12"/>
          <p:cNvCxnSpPr>
            <a:stCxn id="10" idx="3"/>
          </p:cNvCxnSpPr>
          <p:nvPr/>
        </p:nvCxnSpPr>
        <p:spPr>
          <a:xfrm>
            <a:off x="2935632" y="1838727"/>
            <a:ext cx="628256"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3563888" y="1268760"/>
            <a:ext cx="0" cy="1584176"/>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3563888" y="1268760"/>
            <a:ext cx="792088" cy="0"/>
          </a:xfrm>
          <a:prstGeom prst="straightConnector1">
            <a:avLst/>
          </a:prstGeom>
        </p:spPr>
        <p:style>
          <a:lnRef idx="2">
            <a:schemeClr val="dk1"/>
          </a:lnRef>
          <a:fillRef idx="0">
            <a:schemeClr val="dk1"/>
          </a:fillRef>
          <a:effectRef idx="1">
            <a:schemeClr val="dk1"/>
          </a:effectRef>
          <a:fontRef idx="minor">
            <a:schemeClr val="tx1"/>
          </a:fontRef>
        </p:style>
      </p:cxnSp>
      <p:sp>
        <p:nvSpPr>
          <p:cNvPr id="19" name="Rectangle 18"/>
          <p:cNvSpPr/>
          <p:nvPr/>
        </p:nvSpPr>
        <p:spPr>
          <a:xfrm>
            <a:off x="4462419" y="1115452"/>
            <a:ext cx="2006062" cy="369332"/>
          </a:xfrm>
          <a:prstGeom prst="rect">
            <a:avLst/>
          </a:prstGeom>
        </p:spPr>
        <p:txBody>
          <a:bodyPr wrap="none">
            <a:spAutoFit/>
          </a:bodyPr>
          <a:lstStyle/>
          <a:p>
            <a:r>
              <a:rPr lang="id-ID" b="1" dirty="0"/>
              <a:t>lapisan permukaan</a:t>
            </a:r>
          </a:p>
        </p:txBody>
      </p:sp>
      <p:sp>
        <p:nvSpPr>
          <p:cNvPr id="20" name="Rectangle 19"/>
          <p:cNvSpPr/>
          <p:nvPr/>
        </p:nvSpPr>
        <p:spPr>
          <a:xfrm>
            <a:off x="4477805" y="1654061"/>
            <a:ext cx="1244251" cy="369332"/>
          </a:xfrm>
          <a:prstGeom prst="rect">
            <a:avLst/>
          </a:prstGeom>
        </p:spPr>
        <p:txBody>
          <a:bodyPr wrap="none">
            <a:spAutoFit/>
          </a:bodyPr>
          <a:lstStyle/>
          <a:p>
            <a:r>
              <a:rPr lang="id-ID" b="1" dirty="0"/>
              <a:t>lapisan </a:t>
            </a:r>
            <a:r>
              <a:rPr lang="id-ID" b="1" dirty="0" smtClean="0"/>
              <a:t>aus</a:t>
            </a:r>
            <a:endParaRPr lang="id-ID" dirty="0"/>
          </a:p>
        </p:txBody>
      </p:sp>
      <p:cxnSp>
        <p:nvCxnSpPr>
          <p:cNvPr id="21" name="Straight Arrow Connector 20"/>
          <p:cNvCxnSpPr/>
          <p:nvPr/>
        </p:nvCxnSpPr>
        <p:spPr>
          <a:xfrm>
            <a:off x="3582097" y="1805841"/>
            <a:ext cx="792088" cy="0"/>
          </a:xfrm>
          <a:prstGeom prst="straightConnector1">
            <a:avLst/>
          </a:prstGeom>
        </p:spPr>
        <p:style>
          <a:lnRef idx="2">
            <a:schemeClr val="dk1"/>
          </a:lnRef>
          <a:fillRef idx="0">
            <a:schemeClr val="dk1"/>
          </a:fillRef>
          <a:effectRef idx="1">
            <a:schemeClr val="dk1"/>
          </a:effectRef>
          <a:fontRef idx="minor">
            <a:schemeClr val="tx1"/>
          </a:fontRef>
        </p:style>
      </p:cxnSp>
      <p:sp>
        <p:nvSpPr>
          <p:cNvPr id="22" name="Rectangle 21"/>
          <p:cNvSpPr/>
          <p:nvPr/>
        </p:nvSpPr>
        <p:spPr>
          <a:xfrm>
            <a:off x="4477805" y="2091986"/>
            <a:ext cx="1670650" cy="369332"/>
          </a:xfrm>
          <a:prstGeom prst="rect">
            <a:avLst/>
          </a:prstGeom>
        </p:spPr>
        <p:txBody>
          <a:bodyPr wrap="none">
            <a:spAutoFit/>
          </a:bodyPr>
          <a:lstStyle/>
          <a:p>
            <a:r>
              <a:rPr lang="id-ID" b="1" dirty="0" smtClean="0"/>
              <a:t>lapisan </a:t>
            </a:r>
            <a:r>
              <a:rPr lang="id-ID" b="1" dirty="0"/>
              <a:t>pondasi</a:t>
            </a:r>
            <a:endParaRPr lang="id-ID" dirty="0"/>
          </a:p>
        </p:txBody>
      </p:sp>
      <p:cxnSp>
        <p:nvCxnSpPr>
          <p:cNvPr id="23" name="Straight Arrow Connector 22"/>
          <p:cNvCxnSpPr/>
          <p:nvPr/>
        </p:nvCxnSpPr>
        <p:spPr>
          <a:xfrm>
            <a:off x="3582097" y="2283998"/>
            <a:ext cx="792088" cy="0"/>
          </a:xfrm>
          <a:prstGeom prst="straightConnector1">
            <a:avLst/>
          </a:prstGeom>
        </p:spPr>
        <p:style>
          <a:lnRef idx="2">
            <a:schemeClr val="dk1"/>
          </a:lnRef>
          <a:fillRef idx="0">
            <a:schemeClr val="dk1"/>
          </a:fillRef>
          <a:effectRef idx="1">
            <a:schemeClr val="dk1"/>
          </a:effectRef>
          <a:fontRef idx="minor">
            <a:schemeClr val="tx1"/>
          </a:fontRef>
        </p:style>
      </p:cxnSp>
      <p:sp>
        <p:nvSpPr>
          <p:cNvPr id="24" name="Rectangle 23"/>
          <p:cNvSpPr/>
          <p:nvPr/>
        </p:nvSpPr>
        <p:spPr>
          <a:xfrm>
            <a:off x="4477805" y="2668270"/>
            <a:ext cx="2129750" cy="369332"/>
          </a:xfrm>
          <a:prstGeom prst="rect">
            <a:avLst/>
          </a:prstGeom>
        </p:spPr>
        <p:txBody>
          <a:bodyPr wrap="none">
            <a:spAutoFit/>
          </a:bodyPr>
          <a:lstStyle/>
          <a:p>
            <a:r>
              <a:rPr lang="id-ID" b="1" dirty="0" smtClean="0"/>
              <a:t>lapisan penutup dst</a:t>
            </a:r>
            <a:endParaRPr lang="id-ID" dirty="0"/>
          </a:p>
        </p:txBody>
      </p:sp>
      <p:cxnSp>
        <p:nvCxnSpPr>
          <p:cNvPr id="25" name="Straight Arrow Connector 24"/>
          <p:cNvCxnSpPr/>
          <p:nvPr/>
        </p:nvCxnSpPr>
        <p:spPr>
          <a:xfrm>
            <a:off x="3563888" y="2852936"/>
            <a:ext cx="792088" cy="0"/>
          </a:xfrm>
          <a:prstGeom prst="straightConnector1">
            <a:avLst/>
          </a:prstGeom>
        </p:spPr>
        <p:style>
          <a:lnRef idx="2">
            <a:schemeClr val="dk1"/>
          </a:lnRef>
          <a:fillRef idx="0">
            <a:schemeClr val="dk1"/>
          </a:fillRef>
          <a:effectRef idx="1">
            <a:schemeClr val="dk1"/>
          </a:effectRef>
          <a:fontRef idx="minor">
            <a:schemeClr val="tx1"/>
          </a:fontRef>
        </p:style>
      </p:cxnSp>
      <p:sp>
        <p:nvSpPr>
          <p:cNvPr id="26" name="Rectangle 25"/>
          <p:cNvSpPr/>
          <p:nvPr/>
        </p:nvSpPr>
        <p:spPr>
          <a:xfrm>
            <a:off x="395536" y="3140968"/>
            <a:ext cx="2540096" cy="707886"/>
          </a:xfrm>
          <a:prstGeom prst="rect">
            <a:avLst/>
          </a:prstGeom>
        </p:spPr>
        <p:txBody>
          <a:bodyPr wrap="square">
            <a:spAutoFit/>
          </a:bodyPr>
          <a:lstStyle/>
          <a:p>
            <a:r>
              <a:rPr lang="id-ID" sz="2000" b="1" dirty="0">
                <a:solidFill>
                  <a:srgbClr val="C00000"/>
                </a:solidFill>
              </a:rPr>
              <a:t>Dari </a:t>
            </a:r>
            <a:r>
              <a:rPr lang="id-ID" sz="2000" b="1" dirty="0" smtClean="0">
                <a:solidFill>
                  <a:srgbClr val="C00000"/>
                </a:solidFill>
              </a:rPr>
              <a:t>kemampuan distribusi beban</a:t>
            </a:r>
            <a:endParaRPr lang="id-ID" sz="2000" b="1" dirty="0">
              <a:solidFill>
                <a:srgbClr val="C00000"/>
              </a:solidFill>
            </a:endParaRPr>
          </a:p>
        </p:txBody>
      </p:sp>
      <p:cxnSp>
        <p:nvCxnSpPr>
          <p:cNvPr id="27" name="Straight Connector 26"/>
          <p:cNvCxnSpPr/>
          <p:nvPr/>
        </p:nvCxnSpPr>
        <p:spPr>
          <a:xfrm>
            <a:off x="2917597" y="3660719"/>
            <a:ext cx="628256" cy="0"/>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a:off x="3511453" y="3311773"/>
            <a:ext cx="792088" cy="0"/>
          </a:xfrm>
          <a:prstGeom prst="straightConnector1">
            <a:avLst/>
          </a:prstGeom>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a:xfrm>
            <a:off x="3529662" y="4100243"/>
            <a:ext cx="792088" cy="0"/>
          </a:xfrm>
          <a:prstGeom prst="straightConnector1">
            <a:avLst/>
          </a:prstGeom>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a:xfrm flipH="1">
            <a:off x="3511453" y="3308155"/>
            <a:ext cx="18209" cy="792088"/>
          </a:xfrm>
          <a:prstGeom prst="line">
            <a:avLst/>
          </a:prstGeom>
        </p:spPr>
        <p:style>
          <a:lnRef idx="2">
            <a:schemeClr val="dk1"/>
          </a:lnRef>
          <a:fillRef idx="0">
            <a:schemeClr val="dk1"/>
          </a:fillRef>
          <a:effectRef idx="1">
            <a:schemeClr val="dk1"/>
          </a:effectRef>
          <a:fontRef idx="minor">
            <a:schemeClr val="tx1"/>
          </a:fontRef>
        </p:style>
      </p:cxnSp>
      <p:sp>
        <p:nvSpPr>
          <p:cNvPr id="38" name="Rectangle 37"/>
          <p:cNvSpPr/>
          <p:nvPr/>
        </p:nvSpPr>
        <p:spPr>
          <a:xfrm>
            <a:off x="4477805" y="3171745"/>
            <a:ext cx="4572000" cy="369332"/>
          </a:xfrm>
          <a:prstGeom prst="rect">
            <a:avLst/>
          </a:prstGeom>
        </p:spPr>
        <p:txBody>
          <a:bodyPr>
            <a:spAutoFit/>
          </a:bodyPr>
          <a:lstStyle/>
          <a:p>
            <a:r>
              <a:rPr lang="id-ID" b="1" dirty="0"/>
              <a:t>campuran beraspal non </a:t>
            </a:r>
            <a:r>
              <a:rPr lang="id-ID" b="1" dirty="0" smtClean="0"/>
              <a:t>struktural</a:t>
            </a:r>
            <a:endParaRPr lang="id-ID" b="1" dirty="0"/>
          </a:p>
        </p:txBody>
      </p:sp>
      <p:sp>
        <p:nvSpPr>
          <p:cNvPr id="39" name="Rectangle 38"/>
          <p:cNvSpPr/>
          <p:nvPr/>
        </p:nvSpPr>
        <p:spPr>
          <a:xfrm>
            <a:off x="4477805" y="3915577"/>
            <a:ext cx="4572000" cy="369332"/>
          </a:xfrm>
          <a:prstGeom prst="rect">
            <a:avLst/>
          </a:prstGeom>
        </p:spPr>
        <p:txBody>
          <a:bodyPr>
            <a:spAutoFit/>
          </a:bodyPr>
          <a:lstStyle/>
          <a:p>
            <a:r>
              <a:rPr lang="id-ID" b="1" dirty="0"/>
              <a:t>campuran beraspal </a:t>
            </a:r>
            <a:r>
              <a:rPr lang="id-ID" b="1" dirty="0" smtClean="0"/>
              <a:t>struktural</a:t>
            </a:r>
            <a:endParaRPr lang="id-ID" b="1" dirty="0"/>
          </a:p>
        </p:txBody>
      </p:sp>
      <p:sp>
        <p:nvSpPr>
          <p:cNvPr id="40" name="Rectangle 39"/>
          <p:cNvSpPr/>
          <p:nvPr/>
        </p:nvSpPr>
        <p:spPr>
          <a:xfrm>
            <a:off x="395536" y="4941168"/>
            <a:ext cx="2540096" cy="707886"/>
          </a:xfrm>
          <a:prstGeom prst="rect">
            <a:avLst/>
          </a:prstGeom>
        </p:spPr>
        <p:txBody>
          <a:bodyPr wrap="square">
            <a:spAutoFit/>
          </a:bodyPr>
          <a:lstStyle/>
          <a:p>
            <a:r>
              <a:rPr lang="id-ID" sz="2000" b="1" dirty="0">
                <a:solidFill>
                  <a:srgbClr val="C00000"/>
                </a:solidFill>
              </a:rPr>
              <a:t>Dari </a:t>
            </a:r>
            <a:r>
              <a:rPr lang="id-ID" sz="2000" b="1" dirty="0" smtClean="0">
                <a:solidFill>
                  <a:srgbClr val="C00000"/>
                </a:solidFill>
              </a:rPr>
              <a:t>metode pencampuran</a:t>
            </a:r>
            <a:endParaRPr lang="id-ID" sz="2000" b="1" dirty="0">
              <a:solidFill>
                <a:srgbClr val="C00000"/>
              </a:solidFill>
            </a:endParaRPr>
          </a:p>
        </p:txBody>
      </p:sp>
      <p:cxnSp>
        <p:nvCxnSpPr>
          <p:cNvPr id="41" name="Straight Connector 40"/>
          <p:cNvCxnSpPr/>
          <p:nvPr/>
        </p:nvCxnSpPr>
        <p:spPr>
          <a:xfrm>
            <a:off x="2608496" y="5306444"/>
            <a:ext cx="628256" cy="0"/>
          </a:xfrm>
          <a:prstGeom prst="line">
            <a:avLst/>
          </a:prstGeom>
        </p:spPr>
        <p:style>
          <a:lnRef idx="2">
            <a:schemeClr val="dk1"/>
          </a:lnRef>
          <a:fillRef idx="0">
            <a:schemeClr val="dk1"/>
          </a:fillRef>
          <a:effectRef idx="1">
            <a:schemeClr val="dk1"/>
          </a:effectRef>
          <a:fontRef idx="minor">
            <a:schemeClr val="tx1"/>
          </a:fontRef>
        </p:style>
      </p:cxnSp>
      <p:cxnSp>
        <p:nvCxnSpPr>
          <p:cNvPr id="47" name="Straight Connector 46"/>
          <p:cNvCxnSpPr/>
          <p:nvPr/>
        </p:nvCxnSpPr>
        <p:spPr>
          <a:xfrm>
            <a:off x="3249760" y="4747175"/>
            <a:ext cx="0" cy="1584176"/>
          </a:xfrm>
          <a:prstGeom prst="line">
            <a:avLst/>
          </a:prstGeom>
        </p:spPr>
        <p:style>
          <a:lnRef idx="2">
            <a:schemeClr val="dk1"/>
          </a:lnRef>
          <a:fillRef idx="0">
            <a:schemeClr val="dk1"/>
          </a:fillRef>
          <a:effectRef idx="1">
            <a:schemeClr val="dk1"/>
          </a:effectRef>
          <a:fontRef idx="minor">
            <a:schemeClr val="tx1"/>
          </a:fontRef>
        </p:style>
      </p:cxnSp>
      <p:sp>
        <p:nvSpPr>
          <p:cNvPr id="48" name="Rectangle 47"/>
          <p:cNvSpPr/>
          <p:nvPr/>
        </p:nvSpPr>
        <p:spPr>
          <a:xfrm>
            <a:off x="4268705" y="4577025"/>
            <a:ext cx="3389313" cy="1754326"/>
          </a:xfrm>
          <a:prstGeom prst="rect">
            <a:avLst/>
          </a:prstGeom>
        </p:spPr>
        <p:txBody>
          <a:bodyPr wrap="square">
            <a:spAutoFit/>
          </a:bodyPr>
          <a:lstStyle/>
          <a:p>
            <a:r>
              <a:rPr lang="id-ID" b="1" dirty="0" smtClean="0"/>
              <a:t>campuran </a:t>
            </a:r>
            <a:r>
              <a:rPr lang="id-ID" b="1" dirty="0"/>
              <a:t>dingin (cold </a:t>
            </a:r>
            <a:r>
              <a:rPr lang="id-ID" b="1" dirty="0" smtClean="0"/>
              <a:t>mix)</a:t>
            </a:r>
          </a:p>
          <a:p>
            <a:endParaRPr lang="id-ID" b="1" dirty="0" smtClean="0"/>
          </a:p>
          <a:p>
            <a:endParaRPr lang="id-ID" b="1" dirty="0"/>
          </a:p>
          <a:p>
            <a:r>
              <a:rPr lang="id-ID" b="1" dirty="0" smtClean="0"/>
              <a:t>hangat </a:t>
            </a:r>
            <a:r>
              <a:rPr lang="id-ID" b="1" dirty="0"/>
              <a:t>(warm mix) </a:t>
            </a:r>
            <a:endParaRPr lang="id-ID" b="1" dirty="0" smtClean="0"/>
          </a:p>
          <a:p>
            <a:endParaRPr lang="id-ID" b="1" dirty="0"/>
          </a:p>
          <a:p>
            <a:r>
              <a:rPr lang="id-ID" b="1" dirty="0" smtClean="0"/>
              <a:t> </a:t>
            </a:r>
            <a:r>
              <a:rPr lang="id-ID" b="1" dirty="0"/>
              <a:t>panas (hot mix). </a:t>
            </a:r>
          </a:p>
        </p:txBody>
      </p:sp>
      <p:cxnSp>
        <p:nvCxnSpPr>
          <p:cNvPr id="49" name="Straight Arrow Connector 48"/>
          <p:cNvCxnSpPr/>
          <p:nvPr/>
        </p:nvCxnSpPr>
        <p:spPr>
          <a:xfrm>
            <a:off x="3238105" y="4758169"/>
            <a:ext cx="792088" cy="0"/>
          </a:xfrm>
          <a:prstGeom prst="straightConnector1">
            <a:avLst/>
          </a:prstGeom>
        </p:spPr>
        <p:style>
          <a:lnRef idx="2">
            <a:schemeClr val="dk1"/>
          </a:lnRef>
          <a:fillRef idx="0">
            <a:schemeClr val="dk1"/>
          </a:fillRef>
          <a:effectRef idx="1">
            <a:schemeClr val="dk1"/>
          </a:effectRef>
          <a:fontRef idx="minor">
            <a:schemeClr val="tx1"/>
          </a:fontRef>
        </p:style>
      </p:cxnSp>
      <p:cxnSp>
        <p:nvCxnSpPr>
          <p:cNvPr id="50" name="Straight Arrow Connector 49"/>
          <p:cNvCxnSpPr/>
          <p:nvPr/>
        </p:nvCxnSpPr>
        <p:spPr>
          <a:xfrm>
            <a:off x="3231725" y="5649054"/>
            <a:ext cx="792088" cy="0"/>
          </a:xfrm>
          <a:prstGeom prst="straightConnector1">
            <a:avLst/>
          </a:prstGeom>
        </p:spPr>
        <p:style>
          <a:lnRef idx="2">
            <a:schemeClr val="dk1"/>
          </a:lnRef>
          <a:fillRef idx="0">
            <a:schemeClr val="dk1"/>
          </a:fillRef>
          <a:effectRef idx="1">
            <a:schemeClr val="dk1"/>
          </a:effectRef>
          <a:fontRef idx="minor">
            <a:schemeClr val="tx1"/>
          </a:fontRef>
        </p:style>
      </p:cxnSp>
      <p:cxnSp>
        <p:nvCxnSpPr>
          <p:cNvPr id="51" name="Straight Arrow Connector 50"/>
          <p:cNvCxnSpPr/>
          <p:nvPr/>
        </p:nvCxnSpPr>
        <p:spPr>
          <a:xfrm>
            <a:off x="3249760" y="6331351"/>
            <a:ext cx="792088" cy="0"/>
          </a:xfrm>
          <a:prstGeom prst="straightConnector1">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565393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2" name="Rectangle 11"/>
          <p:cNvSpPr/>
          <p:nvPr/>
        </p:nvSpPr>
        <p:spPr>
          <a:xfrm>
            <a:off x="389026" y="476672"/>
            <a:ext cx="7344816"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id-ID" sz="2400" b="1" dirty="0" smtClean="0">
                <a:solidFill>
                  <a:srgbClr val="002060"/>
                </a:solidFill>
              </a:rPr>
              <a:t>Hot Rolled Asphalt</a:t>
            </a:r>
            <a:endParaRPr lang="id-ID" sz="2400" b="1" dirty="0">
              <a:solidFill>
                <a:srgbClr val="002060"/>
              </a:solidFill>
            </a:endParaRPr>
          </a:p>
        </p:txBody>
      </p:sp>
      <p:sp>
        <p:nvSpPr>
          <p:cNvPr id="4" name="Rectangle 3"/>
          <p:cNvSpPr/>
          <p:nvPr/>
        </p:nvSpPr>
        <p:spPr>
          <a:xfrm>
            <a:off x="347035" y="1124744"/>
            <a:ext cx="4008941" cy="4401205"/>
          </a:xfrm>
          <a:prstGeom prst="rect">
            <a:avLst/>
          </a:prstGeom>
        </p:spPr>
        <p:txBody>
          <a:bodyPr wrap="square">
            <a:spAutoFit/>
          </a:bodyPr>
          <a:lstStyle/>
          <a:p>
            <a:pPr marL="285750" indent="-285750">
              <a:buFont typeface="Arial" panose="020B0604020202020204" pitchFamily="34" charset="0"/>
              <a:buChar char="•"/>
            </a:pPr>
            <a:r>
              <a:rPr lang="id-ID" sz="2000" dirty="0"/>
              <a:t>jenis campuran bergradasi </a:t>
            </a:r>
            <a:r>
              <a:rPr lang="id-ID" sz="2000" dirty="0" smtClean="0"/>
              <a:t>senjang</a:t>
            </a:r>
          </a:p>
          <a:p>
            <a:pPr marL="285750" indent="-285750">
              <a:buFont typeface="Arial" panose="020B0604020202020204" pitchFamily="34" charset="0"/>
              <a:buChar char="•"/>
            </a:pPr>
            <a:r>
              <a:rPr lang="id-ID" sz="2000" dirty="0"/>
              <a:t>menggunakan sedikit agregat berukuran sedang (2,36 sampai 10 mm) dan mengandung banyak mortar, campuran agregat halus dengan bitumen serta filler yang dicampur dengan sedikit agregat kasar.</a:t>
            </a:r>
            <a:r>
              <a:rPr lang="id-ID" sz="2000" dirty="0" smtClean="0"/>
              <a:t> </a:t>
            </a:r>
          </a:p>
          <a:p>
            <a:r>
              <a:rPr lang="id-ID" sz="2000" b="1" u="sng" dirty="0" smtClean="0"/>
              <a:t>Sifat :</a:t>
            </a:r>
          </a:p>
          <a:p>
            <a:pPr marL="342900" indent="-342900">
              <a:buFont typeface="Wingdings" panose="05000000000000000000" pitchFamily="2" charset="2"/>
              <a:buChar char="ü"/>
            </a:pPr>
            <a:r>
              <a:rPr lang="id-ID" sz="2000" dirty="0" smtClean="0"/>
              <a:t>durabilitas </a:t>
            </a:r>
            <a:r>
              <a:rPr lang="id-ID" sz="2000" dirty="0"/>
              <a:t>tinggi </a:t>
            </a:r>
            <a:r>
              <a:rPr lang="id-ID" sz="2000" dirty="0" smtClean="0"/>
              <a:t>(tahan cuaca)</a:t>
            </a:r>
            <a:endParaRPr lang="id-ID" sz="2000" dirty="0"/>
          </a:p>
          <a:p>
            <a:pPr marL="342900" indent="-342900">
              <a:buFont typeface="Wingdings" panose="05000000000000000000" pitchFamily="2" charset="2"/>
              <a:buChar char="ü"/>
            </a:pPr>
            <a:r>
              <a:rPr lang="id-ID" sz="2000" dirty="0" smtClean="0"/>
              <a:t>Tahan terhadap retak</a:t>
            </a:r>
          </a:p>
          <a:p>
            <a:pPr marL="342900" indent="-342900">
              <a:buFont typeface="Wingdings" panose="05000000000000000000" pitchFamily="2" charset="2"/>
              <a:buChar char="ü"/>
            </a:pPr>
            <a:r>
              <a:rPr lang="id-ID" sz="2000" dirty="0" smtClean="0"/>
              <a:t>Memberikan skid resistance yang baik</a:t>
            </a:r>
            <a:endParaRPr lang="id-ID" sz="2000" dirty="0"/>
          </a:p>
        </p:txBody>
      </p:sp>
      <p:pic>
        <p:nvPicPr>
          <p:cNvPr id="4915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80046" y="1282871"/>
            <a:ext cx="2751172" cy="3929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932040" y="2726001"/>
            <a:ext cx="995785" cy="369332"/>
          </a:xfrm>
          <a:prstGeom prst="rect">
            <a:avLst/>
          </a:prstGeom>
          <a:noFill/>
        </p:spPr>
        <p:txBody>
          <a:bodyPr wrap="none" rtlCol="0">
            <a:spAutoFit/>
          </a:bodyPr>
          <a:lstStyle/>
          <a:p>
            <a:r>
              <a:rPr lang="id-ID" b="1" dirty="0" smtClean="0">
                <a:solidFill>
                  <a:srgbClr val="FFFF00"/>
                </a:solidFill>
              </a:rPr>
              <a:t>chipping</a:t>
            </a:r>
            <a:endParaRPr lang="id-ID" b="1" dirty="0">
              <a:solidFill>
                <a:srgbClr val="FFFF00"/>
              </a:solidFill>
            </a:endParaRPr>
          </a:p>
        </p:txBody>
      </p:sp>
      <p:sp>
        <p:nvSpPr>
          <p:cNvPr id="13" name="TextBox 12"/>
          <p:cNvSpPr txBox="1"/>
          <p:nvPr/>
        </p:nvSpPr>
        <p:spPr>
          <a:xfrm>
            <a:off x="6372200" y="2878401"/>
            <a:ext cx="1242648" cy="369332"/>
          </a:xfrm>
          <a:prstGeom prst="rect">
            <a:avLst/>
          </a:prstGeom>
          <a:noFill/>
        </p:spPr>
        <p:txBody>
          <a:bodyPr wrap="none" rtlCol="0">
            <a:spAutoFit/>
          </a:bodyPr>
          <a:lstStyle/>
          <a:p>
            <a:r>
              <a:rPr lang="id-ID" b="1" dirty="0" smtClean="0">
                <a:solidFill>
                  <a:srgbClr val="FFFF00"/>
                </a:solidFill>
              </a:rPr>
              <a:t>unchipping</a:t>
            </a:r>
            <a:endParaRPr lang="id-ID" b="1" dirty="0">
              <a:solidFill>
                <a:srgbClr val="FFFF00"/>
              </a:solidFill>
            </a:endParaRPr>
          </a:p>
        </p:txBody>
      </p:sp>
    </p:spTree>
    <p:extLst>
      <p:ext uri="{BB962C8B-B14F-4D97-AF65-F5344CB8AC3E}">
        <p14:creationId xmlns:p14="http://schemas.microsoft.com/office/powerpoint/2010/main" val="289526531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2" name="Rectangle 11"/>
          <p:cNvSpPr/>
          <p:nvPr/>
        </p:nvSpPr>
        <p:spPr>
          <a:xfrm>
            <a:off x="389026" y="476672"/>
            <a:ext cx="7344816"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r>
              <a:rPr lang="id-ID" sz="2400" b="1" dirty="0" smtClean="0">
                <a:solidFill>
                  <a:srgbClr val="002060"/>
                </a:solidFill>
              </a:rPr>
              <a:t>Hot </a:t>
            </a:r>
            <a:r>
              <a:rPr lang="id-ID" sz="2400" b="1" dirty="0">
                <a:solidFill>
                  <a:srgbClr val="002060"/>
                </a:solidFill>
              </a:rPr>
              <a:t>Rolled Sheet (HRS) atau LATASTON (Lapis Tipis Aspal Beton)</a:t>
            </a:r>
          </a:p>
        </p:txBody>
      </p:sp>
      <p:sp>
        <p:nvSpPr>
          <p:cNvPr id="4" name="Rectangle 3"/>
          <p:cNvSpPr/>
          <p:nvPr/>
        </p:nvSpPr>
        <p:spPr>
          <a:xfrm>
            <a:off x="339769" y="1628800"/>
            <a:ext cx="7112551" cy="2862322"/>
          </a:xfrm>
          <a:prstGeom prst="rect">
            <a:avLst/>
          </a:prstGeom>
        </p:spPr>
        <p:txBody>
          <a:bodyPr wrap="square">
            <a:spAutoFit/>
          </a:bodyPr>
          <a:lstStyle/>
          <a:p>
            <a:pPr marL="342900" indent="-342900">
              <a:buFont typeface="Arial" panose="020B0604020202020204" pitchFamily="34" charset="0"/>
              <a:buChar char="•"/>
            </a:pPr>
            <a:r>
              <a:rPr lang="id-ID" sz="2000" dirty="0"/>
              <a:t>Merupakan campuran yang dirancang </a:t>
            </a:r>
            <a:r>
              <a:rPr lang="id-ID" sz="2000" dirty="0" smtClean="0"/>
              <a:t>untuk lapisan penutup dengan </a:t>
            </a:r>
            <a:r>
              <a:rPr lang="id-ID" sz="2000" dirty="0"/>
              <a:t>kadar aspal yang tinggi agar perkerasan memiliki </a:t>
            </a:r>
            <a:r>
              <a:rPr lang="id-ID" sz="2000" dirty="0" smtClean="0"/>
              <a:t>Gradasi </a:t>
            </a:r>
            <a:r>
              <a:rPr lang="id-ID" sz="2000" dirty="0"/>
              <a:t>yang digunakan adalah senjang. </a:t>
            </a:r>
            <a:endParaRPr lang="id-ID" sz="2000" dirty="0" smtClean="0"/>
          </a:p>
          <a:p>
            <a:pPr marL="342900" indent="-342900">
              <a:buFont typeface="Arial" panose="020B0604020202020204" pitchFamily="34" charset="0"/>
              <a:buChar char="•"/>
            </a:pPr>
            <a:r>
              <a:rPr lang="id-ID" sz="2000" dirty="0" smtClean="0"/>
              <a:t>Dicampur dalam keadaan panas (hotmix)</a:t>
            </a:r>
          </a:p>
          <a:p>
            <a:pPr marL="342900" indent="-342900">
              <a:buFont typeface="Arial" panose="020B0604020202020204" pitchFamily="34" charset="0"/>
              <a:buChar char="•"/>
            </a:pPr>
            <a:r>
              <a:rPr lang="id-ID" sz="2000" dirty="0" smtClean="0"/>
              <a:t>termasuk </a:t>
            </a:r>
            <a:r>
              <a:rPr lang="id-ID" sz="2000" dirty="0"/>
              <a:t>dalam lapisan yang tidak memiliki nilai </a:t>
            </a:r>
            <a:r>
              <a:rPr lang="id-ID" sz="2000" dirty="0" smtClean="0"/>
              <a:t>struktural</a:t>
            </a:r>
            <a:endParaRPr lang="id-ID" sz="2000" b="1" u="sng" dirty="0" smtClean="0"/>
          </a:p>
          <a:p>
            <a:r>
              <a:rPr lang="id-ID" sz="2000" b="1" u="sng" dirty="0" smtClean="0"/>
              <a:t>Sifat :</a:t>
            </a:r>
          </a:p>
          <a:p>
            <a:pPr marL="342900" indent="-342900">
              <a:buFont typeface="Wingdings" panose="05000000000000000000" pitchFamily="2" charset="2"/>
              <a:buChar char="ü"/>
            </a:pPr>
            <a:r>
              <a:rPr lang="id-ID" sz="2000" dirty="0"/>
              <a:t>fleksibilitas tinggi, </a:t>
            </a:r>
            <a:r>
              <a:rPr lang="id-ID" sz="2000" dirty="0" smtClean="0"/>
              <a:t>awet</a:t>
            </a:r>
          </a:p>
          <a:p>
            <a:pPr marL="342900" indent="-342900">
              <a:buFont typeface="Wingdings" panose="05000000000000000000" pitchFamily="2" charset="2"/>
              <a:buChar char="ü"/>
            </a:pPr>
            <a:r>
              <a:rPr lang="id-ID" sz="2000" dirty="0" smtClean="0"/>
              <a:t>tahan </a:t>
            </a:r>
            <a:r>
              <a:rPr lang="id-ID" sz="2000" dirty="0"/>
              <a:t>terhadap kelelahan (fatique</a:t>
            </a:r>
            <a:r>
              <a:rPr lang="id-ID" sz="2000" dirty="0" smtClean="0"/>
              <a:t>).</a:t>
            </a:r>
          </a:p>
          <a:p>
            <a:pPr marL="342900" indent="-342900">
              <a:buFont typeface="Wingdings" panose="05000000000000000000" pitchFamily="2" charset="2"/>
              <a:buChar char="ü"/>
            </a:pPr>
            <a:r>
              <a:rPr lang="id-ID" sz="2000" dirty="0" smtClean="0"/>
              <a:t>Kedap air</a:t>
            </a:r>
            <a:endParaRPr lang="id-ID" sz="2000" dirty="0"/>
          </a:p>
        </p:txBody>
      </p:sp>
    </p:spTree>
    <p:extLst>
      <p:ext uri="{BB962C8B-B14F-4D97-AF65-F5344CB8AC3E}">
        <p14:creationId xmlns:p14="http://schemas.microsoft.com/office/powerpoint/2010/main" val="24311139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2" name="Rectangle 11"/>
          <p:cNvSpPr/>
          <p:nvPr/>
        </p:nvSpPr>
        <p:spPr>
          <a:xfrm>
            <a:off x="389026" y="476672"/>
            <a:ext cx="7344816"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r>
              <a:rPr lang="id-ID" sz="2400" b="1" dirty="0" smtClean="0">
                <a:solidFill>
                  <a:srgbClr val="002060"/>
                </a:solidFill>
              </a:rPr>
              <a:t>Asphalt </a:t>
            </a:r>
            <a:r>
              <a:rPr lang="id-ID" sz="2400" b="1" dirty="0">
                <a:solidFill>
                  <a:srgbClr val="002060"/>
                </a:solidFill>
              </a:rPr>
              <a:t>Concrete (AC) atau Laston</a:t>
            </a:r>
          </a:p>
        </p:txBody>
      </p:sp>
      <p:sp>
        <p:nvSpPr>
          <p:cNvPr id="4" name="Rectangle 3"/>
          <p:cNvSpPr/>
          <p:nvPr/>
        </p:nvSpPr>
        <p:spPr>
          <a:xfrm>
            <a:off x="251520" y="1268760"/>
            <a:ext cx="7112551" cy="2246769"/>
          </a:xfrm>
          <a:prstGeom prst="rect">
            <a:avLst/>
          </a:prstGeom>
        </p:spPr>
        <p:txBody>
          <a:bodyPr wrap="square">
            <a:spAutoFit/>
          </a:bodyPr>
          <a:lstStyle/>
          <a:p>
            <a:pPr marL="342900" indent="-342900">
              <a:buFont typeface="Arial" panose="020B0604020202020204" pitchFamily="34" charset="0"/>
              <a:buChar char="•"/>
            </a:pPr>
            <a:r>
              <a:rPr lang="id-ID" sz="2000" dirty="0"/>
              <a:t>Lapisan ini mulai dikembangkan di Amerika Serikat, sebagai campuran yang memiliki kekakuan yang tinggi dan perkerasan yang kuat terhadap beban berat </a:t>
            </a:r>
            <a:endParaRPr lang="id-ID" sz="2000" dirty="0" smtClean="0"/>
          </a:p>
          <a:p>
            <a:pPr marL="342900" indent="-342900">
              <a:buFont typeface="Arial" panose="020B0604020202020204" pitchFamily="34" charset="0"/>
              <a:buChar char="•"/>
            </a:pPr>
            <a:r>
              <a:rPr lang="id-ID" sz="2000" dirty="0"/>
              <a:t>Struktur AC yang lebih kaku dibandingkan HRA dan aspal mastik ini membutuhkan lapisan di bawahnya yang lebih kuat dan </a:t>
            </a:r>
            <a:r>
              <a:rPr lang="id-ID" sz="2000" dirty="0" smtClean="0"/>
              <a:t>stabil</a:t>
            </a:r>
          </a:p>
          <a:p>
            <a:pPr marL="342900" indent="-342900">
              <a:buFont typeface="Arial" panose="020B0604020202020204" pitchFamily="34" charset="0"/>
              <a:buChar char="•"/>
            </a:pPr>
            <a:r>
              <a:rPr lang="id-ID" sz="2000" dirty="0" smtClean="0"/>
              <a:t>Gradasi menerus dan dicampur dalam keadaan panas</a:t>
            </a:r>
          </a:p>
        </p:txBody>
      </p:sp>
      <p:sp>
        <p:nvSpPr>
          <p:cNvPr id="2" name="TextBox 1"/>
          <p:cNvSpPr txBox="1"/>
          <p:nvPr/>
        </p:nvSpPr>
        <p:spPr>
          <a:xfrm>
            <a:off x="389026" y="4005064"/>
            <a:ext cx="3270447" cy="400110"/>
          </a:xfrm>
          <a:prstGeom prst="rect">
            <a:avLst/>
          </a:prstGeom>
          <a:noFill/>
        </p:spPr>
        <p:txBody>
          <a:bodyPr wrap="none" rtlCol="0">
            <a:spAutoFit/>
          </a:bodyPr>
          <a:lstStyle/>
          <a:p>
            <a:r>
              <a:rPr lang="id-ID" sz="2000" b="1" dirty="0" smtClean="0"/>
              <a:t>Di Indonesia dibagi menjadi :</a:t>
            </a:r>
            <a:endParaRPr lang="id-ID" b="1" dirty="0"/>
          </a:p>
        </p:txBody>
      </p:sp>
    </p:spTree>
    <p:extLst>
      <p:ext uri="{BB962C8B-B14F-4D97-AF65-F5344CB8AC3E}">
        <p14:creationId xmlns:p14="http://schemas.microsoft.com/office/powerpoint/2010/main" val="35138242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3" name="TextBox 2"/>
          <p:cNvSpPr txBox="1"/>
          <p:nvPr/>
        </p:nvSpPr>
        <p:spPr>
          <a:xfrm>
            <a:off x="539552" y="620688"/>
            <a:ext cx="2958695"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d-ID" sz="2000" b="1" dirty="0" smtClean="0"/>
              <a:t>LASTON (lapis aspal beton</a:t>
            </a:r>
            <a:endParaRPr lang="id-ID" sz="2000" b="1" dirty="0"/>
          </a:p>
        </p:txBody>
      </p:sp>
      <p:sp>
        <p:nvSpPr>
          <p:cNvPr id="7" name="Rectangle 6"/>
          <p:cNvSpPr/>
          <p:nvPr/>
        </p:nvSpPr>
        <p:spPr>
          <a:xfrm>
            <a:off x="532562" y="1268760"/>
            <a:ext cx="7279798" cy="923330"/>
          </a:xfrm>
          <a:prstGeom prst="rect">
            <a:avLst/>
          </a:prstGeom>
        </p:spPr>
        <p:txBody>
          <a:bodyPr wrap="square">
            <a:spAutoFit/>
          </a:bodyPr>
          <a:lstStyle/>
          <a:p>
            <a:r>
              <a:rPr lang="id-ID" dirty="0" smtClean="0"/>
              <a:t>Terdiri dari campuran aspal keras (AC) dan agregat yang memilki gradasi menerus , dicampur dihampar dan dipadatkan pada suhu tertentu . Digunakan sebagai lapis permukaan yag struktural dan lapis pondasi </a:t>
            </a:r>
            <a:endParaRPr lang="id-ID" dirty="0"/>
          </a:p>
        </p:txBody>
      </p:sp>
      <p:sp>
        <p:nvSpPr>
          <p:cNvPr id="13" name="TextBox 12"/>
          <p:cNvSpPr txBox="1"/>
          <p:nvPr/>
        </p:nvSpPr>
        <p:spPr>
          <a:xfrm>
            <a:off x="574772" y="2564904"/>
            <a:ext cx="3792128"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d-ID" sz="2000" b="1" dirty="0" smtClean="0"/>
              <a:t>LATASTON (lapis tipis aspal beton)</a:t>
            </a:r>
            <a:endParaRPr lang="id-ID" sz="2000" b="1" dirty="0"/>
          </a:p>
        </p:txBody>
      </p:sp>
      <p:sp>
        <p:nvSpPr>
          <p:cNvPr id="8" name="Rectangle 7"/>
          <p:cNvSpPr/>
          <p:nvPr/>
        </p:nvSpPr>
        <p:spPr>
          <a:xfrm>
            <a:off x="507639" y="3295289"/>
            <a:ext cx="7279798" cy="646331"/>
          </a:xfrm>
          <a:prstGeom prst="rect">
            <a:avLst/>
          </a:prstGeom>
        </p:spPr>
        <p:txBody>
          <a:bodyPr wrap="square">
            <a:spAutoFit/>
          </a:bodyPr>
          <a:lstStyle/>
          <a:p>
            <a:r>
              <a:rPr lang="id-ID" dirty="0" smtClean="0"/>
              <a:t>Lapis penutup yang terdiri dari campuran agregat gradasi menerus, digunakan sebagai lapis permukaan struktural . </a:t>
            </a:r>
            <a:endParaRPr lang="id-ID" dirty="0"/>
          </a:p>
        </p:txBody>
      </p:sp>
    </p:spTree>
    <p:extLst>
      <p:ext uri="{BB962C8B-B14F-4D97-AF65-F5344CB8AC3E}">
        <p14:creationId xmlns:p14="http://schemas.microsoft.com/office/powerpoint/2010/main" val="17865588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3" name="TextBox 2"/>
          <p:cNvSpPr txBox="1"/>
          <p:nvPr/>
        </p:nvSpPr>
        <p:spPr>
          <a:xfrm>
            <a:off x="539552" y="620688"/>
            <a:ext cx="3815275"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d-ID" sz="2000" b="1" dirty="0" smtClean="0"/>
              <a:t>LAPEN (Lapis Penetrasi Makadam)</a:t>
            </a:r>
            <a:endParaRPr lang="id-ID" sz="2000" b="1" dirty="0"/>
          </a:p>
        </p:txBody>
      </p:sp>
      <p:sp>
        <p:nvSpPr>
          <p:cNvPr id="7" name="Rectangle 6"/>
          <p:cNvSpPr/>
          <p:nvPr/>
        </p:nvSpPr>
        <p:spPr>
          <a:xfrm>
            <a:off x="532562" y="1268760"/>
            <a:ext cx="7279798" cy="1477328"/>
          </a:xfrm>
          <a:prstGeom prst="rect">
            <a:avLst/>
          </a:prstGeom>
        </p:spPr>
        <p:txBody>
          <a:bodyPr wrap="square">
            <a:spAutoFit/>
          </a:bodyPr>
          <a:lstStyle/>
          <a:p>
            <a:r>
              <a:rPr lang="id-ID" dirty="0" smtClean="0"/>
              <a:t>terdiri </a:t>
            </a:r>
            <a:r>
              <a:rPr lang="id-ID" dirty="0"/>
              <a:t>dari agregat pokok dan agregat pengunci dengan gradasi terbuka dan seragam yang diikat dengan aspal yang disemprotkan diatasnya dan dipadatkan lapis demi lapis. Umumnya sebagai lapis pondasi dan </a:t>
            </a:r>
            <a:r>
              <a:rPr lang="id-ID" u="sng" dirty="0"/>
              <a:t>lapis permukaan</a:t>
            </a:r>
            <a:r>
              <a:rPr lang="id-ID" dirty="0"/>
              <a:t> (harus diberi lapis penutup). Sifatnya kurang kedap air, permukaan kasar, </a:t>
            </a:r>
            <a:r>
              <a:rPr lang="id-ID" u="sng" dirty="0"/>
              <a:t>memiliki nilai struktural </a:t>
            </a:r>
            <a:r>
              <a:rPr lang="id-ID" dirty="0"/>
              <a:t>dan cukup kenyal.</a:t>
            </a:r>
          </a:p>
        </p:txBody>
      </p:sp>
      <p:sp>
        <p:nvSpPr>
          <p:cNvPr id="13" name="TextBox 12"/>
          <p:cNvSpPr txBox="1"/>
          <p:nvPr/>
        </p:nvSpPr>
        <p:spPr>
          <a:xfrm>
            <a:off x="570819" y="3284984"/>
            <a:ext cx="3486724"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d-ID" sz="2000" b="1" dirty="0" smtClean="0"/>
              <a:t>LATASIR (Lapis tipis aspal pasir)</a:t>
            </a:r>
            <a:endParaRPr lang="id-ID" sz="2000" b="1" dirty="0"/>
          </a:p>
        </p:txBody>
      </p:sp>
      <p:sp>
        <p:nvSpPr>
          <p:cNvPr id="8" name="Rectangle 7"/>
          <p:cNvSpPr/>
          <p:nvPr/>
        </p:nvSpPr>
        <p:spPr>
          <a:xfrm>
            <a:off x="532562" y="3995678"/>
            <a:ext cx="7279798" cy="1477328"/>
          </a:xfrm>
          <a:prstGeom prst="rect">
            <a:avLst/>
          </a:prstGeom>
        </p:spPr>
        <p:txBody>
          <a:bodyPr wrap="square">
            <a:spAutoFit/>
          </a:bodyPr>
          <a:lstStyle/>
          <a:p>
            <a:r>
              <a:rPr lang="id-ID" dirty="0" smtClean="0"/>
              <a:t>terdiri </a:t>
            </a:r>
            <a:r>
              <a:rPr lang="id-ID" dirty="0"/>
              <a:t>atas aspal dan pasir bergradasi menerus yang dicampur pada suhu minimum 120⁰C dan dipadatkan pada suhu 98 -110⁰C. Fungsinya sebagai </a:t>
            </a:r>
            <a:r>
              <a:rPr lang="id-ID" u="sng" dirty="0"/>
              <a:t>lapis penutup, lapis aus </a:t>
            </a:r>
            <a:r>
              <a:rPr lang="id-ID" dirty="0"/>
              <a:t>dan memberikan permukaan jalan yang tidak licin dan rata. Sifatnya kedap air dan kenyal, </a:t>
            </a:r>
            <a:r>
              <a:rPr lang="id-ID" u="sng" dirty="0" smtClean="0"/>
              <a:t>non-struktural</a:t>
            </a:r>
            <a:r>
              <a:rPr lang="id-ID" dirty="0"/>
              <a:t>, cocok untuk lalu lintas ringan sampai sedang dan melapisi permukaan lantai jembatan beton. </a:t>
            </a:r>
          </a:p>
        </p:txBody>
      </p:sp>
    </p:spTree>
    <p:extLst>
      <p:ext uri="{BB962C8B-B14F-4D97-AF65-F5344CB8AC3E}">
        <p14:creationId xmlns:p14="http://schemas.microsoft.com/office/powerpoint/2010/main" val="30147257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3" name="TextBox 2"/>
          <p:cNvSpPr txBox="1"/>
          <p:nvPr/>
        </p:nvSpPr>
        <p:spPr>
          <a:xfrm>
            <a:off x="539552" y="620688"/>
            <a:ext cx="2567498"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d-ID" sz="2000" b="1" dirty="0" smtClean="0"/>
              <a:t>BURAS (leburan aspal)</a:t>
            </a:r>
            <a:endParaRPr lang="id-ID" sz="2000" b="1" dirty="0"/>
          </a:p>
        </p:txBody>
      </p:sp>
      <p:sp>
        <p:nvSpPr>
          <p:cNvPr id="7" name="Rectangle 6"/>
          <p:cNvSpPr/>
          <p:nvPr/>
        </p:nvSpPr>
        <p:spPr>
          <a:xfrm>
            <a:off x="417644" y="1268760"/>
            <a:ext cx="7279798" cy="1477328"/>
          </a:xfrm>
          <a:prstGeom prst="rect">
            <a:avLst/>
          </a:prstGeom>
        </p:spPr>
        <p:txBody>
          <a:bodyPr wrap="square">
            <a:spAutoFit/>
          </a:bodyPr>
          <a:lstStyle/>
          <a:p>
            <a:r>
              <a:rPr lang="id-ID" dirty="0"/>
              <a:t>Campuran yang terdiri atas aspal taburan pasir dengan ukuran maksimum 3/8 “. Berfungsi sebagai </a:t>
            </a:r>
            <a:r>
              <a:rPr lang="id-ID" u="sng" dirty="0"/>
              <a:t>lapis penutup </a:t>
            </a:r>
            <a:r>
              <a:rPr lang="id-ID" dirty="0"/>
              <a:t>yang menjaga permukaan tidak berdebu, kedap air, tidak licin dan mencegah lepasnya butiran halus serta </a:t>
            </a:r>
            <a:r>
              <a:rPr lang="id-ID" dirty="0" smtClean="0"/>
              <a:t>sebagai </a:t>
            </a:r>
            <a:r>
              <a:rPr lang="id-ID" u="sng" dirty="0" smtClean="0"/>
              <a:t>non struktural</a:t>
            </a:r>
            <a:r>
              <a:rPr lang="id-ID" dirty="0"/>
              <a:t>. Digunakan  pada jalan yang belum beraspal dengan kondisi yang sudah stabil. Termasuk jenis konstruksi segregasi.</a:t>
            </a:r>
          </a:p>
        </p:txBody>
      </p:sp>
      <p:sp>
        <p:nvSpPr>
          <p:cNvPr id="13" name="TextBox 12"/>
          <p:cNvSpPr txBox="1"/>
          <p:nvPr/>
        </p:nvSpPr>
        <p:spPr>
          <a:xfrm>
            <a:off x="570819" y="3284984"/>
            <a:ext cx="3641446"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lvl="0"/>
            <a:r>
              <a:rPr lang="id-ID" sz="2000" b="1" dirty="0"/>
              <a:t>BURTU (leburan aspal satu lapis)</a:t>
            </a:r>
            <a:endParaRPr lang="id-ID" sz="2000" dirty="0"/>
          </a:p>
        </p:txBody>
      </p:sp>
      <p:sp>
        <p:nvSpPr>
          <p:cNvPr id="2" name="Rectangle 1"/>
          <p:cNvSpPr/>
          <p:nvPr/>
        </p:nvSpPr>
        <p:spPr>
          <a:xfrm>
            <a:off x="526676" y="4005064"/>
            <a:ext cx="6997652" cy="1477328"/>
          </a:xfrm>
          <a:prstGeom prst="rect">
            <a:avLst/>
          </a:prstGeom>
        </p:spPr>
        <p:txBody>
          <a:bodyPr wrap="square">
            <a:spAutoFit/>
          </a:bodyPr>
          <a:lstStyle/>
          <a:p>
            <a:r>
              <a:rPr lang="id-ID" dirty="0"/>
              <a:t>Campuran ini sama dengan buras, tetapi dengan leburan satu lapis agregat bergradasi seragam dengan tebal maksimum 20 mm. Berfungsi menjaga agar permukaan tidak berdebu, mencegah air masuk, dan memperbaiki tekstur permukaan. Bersifat kedap air, kenyal </a:t>
            </a:r>
            <a:r>
              <a:rPr lang="id-ID" dirty="0" smtClean="0"/>
              <a:t>,</a:t>
            </a:r>
            <a:r>
              <a:rPr lang="id-ID" u="sng" dirty="0" smtClean="0"/>
              <a:t>non- </a:t>
            </a:r>
            <a:r>
              <a:rPr lang="id-ID" u="sng" dirty="0"/>
              <a:t>struktural</a:t>
            </a:r>
            <a:r>
              <a:rPr lang="id-ID" dirty="0"/>
              <a:t> dan tidak licin. </a:t>
            </a:r>
          </a:p>
        </p:txBody>
      </p:sp>
    </p:spTree>
    <p:extLst>
      <p:ext uri="{BB962C8B-B14F-4D97-AF65-F5344CB8AC3E}">
        <p14:creationId xmlns:p14="http://schemas.microsoft.com/office/powerpoint/2010/main" val="1345253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3" name="TextBox 2"/>
          <p:cNvSpPr txBox="1"/>
          <p:nvPr/>
        </p:nvSpPr>
        <p:spPr>
          <a:xfrm>
            <a:off x="539552" y="620688"/>
            <a:ext cx="3531288"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lvl="0"/>
            <a:r>
              <a:rPr lang="id-ID" sz="2000" b="1" dirty="0"/>
              <a:t>BURDA leburan aspal dua lapis)</a:t>
            </a:r>
            <a:endParaRPr lang="id-ID" sz="2000" dirty="0"/>
          </a:p>
        </p:txBody>
      </p:sp>
      <p:sp>
        <p:nvSpPr>
          <p:cNvPr id="7" name="Rectangle 6"/>
          <p:cNvSpPr/>
          <p:nvPr/>
        </p:nvSpPr>
        <p:spPr>
          <a:xfrm>
            <a:off x="417644" y="1268760"/>
            <a:ext cx="7279798" cy="923330"/>
          </a:xfrm>
          <a:prstGeom prst="rect">
            <a:avLst/>
          </a:prstGeom>
        </p:spPr>
        <p:txBody>
          <a:bodyPr wrap="square">
            <a:spAutoFit/>
          </a:bodyPr>
          <a:lstStyle/>
          <a:p>
            <a:r>
              <a:rPr lang="id-ID" dirty="0"/>
              <a:t>Pengembangan dari BURTU, dimana lapisan aspal ditaburi agregat dan dikerjaan dua lapis secara berurutan dengan tebal maksimum 35 mm</a:t>
            </a:r>
            <a:r>
              <a:rPr lang="id-ID" dirty="0" smtClean="0"/>
              <a:t>. Befungsi sebagai </a:t>
            </a:r>
            <a:r>
              <a:rPr lang="id-ID" u="sng" dirty="0" smtClean="0"/>
              <a:t>lapisan penutup</a:t>
            </a:r>
            <a:endParaRPr lang="id-ID" u="sng" dirty="0"/>
          </a:p>
        </p:txBody>
      </p:sp>
      <p:sp>
        <p:nvSpPr>
          <p:cNvPr id="13" name="TextBox 12"/>
          <p:cNvSpPr txBox="1"/>
          <p:nvPr/>
        </p:nvSpPr>
        <p:spPr>
          <a:xfrm>
            <a:off x="570819" y="3284984"/>
            <a:ext cx="4781245"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lvl="0"/>
            <a:r>
              <a:rPr lang="id-ID" sz="2000" b="1" dirty="0"/>
              <a:t>LASBUTAG (lapis asbuton campuran dingin)</a:t>
            </a:r>
            <a:endParaRPr lang="id-ID" sz="2000" dirty="0"/>
          </a:p>
        </p:txBody>
      </p:sp>
      <p:sp>
        <p:nvSpPr>
          <p:cNvPr id="2" name="Rectangle 1"/>
          <p:cNvSpPr/>
          <p:nvPr/>
        </p:nvSpPr>
        <p:spPr>
          <a:xfrm>
            <a:off x="526676" y="4005064"/>
            <a:ext cx="6997652" cy="1477328"/>
          </a:xfrm>
          <a:prstGeom prst="rect">
            <a:avLst/>
          </a:prstGeom>
        </p:spPr>
        <p:txBody>
          <a:bodyPr wrap="square">
            <a:spAutoFit/>
          </a:bodyPr>
          <a:lstStyle/>
          <a:p>
            <a:r>
              <a:rPr lang="id-ID" dirty="0"/>
              <a:t>Campuran yang terdiri atas agregat ,asbuton dan bahan peremaja yang dicampur , diaduk,diperam ,dihampar dan </a:t>
            </a:r>
            <a:r>
              <a:rPr lang="id-ID" dirty="0" smtClean="0"/>
              <a:t>dipadatkan </a:t>
            </a:r>
            <a:r>
              <a:rPr lang="id-ID" dirty="0"/>
              <a:t>dalam keadaan dingin. Bersifat kedap air, </a:t>
            </a:r>
            <a:r>
              <a:rPr lang="id-ID" u="sng" dirty="0"/>
              <a:t>memiliki nilai struktural </a:t>
            </a:r>
            <a:r>
              <a:rPr lang="id-ID" dirty="0"/>
              <a:t>dan cukup kenyal. Berfungsi </a:t>
            </a:r>
            <a:r>
              <a:rPr lang="id-ID" u="sng" dirty="0"/>
              <a:t>sebagai lapis aus</a:t>
            </a:r>
            <a:r>
              <a:rPr lang="id-ID" dirty="0"/>
              <a:t>, melindungi lapis di bawahnya, dan menyediakan jalan yang rata dan tidak licin.</a:t>
            </a:r>
          </a:p>
        </p:txBody>
      </p:sp>
    </p:spTree>
    <p:extLst>
      <p:ext uri="{BB962C8B-B14F-4D97-AF65-F5344CB8AC3E}">
        <p14:creationId xmlns:p14="http://schemas.microsoft.com/office/powerpoint/2010/main" val="1109690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60648"/>
            <a:ext cx="7848872" cy="634082"/>
          </a:xfrm>
        </p:spPr>
        <p:style>
          <a:lnRef idx="2">
            <a:schemeClr val="accent1"/>
          </a:lnRef>
          <a:fillRef idx="1">
            <a:schemeClr val="lt1"/>
          </a:fillRef>
          <a:effectRef idx="0">
            <a:schemeClr val="accent1"/>
          </a:effectRef>
          <a:fontRef idx="minor">
            <a:schemeClr val="dk1"/>
          </a:fontRef>
        </p:style>
        <p:txBody>
          <a:bodyPr/>
          <a:lstStyle/>
          <a:p>
            <a:r>
              <a:rPr lang="id-ID" sz="2000" b="1" dirty="0"/>
              <a:t/>
            </a:r>
            <a:br>
              <a:rPr lang="id-ID" sz="2000" b="1" dirty="0"/>
            </a:br>
            <a:r>
              <a:rPr lang="id-ID" sz="1800" b="1" spc="150" dirty="0" smtClean="0">
                <a:solidFill>
                  <a:srgbClr val="C00000"/>
                </a:solidFill>
                <a:latin typeface="Arial Black" pitchFamily="34" charset="0"/>
              </a:rPr>
              <a:t>ELEMEN LAPIS PONDASI BAWAH </a:t>
            </a:r>
            <a:r>
              <a:rPr lang="id-ID" sz="2000" b="1" spc="150" dirty="0" smtClean="0">
                <a:solidFill>
                  <a:srgbClr val="C00000"/>
                </a:solidFill>
                <a:latin typeface="Arial Black" pitchFamily="34" charset="0"/>
              </a:rPr>
              <a:t>(SUB BASE)</a:t>
            </a:r>
            <a:r>
              <a:rPr lang="id-ID" sz="2000" b="1" spc="150" dirty="0" smtClean="0">
                <a:solidFill>
                  <a:schemeClr val="bg1"/>
                </a:solidFill>
                <a:latin typeface="Arial Black" pitchFamily="34" charset="0"/>
              </a:rPr>
              <a:t/>
            </a:r>
            <a:br>
              <a:rPr lang="id-ID" sz="2000" b="1" spc="150" dirty="0" smtClean="0">
                <a:solidFill>
                  <a:schemeClr val="bg1"/>
                </a:solidFill>
                <a:latin typeface="Arial Black" pitchFamily="34" charset="0"/>
              </a:rPr>
            </a:br>
            <a:endParaRPr lang="id-ID" sz="2000" dirty="0">
              <a:solidFill>
                <a:schemeClr val="bg1"/>
              </a:solidFill>
              <a:latin typeface="Arial Black" pitchFamily="34" charset="0"/>
            </a:endParaRPr>
          </a:p>
        </p:txBody>
      </p:sp>
      <p:sp>
        <p:nvSpPr>
          <p:cNvPr id="4" name="TextBox 3"/>
          <p:cNvSpPr txBox="1"/>
          <p:nvPr/>
        </p:nvSpPr>
        <p:spPr>
          <a:xfrm>
            <a:off x="323528" y="1130841"/>
            <a:ext cx="7704856" cy="707886"/>
          </a:xfrm>
          <a:prstGeom prst="rect">
            <a:avLst/>
          </a:prstGeom>
          <a:noFill/>
        </p:spPr>
        <p:txBody>
          <a:bodyPr wrap="square" rtlCol="0">
            <a:spAutoFit/>
          </a:bodyPr>
          <a:lstStyle/>
          <a:p>
            <a:r>
              <a:rPr lang="id-ID" sz="2000" dirty="0" smtClean="0"/>
              <a:t>Merupakan lapisan yang terletak antara lapisan tanah dasar dan lapis pondasi atas (base) </a:t>
            </a:r>
            <a:endParaRPr lang="id-ID" sz="2000" dirty="0"/>
          </a:p>
        </p:txBody>
      </p:sp>
      <p:sp>
        <p:nvSpPr>
          <p:cNvPr id="8" name="TextBox 7"/>
          <p:cNvSpPr txBox="1"/>
          <p:nvPr/>
        </p:nvSpPr>
        <p:spPr>
          <a:xfrm>
            <a:off x="395537" y="2129661"/>
            <a:ext cx="6205417" cy="1323439"/>
          </a:xfrm>
          <a:prstGeom prst="rect">
            <a:avLst/>
          </a:prstGeom>
          <a:noFill/>
        </p:spPr>
        <p:txBody>
          <a:bodyPr wrap="none" rtlCol="0">
            <a:spAutoFit/>
          </a:bodyPr>
          <a:lstStyle/>
          <a:p>
            <a:r>
              <a:rPr lang="id-ID" sz="2000" b="1" dirty="0" smtClean="0"/>
              <a:t>FUNGSI :  </a:t>
            </a:r>
            <a:endParaRPr lang="id-ID" sz="2000" dirty="0" smtClean="0"/>
          </a:p>
          <a:p>
            <a:pPr marL="285750" indent="-285750">
              <a:buFont typeface="Arial" panose="020B0604020202020204" pitchFamily="34" charset="0"/>
              <a:buChar char="•"/>
            </a:pPr>
            <a:r>
              <a:rPr lang="id-ID" sz="2000" dirty="0" smtClean="0"/>
              <a:t>Mendukung dan menyebabrkan beban roda</a:t>
            </a:r>
          </a:p>
          <a:p>
            <a:pPr marL="285750" indent="-285750">
              <a:buFont typeface="Arial" panose="020B0604020202020204" pitchFamily="34" charset="0"/>
              <a:buChar char="•"/>
            </a:pPr>
            <a:r>
              <a:rPr lang="id-ID" sz="2000" dirty="0" smtClean="0"/>
              <a:t>Menjaga efisiensi penggunaan material lebih murah </a:t>
            </a:r>
          </a:p>
          <a:p>
            <a:pPr marL="285750" indent="-285750">
              <a:buFont typeface="Arial" panose="020B0604020202020204" pitchFamily="34" charset="0"/>
              <a:buChar char="•"/>
            </a:pPr>
            <a:r>
              <a:rPr lang="id-ID" sz="2000" dirty="0" smtClean="0"/>
              <a:t>Mencegah tanah dasar masuk ke dalam lapisan pondasi</a:t>
            </a:r>
            <a:endParaRPr lang="id-ID" dirty="0"/>
          </a:p>
        </p:txBody>
      </p:sp>
      <p:sp>
        <p:nvSpPr>
          <p:cNvPr id="10" name="TextBox 9"/>
          <p:cNvSpPr txBox="1"/>
          <p:nvPr/>
        </p:nvSpPr>
        <p:spPr>
          <a:xfrm>
            <a:off x="395537" y="3861048"/>
            <a:ext cx="7200799" cy="1015663"/>
          </a:xfrm>
          <a:prstGeom prst="rect">
            <a:avLst/>
          </a:prstGeom>
          <a:noFill/>
        </p:spPr>
        <p:txBody>
          <a:bodyPr wrap="square" rtlCol="0">
            <a:spAutoFit/>
          </a:bodyPr>
          <a:lstStyle/>
          <a:p>
            <a:r>
              <a:rPr lang="id-ID" sz="2000" b="1" dirty="0" smtClean="0"/>
              <a:t>DAPAT BERUPA :</a:t>
            </a:r>
            <a:endParaRPr lang="id-ID" sz="2000" dirty="0" smtClean="0"/>
          </a:p>
          <a:p>
            <a:pPr marL="285750" indent="-285750">
              <a:buFont typeface="Arial" panose="020B0604020202020204" pitchFamily="34" charset="0"/>
              <a:buChar char="•"/>
            </a:pPr>
            <a:r>
              <a:rPr lang="id-ID" sz="2000" dirty="0" smtClean="0"/>
              <a:t>Batu pecah, sirtu, tanah pasir, agregat, ATSB (asphalt treated sub base) </a:t>
            </a:r>
            <a:r>
              <a:rPr lang="id-ID" sz="2000" dirty="0" smtClean="0">
                <a:sym typeface="Wingdings" panose="05000000000000000000" pitchFamily="2" charset="2"/>
              </a:rPr>
              <a:t> Laston</a:t>
            </a:r>
            <a:r>
              <a:rPr lang="id-ID" sz="2000" dirty="0" smtClean="0"/>
              <a:t>, stabilisasi tanah</a:t>
            </a:r>
            <a:endParaRPr lang="id-ID" dirty="0"/>
          </a:p>
        </p:txBody>
      </p:sp>
    </p:spTree>
    <p:extLst>
      <p:ext uri="{BB962C8B-B14F-4D97-AF65-F5344CB8AC3E}">
        <p14:creationId xmlns:p14="http://schemas.microsoft.com/office/powerpoint/2010/main" val="1703636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60648"/>
            <a:ext cx="7848872" cy="634082"/>
          </a:xfrm>
        </p:spPr>
        <p:style>
          <a:lnRef idx="2">
            <a:schemeClr val="accent1"/>
          </a:lnRef>
          <a:fillRef idx="1">
            <a:schemeClr val="lt1"/>
          </a:fillRef>
          <a:effectRef idx="0">
            <a:schemeClr val="accent1"/>
          </a:effectRef>
          <a:fontRef idx="minor">
            <a:schemeClr val="dk1"/>
          </a:fontRef>
        </p:style>
        <p:txBody>
          <a:bodyPr/>
          <a:lstStyle/>
          <a:p>
            <a:r>
              <a:rPr lang="id-ID" sz="2000" b="1" dirty="0"/>
              <a:t/>
            </a:r>
            <a:br>
              <a:rPr lang="id-ID" sz="2000" b="1" dirty="0"/>
            </a:br>
            <a:r>
              <a:rPr lang="id-ID" sz="1800" b="1" spc="150" dirty="0" smtClean="0">
                <a:solidFill>
                  <a:srgbClr val="C00000"/>
                </a:solidFill>
                <a:latin typeface="Arial Black" pitchFamily="34" charset="0"/>
              </a:rPr>
              <a:t>ELEMEN LAPIS PONDASI</a:t>
            </a:r>
            <a:r>
              <a:rPr lang="id-ID" sz="2000" b="1" spc="150" dirty="0">
                <a:solidFill>
                  <a:srgbClr val="C00000"/>
                </a:solidFill>
                <a:latin typeface="Arial Black" pitchFamily="34" charset="0"/>
              </a:rPr>
              <a:t> </a:t>
            </a:r>
            <a:r>
              <a:rPr lang="id-ID" sz="2000" b="1" spc="150" dirty="0" smtClean="0">
                <a:solidFill>
                  <a:srgbClr val="C00000"/>
                </a:solidFill>
                <a:latin typeface="Arial Black" pitchFamily="34" charset="0"/>
              </a:rPr>
              <a:t>(BASE COURSE)</a:t>
            </a:r>
            <a:r>
              <a:rPr lang="id-ID" sz="2000" b="1" spc="150" dirty="0" smtClean="0">
                <a:solidFill>
                  <a:schemeClr val="bg1"/>
                </a:solidFill>
                <a:latin typeface="Arial Black" pitchFamily="34" charset="0"/>
              </a:rPr>
              <a:t/>
            </a:r>
            <a:br>
              <a:rPr lang="id-ID" sz="2000" b="1" spc="150" dirty="0" smtClean="0">
                <a:solidFill>
                  <a:schemeClr val="bg1"/>
                </a:solidFill>
                <a:latin typeface="Arial Black" pitchFamily="34" charset="0"/>
              </a:rPr>
            </a:br>
            <a:endParaRPr lang="id-ID" sz="2000" dirty="0">
              <a:solidFill>
                <a:schemeClr val="bg1"/>
              </a:solidFill>
              <a:latin typeface="Arial Black" pitchFamily="34" charset="0"/>
            </a:endParaRPr>
          </a:p>
        </p:txBody>
      </p:sp>
      <p:sp>
        <p:nvSpPr>
          <p:cNvPr id="4" name="TextBox 3"/>
          <p:cNvSpPr txBox="1"/>
          <p:nvPr/>
        </p:nvSpPr>
        <p:spPr>
          <a:xfrm>
            <a:off x="323528" y="1130841"/>
            <a:ext cx="7704856" cy="707886"/>
          </a:xfrm>
          <a:prstGeom prst="rect">
            <a:avLst/>
          </a:prstGeom>
          <a:noFill/>
        </p:spPr>
        <p:txBody>
          <a:bodyPr wrap="square" rtlCol="0">
            <a:spAutoFit/>
          </a:bodyPr>
          <a:lstStyle/>
          <a:p>
            <a:r>
              <a:rPr lang="id-ID" sz="2000" dirty="0" smtClean="0"/>
              <a:t>Merupakan lapisan yang terletak antara lapisan lapisan permukaan dan sub base</a:t>
            </a:r>
            <a:endParaRPr lang="id-ID" sz="2000" dirty="0"/>
          </a:p>
        </p:txBody>
      </p:sp>
      <p:sp>
        <p:nvSpPr>
          <p:cNvPr id="8" name="TextBox 7"/>
          <p:cNvSpPr txBox="1"/>
          <p:nvPr/>
        </p:nvSpPr>
        <p:spPr>
          <a:xfrm>
            <a:off x="395537" y="2129661"/>
            <a:ext cx="5899179" cy="1323439"/>
          </a:xfrm>
          <a:prstGeom prst="rect">
            <a:avLst/>
          </a:prstGeom>
          <a:noFill/>
        </p:spPr>
        <p:txBody>
          <a:bodyPr wrap="none" rtlCol="0">
            <a:spAutoFit/>
          </a:bodyPr>
          <a:lstStyle/>
          <a:p>
            <a:r>
              <a:rPr lang="id-ID" sz="2000" b="1" dirty="0" smtClean="0"/>
              <a:t>FUNGSI :  </a:t>
            </a:r>
            <a:endParaRPr lang="id-ID" sz="2000" dirty="0" smtClean="0"/>
          </a:p>
          <a:p>
            <a:pPr marL="285750" indent="-285750">
              <a:buFont typeface="Arial" panose="020B0604020202020204" pitchFamily="34" charset="0"/>
              <a:buChar char="•"/>
            </a:pPr>
            <a:r>
              <a:rPr lang="id-ID" sz="2000" dirty="0" smtClean="0"/>
              <a:t>Lapis perkerasan yang menahan beban roda</a:t>
            </a:r>
          </a:p>
          <a:p>
            <a:pPr marL="285750" indent="-285750">
              <a:buFont typeface="Arial" panose="020B0604020202020204" pitchFamily="34" charset="0"/>
              <a:buChar char="•"/>
            </a:pPr>
            <a:r>
              <a:rPr lang="id-ID" sz="2000" dirty="0" smtClean="0"/>
              <a:t>Perletakan terhadap lapis permukaan</a:t>
            </a:r>
          </a:p>
          <a:p>
            <a:pPr marL="285750" indent="-285750">
              <a:buFont typeface="Arial" panose="020B0604020202020204" pitchFamily="34" charset="0"/>
              <a:buChar char="•"/>
            </a:pPr>
            <a:r>
              <a:rPr lang="id-ID" sz="2000" dirty="0" smtClean="0"/>
              <a:t>Meneruskan gaya ke lapis pondasi bawah (sub base)</a:t>
            </a:r>
            <a:endParaRPr lang="id-ID" dirty="0"/>
          </a:p>
        </p:txBody>
      </p:sp>
      <p:sp>
        <p:nvSpPr>
          <p:cNvPr id="10" name="TextBox 9"/>
          <p:cNvSpPr txBox="1"/>
          <p:nvPr/>
        </p:nvSpPr>
        <p:spPr>
          <a:xfrm>
            <a:off x="395537" y="3861048"/>
            <a:ext cx="7200799" cy="1631216"/>
          </a:xfrm>
          <a:prstGeom prst="rect">
            <a:avLst/>
          </a:prstGeom>
          <a:noFill/>
        </p:spPr>
        <p:txBody>
          <a:bodyPr wrap="square" rtlCol="0">
            <a:spAutoFit/>
          </a:bodyPr>
          <a:lstStyle/>
          <a:p>
            <a:r>
              <a:rPr lang="id-ID" sz="2000" b="1" dirty="0" smtClean="0"/>
              <a:t>DAPAT BERUPA :</a:t>
            </a:r>
            <a:endParaRPr lang="id-ID" sz="2000" dirty="0" smtClean="0"/>
          </a:p>
          <a:p>
            <a:pPr marL="285750" indent="-285750">
              <a:buFont typeface="Arial" panose="020B0604020202020204" pitchFamily="34" charset="0"/>
              <a:buChar char="•"/>
            </a:pPr>
            <a:r>
              <a:rPr lang="id-ID" sz="2000" dirty="0" smtClean="0"/>
              <a:t>Material pondasi telford</a:t>
            </a:r>
          </a:p>
          <a:p>
            <a:pPr marL="285750" indent="-285750">
              <a:buFont typeface="Arial" panose="020B0604020202020204" pitchFamily="34" charset="0"/>
              <a:buChar char="•"/>
            </a:pPr>
            <a:r>
              <a:rPr lang="id-ID" sz="2000" dirty="0" smtClean="0"/>
              <a:t>Material agregat</a:t>
            </a:r>
          </a:p>
          <a:p>
            <a:pPr marL="285750" indent="-285750">
              <a:buFont typeface="Arial" panose="020B0604020202020204" pitchFamily="34" charset="0"/>
              <a:buChar char="•"/>
            </a:pPr>
            <a:r>
              <a:rPr lang="id-ID" sz="2000" dirty="0" smtClean="0"/>
              <a:t>Asphalt treated base</a:t>
            </a:r>
          </a:p>
          <a:p>
            <a:pPr marL="285750" indent="-285750">
              <a:buFont typeface="Arial" panose="020B0604020202020204" pitchFamily="34" charset="0"/>
              <a:buChar char="•"/>
            </a:pPr>
            <a:r>
              <a:rPr lang="id-ID" sz="2000" dirty="0" smtClean="0"/>
              <a:t>Stabilitas material</a:t>
            </a:r>
            <a:endParaRPr lang="id-ID" dirty="0"/>
          </a:p>
        </p:txBody>
      </p:sp>
    </p:spTree>
    <p:extLst>
      <p:ext uri="{BB962C8B-B14F-4D97-AF65-F5344CB8AC3E}">
        <p14:creationId xmlns:p14="http://schemas.microsoft.com/office/powerpoint/2010/main" val="24911666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9272</TotalTime>
  <Words>3563</Words>
  <Application>Microsoft Office PowerPoint</Application>
  <PresentationFormat>On-screen Show (4:3)</PresentationFormat>
  <Paragraphs>369</Paragraphs>
  <Slides>77</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80" baseType="lpstr">
      <vt:lpstr>Adjacency</vt:lpstr>
      <vt:lpstr>Worksheet</vt:lpstr>
      <vt:lpstr>Kingsoft Spreadsheets Workbook</vt:lpstr>
      <vt:lpstr>REKAYASA JALAN  (TSP – 214)</vt:lpstr>
      <vt:lpstr> MEKANISME DASAR PERKERASAN  </vt:lpstr>
      <vt:lpstr> JENIS PERKERASAN SECARA UMUM </vt:lpstr>
      <vt:lpstr> PERKERASAN LENTUR (FLEXIBLE PAVEMENT) UMUM </vt:lpstr>
      <vt:lpstr> PERKERASAN KAKU (RIGID PAVEMENT) UMUM </vt:lpstr>
      <vt:lpstr>PowerPoint Presentation</vt:lpstr>
      <vt:lpstr> BAGIAN UTAMA PERKERASAN : </vt:lpstr>
      <vt:lpstr> ELEMEN LAPIS PONDASI BAWAH (SUB BASE) </vt:lpstr>
      <vt:lpstr> ELEMEN LAPIS PONDASI (BASE COURSE) </vt:lpstr>
      <vt:lpstr> ELEMEN LAPIS PERMUKAAN (WEARING COURSE) </vt:lpstr>
      <vt:lpstr> BAHAN UTAMA PERKERASAN : </vt:lpstr>
      <vt:lpstr> TANAH DASAR  </vt:lpstr>
      <vt:lpstr> TANAH DASAR (SUBGRADE) </vt:lpstr>
      <vt:lpstr>PowerPoint Presentation</vt:lpstr>
      <vt:lpstr> Tanah dasar dapat berupa :) </vt:lpstr>
      <vt:lpstr> Prinsip Dasar Subgrade : </vt:lpstr>
      <vt:lpstr> PERSYARATAN BAHAN TANAH </vt:lpstr>
      <vt:lpstr>PowerPoint Presentation</vt:lpstr>
      <vt:lpstr> CBR (CALIFORNIA BEARING RATIO) </vt:lpstr>
      <vt:lpstr> CBR laboratorium </vt:lpstr>
      <vt:lpstr>PowerPoint Presentation</vt:lpstr>
      <vt:lpstr>PowerPoint Presentation</vt:lpstr>
      <vt:lpstr> CBR lapangan </vt:lpstr>
      <vt:lpstr>   Parameter Pengujian Tanah untuk Jalan  </vt:lpstr>
      <vt:lpstr>   PEMADATAN TANAH  </vt:lpstr>
      <vt:lpstr>PowerPoint Presentation</vt:lpstr>
      <vt:lpstr> AGREGAT </vt:lpstr>
      <vt:lpstr> AGREGAT : </vt:lpstr>
      <vt:lpstr> JENIS AGREGAT </vt:lpstr>
      <vt:lpstr>PowerPoint Presentation</vt:lpstr>
      <vt:lpstr>PowerPoint Presentation</vt:lpstr>
      <vt:lpstr> KARAKTERSITIK AGREGAT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PERSYARATAN BAHAN AGREGAT (BINA MARGA) </vt:lpstr>
      <vt:lpstr>PowerPoint Presentation</vt:lpstr>
      <vt:lpstr>PowerPoint Presentation</vt:lpstr>
      <vt:lpstr> APAKAH ASPAL ITU ??? </vt:lpstr>
      <vt:lpstr> KLASIFIKASI ASPAL </vt:lpstr>
      <vt:lpstr> ASPAL ALAM  </vt:lpstr>
      <vt:lpstr>PowerPoint Presentation</vt:lpstr>
      <vt:lpstr> ASPAL PADAT </vt:lpstr>
      <vt:lpstr>PowerPoint Presentation</vt:lpstr>
      <vt:lpstr>PowerPoint Presentation</vt:lpstr>
      <vt:lpstr> ASPAL CAIR (CUTBACK ASPHALT) </vt:lpstr>
      <vt:lpstr> ASPAL EMULSI </vt:lpstr>
      <vt:lpstr> SIFAT ASPAL YANG PENTING : </vt:lpstr>
      <vt:lpstr> ASPAL SEBAGAI MATERIAL VISKOSELASTIS </vt:lpstr>
      <vt:lpstr>PowerPoint Presentation</vt:lpstr>
      <vt:lpstr> PENGUJIAN KARAKTERISTIK ASPAL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CAMPURAN ASPAL DAN AGREGAT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PENGANTAR SURVEYING</dc:title>
  <dc:creator>FREDY SITORUS</dc:creator>
  <cp:lastModifiedBy>FREDY SITORUS</cp:lastModifiedBy>
  <cp:revision>532</cp:revision>
  <dcterms:created xsi:type="dcterms:W3CDTF">2012-08-28T07:42:52Z</dcterms:created>
  <dcterms:modified xsi:type="dcterms:W3CDTF">2015-04-15T03:06:24Z</dcterms:modified>
</cp:coreProperties>
</file>