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305" r:id="rId16"/>
    <p:sldId id="306" r:id="rId17"/>
    <p:sldId id="292" r:id="rId18"/>
    <p:sldId id="293" r:id="rId19"/>
    <p:sldId id="294" r:id="rId20"/>
    <p:sldId id="295" r:id="rId21"/>
    <p:sldId id="304" r:id="rId22"/>
    <p:sldId id="297" r:id="rId23"/>
    <p:sldId id="298" r:id="rId24"/>
    <p:sldId id="299" r:id="rId25"/>
    <p:sldId id="307" r:id="rId26"/>
    <p:sldId id="310" r:id="rId27"/>
    <p:sldId id="309" r:id="rId28"/>
    <p:sldId id="311" r:id="rId29"/>
    <p:sldId id="301" r:id="rId30"/>
    <p:sldId id="308" r:id="rId31"/>
    <p:sldId id="296" r:id="rId32"/>
    <p:sldId id="300" r:id="rId33"/>
    <p:sldId id="303" r:id="rId34"/>
    <p:sldId id="315" r:id="rId35"/>
    <p:sldId id="312" r:id="rId36"/>
    <p:sldId id="313" r:id="rId37"/>
    <p:sldId id="314" r:id="rId38"/>
    <p:sldId id="302" r:id="rId3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008A3E"/>
    <a:srgbClr val="A50021"/>
    <a:srgbClr val="6600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528-56AB-4063-978A-4026FE551598}" type="datetimeFigureOut">
              <a:rPr lang="id-ID" smtClean="0"/>
              <a:t>04/07/2017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9757-BEEB-41DC-9B80-7DFC95757E9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528-56AB-4063-978A-4026FE551598}" type="datetimeFigureOut">
              <a:rPr lang="id-ID" smtClean="0"/>
              <a:t>04/07/2017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9757-BEEB-41DC-9B80-7DFC95757E9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528-56AB-4063-978A-4026FE551598}" type="datetimeFigureOut">
              <a:rPr lang="id-ID" smtClean="0"/>
              <a:t>04/07/2017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9757-BEEB-41DC-9B80-7DFC95757E9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528-56AB-4063-978A-4026FE551598}" type="datetimeFigureOut">
              <a:rPr lang="id-ID" smtClean="0"/>
              <a:t>04/07/2017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9757-BEEB-41DC-9B80-7DFC95757E9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528-56AB-4063-978A-4026FE551598}" type="datetimeFigureOut">
              <a:rPr lang="id-ID" smtClean="0"/>
              <a:t>04/07/2017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9757-BEEB-41DC-9B80-7DFC95757E9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528-56AB-4063-978A-4026FE551598}" type="datetimeFigureOut">
              <a:rPr lang="id-ID" smtClean="0"/>
              <a:t>04/07/2017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9757-BEEB-41DC-9B80-7DFC95757E9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528-56AB-4063-978A-4026FE551598}" type="datetimeFigureOut">
              <a:rPr lang="id-ID" smtClean="0"/>
              <a:t>04/07/2017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9757-BEEB-41DC-9B80-7DFC95757E9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528-56AB-4063-978A-4026FE551598}" type="datetimeFigureOut">
              <a:rPr lang="id-ID" smtClean="0"/>
              <a:t>04/07/2017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9757-BEEB-41DC-9B80-7DFC95757E9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528-56AB-4063-978A-4026FE551598}" type="datetimeFigureOut">
              <a:rPr lang="id-ID" smtClean="0"/>
              <a:t>04/07/2017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9757-BEEB-41DC-9B80-7DFC95757E9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528-56AB-4063-978A-4026FE551598}" type="datetimeFigureOut">
              <a:rPr lang="id-ID" smtClean="0"/>
              <a:t>04/07/2017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9757-BEEB-41DC-9B80-7DFC95757E93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528-56AB-4063-978A-4026FE551598}" type="datetimeFigureOut">
              <a:rPr lang="id-ID" smtClean="0"/>
              <a:t>04/07/2017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E9757-BEEB-41DC-9B80-7DFC95757E93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88E9757-BEEB-41DC-9B80-7DFC95757E93}" type="slidenum">
              <a:rPr lang="id-ID" smtClean="0"/>
              <a:t>‹#›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83E7528-56AB-4063-978A-4026FE551598}" type="datetimeFigureOut">
              <a:rPr lang="id-ID" smtClean="0"/>
              <a:t>04/07/2017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Relationship Id="rId9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oleObject" Target="../embeddings/oleObject5.bin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microsoft.com/office/2007/relationships/hdphoto" Target="../media/hdphoto10.wdp"/><Relationship Id="rId5" Type="http://schemas.openxmlformats.org/officeDocument/2006/relationships/image" Target="../media/image30.jpeg"/><Relationship Id="rId4" Type="http://schemas.openxmlformats.org/officeDocument/2006/relationships/image" Target="../media/image29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7543800" cy="1728192"/>
          </a:xfrm>
          <a:solidFill>
            <a:schemeClr val="bg2">
              <a:lumMod val="75000"/>
            </a:schemeClr>
          </a:solidFill>
        </p:spPr>
        <p:txBody>
          <a:bodyPr anchor="ctr"/>
          <a:lstStyle/>
          <a:p>
            <a:r>
              <a:rPr lang="id-ID" sz="4400" dirty="0">
                <a:latin typeface="Berlin Sans FB Demi" pitchFamily="34" charset="0"/>
              </a:rPr>
              <a:t>REKAYASA JALAN </a:t>
            </a:r>
            <a:br>
              <a:rPr lang="id-ID" sz="4400" dirty="0">
                <a:latin typeface="Berlin Sans FB Demi" pitchFamily="34" charset="0"/>
              </a:rPr>
            </a:br>
            <a:r>
              <a:rPr lang="id-ID" sz="4000" dirty="0">
                <a:latin typeface="Berlin Sans FB Demi" pitchFamily="34" charset="0"/>
              </a:rPr>
              <a:t>(TSP – 214)</a:t>
            </a:r>
            <a:endParaRPr lang="id-ID" dirty="0">
              <a:latin typeface="Berlin Sans FB Dem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7488832" cy="576064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id-ID" sz="2800" b="1" dirty="0">
                <a:solidFill>
                  <a:schemeClr val="bg1"/>
                </a:solidFill>
              </a:rPr>
              <a:t>PERENCANAAN LENGKUNG HORISONTAL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46921" y="5631903"/>
            <a:ext cx="6461760" cy="1066800"/>
          </a:xfrm>
          <a:prstGeom prst="rect">
            <a:avLst/>
          </a:prstGeom>
          <a:ln w="9525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b="1" spc="80" dirty="0">
                <a:solidFill>
                  <a:srgbClr val="FF0000"/>
                </a:solidFill>
              </a:rPr>
              <a:t>UNIVERSITAS PEMBANGUNAN JAYA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53" y="5745774"/>
            <a:ext cx="851218" cy="83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46921" y="599473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1600" b="1" dirty="0">
                <a:latin typeface="Adobe Gothic Std B" pitchFamily="34" charset="-128"/>
                <a:ea typeface="Adobe Gothic Std B" pitchFamily="34" charset="-128"/>
              </a:rPr>
              <a:t>Jl. Boulevard Bintaro Sektor 7, Bintaro Jaya</a:t>
            </a:r>
          </a:p>
          <a:p>
            <a:r>
              <a:rPr lang="id-ID" sz="1600" b="1" dirty="0">
                <a:latin typeface="Adobe Gothic Std B" pitchFamily="34" charset="-128"/>
                <a:ea typeface="Adobe Gothic Std B" pitchFamily="34" charset="-128"/>
              </a:rPr>
              <a:t>Tangerang Selatan 15224</a:t>
            </a:r>
          </a:p>
        </p:txBody>
      </p:sp>
    </p:spTree>
    <p:extLst>
      <p:ext uri="{BB962C8B-B14F-4D97-AF65-F5344CB8AC3E}">
        <p14:creationId xmlns:p14="http://schemas.microsoft.com/office/powerpoint/2010/main" val="46705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634082"/>
          </a:xfrm>
          <a:solidFill>
            <a:srgbClr val="002060"/>
          </a:solidFill>
        </p:spPr>
        <p:txBody>
          <a:bodyPr/>
          <a:lstStyle/>
          <a:p>
            <a:br>
              <a:rPr lang="id-ID" sz="2000" b="1" dirty="0"/>
            </a:br>
            <a:r>
              <a:rPr lang="id-ID" sz="2000" b="1" spc="150" dirty="0">
                <a:solidFill>
                  <a:schemeClr val="bg1"/>
                </a:solidFill>
                <a:latin typeface="Arial Black" pitchFamily="34" charset="0"/>
              </a:rPr>
              <a:t>DIAGRAM SUPERELEVASI</a:t>
            </a:r>
            <a:br>
              <a:rPr lang="id-ID" sz="2000" dirty="0"/>
            </a:br>
            <a:endParaRPr lang="id-ID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124744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/>
              <a:t>jalan tanpa median </a:t>
            </a:r>
            <a:r>
              <a:rPr lang="id-ID" sz="2000" dirty="0"/>
              <a:t> mempergunakan </a:t>
            </a:r>
            <a:r>
              <a:rPr lang="id-ID" sz="2000" b="1" dirty="0">
                <a:solidFill>
                  <a:srgbClr val="FF0000"/>
                </a:solidFill>
              </a:rPr>
              <a:t>tepi luar perkerasan sebagai sumbu putar </a:t>
            </a:r>
            <a:r>
              <a:rPr lang="id-ID" sz="2000" dirty="0"/>
              <a:t>maka diagram superelevasi </a:t>
            </a:r>
            <a:endParaRPr lang="id-ID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9612" y="2230753"/>
            <a:ext cx="6624736" cy="3718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6561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634082"/>
          </a:xfrm>
          <a:solidFill>
            <a:srgbClr val="002060"/>
          </a:solidFill>
        </p:spPr>
        <p:txBody>
          <a:bodyPr/>
          <a:lstStyle/>
          <a:p>
            <a:br>
              <a:rPr lang="id-ID" sz="2000" b="1" dirty="0"/>
            </a:br>
            <a:r>
              <a:rPr lang="id-ID" sz="2000" b="1" spc="150" dirty="0">
                <a:solidFill>
                  <a:schemeClr val="bg1"/>
                </a:solidFill>
                <a:latin typeface="Arial Black" pitchFamily="34" charset="0"/>
              </a:rPr>
              <a:t>DIAGRAM SUPERELEVASI</a:t>
            </a:r>
            <a:br>
              <a:rPr lang="id-ID" sz="2000" dirty="0"/>
            </a:br>
            <a:endParaRPr lang="id-ID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124744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/>
              <a:t>Untuk jalan raya dengan median </a:t>
            </a:r>
            <a:r>
              <a:rPr lang="id-ID" sz="2000" dirty="0"/>
              <a:t>cara pencapaian kemiringan tersebut, tergantung dari lebar serta bentuk penampang melintang median yang bersangkutan dan dapat dilakukan dengan salah satu dari ketiga cara berikut :</a:t>
            </a:r>
          </a:p>
        </p:txBody>
      </p:sp>
      <p:sp>
        <p:nvSpPr>
          <p:cNvPr id="4" name="Rectangle 3"/>
          <p:cNvSpPr/>
          <p:nvPr/>
        </p:nvSpPr>
        <p:spPr>
          <a:xfrm>
            <a:off x="478210" y="2505670"/>
            <a:ext cx="711812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lnSpc>
                <a:spcPct val="150000"/>
              </a:lnSpc>
              <a:buFont typeface="+mj-lt"/>
              <a:buAutoNum type="alphaLcPeriod"/>
            </a:pPr>
            <a:r>
              <a:rPr lang="id-ID" sz="2000" b="1" dirty="0"/>
              <a:t>Masing – masing perkerasan diputar sendiri-sendiri dengan sumbu masing-masing jalur sebagai sumbu putar.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lphaLcPeriod"/>
            </a:pPr>
            <a:r>
              <a:rPr lang="id-ID" sz="2000" b="1" dirty="0"/>
              <a:t>Kedua perkerasan masing-masing diputar sendiri-sendiri denagn sisi-sisi median sebagai sumbu putar, sedangkan median dibuat tetap dalam keadaan datar.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lphaLcPeriod"/>
            </a:pPr>
            <a:r>
              <a:rPr lang="id-ID" sz="2000" b="1" dirty="0"/>
              <a:t>Seluruh jalan termasuk median diputar dalam satu bidang yang sama, sumbu putar adalah sumbu median. </a:t>
            </a:r>
          </a:p>
        </p:txBody>
      </p:sp>
    </p:spTree>
    <p:extLst>
      <p:ext uri="{BB962C8B-B14F-4D97-AF65-F5344CB8AC3E}">
        <p14:creationId xmlns:p14="http://schemas.microsoft.com/office/powerpoint/2010/main" val="858293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634082"/>
          </a:xfrm>
          <a:solidFill>
            <a:srgbClr val="002060"/>
          </a:solidFill>
        </p:spPr>
        <p:txBody>
          <a:bodyPr/>
          <a:lstStyle/>
          <a:p>
            <a:br>
              <a:rPr lang="id-ID" sz="2000" b="1" dirty="0"/>
            </a:br>
            <a:r>
              <a:rPr lang="id-ID" sz="2000" b="1" spc="150" dirty="0">
                <a:solidFill>
                  <a:schemeClr val="bg1"/>
                </a:solidFill>
                <a:latin typeface="Arial Black" pitchFamily="34" charset="0"/>
              </a:rPr>
              <a:t>DIAGRAM SUPERELEVASI</a:t>
            </a:r>
            <a:br>
              <a:rPr lang="id-ID" sz="2000" dirty="0"/>
            </a:br>
            <a:endParaRPr lang="id-ID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8126486" cy="238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42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634082"/>
          </a:xfrm>
          <a:solidFill>
            <a:srgbClr val="002060"/>
          </a:solidFill>
        </p:spPr>
        <p:txBody>
          <a:bodyPr/>
          <a:lstStyle/>
          <a:p>
            <a:br>
              <a:rPr lang="id-ID" sz="2000" b="1" dirty="0"/>
            </a:br>
            <a:r>
              <a:rPr lang="id-ID" sz="1800" b="1" spc="150" dirty="0">
                <a:solidFill>
                  <a:schemeClr val="bg1"/>
                </a:solidFill>
                <a:latin typeface="Arial Black" pitchFamily="34" charset="0"/>
              </a:rPr>
              <a:t>BATASAN PERENCANAAN LENGKUNG HORISONTAL</a:t>
            </a:r>
            <a:br>
              <a:rPr lang="id-ID" sz="2000" dirty="0"/>
            </a:br>
            <a:endParaRPr lang="id-ID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Rectangle 2"/>
          <p:cNvSpPr/>
          <p:nvPr/>
        </p:nvSpPr>
        <p:spPr>
          <a:xfrm>
            <a:off x="395536" y="1261392"/>
            <a:ext cx="4020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lvl="0" indent="-400050">
              <a:buFont typeface="+mj-lt"/>
              <a:buAutoNum type="romanUcPeriod"/>
            </a:pPr>
            <a:r>
              <a:rPr lang="id-ID" sz="2000" b="1" dirty="0">
                <a:solidFill>
                  <a:srgbClr val="C00000"/>
                </a:solidFill>
              </a:rPr>
              <a:t>Ketentuan panjang Bagian Lurus</a:t>
            </a:r>
            <a:endParaRPr lang="id-ID" sz="20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951672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/>
              <a:t>panjang maksimum bagian jalan yang lurus (terutama jalan antar kota) ditempuh tidak lebih dari 2,5 menit sesuai dengan kecepatan rencana atau sesuai dengan aturan tabel berikut :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042797"/>
              </p:ext>
            </p:extLst>
          </p:nvPr>
        </p:nvGraphicFramePr>
        <p:xfrm>
          <a:off x="395535" y="3212976"/>
          <a:ext cx="7498123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Worksheet" r:id="rId3" imgW="5334032" imgH="1362085" progId="Excel.Sheet.12">
                  <p:embed/>
                </p:oleObj>
              </mc:Choice>
              <mc:Fallback>
                <p:oleObj name="Worksheet" r:id="rId3" imgW="5334032" imgH="1362085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5" y="3212976"/>
                        <a:ext cx="7498123" cy="1728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95536" y="5013176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dirty="0"/>
              <a:t>Sumber : Tata cara Geometrik jalan Antar Kota, Dept.PU, Ditjen Bina Marga, 1997</a:t>
            </a:r>
          </a:p>
        </p:txBody>
      </p:sp>
    </p:spTree>
    <p:extLst>
      <p:ext uri="{BB962C8B-B14F-4D97-AF65-F5344CB8AC3E}">
        <p14:creationId xmlns:p14="http://schemas.microsoft.com/office/powerpoint/2010/main" val="1195774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634082"/>
          </a:xfrm>
          <a:solidFill>
            <a:srgbClr val="002060"/>
          </a:solidFill>
        </p:spPr>
        <p:txBody>
          <a:bodyPr/>
          <a:lstStyle/>
          <a:p>
            <a:br>
              <a:rPr lang="id-ID" sz="2000" b="1" dirty="0"/>
            </a:br>
            <a:r>
              <a:rPr lang="id-ID" sz="1800" b="1" spc="150" dirty="0">
                <a:solidFill>
                  <a:schemeClr val="bg1"/>
                </a:solidFill>
                <a:latin typeface="Arial Black" pitchFamily="34" charset="0"/>
              </a:rPr>
              <a:t>BATASAN PERENCANAAN LENGKUNG HORISONTAL</a:t>
            </a:r>
            <a:br>
              <a:rPr lang="id-ID" sz="2000" dirty="0"/>
            </a:br>
            <a:endParaRPr lang="id-ID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Rectangle 2"/>
          <p:cNvSpPr/>
          <p:nvPr/>
        </p:nvSpPr>
        <p:spPr>
          <a:xfrm>
            <a:off x="395536" y="1261392"/>
            <a:ext cx="4114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buFont typeface="+mj-lt"/>
              <a:buAutoNum type="romanUcPeriod" startAt="2"/>
            </a:pPr>
            <a:r>
              <a:rPr lang="id-ID" sz="2000" b="1" dirty="0">
                <a:solidFill>
                  <a:srgbClr val="C00000"/>
                </a:solidFill>
              </a:rPr>
              <a:t> Ketentuan Komponen Tikungan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409761"/>
              </p:ext>
            </p:extLst>
          </p:nvPr>
        </p:nvGraphicFramePr>
        <p:xfrm>
          <a:off x="412916" y="1916832"/>
          <a:ext cx="7764341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Worksheet" r:id="rId3" imgW="7181777" imgH="1476267" progId="Excel.Sheet.12">
                  <p:embed/>
                </p:oleObj>
              </mc:Choice>
              <mc:Fallback>
                <p:oleObj name="Worksheet" r:id="rId3" imgW="7181777" imgH="1476267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16" y="1916832"/>
                        <a:ext cx="7764341" cy="1440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39552" y="3573016"/>
            <a:ext cx="7560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/>
              <a:t>Lengkung peralihan adalah lengkung yang disisipkan di antara bagian lurus jalan dan bagian lengkung jalan berjari jari tetap 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/>
              <a:t> berfungsi mengantisipasi perubahan alinemen jalan dari bentuk lurus (R tak terhingga) sampai bagian lengkung jalan berjari jari tetap R</a:t>
            </a:r>
          </a:p>
        </p:txBody>
      </p:sp>
    </p:spTree>
    <p:extLst>
      <p:ext uri="{BB962C8B-B14F-4D97-AF65-F5344CB8AC3E}">
        <p14:creationId xmlns:p14="http://schemas.microsoft.com/office/powerpoint/2010/main" val="1356664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634082"/>
          </a:xfrm>
          <a:solidFill>
            <a:srgbClr val="002060"/>
          </a:solidFill>
        </p:spPr>
        <p:txBody>
          <a:bodyPr/>
          <a:lstStyle/>
          <a:p>
            <a:br>
              <a:rPr lang="id-ID" sz="2000" b="1" dirty="0"/>
            </a:br>
            <a:r>
              <a:rPr lang="id-ID" sz="1800" b="1" spc="150" dirty="0">
                <a:solidFill>
                  <a:schemeClr val="bg1"/>
                </a:solidFill>
                <a:latin typeface="Arial Black" pitchFamily="34" charset="0"/>
              </a:rPr>
              <a:t>BATASAN PERENCANAAN LENGKUNG HORISONTAL</a:t>
            </a:r>
            <a:br>
              <a:rPr lang="id-ID" sz="2000" dirty="0"/>
            </a:br>
            <a:endParaRPr lang="id-ID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Rectangle 2"/>
          <p:cNvSpPr/>
          <p:nvPr/>
        </p:nvSpPr>
        <p:spPr>
          <a:xfrm>
            <a:off x="395536" y="1261392"/>
            <a:ext cx="22095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buFont typeface="+mj-lt"/>
              <a:buAutoNum type="romanUcPeriod" startAt="3"/>
            </a:pPr>
            <a:r>
              <a:rPr lang="id-ID" sz="2000" b="1" dirty="0">
                <a:solidFill>
                  <a:srgbClr val="C00000"/>
                </a:solidFill>
              </a:rPr>
              <a:t> Landai Relatif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459054" y="1765151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/>
              <a:t>Merupakan besar kelandaian akibat perbedaan elevasi tepi perkerasan sebelah luar sepanjang lengkung peralihan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490504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848693"/>
              </p:ext>
            </p:extLst>
          </p:nvPr>
        </p:nvGraphicFramePr>
        <p:xfrm>
          <a:off x="3459706" y="2760312"/>
          <a:ext cx="222458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Equation" r:id="rId5" imgW="1256755" imgH="444307" progId="Equation.3">
                  <p:embed/>
                </p:oleObj>
              </mc:Choice>
              <mc:Fallback>
                <p:oleObj name="Equation" r:id="rId5" imgW="1256755" imgH="444307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706" y="2760312"/>
                        <a:ext cx="2224588" cy="79208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83046" y="2956302"/>
            <a:ext cx="1620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/>
              <a:t>BINA MARGA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605052" y="3056329"/>
            <a:ext cx="526788" cy="20005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103155"/>
              </p:ext>
            </p:extLst>
          </p:nvPr>
        </p:nvGraphicFramePr>
        <p:xfrm>
          <a:off x="4506298" y="4565802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6298" y="4565802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318541"/>
              </p:ext>
            </p:extLst>
          </p:nvPr>
        </p:nvGraphicFramePr>
        <p:xfrm>
          <a:off x="3491880" y="4016140"/>
          <a:ext cx="1280467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Equation" r:id="rId8" imgW="622080" imgH="431640" progId="Equation.3">
                  <p:embed/>
                </p:oleObj>
              </mc:Choice>
              <mc:Fallback>
                <p:oleObj name="Equation" r:id="rId8" imgW="622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4016140"/>
                        <a:ext cx="1280467" cy="76993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74494" y="4201054"/>
            <a:ext cx="1649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/>
              <a:t>AASHTO 1990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2596500" y="4301081"/>
            <a:ext cx="526788" cy="20005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7082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125185"/>
            <a:ext cx="8387893" cy="370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72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634082"/>
          </a:xfrm>
          <a:solidFill>
            <a:srgbClr val="002060"/>
          </a:solidFill>
        </p:spPr>
        <p:txBody>
          <a:bodyPr/>
          <a:lstStyle/>
          <a:p>
            <a:br>
              <a:rPr lang="id-ID" sz="2000" b="1" dirty="0"/>
            </a:br>
            <a:r>
              <a:rPr lang="id-ID" sz="1800" b="1" spc="150" dirty="0">
                <a:solidFill>
                  <a:schemeClr val="bg1"/>
                </a:solidFill>
                <a:latin typeface="Arial Black" pitchFamily="34" charset="0"/>
              </a:rPr>
              <a:t>PERHITUNGAN LENGKUNG HORISONTAL</a:t>
            </a:r>
            <a:br>
              <a:rPr lang="id-ID" sz="2000" dirty="0"/>
            </a:br>
            <a:endParaRPr lang="id-ID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467544" y="1052736"/>
            <a:ext cx="26642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000" dirty="0"/>
              <a:t>dipakai tiga kriteria utama sebagai dasar dan kontrol perencanaan.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000" dirty="0"/>
              <a:t>Ketiga kriteria tersebut adalah </a:t>
            </a:r>
            <a:r>
              <a:rPr lang="id-ID" sz="2000" b="1" u="sng" dirty="0"/>
              <a:t>panjang tangen (T) yang tersedia</a:t>
            </a:r>
            <a:r>
              <a:rPr lang="id-ID" sz="2000" dirty="0"/>
              <a:t>, </a:t>
            </a:r>
            <a:r>
              <a:rPr lang="id-ID" sz="2000" b="1" u="sng" dirty="0"/>
              <a:t>panjang offset (E</a:t>
            </a:r>
            <a:r>
              <a:rPr lang="id-ID" sz="2000" dirty="0"/>
              <a:t>) dan </a:t>
            </a:r>
            <a:r>
              <a:rPr lang="id-ID" sz="2000" b="1" u="sng" dirty="0"/>
              <a:t>jari-jari tikungan (R).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052736"/>
            <a:ext cx="497205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41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63408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br>
              <a:rPr lang="id-ID" sz="2000" b="1" dirty="0"/>
            </a:br>
            <a:r>
              <a:rPr lang="id-ID" sz="1800" b="1" spc="150" dirty="0">
                <a:solidFill>
                  <a:srgbClr val="C00000"/>
                </a:solidFill>
                <a:latin typeface="Arial Black" pitchFamily="34" charset="0"/>
              </a:rPr>
              <a:t>FULL CIRCLE (BUSUR SEDERHANA)</a:t>
            </a:r>
            <a:br>
              <a:rPr lang="id-ID" sz="2000" dirty="0"/>
            </a:br>
            <a:endParaRPr lang="id-ID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Rectangle 2"/>
          <p:cNvSpPr/>
          <p:nvPr/>
        </p:nvSpPr>
        <p:spPr>
          <a:xfrm>
            <a:off x="395536" y="1124744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i="1" dirty="0"/>
              <a:t>Full circle</a:t>
            </a:r>
            <a:r>
              <a:rPr lang="id-ID" b="1" dirty="0"/>
              <a:t> </a:t>
            </a:r>
            <a:r>
              <a:rPr lang="id-ID" dirty="0"/>
              <a:t>adalah jenis tikungan yang hanya memiliki satu bagian lingkaran saja, dan </a:t>
            </a:r>
            <a:r>
              <a:rPr lang="id-ID" b="1" u="sng" dirty="0"/>
              <a:t>hanya digunakan untuk lengkung dengan radius besar </a:t>
            </a:r>
            <a:r>
              <a:rPr lang="id-ID" dirty="0"/>
              <a:t>agar tidak terjadi patahan, karena dengan R kecil maka diperlukan superelevasi besar, dimana superelevasi yang dibutuhkan ≤ 3 %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5536" y="2492896"/>
                <a:ext cx="4572000" cy="235827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id-ID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id-ID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id-ID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id-ID" i="1">
                          <a:latin typeface="Cambria Math"/>
                        </a:rPr>
                        <m:t> </m:t>
                      </m:r>
                      <m:r>
                        <a:rPr lang="id-ID" i="1">
                          <a:latin typeface="Cambria Math"/>
                        </a:rPr>
                        <m:t>𝑡𝑔</m:t>
                      </m:r>
                      <m:r>
                        <a:rPr lang="id-ID" i="1">
                          <a:latin typeface="Cambria Math"/>
                        </a:rPr>
                        <m:t> </m:t>
                      </m:r>
                      <m:f>
                        <m:fPr>
                          <m:type m:val="skw"/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d-ID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id-ID" i="1">
                          <a:latin typeface="Cambria Math"/>
                        </a:rPr>
                        <m:t>.</m:t>
                      </m:r>
                      <m:r>
                        <a:rPr lang="id-ID" i="1"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id-ID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d-ID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id-ID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d-ID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d-ID" i="1">
                                  <a:latin typeface="Cambria Math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id-ID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d-ID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id-ID" i="1">
                                      <a:latin typeface="Cambria Math"/>
                                    </a:rPr>
                                    <m:t>1/2</m:t>
                                  </m:r>
                                  <m:r>
                                    <a:rPr lang="id-ID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d-ID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id-ID" i="1">
                                  <a:latin typeface="Cambria Math"/>
                                </a:rPr>
                                <m:t>1/2</m:t>
                              </m:r>
                              <m:r>
                                <a:rPr lang="id-ID" i="1">
                                  <a:latin typeface="Cambria Math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id-ID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d-ID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id-ID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id-ID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id-ID" i="1">
                          <a:latin typeface="Cambria Math"/>
                        </a:rPr>
                        <m:t> . </m:t>
                      </m:r>
                      <m:r>
                        <a:rPr lang="id-ID" i="1">
                          <a:latin typeface="Cambria Math"/>
                        </a:rPr>
                        <m:t>𝑡𝑔</m:t>
                      </m:r>
                      <m:f>
                        <m:f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d-ID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id-ID" i="1">
                          <a:latin typeface="Cambria Math"/>
                        </a:rPr>
                        <m:t> </m:t>
                      </m:r>
                      <m:r>
                        <a:rPr lang="id-ID" i="1"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id-ID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id-ID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id-ID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i="1">
                              <a:latin typeface="Cambria Math"/>
                            </a:rPr>
                            <m:t>𝛽𝜋</m:t>
                          </m:r>
                        </m:num>
                        <m:den>
                          <m:r>
                            <a:rPr lang="id-ID" i="1">
                              <a:latin typeface="Cambria Math"/>
                            </a:rPr>
                            <m:t>180</m:t>
                          </m:r>
                        </m:den>
                      </m:f>
                      <m:sSub>
                        <m:sSub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id-ID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id-ID" i="1">
                          <a:latin typeface="Cambria Math"/>
                        </a:rPr>
                        <m:t>,  </m:t>
                      </m:r>
                      <m:r>
                        <a:rPr lang="id-ID" i="1">
                          <a:latin typeface="Cambria Math"/>
                        </a:rPr>
                        <m:t>𝛽</m:t>
                      </m:r>
                      <m:r>
                        <a:rPr lang="id-ID">
                          <a:latin typeface="Cambria Math"/>
                        </a:rPr>
                        <m:t> </m:t>
                      </m:r>
                      <m:r>
                        <a:rPr lang="id-ID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d-ID" b="0" i="0" smtClean="0">
                          <a:latin typeface="Cambria Math"/>
                        </a:rPr>
                        <m:t>dlm</m:t>
                      </m:r>
                      <m:r>
                        <a:rPr lang="id-ID" b="0" i="1" smtClean="0">
                          <a:latin typeface="Cambria Math"/>
                        </a:rPr>
                        <m:t>⁰</m:t>
                      </m:r>
                    </m:oMath>
                  </m:oMathPara>
                </a14:m>
                <a:endParaRPr lang="id-ID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id-ID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id-ID" i="1">
                        <a:latin typeface="Cambria Math"/>
                      </a:rPr>
                      <m:t>= 0,01745 </m:t>
                    </m:r>
                    <m:r>
                      <a:rPr lang="id-ID" i="1">
                        <a:latin typeface="Cambria Math"/>
                      </a:rPr>
                      <m:t>𝛽</m:t>
                    </m:r>
                    <m:r>
                      <a:rPr lang="id-ID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id-ID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id-ID" i="1">
                        <a:latin typeface="Cambria Math"/>
                      </a:rPr>
                      <m:t>,  </m:t>
                    </m:r>
                    <m:r>
                      <a:rPr lang="id-ID" i="1">
                        <a:latin typeface="Cambria Math"/>
                      </a:rPr>
                      <m:t>𝛽</m:t>
                    </m:r>
                    <m:r>
                      <a:rPr lang="id-ID">
                        <a:latin typeface="Cambria Math"/>
                      </a:rPr>
                      <m:t> </m:t>
                    </m:r>
                  </m:oMath>
                </a14:m>
                <a:r>
                  <a:rPr lang="id-ID" dirty="0"/>
                  <a:t>(</a:t>
                </a:r>
                <a:r>
                  <a:rPr lang="id-ID" dirty="0">
                    <a:latin typeface="Calibri"/>
                  </a:rPr>
                  <a:t>⁰)</a:t>
                </a:r>
                <a:endParaRPr lang="id-ID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492896"/>
                <a:ext cx="4572000" cy="2358274"/>
              </a:xfrm>
              <a:prstGeom prst="rect">
                <a:avLst/>
              </a:prstGeom>
              <a:blipFill rotWithShape="1">
                <a:blip r:embed="rId5"/>
                <a:stretch>
                  <a:fillRect t="-22997" b="-310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09698" y="4851170"/>
                <a:ext cx="29962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id-ID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id-ID" i="1">
                          <a:latin typeface="Cambria Math"/>
                        </a:rPr>
                        <m:t>=  </m:t>
                      </m:r>
                      <m:r>
                        <a:rPr lang="id-ID" i="1">
                          <a:latin typeface="Cambria Math"/>
                        </a:rPr>
                        <m:t>𝛽</m:t>
                      </m:r>
                      <m:r>
                        <a:rPr lang="id-ID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id-ID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id-ID" i="1">
                          <a:latin typeface="Cambria Math"/>
                        </a:rPr>
                        <m:t>,  </m:t>
                      </m:r>
                      <m:r>
                        <a:rPr lang="id-ID" i="1">
                          <a:latin typeface="Cambria Math"/>
                        </a:rPr>
                        <m:t>𝛽</m:t>
                      </m:r>
                      <m:r>
                        <a:rPr lang="id-ID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d-ID">
                          <a:latin typeface="Cambria Math"/>
                        </a:rPr>
                        <m:t>dalam</m:t>
                      </m:r>
                      <m:r>
                        <a:rPr lang="id-ID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d-ID">
                          <a:latin typeface="Cambria Math"/>
                        </a:rPr>
                        <m:t>rad</m:t>
                      </m:r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98" y="4851170"/>
                <a:ext cx="2996205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903" y="2564904"/>
            <a:ext cx="5004445" cy="371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77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14" name="Picture 13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6120680" cy="63813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20072" y="260648"/>
            <a:ext cx="26642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/>
              <a:t>Karena lengkung hanya berbentuk busur lingkaran saja, maka pencapaian superelevasi dilakukan sebagian pada jalan lurus dan sebagian lagi pada bagian lengkung</a:t>
            </a:r>
          </a:p>
        </p:txBody>
      </p:sp>
    </p:spTree>
    <p:extLst>
      <p:ext uri="{BB962C8B-B14F-4D97-AF65-F5344CB8AC3E}">
        <p14:creationId xmlns:p14="http://schemas.microsoft.com/office/powerpoint/2010/main" val="193005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634082"/>
          </a:xfrm>
          <a:solidFill>
            <a:srgbClr val="002060"/>
          </a:solidFill>
        </p:spPr>
        <p:txBody>
          <a:bodyPr/>
          <a:lstStyle/>
          <a:p>
            <a:br>
              <a:rPr lang="id-ID" sz="2000" b="1" dirty="0"/>
            </a:br>
            <a:r>
              <a:rPr lang="id-ID" sz="2000" b="1" spc="150" dirty="0">
                <a:solidFill>
                  <a:schemeClr val="bg1"/>
                </a:solidFill>
                <a:latin typeface="Arial Black" pitchFamily="34" charset="0"/>
              </a:rPr>
              <a:t>PENDAHULUAN</a:t>
            </a:r>
            <a:br>
              <a:rPr lang="id-ID" sz="2000" dirty="0"/>
            </a:br>
            <a:endParaRPr lang="id-ID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275103"/>
            <a:ext cx="35078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/>
              <a:t>Alinemen horisontal adalah proyeksi sumbu jalan pada bidang horisontal. Alinemen horisontal dikenal juga dengan nama “</a:t>
            </a:r>
            <a:r>
              <a:rPr lang="id-ID" sz="2000" b="1" i="1" u="sng" dirty="0"/>
              <a:t>trase jalan</a:t>
            </a:r>
            <a:r>
              <a:rPr lang="id-ID" sz="2000" dirty="0"/>
              <a:t>”.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19" y="4457569"/>
            <a:ext cx="35078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/>
              <a:t>terdiri dari garis-garis lengkung, berupa  </a:t>
            </a:r>
            <a:r>
              <a:rPr lang="id-ID" sz="2000" u="sng" dirty="0"/>
              <a:t>busur lingkaran </a:t>
            </a:r>
            <a:r>
              <a:rPr lang="id-ID" sz="2000" dirty="0"/>
              <a:t>ditambah dengan </a:t>
            </a:r>
            <a:r>
              <a:rPr lang="id-ID" sz="2000" u="sng" dirty="0"/>
              <a:t>lengkung peralihan </a:t>
            </a:r>
            <a:r>
              <a:rPr lang="id-ID" sz="2000" dirty="0"/>
              <a:t>atau busur peralihan saja ataupun busur lingkaran saja</a:t>
            </a:r>
            <a:r>
              <a:rPr lang="id-ID" dirty="0"/>
              <a:t>.</a:t>
            </a:r>
          </a:p>
        </p:txBody>
      </p:sp>
      <p:pic>
        <p:nvPicPr>
          <p:cNvPr id="34819" name="Picture 3" descr="C:\Users\FREDY SITORUS\Pictures\figure_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3645480" cy="27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933056"/>
            <a:ext cx="42957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16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63408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br>
              <a:rPr lang="id-ID" sz="2000" b="1" dirty="0"/>
            </a:br>
            <a:r>
              <a:rPr lang="id-ID" sz="1800" b="1" spc="150" dirty="0">
                <a:solidFill>
                  <a:srgbClr val="C00000"/>
                </a:solidFill>
                <a:latin typeface="Arial Black" pitchFamily="34" charset="0"/>
              </a:rPr>
              <a:t>LENGKUNG SPIRAL – CIRCLE –SPIRAL</a:t>
            </a:r>
            <a:r>
              <a:rPr lang="id-ID" sz="2000" dirty="0"/>
              <a:t> (</a:t>
            </a:r>
            <a:r>
              <a:rPr lang="id-ID" sz="1800" b="1" spc="150" dirty="0">
                <a:solidFill>
                  <a:srgbClr val="C00000"/>
                </a:solidFill>
                <a:latin typeface="Arial Black" pitchFamily="34" charset="0"/>
              </a:rPr>
              <a:t>SCS)</a:t>
            </a:r>
            <a:br>
              <a:rPr lang="id-ID" sz="1800" b="1" spc="150" dirty="0">
                <a:solidFill>
                  <a:srgbClr val="C00000"/>
                </a:solidFill>
                <a:latin typeface="Arial Black" pitchFamily="34" charset="0"/>
              </a:rPr>
            </a:br>
            <a:endParaRPr lang="id-ID" sz="1800" b="1" spc="15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Rectangle 2"/>
          <p:cNvSpPr/>
          <p:nvPr/>
        </p:nvSpPr>
        <p:spPr>
          <a:xfrm>
            <a:off x="482810" y="2492896"/>
            <a:ext cx="66967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d-ID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id-ID" sz="2000" b="1" u="sng" dirty="0"/>
              <a:t>Tikungan tidak terlalu tajam</a:t>
            </a:r>
            <a:r>
              <a:rPr lang="id-ID" sz="2000" dirty="0"/>
              <a:t> </a:t>
            </a:r>
            <a:r>
              <a:rPr lang="id-ID" sz="2000" b="1" u="sng" dirty="0"/>
              <a:t>namun juga tidak terlalu tumpul</a:t>
            </a:r>
            <a:r>
              <a:rPr lang="id-ID" sz="2000" dirty="0"/>
              <a:t>, sudut tangen untuk jenis tikungan SCS berkisar antara 15⁰ – 30⁰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id-ID" sz="2000" dirty="0"/>
              <a:t>Radius tikungan berkisar antara 200 m – 700 m</a:t>
            </a:r>
            <a:endParaRPr lang="id-ID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467544" y="1124744"/>
            <a:ext cx="6594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/>
              <a:t>Jenis lengkung busur lingkaran dengan lengkung peralihan memerlukan persyaratan umum sebagai berikut :</a:t>
            </a:r>
          </a:p>
        </p:txBody>
      </p:sp>
    </p:spTree>
    <p:extLst>
      <p:ext uri="{BB962C8B-B14F-4D97-AF65-F5344CB8AC3E}">
        <p14:creationId xmlns:p14="http://schemas.microsoft.com/office/powerpoint/2010/main" val="204798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7672668" cy="481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69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63408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br>
              <a:rPr lang="id-ID" sz="2000" b="1" dirty="0"/>
            </a:br>
            <a:r>
              <a:rPr lang="id-ID" sz="1800" b="1" spc="150" dirty="0">
                <a:solidFill>
                  <a:srgbClr val="C00000"/>
                </a:solidFill>
                <a:latin typeface="Arial Black" pitchFamily="34" charset="0"/>
              </a:rPr>
              <a:t>SPIRAL – CIRCLE -SPIRAL</a:t>
            </a:r>
            <a:br>
              <a:rPr lang="id-ID" sz="2000" dirty="0"/>
            </a:br>
            <a:endParaRPr lang="id-ID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552" y="1340768"/>
                <a:ext cx="7560840" cy="1404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2400" dirty="0"/>
                  <a:t>Rumus – rumus yang digunakan adalah :</a:t>
                </a:r>
              </a:p>
              <a:p>
                <a14:m>
                  <m:oMath xmlns:m="http://schemas.openxmlformats.org/officeDocument/2006/math">
                    <m:r>
                      <a:rPr lang="id-ID" sz="2400" i="1">
                        <a:latin typeface="Cambria Math"/>
                      </a:rPr>
                      <m:t>𝑋</m:t>
                    </m:r>
                    <m:r>
                      <a:rPr lang="id-ID" sz="2400" i="1">
                        <a:latin typeface="Cambria Math"/>
                      </a:rPr>
                      <m:t>=</m:t>
                    </m:r>
                    <m:r>
                      <a:rPr lang="id-ID" sz="2400" i="1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400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id-ID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d-ID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400" i="1">
                                    <a:latin typeface="Cambria Math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id-ID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id-ID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400" i="1">
                                    <a:latin typeface="Cambria Math"/>
                                  </a:rPr>
                                  <m:t>40</m:t>
                                </m:r>
                                <m:r>
                                  <a:rPr lang="id-ID" sz="24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id-ID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id-ID" sz="2400" dirty="0"/>
                  <a:t>  dan  </a:t>
                </a:r>
                <a14:m>
                  <m:oMath xmlns:m="http://schemas.openxmlformats.org/officeDocument/2006/math">
                    <m:r>
                      <a:rPr lang="id-ID" sz="2400" i="1">
                        <a:latin typeface="Cambria Math"/>
                      </a:rPr>
                      <m:t>𝑌</m:t>
                    </m:r>
                    <m:r>
                      <a:rPr lang="id-ID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400" i="1"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id-ID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d-ID" sz="2400" i="1">
                            <a:latin typeface="Cambria Math"/>
                          </a:rPr>
                          <m:t>6</m:t>
                        </m:r>
                        <m:r>
                          <a:rPr lang="id-ID" sz="2400" i="1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endParaRPr lang="id-ID" dirty="0"/>
              </a:p>
              <a:p>
                <a:endParaRPr lang="id-ID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340768"/>
                <a:ext cx="7560840" cy="1404102"/>
              </a:xfrm>
              <a:prstGeom prst="rect">
                <a:avLst/>
              </a:prstGeom>
              <a:blipFill rotWithShape="1">
                <a:blip r:embed="rId2"/>
                <a:stretch>
                  <a:fillRect l="-1290" t="-347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9552" y="2744870"/>
                <a:ext cx="7560840" cy="1496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2400" dirty="0"/>
                  <a:t>Jika panjang lengkung peralihan pada titik SC adalah</a:t>
                </a:r>
                <a:r>
                  <a:rPr lang="id-ID" sz="2400" b="1" dirty="0"/>
                  <a:t> Ls</a:t>
                </a:r>
                <a:r>
                  <a:rPr lang="id-ID" sz="2400" dirty="0"/>
                  <a:t> dan R pada SC adalah </a:t>
                </a:r>
                <a:r>
                  <a:rPr lang="id-ID" sz="2400" b="1" dirty="0"/>
                  <a:t>Rc</a:t>
                </a:r>
                <a:r>
                  <a:rPr lang="id-ID" sz="2400" dirty="0"/>
                  <a:t>, maka 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id-ID" sz="24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id-ID" sz="2400" i="1">
                        <a:latin typeface="Cambria Math"/>
                      </a:rPr>
                      <m:t>=</m:t>
                    </m:r>
                    <m:r>
                      <a:rPr lang="id-ID" sz="2400" i="1">
                        <a:latin typeface="Cambria Math"/>
                      </a:rPr>
                      <m:t>𝐿𝑠</m:t>
                    </m:r>
                    <m:d>
                      <m:d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400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id-ID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d-ID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400" i="1">
                                    <a:latin typeface="Cambria Math"/>
                                  </a:rPr>
                                  <m:t>𝐿𝑠</m:t>
                                </m:r>
                              </m:e>
                              <m:sup>
                                <m:r>
                                  <a:rPr lang="id-ID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id-ID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400" i="1">
                                    <a:latin typeface="Cambria Math"/>
                                  </a:rPr>
                                  <m:t>40</m:t>
                                </m:r>
                                <m:r>
                                  <a:rPr lang="id-ID" sz="2400" i="1">
                                    <a:latin typeface="Cambria Math"/>
                                  </a:rPr>
                                  <m:t>𝑅𝑐</m:t>
                                </m:r>
                              </m:e>
                              <m:sup>
                                <m:r>
                                  <a:rPr lang="id-ID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id-ID" sz="2400" dirty="0"/>
                  <a:t>  dan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id-ID" sz="24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id-ID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400" i="1">
                                <a:latin typeface="Cambria Math"/>
                              </a:rPr>
                              <m:t>𝐿𝑠</m:t>
                            </m:r>
                          </m:e>
                          <m:sup>
                            <m:r>
                              <a:rPr lang="id-ID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d-ID" sz="2400" i="1">
                            <a:latin typeface="Cambria Math"/>
                          </a:rPr>
                          <m:t>6</m:t>
                        </m:r>
                        <m:r>
                          <a:rPr lang="id-ID" sz="2400" i="1">
                            <a:latin typeface="Cambria Math"/>
                          </a:rPr>
                          <m:t>𝑅𝑐</m:t>
                        </m:r>
                      </m:den>
                    </m:f>
                  </m:oMath>
                </a14:m>
                <a:endParaRPr lang="id-ID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44870"/>
                <a:ext cx="7560840" cy="1496435"/>
              </a:xfrm>
              <a:prstGeom prst="rect">
                <a:avLst/>
              </a:prstGeom>
              <a:blipFill rotWithShape="1">
                <a:blip r:embed="rId3"/>
                <a:stretch>
                  <a:fillRect l="-1290" t="-3252" r="-80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9552" y="4437112"/>
                <a:ext cx="7560840" cy="1912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id-ID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id-ID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i="1">
                                <a:latin typeface="Cambria Math"/>
                              </a:rPr>
                              <m:t>𝐿𝑠</m:t>
                            </m:r>
                          </m:e>
                          <m:sup>
                            <m:r>
                              <a:rPr lang="id-ID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d-ID" i="1">
                            <a:latin typeface="Cambria Math"/>
                          </a:rPr>
                          <m:t>2 </m:t>
                        </m:r>
                        <m:r>
                          <a:rPr lang="id-ID" i="1">
                            <a:latin typeface="Cambria Math"/>
                          </a:rPr>
                          <m:t>𝑅𝑐</m:t>
                        </m:r>
                      </m:den>
                    </m:f>
                    <m:r>
                      <a:rPr lang="id-ID" i="1">
                        <a:latin typeface="Cambria Math"/>
                      </a:rPr>
                      <m:t> (</m:t>
                    </m:r>
                    <m:r>
                      <a:rPr lang="id-ID" i="1">
                        <a:latin typeface="Cambria Math"/>
                      </a:rPr>
                      <m:t>𝑟𝑎𝑑𝑖𝑎𝑙</m:t>
                    </m:r>
                    <m:r>
                      <a:rPr lang="id-ID" i="1">
                        <a:latin typeface="Cambria Math"/>
                      </a:rPr>
                      <m:t>)</m:t>
                    </m:r>
                  </m:oMath>
                </a14:m>
                <a:r>
                  <a:rPr lang="id-ID" dirty="0"/>
                  <a:t>   atau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id-ID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id-ID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/>
                          </a:rPr>
                          <m:t>90</m:t>
                        </m:r>
                        <m:r>
                          <a:rPr lang="id-ID" i="1">
                            <a:latin typeface="Cambria Math"/>
                          </a:rPr>
                          <m:t>𝐿𝑠</m:t>
                        </m:r>
                      </m:num>
                      <m:den>
                        <m:r>
                          <a:rPr lang="id-ID" i="1">
                            <a:latin typeface="Cambria Math"/>
                          </a:rPr>
                          <m:t>𝜋</m:t>
                        </m:r>
                        <m:r>
                          <a:rPr lang="id-ID" i="1">
                            <a:latin typeface="Cambria Math"/>
                          </a:rPr>
                          <m:t> </m:t>
                        </m:r>
                        <m:r>
                          <a:rPr lang="id-ID" i="1">
                            <a:latin typeface="Cambria Math"/>
                          </a:rPr>
                          <m:t>𝑅𝑐</m:t>
                        </m:r>
                      </m:den>
                    </m:f>
                    <m:r>
                      <a:rPr lang="id-ID" i="1">
                        <a:latin typeface="Cambria Math"/>
                      </a:rPr>
                      <m:t> (</m:t>
                    </m:r>
                    <m:r>
                      <a:rPr lang="id-ID" i="1">
                        <a:latin typeface="Cambria Math"/>
                      </a:rPr>
                      <m:t>𝑑𝑒𝑟𝑎𝑗𝑎𝑡</m:t>
                    </m:r>
                    <m:r>
                      <a:rPr lang="id-ID" i="1">
                        <a:latin typeface="Cambria Math"/>
                      </a:rPr>
                      <m:t>)</m:t>
                    </m:r>
                  </m:oMath>
                </a14:m>
                <a:r>
                  <a:rPr lang="id-ID" dirty="0"/>
                  <a:t>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/>
                          </a:rPr>
                          <m:t>∆</m:t>
                        </m:r>
                      </m:e>
                      <m:sub>
                        <m:r>
                          <a:rPr lang="id-ID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id-ID" i="1">
                        <a:latin typeface="Cambria Math"/>
                      </a:rPr>
                      <m:t>=∆−2</m:t>
                    </m:r>
                    <m:r>
                      <a:rPr lang="id-ID" i="1">
                        <a:latin typeface="Cambria Math"/>
                      </a:rPr>
                      <m:t>𝜃</m:t>
                    </m:r>
                    <m:r>
                      <a:rPr lang="id-ID" i="1">
                        <a:latin typeface="Cambria Math"/>
                      </a:rPr>
                      <m:t>𝑠</m:t>
                    </m:r>
                    <m:r>
                      <a:rPr lang="id-ID" i="1">
                        <a:latin typeface="Cambria Math"/>
                      </a:rPr>
                      <m:t> </m:t>
                    </m:r>
                  </m:oMath>
                </a14:m>
                <a:r>
                  <a:rPr lang="id-ID" dirty="0"/>
                  <a:t>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i="1">
                          <a:latin typeface="Cambria Math"/>
                        </a:rPr>
                        <m:t>𝑘</m:t>
                      </m:r>
                      <m:r>
                        <a:rPr lang="id-ID" i="1">
                          <a:latin typeface="Cambria Math"/>
                        </a:rPr>
                        <m:t>=</m:t>
                      </m:r>
                      <m:r>
                        <a:rPr lang="id-ID" i="1">
                          <a:latin typeface="Cambria Math"/>
                        </a:rPr>
                        <m:t>𝐿𝑠</m:t>
                      </m:r>
                      <m:r>
                        <a:rPr lang="id-ID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i="1">
                                  <a:latin typeface="Cambria Math"/>
                                </a:rPr>
                                <m:t>𝐿𝑠</m:t>
                              </m:r>
                            </m:e>
                            <m:sup>
                              <m:r>
                                <a:rPr lang="id-ID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id-ID" i="1">
                              <a:latin typeface="Cambria Math"/>
                            </a:rPr>
                            <m:t>40 </m:t>
                          </m:r>
                          <m:sSup>
                            <m:sSup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i="1">
                                  <a:latin typeface="Cambria Math"/>
                                </a:rPr>
                                <m:t>𝑅𝑐</m:t>
                              </m:r>
                            </m:e>
                            <m:sup>
                              <m:r>
                                <a:rPr lang="id-ID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d-ID" i="1">
                          <a:latin typeface="Cambria Math"/>
                        </a:rPr>
                        <m:t>−</m:t>
                      </m:r>
                      <m:r>
                        <a:rPr lang="id-ID" i="1">
                          <a:latin typeface="Cambria Math"/>
                        </a:rPr>
                        <m:t>𝑅𝑐</m:t>
                      </m:r>
                      <m:func>
                        <m:func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d-ID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id-ID" i="1">
                              <a:latin typeface="Cambria Math"/>
                            </a:rPr>
                            <m:t>𝜃</m:t>
                          </m:r>
                          <m:r>
                            <a:rPr lang="id-ID" i="1">
                              <a:latin typeface="Cambria Math"/>
                            </a:rPr>
                            <m:t>𝑠</m:t>
                          </m:r>
                          <m:r>
                            <a:rPr lang="id-ID" i="1">
                              <a:latin typeface="Cambria Math"/>
                            </a:rPr>
                            <m:t> </m:t>
                          </m:r>
                          <m:r>
                            <a:rPr lang="id-ID" i="1">
                              <a:latin typeface="Cambria Math"/>
                            </a:rPr>
                            <m:t>𝑎𝑡𝑎𝑢</m:t>
                          </m:r>
                          <m:r>
                            <a:rPr lang="id-ID" i="1">
                              <a:latin typeface="Cambria Math"/>
                            </a:rPr>
                            <m:t> </m:t>
                          </m:r>
                          <m:r>
                            <a:rPr lang="id-ID" i="1">
                              <a:latin typeface="Cambria Math"/>
                            </a:rPr>
                            <m:t>𝑋𝑐</m:t>
                          </m:r>
                          <m:r>
                            <a:rPr lang="id-ID" i="1">
                              <a:latin typeface="Cambria Math"/>
                            </a:rPr>
                            <m:t>−</m:t>
                          </m:r>
                          <m:r>
                            <a:rPr lang="id-ID" i="1">
                              <a:latin typeface="Cambria Math"/>
                            </a:rPr>
                            <m:t>𝑅𝑐</m:t>
                          </m:r>
                          <m:func>
                            <m:func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d-ID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id-ID" i="1">
                                  <a:latin typeface="Cambria Math"/>
                                </a:rPr>
                                <m:t>𝜃</m:t>
                              </m:r>
                              <m:r>
                                <a:rPr lang="id-ID" i="1">
                                  <a:latin typeface="Cambria Math"/>
                                </a:rPr>
                                <m:t>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id-ID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i="1">
                          <a:latin typeface="Cambria Math"/>
                        </a:rPr>
                        <m:t>𝑝</m:t>
                      </m:r>
                      <m:r>
                        <a:rPr lang="id-ID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i="1">
                                  <a:latin typeface="Cambria Math"/>
                                </a:rPr>
                                <m:t>𝐿𝑠</m:t>
                              </m:r>
                            </m:e>
                            <m:sup>
                              <m:r>
                                <a:rPr lang="id-ID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d-ID" i="1">
                              <a:latin typeface="Cambria Math"/>
                            </a:rPr>
                            <m:t>6 </m:t>
                          </m:r>
                          <m:r>
                            <a:rPr lang="id-ID" i="1">
                              <a:latin typeface="Cambria Math"/>
                            </a:rPr>
                            <m:t>𝑅𝑐</m:t>
                          </m:r>
                        </m:den>
                      </m:f>
                      <m:r>
                        <a:rPr lang="id-ID" i="1">
                          <a:latin typeface="Cambria Math"/>
                        </a:rPr>
                        <m:t>−</m:t>
                      </m:r>
                      <m:r>
                        <a:rPr lang="id-ID" i="1">
                          <a:latin typeface="Cambria Math"/>
                        </a:rPr>
                        <m:t>𝑅𝑐</m:t>
                      </m:r>
                      <m:func>
                        <m:func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d-ID" i="1">
                                  <a:latin typeface="Cambria Math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id-ID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d-ID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id-ID" i="1">
                                      <a:latin typeface="Cambria Math"/>
                                    </a:rPr>
                                    <m:t>𝜃</m:t>
                                  </m:r>
                                  <m:r>
                                    <a:rPr lang="id-ID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func>
                            </m:e>
                          </m:d>
                        </m:fName>
                        <m:e>
                          <m:r>
                            <a:rPr lang="id-ID" i="1">
                              <a:latin typeface="Cambria Math"/>
                            </a:rPr>
                            <m:t> </m:t>
                          </m:r>
                          <m:r>
                            <a:rPr lang="id-ID" i="1">
                              <a:latin typeface="Cambria Math"/>
                            </a:rPr>
                            <m:t>𝑎𝑡𝑎𝑢</m:t>
                          </m:r>
                          <m:r>
                            <a:rPr lang="id-ID" i="1">
                              <a:latin typeface="Cambria Math"/>
                            </a:rPr>
                            <m:t> </m:t>
                          </m:r>
                          <m:r>
                            <a:rPr lang="id-ID" i="1">
                              <a:latin typeface="Cambria Math"/>
                            </a:rPr>
                            <m:t>𝑌𝑐</m:t>
                          </m:r>
                          <m:r>
                            <a:rPr lang="id-ID" i="1">
                              <a:latin typeface="Cambria Math"/>
                            </a:rPr>
                            <m:t>−</m:t>
                          </m:r>
                          <m:r>
                            <a:rPr lang="id-ID" i="1">
                              <a:latin typeface="Cambria Math"/>
                            </a:rPr>
                            <m:t>𝑅𝑐</m:t>
                          </m:r>
                          <m:d>
                            <m:d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d-ID" i="1">
                                  <a:latin typeface="Cambria Math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id-ID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d-ID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id-ID" i="1">
                                      <a:latin typeface="Cambria Math"/>
                                    </a:rPr>
                                    <m:t>𝜃</m:t>
                                  </m:r>
                                  <m:r>
                                    <a:rPr lang="id-ID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437112"/>
                <a:ext cx="7560840" cy="19128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8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63408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br>
              <a:rPr lang="id-ID" sz="2000" b="1" dirty="0"/>
            </a:br>
            <a:r>
              <a:rPr lang="id-ID" sz="1800" b="1" spc="150" dirty="0">
                <a:solidFill>
                  <a:srgbClr val="C00000"/>
                </a:solidFill>
                <a:latin typeface="Arial Black" pitchFamily="34" charset="0"/>
              </a:rPr>
              <a:t>SPIRAL – CIRCLE -SPIRAL</a:t>
            </a:r>
            <a:br>
              <a:rPr lang="id-ID" sz="2000" dirty="0"/>
            </a:br>
            <a:endParaRPr lang="id-ID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Rectangle 2"/>
          <p:cNvSpPr/>
          <p:nvPr/>
        </p:nvSpPr>
        <p:spPr>
          <a:xfrm>
            <a:off x="539552" y="1426860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/>
              <a:t>Sudut pusat busur lingkaran adalah </a:t>
            </a:r>
            <a:r>
              <a:rPr lang="id-ID" sz="2000" dirty="0">
                <a:sym typeface="Symbol"/>
              </a:rPr>
              <a:t></a:t>
            </a:r>
            <a:r>
              <a:rPr lang="id-ID" sz="2000" baseline="-25000" dirty="0"/>
              <a:t>c</a:t>
            </a:r>
            <a:r>
              <a:rPr lang="id-ID" sz="2000" dirty="0"/>
              <a:t> dan sudut spiral = </a:t>
            </a:r>
            <a:r>
              <a:rPr lang="id-ID" sz="2000" dirty="0">
                <a:sym typeface="Symbol"/>
              </a:rPr>
              <a:t></a:t>
            </a:r>
            <a:r>
              <a:rPr lang="id-ID" sz="2000" baseline="-25000" dirty="0"/>
              <a:t>s</a:t>
            </a:r>
            <a:r>
              <a:rPr lang="id-ID" sz="2000" dirty="0"/>
              <a:t> . Jika besarnya sudut perpotongan kedua tangen adalah </a:t>
            </a:r>
            <a:r>
              <a:rPr lang="id-ID" sz="2000" dirty="0">
                <a:sym typeface="Symbol"/>
              </a:rPr>
              <a:t></a:t>
            </a:r>
            <a:r>
              <a:rPr lang="id-ID" sz="2000" dirty="0"/>
              <a:t>, maka :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11284" y="2348880"/>
                <a:ext cx="14589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i="1">
                              <a:latin typeface="Cambria Math"/>
                            </a:rPr>
                            <m:t>∆</m:t>
                          </m:r>
                        </m:e>
                        <m:sub>
                          <m:r>
                            <a:rPr lang="id-ID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id-ID" i="1">
                          <a:latin typeface="Cambria Math"/>
                        </a:rPr>
                        <m:t>=∆−</m:t>
                      </m:r>
                      <m:sSub>
                        <m:sSub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i="1">
                              <a:latin typeface="Cambria Math"/>
                            </a:rPr>
                            <m:t>2</m:t>
                          </m:r>
                          <m:r>
                            <a:rPr lang="id-ID" i="1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id-ID" i="1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84" y="2348880"/>
                <a:ext cx="1458926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39552" y="2743909"/>
                <a:ext cx="6318448" cy="851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d-ID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id-ID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d-ID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id-ID" i="1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id-ID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id-ID" i="1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d-ID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id-ID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d-ID" i="1">
                                      <a:latin typeface="Cambria Math"/>
                                    </a:rPr>
                                    <m:t>∆</m:t>
                                  </m:r>
                                </m:num>
                                <m:den>
                                  <m:r>
                                    <a:rPr lang="id-ID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r>
                        <a:rPr lang="id-ID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id-ID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id-ID" i="1">
                          <a:latin typeface="Cambria Math"/>
                        </a:rPr>
                        <m:t>    </m:t>
                      </m:r>
                      <m:r>
                        <a:rPr lang="id-ID" i="1">
                          <a:latin typeface="Cambria Math"/>
                        </a:rPr>
                        <m:t>𝑎𝑡𝑎𝑢</m:t>
                      </m:r>
                      <m:d>
                        <m:d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d-ID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id-ID" i="1">
                              <a:latin typeface="Cambria Math"/>
                            </a:rPr>
                            <m:t>+</m:t>
                          </m:r>
                          <m:r>
                            <a:rPr lang="id-ID" i="1">
                              <a:latin typeface="Cambria Math"/>
                            </a:rPr>
                            <m:t>𝑝</m:t>
                          </m:r>
                        </m:e>
                      </m:d>
                      <m:func>
                        <m:func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d-ID">
                              <a:latin typeface="Cambria Math"/>
                            </a:rPr>
                            <m:t>sec</m:t>
                          </m:r>
                        </m:fName>
                        <m:e>
                          <m:f>
                            <m:f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d-ID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id-ID" i="1">
                              <a:latin typeface="Cambria Math"/>
                            </a:rPr>
                            <m:t>∆−</m:t>
                          </m:r>
                        </m:e>
                      </m:func>
                      <m:sSub>
                        <m:sSub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id-ID" i="1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43909"/>
                <a:ext cx="6318448" cy="8515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11284" y="3861048"/>
                <a:ext cx="4572000" cy="11313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id-ID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id-ID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d-ID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id-ID" i="1">
                              <a:latin typeface="Cambria Math"/>
                            </a:rPr>
                            <m:t>+</m:t>
                          </m:r>
                          <m:r>
                            <a:rPr lang="id-ID" i="1">
                              <a:latin typeface="Cambria Math"/>
                            </a:rPr>
                            <m:t>𝑝</m:t>
                          </m:r>
                        </m:e>
                      </m:d>
                      <m:func>
                        <m:func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d-ID">
                              <a:latin typeface="Cambria Math"/>
                            </a:rPr>
                            <m:t>tan</m:t>
                          </m:r>
                        </m:fName>
                        <m:e>
                          <m:f>
                            <m:f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i="1">
                                  <a:latin typeface="Cambria Math"/>
                                </a:rPr>
                                <m:t>∆</m:t>
                              </m:r>
                            </m:num>
                            <m:den>
                              <m:r>
                                <a:rPr lang="id-ID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id-ID" i="1">
                          <a:latin typeface="Cambria Math"/>
                        </a:rPr>
                        <m:t>+</m:t>
                      </m:r>
                      <m:r>
                        <a:rPr lang="id-ID" i="1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id-ID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id-ID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id-ID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i="1">
                                  <a:latin typeface="Cambria Math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id-ID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id-ID" i="1">
                              <a:latin typeface="Cambria Math"/>
                            </a:rPr>
                            <m:t>360</m:t>
                          </m:r>
                        </m:den>
                      </m:f>
                      <m:r>
                        <a:rPr lang="id-ID" i="1">
                          <a:latin typeface="Cambria Math"/>
                        </a:rPr>
                        <m:t>.2</m:t>
                      </m:r>
                      <m:r>
                        <a:rPr lang="id-ID" i="1">
                          <a:latin typeface="Cambria Math"/>
                        </a:rPr>
                        <m:t>𝜋</m:t>
                      </m:r>
                      <m:r>
                        <a:rPr lang="id-ID" i="1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84" y="3861048"/>
                <a:ext cx="4572000" cy="11313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435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63408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br>
              <a:rPr lang="id-ID" sz="2000" b="1" dirty="0"/>
            </a:br>
            <a:r>
              <a:rPr lang="id-ID" sz="1800" b="1" spc="150" dirty="0">
                <a:solidFill>
                  <a:srgbClr val="C00000"/>
                </a:solidFill>
                <a:latin typeface="Arial Black" pitchFamily="34" charset="0"/>
              </a:rPr>
              <a:t>SPIRAL – CIRCLE -SPIRAL</a:t>
            </a:r>
            <a:br>
              <a:rPr lang="id-ID" sz="2000" dirty="0"/>
            </a:br>
            <a:endParaRPr lang="id-ID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467544" y="1340768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/>
              <a:t>Lc untuk lengkung s-c-s sebaiknya ≥ 25 meter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/>
              <a:t>radius yang digunakan harus memenuhi syarat yang tercantum dalam tabel.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/>
              <a:t>Hal ini sangat dipengaruhi oleh besarnya sudut </a:t>
            </a:r>
            <a:r>
              <a:rPr lang="id-ID" sz="2400" dirty="0">
                <a:sym typeface="Symbol"/>
              </a:rPr>
              <a:t></a:t>
            </a:r>
            <a:r>
              <a:rPr lang="id-ID" sz="2400" dirty="0"/>
              <a:t>. </a:t>
            </a:r>
            <a:endParaRPr lang="id-ID" dirty="0"/>
          </a:p>
        </p:txBody>
      </p:sp>
      <p:sp>
        <p:nvSpPr>
          <p:cNvPr id="13" name="Rectangle 12"/>
          <p:cNvSpPr/>
          <p:nvPr/>
        </p:nvSpPr>
        <p:spPr>
          <a:xfrm>
            <a:off x="467544" y="3284984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/>
              <a:t>Jika diperoleh Lc &lt; 25 m, maka sebaiknya tidak digunakan bentuk S-C-S , tetapi digunakan bentuk S-S. Jika p yang dihitung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59932" y="4293096"/>
                <a:ext cx="2353529" cy="67262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1" i="1">
                          <a:latin typeface="Cambria Math"/>
                        </a:rPr>
                        <m:t>𝒑</m:t>
                      </m:r>
                      <m:r>
                        <a:rPr lang="id-ID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d-ID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d-ID" b="1" i="1"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id-ID" b="1" i="1">
                                  <a:latin typeface="Cambria Math"/>
                                </a:rPr>
                                <m:t>𝒔</m:t>
                              </m:r>
                            </m:sub>
                            <m:sup>
                              <m:r>
                                <a:rPr lang="id-ID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id-ID" b="1" i="1">
                              <a:latin typeface="Cambria Math"/>
                            </a:rPr>
                            <m:t>𝟐𝟒</m:t>
                          </m:r>
                          <m:r>
                            <a:rPr lang="id-ID" b="1" i="1">
                              <a:latin typeface="Cambria Math"/>
                            </a:rPr>
                            <m:t> </m:t>
                          </m:r>
                          <m:r>
                            <a:rPr lang="id-ID" b="1" i="1">
                              <a:latin typeface="Cambria Math"/>
                            </a:rPr>
                            <m:t>𝑹𝒄</m:t>
                          </m:r>
                        </m:den>
                      </m:f>
                      <m:r>
                        <a:rPr lang="id-ID" b="1" i="1">
                          <a:latin typeface="Cambria Math"/>
                        </a:rPr>
                        <m:t>&lt;</m:t>
                      </m:r>
                      <m:r>
                        <a:rPr lang="id-ID" b="1" i="1">
                          <a:latin typeface="Cambria Math"/>
                        </a:rPr>
                        <m:t>𝟎</m:t>
                      </m:r>
                      <m:r>
                        <a:rPr lang="id-ID" b="1" i="1">
                          <a:latin typeface="Cambria Math"/>
                        </a:rPr>
                        <m:t>.</m:t>
                      </m:r>
                      <m:r>
                        <a:rPr lang="id-ID" b="1" i="1">
                          <a:latin typeface="Cambria Math"/>
                        </a:rPr>
                        <m:t>𝟐𝟓</m:t>
                      </m:r>
                      <m:r>
                        <a:rPr lang="id-ID" b="1" i="1">
                          <a:latin typeface="Cambria Math"/>
                        </a:rPr>
                        <m:t> </m:t>
                      </m:r>
                      <m:r>
                        <a:rPr lang="id-ID" b="1" i="1"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id-ID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32" y="4293096"/>
                <a:ext cx="2353529" cy="6726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59932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/>
              <a:t>Untuk Ls = 1 meter, maka p = p* dan k =k*</a:t>
            </a:r>
          </a:p>
          <a:p>
            <a:r>
              <a:rPr lang="id-ID" dirty="0"/>
              <a:t>Untuk Ls = Ls, maka p =p* .Ls dan k = k*.Ls</a:t>
            </a:r>
          </a:p>
        </p:txBody>
      </p:sp>
    </p:spTree>
    <p:extLst>
      <p:ext uri="{BB962C8B-B14F-4D97-AF65-F5344CB8AC3E}">
        <p14:creationId xmlns:p14="http://schemas.microsoft.com/office/powerpoint/2010/main" val="534254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5022" y="24118"/>
            <a:ext cx="5445169" cy="683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123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" y="0"/>
            <a:ext cx="8456993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408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63408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br>
              <a:rPr lang="id-ID" sz="2000" b="1" dirty="0"/>
            </a:br>
            <a:r>
              <a:rPr lang="id-ID" sz="1800" b="1" spc="150" dirty="0">
                <a:solidFill>
                  <a:srgbClr val="C00000"/>
                </a:solidFill>
                <a:latin typeface="Arial Black" pitchFamily="34" charset="0"/>
              </a:rPr>
              <a:t>SPIRAL – CIRCLE -SPIRAL</a:t>
            </a:r>
            <a:br>
              <a:rPr lang="id-ID" sz="2000" dirty="0"/>
            </a:br>
            <a:endParaRPr lang="id-ID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467545" y="148478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Panjang lengkung peralihan (Ls) menurut Tata Cara Perencanaan Geometrik Jalan Antar Kota 1997 adalah </a:t>
            </a:r>
            <a:r>
              <a:rPr lang="id-ID" b="1" u="sng" dirty="0">
                <a:solidFill>
                  <a:srgbClr val="FF0000"/>
                </a:solidFill>
              </a:rPr>
              <a:t>diambil nilai terbesar dari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67545" y="2131115"/>
                <a:ext cx="7110536" cy="454977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endParaRPr lang="id-ID" sz="2000" dirty="0"/>
              </a:p>
              <a:p>
                <a:pPr marL="342900" lvl="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d-ID" sz="2000" dirty="0"/>
                  <a:t>Berdasarkan waktu tempuh dilengkung peralihan :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id-ID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id-ID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id-ID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𝒓𝒆𝒏𝒄𝒂𝒏𝒂</m:t>
                              </m:r>
                            </m:sub>
                          </m:sSub>
                        </m:num>
                        <m:den>
                          <m:r>
                            <a:rPr lang="id-ID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id-ID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id-ID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id-ID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. </m:t>
                      </m:r>
                      <m:r>
                        <a:rPr lang="id-ID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id-ID" sz="2000" b="1" dirty="0">
                  <a:solidFill>
                    <a:srgbClr val="002060"/>
                  </a:solidFill>
                </a:endParaRPr>
              </a:p>
              <a:p>
                <a:pPr marL="342900" lvl="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d-ID" sz="2000" dirty="0"/>
                  <a:t>Berdasarkan antisipasi gaya sentrifugal (modifikasi Short, 1909)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id-ID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id-ID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id-ID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𝟎</m:t>
                      </m:r>
                      <m:r>
                        <a:rPr lang="id-ID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,</m:t>
                      </m:r>
                      <m:r>
                        <a:rPr lang="id-ID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𝟎𝟐𝟐</m:t>
                      </m:r>
                      <m:f>
                        <m:fPr>
                          <m:ctrlPr>
                            <a:rPr lang="id-ID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d-ID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id-ID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id-ID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𝑹</m:t>
                          </m:r>
                          <m:r>
                            <a:rPr lang="id-ID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id-ID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𝑪</m:t>
                          </m:r>
                        </m:den>
                      </m:f>
                      <m:r>
                        <a:rPr lang="id-ID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id-ID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id-ID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  <m:r>
                        <a:rPr lang="id-ID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𝟕𝟐𝟕</m:t>
                      </m:r>
                      <m:f>
                        <m:fPr>
                          <m:ctrlPr>
                            <a:rPr lang="id-ID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𝑽</m:t>
                          </m:r>
                          <m:r>
                            <a:rPr lang="id-ID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id-ID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𝒆</m:t>
                          </m:r>
                        </m:num>
                        <m:den>
                          <m:r>
                            <a:rPr lang="id-ID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𝑪</m:t>
                          </m:r>
                        </m:den>
                      </m:f>
                    </m:oMath>
                  </m:oMathPara>
                </a14:m>
                <a:endParaRPr lang="id-ID" sz="2000" b="1" dirty="0"/>
              </a:p>
              <a:p>
                <a:pPr marL="342900" lvl="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d-ID" sz="2000" dirty="0"/>
                  <a:t>Berdasarkan tingkat pencapaian perubahan kelandaian 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id-ID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id-ID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id-ID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d-ID" sz="20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sz="20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id-ID" sz="20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𝒎</m:t>
                                  </m:r>
                                </m:sub>
                              </m:sSub>
                              <m:r>
                                <a:rPr lang="id-ID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d-ID" sz="20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sz="20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id-ID" sz="20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id-ID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id-ID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𝒓𝒆𝒏𝒄𝒂𝒏𝒂</m:t>
                              </m:r>
                            </m:sub>
                          </m:sSub>
                        </m:num>
                        <m:den>
                          <m:r>
                            <a:rPr lang="id-ID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id-ID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id-ID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id-ID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id-ID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id-ID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d-ID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5" y="2131115"/>
                <a:ext cx="7110536" cy="4549772"/>
              </a:xfrm>
              <a:prstGeom prst="rect">
                <a:avLst/>
              </a:prstGeom>
              <a:blipFill rotWithShape="1">
                <a:blip r:embed="rId2"/>
                <a:stretch>
                  <a:fillRect l="-68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366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63408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br>
              <a:rPr lang="id-ID" sz="2000" b="1" dirty="0"/>
            </a:br>
            <a:r>
              <a:rPr lang="id-ID" sz="1800" b="1" spc="150" dirty="0">
                <a:solidFill>
                  <a:srgbClr val="C00000"/>
                </a:solidFill>
                <a:latin typeface="Arial Black" pitchFamily="34" charset="0"/>
              </a:rPr>
              <a:t>SPIRAL – CIRCLE -SPIRAL</a:t>
            </a:r>
            <a:br>
              <a:rPr lang="id-ID" sz="2000" dirty="0"/>
            </a:br>
            <a:endParaRPr lang="id-ID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539552" y="1484784"/>
            <a:ext cx="627165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Dimana :</a:t>
            </a:r>
          </a:p>
          <a:p>
            <a:r>
              <a:rPr lang="id-ID" dirty="0"/>
              <a:t>T = waktu tempuh pada lengkung peralihan (diambil 3 detik)</a:t>
            </a:r>
          </a:p>
          <a:p>
            <a:r>
              <a:rPr lang="id-ID" dirty="0"/>
              <a:t>V</a:t>
            </a:r>
            <a:r>
              <a:rPr lang="id-ID" baseline="-25000" dirty="0"/>
              <a:t>R</a:t>
            </a:r>
            <a:r>
              <a:rPr lang="id-ID" dirty="0"/>
              <a:t> = kecepatan rencana (km/jam)</a:t>
            </a:r>
          </a:p>
          <a:p>
            <a:r>
              <a:rPr lang="id-ID" dirty="0"/>
              <a:t>e = superelevasi </a:t>
            </a:r>
          </a:p>
          <a:p>
            <a:r>
              <a:rPr lang="id-ID" dirty="0"/>
              <a:t>e</a:t>
            </a:r>
            <a:r>
              <a:rPr lang="id-ID" baseline="-25000" dirty="0"/>
              <a:t>n</a:t>
            </a:r>
            <a:r>
              <a:rPr lang="id-ID" dirty="0"/>
              <a:t> = superelevasi normal</a:t>
            </a:r>
          </a:p>
          <a:p>
            <a:r>
              <a:rPr lang="id-ID" dirty="0"/>
              <a:t>e</a:t>
            </a:r>
            <a:r>
              <a:rPr lang="id-ID" baseline="-25000" dirty="0"/>
              <a:t>m</a:t>
            </a:r>
            <a:r>
              <a:rPr lang="id-ID" dirty="0"/>
              <a:t> = superelevasi maksimum</a:t>
            </a:r>
          </a:p>
          <a:p>
            <a:r>
              <a:rPr lang="id-ID" dirty="0"/>
              <a:t>C = perubahan percepatan 0,3 – 1 , disarankan ambil 0,4 m/dtk2</a:t>
            </a:r>
          </a:p>
          <a:p>
            <a:r>
              <a:rPr lang="id-ID" dirty="0"/>
              <a:t>re = tingkat pencapaian perubahan kelandaian melintang jalan</a:t>
            </a:r>
          </a:p>
          <a:p>
            <a:r>
              <a:rPr lang="id-ID" dirty="0"/>
              <a:t>	untuk V</a:t>
            </a:r>
            <a:r>
              <a:rPr lang="id-ID" baseline="-25000" dirty="0"/>
              <a:t>R  </a:t>
            </a:r>
            <a:r>
              <a:rPr lang="id-ID" dirty="0">
                <a:latin typeface="Calibri"/>
              </a:rPr>
              <a:t>≥ </a:t>
            </a:r>
            <a:r>
              <a:rPr lang="id-ID" dirty="0"/>
              <a:t>70 km maka re maksimum 0,035 m/m/detik</a:t>
            </a:r>
          </a:p>
          <a:p>
            <a:r>
              <a:rPr lang="id-ID" dirty="0"/>
              <a:t>	untuk V</a:t>
            </a:r>
            <a:r>
              <a:rPr lang="id-ID" baseline="-25000" dirty="0"/>
              <a:t>R </a:t>
            </a:r>
            <a:r>
              <a:rPr lang="id-ID" dirty="0">
                <a:latin typeface="Calibri"/>
              </a:rPr>
              <a:t>≤ 8</a:t>
            </a:r>
            <a:r>
              <a:rPr lang="id-ID" dirty="0"/>
              <a:t>0 km maka re maksimum 0,025 m/m/deti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8682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-25452"/>
            <a:ext cx="5647424" cy="671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160240" cy="115212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br>
              <a:rPr lang="id-ID" sz="2000" b="1" dirty="0"/>
            </a:br>
            <a:r>
              <a:rPr lang="id-ID" sz="1800" b="1" spc="150" dirty="0">
                <a:solidFill>
                  <a:srgbClr val="C00000"/>
                </a:solidFill>
                <a:latin typeface="Arial Black" pitchFamily="34" charset="0"/>
              </a:rPr>
              <a:t>SPIRAL – CIRCLE -SPIRAL</a:t>
            </a:r>
            <a:br>
              <a:rPr lang="id-ID" sz="2000" dirty="0"/>
            </a:br>
            <a:endParaRPr lang="id-ID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33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634082"/>
          </a:xfrm>
          <a:solidFill>
            <a:srgbClr val="002060"/>
          </a:solidFill>
        </p:spPr>
        <p:txBody>
          <a:bodyPr/>
          <a:lstStyle/>
          <a:p>
            <a:br>
              <a:rPr lang="id-ID" sz="2000" b="1" dirty="0"/>
            </a:br>
            <a:r>
              <a:rPr lang="id-ID" sz="2000" b="1" spc="150" dirty="0">
                <a:solidFill>
                  <a:schemeClr val="bg1"/>
                </a:solidFill>
                <a:latin typeface="Arial Black" pitchFamily="34" charset="0"/>
              </a:rPr>
              <a:t>PERSYARATAN LENGKUNG HORISONTAL</a:t>
            </a:r>
            <a:br>
              <a:rPr lang="id-ID" sz="2000" dirty="0"/>
            </a:br>
            <a:endParaRPr lang="id-ID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196752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sz="2400" dirty="0"/>
              <a:t>Alinemen sebaiknya sependek dan selangsung mungkin tapi serasi dengan keadaan topografi (mengikuti kontur yang ada) namun juga jangan terlalu berkelok-kelok trasenya (jumlah tikungan diusahakan seminimal mungkin)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d-ID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sz="2400" dirty="0"/>
              <a:t>Jari-jari tikungan yang digunakan diusahakan lebih besar dari jari-jari minimum (batas standar).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d-ID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sz="2400" dirty="0"/>
              <a:t>Alinemen sebaliknya konsisten, jangan memberikan perubahan tiba-tiba (misalnya tikungan tajam diakhiri bagian lurus)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d-ID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sz="2400" dirty="0"/>
              <a:t>Perencanaan alinemen horisontal sebaiknya dikoordinasikan dengan alinemen vertikal</a:t>
            </a:r>
            <a:r>
              <a:rPr lang="id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9588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395536" y="358121"/>
            <a:ext cx="187220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CONTOH SOAL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124744"/>
            <a:ext cx="81310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Kecepatan rencana = 70 km/jam</a:t>
            </a:r>
          </a:p>
          <a:p>
            <a:r>
              <a:rPr lang="id-ID" dirty="0"/>
              <a:t>E</a:t>
            </a:r>
            <a:r>
              <a:rPr lang="id-ID" baseline="-25000" dirty="0"/>
              <a:t>maks</a:t>
            </a:r>
            <a:r>
              <a:rPr lang="id-ID" dirty="0"/>
              <a:t> = 10% dan sudut </a:t>
            </a:r>
            <a:r>
              <a:rPr lang="id-ID" dirty="0">
                <a:sym typeface="Symbol"/>
              </a:rPr>
              <a:t> = 30</a:t>
            </a:r>
            <a:r>
              <a:rPr lang="id-ID" dirty="0">
                <a:latin typeface="Calibri"/>
                <a:sym typeface="Symbol"/>
              </a:rPr>
              <a:t>⁰</a:t>
            </a:r>
          </a:p>
          <a:p>
            <a:r>
              <a:rPr lang="id-ID" dirty="0">
                <a:latin typeface="Calibri"/>
                <a:sym typeface="Symbol"/>
              </a:rPr>
              <a:t>Lebar jalan 2 x 3,75 meter tanpa median</a:t>
            </a:r>
          </a:p>
          <a:p>
            <a:r>
              <a:rPr lang="id-ID" dirty="0">
                <a:latin typeface="Calibri"/>
                <a:sym typeface="Symbol"/>
              </a:rPr>
              <a:t>Kemiringan melintang normal (e</a:t>
            </a:r>
            <a:r>
              <a:rPr lang="id-ID" baseline="-25000" dirty="0">
                <a:latin typeface="Calibri"/>
                <a:sym typeface="Symbol"/>
              </a:rPr>
              <a:t>n</a:t>
            </a:r>
            <a:r>
              <a:rPr lang="id-ID" dirty="0">
                <a:latin typeface="Calibri"/>
                <a:sym typeface="Symbol"/>
              </a:rPr>
              <a:t>) = 2 %</a:t>
            </a:r>
          </a:p>
          <a:p>
            <a:r>
              <a:rPr lang="id-ID" dirty="0">
                <a:latin typeface="Calibri"/>
                <a:sym typeface="Symbol"/>
              </a:rPr>
              <a:t>Jalan direncanakan belok ke kanan</a:t>
            </a:r>
          </a:p>
          <a:p>
            <a:r>
              <a:rPr lang="id-ID" dirty="0">
                <a:latin typeface="Calibri"/>
                <a:sym typeface="Symbol"/>
              </a:rPr>
              <a:t>Bentuk lengkung yang digunakan adalah Spiral –circle – spiral dengan Rc = 573 meter</a:t>
            </a:r>
          </a:p>
          <a:p>
            <a:endParaRPr lang="id-ID" dirty="0">
              <a:latin typeface="Calibri"/>
              <a:sym typeface="Symbol"/>
            </a:endParaRPr>
          </a:p>
          <a:p>
            <a:r>
              <a:rPr lang="id-ID" dirty="0">
                <a:latin typeface="Calibri"/>
                <a:sym typeface="Symbol"/>
              </a:rPr>
              <a:t>Gambarkan desain rencana jalan tersebut ddan diagram superelevasinya !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27588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63408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br>
              <a:rPr lang="id-ID" sz="2000" b="1" dirty="0"/>
            </a:br>
            <a:r>
              <a:rPr lang="id-ID" sz="1800" b="1" spc="150" dirty="0">
                <a:solidFill>
                  <a:srgbClr val="C00000"/>
                </a:solidFill>
                <a:latin typeface="Arial Black" pitchFamily="34" charset="0"/>
              </a:rPr>
              <a:t>LENGKUNG SPIRAL - SPIRAL</a:t>
            </a:r>
            <a:br>
              <a:rPr lang="id-ID" sz="2000" dirty="0"/>
            </a:br>
            <a:endParaRPr lang="id-ID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467544" y="1340768"/>
            <a:ext cx="76328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dirty="0"/>
              <a:t>L</a:t>
            </a:r>
            <a:r>
              <a:rPr lang="id-ID" sz="2000" dirty="0"/>
              <a:t>engkung horisontal berbentuk spiral-spiral adalah lengkung tanpa busur lingkaran, sehingga memenuhi syarat :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000" dirty="0"/>
              <a:t>Titik SC berimpit dengan titik CS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000" dirty="0"/>
              <a:t>Panjang busur lingkaran Lc = 0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000" dirty="0">
                <a:sym typeface="Symbol"/>
              </a:rPr>
              <a:t></a:t>
            </a:r>
            <a:r>
              <a:rPr lang="id-ID" sz="2000" dirty="0"/>
              <a:t>s = ½ </a:t>
            </a:r>
            <a:r>
              <a:rPr lang="id-ID" sz="2000" dirty="0">
                <a:sym typeface="Symbol"/>
              </a:rPr>
              <a:t></a:t>
            </a:r>
            <a:endParaRPr lang="id-ID" sz="20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000" dirty="0"/>
              <a:t>Kebutuhan Rc harus memenuhi bahwa Ls yang dibutuhkan harus lebih besar dari Ls yang menghasilkan landai relatif minimum yang disyaratkan.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000" dirty="0"/>
              <a:t>L total = 2 Ls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56410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63408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br>
              <a:rPr lang="id-ID" sz="2000" b="1" dirty="0"/>
            </a:br>
            <a:r>
              <a:rPr lang="id-ID" sz="1800" b="1" spc="150" dirty="0">
                <a:solidFill>
                  <a:srgbClr val="C00000"/>
                </a:solidFill>
                <a:latin typeface="Arial Black" pitchFamily="34" charset="0"/>
              </a:rPr>
              <a:t>LENGKUNG SPIRAL - SPIRAL</a:t>
            </a:r>
            <a:br>
              <a:rPr lang="id-ID" sz="2000" dirty="0"/>
            </a:br>
            <a:endParaRPr lang="id-ID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307947"/>
              </p:ext>
            </p:extLst>
          </p:nvPr>
        </p:nvGraphicFramePr>
        <p:xfrm>
          <a:off x="395536" y="5085184"/>
          <a:ext cx="165785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3" imgW="799753" imgH="406224" progId="Equation.3">
                  <p:embed/>
                </p:oleObj>
              </mc:Choice>
              <mc:Fallback>
                <p:oleObj name="Equation" r:id="rId3" imgW="799753" imgH="406224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085184"/>
                        <a:ext cx="1657859" cy="648072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814" y="1137210"/>
            <a:ext cx="6679960" cy="27092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4051495"/>
            <a:ext cx="5347755" cy="25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89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539552" y="692696"/>
            <a:ext cx="1625958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d-ID" b="1" dirty="0"/>
              <a:t>CONTOH SOAL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1412776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Kecepatan rencana = 60 km/jam , e maks = 8 % , sudut </a:t>
            </a:r>
            <a:r>
              <a:rPr lang="id-ID" dirty="0">
                <a:sym typeface="Symbol"/>
              </a:rPr>
              <a:t> = 44</a:t>
            </a:r>
            <a:r>
              <a:rPr lang="id-ID" dirty="0">
                <a:latin typeface="Calibri"/>
                <a:sym typeface="Symbol"/>
              </a:rPr>
              <a:t>⁰, lebar jalan 2 x 3,5 m tanpa median. Kemiringan melintang jalan normal 2 %. Jalan belok ke kanan , direncanakan tikungan berbentuk spiral – spiral  . R yang digunakan adalah 179 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24215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612" y="836712"/>
            <a:ext cx="698108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359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63408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br>
              <a:rPr lang="id-ID" sz="2000" b="1" dirty="0"/>
            </a:br>
            <a:r>
              <a:rPr lang="id-ID" sz="1800" b="1" spc="150" dirty="0">
                <a:solidFill>
                  <a:srgbClr val="C00000"/>
                </a:solidFill>
                <a:latin typeface="Arial Black" pitchFamily="34" charset="0"/>
              </a:rPr>
              <a:t>PENCAPAIAN SUPER ELEVASI</a:t>
            </a:r>
            <a:br>
              <a:rPr lang="id-ID" sz="2000" dirty="0"/>
            </a:br>
            <a:endParaRPr lang="id-ID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5028" y="1340768"/>
            <a:ext cx="5795159" cy="370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73088" y="5517232"/>
            <a:ext cx="2339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>
                <a:solidFill>
                  <a:srgbClr val="C00000"/>
                </a:solidFill>
              </a:rPr>
              <a:t>LENGKUNG TIPE SCS</a:t>
            </a:r>
          </a:p>
        </p:txBody>
      </p:sp>
    </p:spTree>
    <p:extLst>
      <p:ext uri="{BB962C8B-B14F-4D97-AF65-F5344CB8AC3E}">
        <p14:creationId xmlns:p14="http://schemas.microsoft.com/office/powerpoint/2010/main" val="2978987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2773088" y="5517232"/>
            <a:ext cx="3236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>
                <a:solidFill>
                  <a:srgbClr val="C00000"/>
                </a:solidFill>
              </a:rPr>
              <a:t>LENGKUNG TIPE FULL CIRCLE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548680"/>
            <a:ext cx="679379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2062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2773088" y="5517232"/>
            <a:ext cx="362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>
                <a:solidFill>
                  <a:srgbClr val="C00000"/>
                </a:solidFill>
              </a:rPr>
              <a:t>LENGKUNG TIPE SPIRAL - SPIRAL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268760"/>
            <a:ext cx="7314665" cy="388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7050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634082"/>
          </a:xfrm>
          <a:solidFill>
            <a:srgbClr val="002060"/>
          </a:solidFill>
        </p:spPr>
        <p:txBody>
          <a:bodyPr/>
          <a:lstStyle/>
          <a:p>
            <a:br>
              <a:rPr lang="id-ID" sz="2000" b="1" dirty="0"/>
            </a:br>
            <a:r>
              <a:rPr lang="id-ID" sz="1800" b="1" spc="150" dirty="0">
                <a:solidFill>
                  <a:schemeClr val="bg1"/>
                </a:solidFill>
                <a:latin typeface="Arial Black" pitchFamily="34" charset="0"/>
              </a:rPr>
              <a:t>MENENTUKAN LENGKUNG YANG DIPILIH</a:t>
            </a:r>
            <a:br>
              <a:rPr lang="id-ID" sz="2000" dirty="0"/>
            </a:br>
            <a:endParaRPr lang="id-ID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268760"/>
            <a:ext cx="582930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7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634082"/>
          </a:xfrm>
          <a:solidFill>
            <a:srgbClr val="002060"/>
          </a:solidFill>
        </p:spPr>
        <p:txBody>
          <a:bodyPr/>
          <a:lstStyle/>
          <a:p>
            <a:br>
              <a:rPr lang="id-ID" sz="2000" b="1" dirty="0"/>
            </a:br>
            <a:r>
              <a:rPr lang="id-ID" sz="2000" b="1" spc="150" dirty="0">
                <a:solidFill>
                  <a:schemeClr val="bg1"/>
                </a:solidFill>
                <a:latin typeface="Arial Black" pitchFamily="34" charset="0"/>
              </a:rPr>
              <a:t>PERSYARATAN LENGKUNG HORISONTAL</a:t>
            </a:r>
            <a:br>
              <a:rPr lang="id-ID" sz="2000" dirty="0"/>
            </a:br>
            <a:endParaRPr lang="id-ID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844824"/>
            <a:ext cx="674926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0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634082"/>
          </a:xfrm>
          <a:solidFill>
            <a:srgbClr val="002060"/>
          </a:solidFill>
        </p:spPr>
        <p:txBody>
          <a:bodyPr/>
          <a:lstStyle/>
          <a:p>
            <a:br>
              <a:rPr lang="id-ID" sz="2000" b="1" dirty="0"/>
            </a:br>
            <a:r>
              <a:rPr lang="id-ID" sz="2000" b="1" spc="150" dirty="0">
                <a:solidFill>
                  <a:schemeClr val="bg1"/>
                </a:solidFill>
                <a:latin typeface="Arial Black" pitchFamily="34" charset="0"/>
              </a:rPr>
              <a:t>PERSYARATAN LENGKUNG HORISONTAL</a:t>
            </a:r>
            <a:br>
              <a:rPr lang="id-ID" sz="2000" dirty="0"/>
            </a:br>
            <a:endParaRPr lang="id-ID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124744"/>
            <a:ext cx="6408712" cy="513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4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634082"/>
          </a:xfrm>
          <a:solidFill>
            <a:srgbClr val="002060"/>
          </a:solidFill>
        </p:spPr>
        <p:txBody>
          <a:bodyPr/>
          <a:lstStyle/>
          <a:p>
            <a:br>
              <a:rPr lang="id-ID" sz="2000" b="1" dirty="0"/>
            </a:br>
            <a:r>
              <a:rPr lang="id-ID" sz="2000" b="1" spc="150" dirty="0">
                <a:solidFill>
                  <a:schemeClr val="bg1"/>
                </a:solidFill>
                <a:latin typeface="Arial Black" pitchFamily="34" charset="0"/>
              </a:rPr>
              <a:t>DIAGRAM SUPERELEVASI</a:t>
            </a:r>
            <a:br>
              <a:rPr lang="id-ID" sz="2000" dirty="0"/>
            </a:br>
            <a:endParaRPr lang="id-ID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136065"/>
            <a:ext cx="78488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000" dirty="0"/>
              <a:t>Diagram superelevasi menggambarkan pencapaian superelevasi dari lereng normal ke superelevasi penuh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000" dirty="0"/>
              <a:t>sehingga dengan menggunakan diagram superelevasi dapat ditentukan bentuk penampang melintang pada setiap titik di suatu lengkung horisontal yang direncanakan.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000" dirty="0"/>
              <a:t>Diagram ini digambarkan </a:t>
            </a:r>
            <a:r>
              <a:rPr lang="id-ID" sz="2000" b="1" u="sng" dirty="0"/>
              <a:t>berdasarkan elevasi sumbu jalan sebagai garis nol.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000" dirty="0"/>
              <a:t>tanda + untuk elevasi yang lebih tinggi dari sumbu jalan dan - untuk jalur  yang lebih rendah dari sumbu jalan</a:t>
            </a:r>
            <a:endParaRPr lang="id-ID" sz="2000" b="1" u="sng" dirty="0"/>
          </a:p>
        </p:txBody>
      </p:sp>
    </p:spTree>
    <p:extLst>
      <p:ext uri="{BB962C8B-B14F-4D97-AF65-F5344CB8AC3E}">
        <p14:creationId xmlns:p14="http://schemas.microsoft.com/office/powerpoint/2010/main" val="1825060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634082"/>
          </a:xfrm>
          <a:solidFill>
            <a:srgbClr val="002060"/>
          </a:solidFill>
        </p:spPr>
        <p:txBody>
          <a:bodyPr/>
          <a:lstStyle/>
          <a:p>
            <a:br>
              <a:rPr lang="id-ID" sz="2000" b="1" dirty="0"/>
            </a:br>
            <a:r>
              <a:rPr lang="id-ID" sz="2000" b="1" spc="150" dirty="0">
                <a:solidFill>
                  <a:schemeClr val="bg1"/>
                </a:solidFill>
                <a:latin typeface="Arial Black" pitchFamily="34" charset="0"/>
              </a:rPr>
              <a:t>DIAGRAM SUPERELEVASI</a:t>
            </a:r>
            <a:br>
              <a:rPr lang="id-ID" sz="2000" dirty="0"/>
            </a:br>
            <a:endParaRPr lang="id-ID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1268760"/>
            <a:ext cx="5184576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288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634082"/>
          </a:xfrm>
          <a:solidFill>
            <a:srgbClr val="002060"/>
          </a:solidFill>
        </p:spPr>
        <p:txBody>
          <a:bodyPr/>
          <a:lstStyle/>
          <a:p>
            <a:br>
              <a:rPr lang="id-ID" sz="2000" b="1" dirty="0"/>
            </a:br>
            <a:r>
              <a:rPr lang="id-ID" sz="2000" b="1" spc="150" dirty="0">
                <a:solidFill>
                  <a:schemeClr val="bg1"/>
                </a:solidFill>
                <a:latin typeface="Arial Black" pitchFamily="34" charset="0"/>
              </a:rPr>
              <a:t>DIAGRAM SUPERELEVASI</a:t>
            </a:r>
            <a:br>
              <a:rPr lang="id-ID" sz="2000" dirty="0"/>
            </a:br>
            <a:endParaRPr lang="id-ID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124744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/>
              <a:t>jalan tanpa median </a:t>
            </a:r>
            <a:r>
              <a:rPr lang="id-ID" sz="2000" dirty="0"/>
              <a:t> mempergunakan </a:t>
            </a:r>
            <a:r>
              <a:rPr lang="id-ID" sz="2000" b="1" dirty="0">
                <a:solidFill>
                  <a:srgbClr val="FF0000"/>
                </a:solidFill>
              </a:rPr>
              <a:t>sumbu jalan sebagai sumbu putar maka diagram superelevasi </a:t>
            </a:r>
            <a:endParaRPr lang="id-ID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988840"/>
            <a:ext cx="698477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9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634082"/>
          </a:xfrm>
          <a:solidFill>
            <a:srgbClr val="002060"/>
          </a:solidFill>
        </p:spPr>
        <p:txBody>
          <a:bodyPr/>
          <a:lstStyle/>
          <a:p>
            <a:br>
              <a:rPr lang="id-ID" sz="2000" b="1" dirty="0"/>
            </a:br>
            <a:r>
              <a:rPr lang="id-ID" sz="2000" b="1" spc="150" dirty="0">
                <a:solidFill>
                  <a:schemeClr val="bg1"/>
                </a:solidFill>
                <a:latin typeface="Arial Black" pitchFamily="34" charset="0"/>
              </a:rPr>
              <a:t>DIAGRAM SUPERELEVASI</a:t>
            </a:r>
            <a:br>
              <a:rPr lang="id-ID" sz="2000" dirty="0"/>
            </a:br>
            <a:endParaRPr lang="id-ID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124744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/>
              <a:t>jalan tanpa median </a:t>
            </a:r>
            <a:r>
              <a:rPr lang="id-ID" sz="2000" dirty="0"/>
              <a:t> mempergunakan </a:t>
            </a:r>
            <a:r>
              <a:rPr lang="id-ID" sz="2000" b="1" dirty="0">
                <a:solidFill>
                  <a:srgbClr val="FF0000"/>
                </a:solidFill>
              </a:rPr>
              <a:t>tepi dalam perkerasan sebagai sumbu putar </a:t>
            </a:r>
            <a:r>
              <a:rPr lang="id-ID" sz="2000" dirty="0"/>
              <a:t>maka diagram superelevasi </a:t>
            </a:r>
            <a:endParaRPr lang="id-ID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2348880"/>
            <a:ext cx="6912768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0141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7220</TotalTime>
  <Words>1136</Words>
  <Application>Microsoft Office PowerPoint</Application>
  <PresentationFormat>On-screen Show (4:3)</PresentationFormat>
  <Paragraphs>134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Adobe Gothic Std B</vt:lpstr>
      <vt:lpstr>Arial</vt:lpstr>
      <vt:lpstr>Arial Black</vt:lpstr>
      <vt:lpstr>Berlin Sans FB Demi</vt:lpstr>
      <vt:lpstr>Calibri</vt:lpstr>
      <vt:lpstr>Cambria</vt:lpstr>
      <vt:lpstr>Cambria Math</vt:lpstr>
      <vt:lpstr>Symbol</vt:lpstr>
      <vt:lpstr>Wingdings</vt:lpstr>
      <vt:lpstr>Adjacency</vt:lpstr>
      <vt:lpstr>Worksheet</vt:lpstr>
      <vt:lpstr>Equation</vt:lpstr>
      <vt:lpstr>REKAYASA JALAN  (TSP – 214)</vt:lpstr>
      <vt:lpstr> PENDAHULUAN </vt:lpstr>
      <vt:lpstr> PERSYARATAN LENGKUNG HORISONTAL </vt:lpstr>
      <vt:lpstr> PERSYARATAN LENGKUNG HORISONTAL </vt:lpstr>
      <vt:lpstr> PERSYARATAN LENGKUNG HORISONTAL </vt:lpstr>
      <vt:lpstr> DIAGRAM SUPERELEVASI </vt:lpstr>
      <vt:lpstr> DIAGRAM SUPERELEVASI </vt:lpstr>
      <vt:lpstr> DIAGRAM SUPERELEVASI </vt:lpstr>
      <vt:lpstr> DIAGRAM SUPERELEVASI </vt:lpstr>
      <vt:lpstr> DIAGRAM SUPERELEVASI </vt:lpstr>
      <vt:lpstr> DIAGRAM SUPERELEVASI </vt:lpstr>
      <vt:lpstr> DIAGRAM SUPERELEVASI </vt:lpstr>
      <vt:lpstr> BATASAN PERENCANAAN LENGKUNG HORISONTAL </vt:lpstr>
      <vt:lpstr> BATASAN PERENCANAAN LENGKUNG HORISONTAL </vt:lpstr>
      <vt:lpstr> BATASAN PERENCANAAN LENGKUNG HORISONTAL </vt:lpstr>
      <vt:lpstr>PowerPoint Presentation</vt:lpstr>
      <vt:lpstr> PERHITUNGAN LENGKUNG HORISONTAL </vt:lpstr>
      <vt:lpstr> FULL CIRCLE (BUSUR SEDERHANA) </vt:lpstr>
      <vt:lpstr>PowerPoint Presentation</vt:lpstr>
      <vt:lpstr> LENGKUNG SPIRAL – CIRCLE –SPIRAL (SCS) </vt:lpstr>
      <vt:lpstr>PowerPoint Presentation</vt:lpstr>
      <vt:lpstr> SPIRAL – CIRCLE -SPIRAL </vt:lpstr>
      <vt:lpstr> SPIRAL – CIRCLE -SPIRAL </vt:lpstr>
      <vt:lpstr> SPIRAL – CIRCLE -SPIRAL </vt:lpstr>
      <vt:lpstr>PowerPoint Presentation</vt:lpstr>
      <vt:lpstr>PowerPoint Presentation</vt:lpstr>
      <vt:lpstr> SPIRAL – CIRCLE -SPIRAL </vt:lpstr>
      <vt:lpstr> SPIRAL – CIRCLE -SPIRAL </vt:lpstr>
      <vt:lpstr> SPIRAL – CIRCLE -SPIRAL </vt:lpstr>
      <vt:lpstr>PowerPoint Presentation</vt:lpstr>
      <vt:lpstr> LENGKUNG SPIRAL - SPIRAL </vt:lpstr>
      <vt:lpstr> LENGKUNG SPIRAL - SPIRAL </vt:lpstr>
      <vt:lpstr>PowerPoint Presentation</vt:lpstr>
      <vt:lpstr>PowerPoint Presentation</vt:lpstr>
      <vt:lpstr> PENCAPAIAN SUPER ELEVASI </vt:lpstr>
      <vt:lpstr>PowerPoint Presentation</vt:lpstr>
      <vt:lpstr>PowerPoint Presentation</vt:lpstr>
      <vt:lpstr> MENENTUKAN LENGKUNG YANG DIPILIH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SURVEYING</dc:title>
  <dc:creator>FREDY SITORUS</dc:creator>
  <cp:lastModifiedBy>Fredy Jhon Philip S.</cp:lastModifiedBy>
  <cp:revision>362</cp:revision>
  <dcterms:created xsi:type="dcterms:W3CDTF">2012-08-28T07:42:52Z</dcterms:created>
  <dcterms:modified xsi:type="dcterms:W3CDTF">2017-07-04T06:43:11Z</dcterms:modified>
</cp:coreProperties>
</file>