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60" r:id="rId4"/>
    <p:sldId id="259" r:id="rId5"/>
    <p:sldId id="261" r:id="rId6"/>
    <p:sldId id="262" r:id="rId7"/>
    <p:sldId id="263" r:id="rId8"/>
    <p:sldId id="264" r:id="rId9"/>
    <p:sldId id="265" r:id="rId10"/>
    <p:sldId id="266" r:id="rId11"/>
    <p:sldId id="267" r:id="rId12"/>
    <p:sldId id="268" r:id="rId13"/>
    <p:sldId id="270" r:id="rId14"/>
    <p:sldId id="269" r:id="rId15"/>
    <p:sldId id="271" r:id="rId16"/>
    <p:sldId id="272" r:id="rId17"/>
    <p:sldId id="273" r:id="rId18"/>
    <p:sldId id="274" r:id="rId19"/>
    <p:sldId id="275" r:id="rId20"/>
    <p:sldId id="276" r:id="rId21"/>
    <p:sldId id="278" r:id="rId22"/>
    <p:sldId id="277" r:id="rId23"/>
    <p:sldId id="279" r:id="rId24"/>
    <p:sldId id="280" r:id="rId25"/>
    <p:sldId id="281" r:id="rId26"/>
    <p:sldId id="282" r:id="rId27"/>
    <p:sldId id="283" r:id="rId28"/>
    <p:sldId id="284" r:id="rId29"/>
    <p:sldId id="286" r:id="rId30"/>
    <p:sldId id="285" r:id="rId31"/>
    <p:sldId id="287" r:id="rId32"/>
    <p:sldId id="288" r:id="rId33"/>
    <p:sldId id="291" r:id="rId34"/>
    <p:sldId id="289" r:id="rId35"/>
    <p:sldId id="292" r:id="rId36"/>
    <p:sldId id="290" r:id="rId37"/>
    <p:sldId id="293" r:id="rId38"/>
    <p:sldId id="294" r:id="rId3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08A3E"/>
    <a:srgbClr val="A50021"/>
    <a:srgbClr val="66003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48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3E7528-56AB-4063-978A-4026FE551598}" type="datetimeFigureOut">
              <a:rPr lang="id-ID" smtClean="0"/>
              <a:t>05/02/2015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88E9757-BEEB-41DC-9B80-7DFC95757E93}"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E7528-56AB-4063-978A-4026FE551598}" type="datetimeFigureOut">
              <a:rPr lang="id-ID" smtClean="0"/>
              <a:t>05/02/2015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88E9757-BEEB-41DC-9B80-7DFC95757E93}"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E7528-56AB-4063-978A-4026FE551598}" type="datetimeFigureOut">
              <a:rPr lang="id-ID" smtClean="0"/>
              <a:t>05/02/2015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88E9757-BEEB-41DC-9B80-7DFC95757E93}"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3E7528-56AB-4063-978A-4026FE551598}" type="datetimeFigureOut">
              <a:rPr lang="id-ID" smtClean="0"/>
              <a:t>05/02/2015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88E9757-BEEB-41DC-9B80-7DFC95757E93}"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3E7528-56AB-4063-978A-4026FE551598}" type="datetimeFigureOut">
              <a:rPr lang="id-ID" smtClean="0"/>
              <a:t>05/02/2015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88E9757-BEEB-41DC-9B80-7DFC95757E93}"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3E7528-56AB-4063-978A-4026FE551598}" type="datetimeFigureOut">
              <a:rPr lang="id-ID" smtClean="0"/>
              <a:t>05/02/2015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88E9757-BEEB-41DC-9B80-7DFC95757E93}"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3E7528-56AB-4063-978A-4026FE551598}" type="datetimeFigureOut">
              <a:rPr lang="id-ID" smtClean="0"/>
              <a:t>05/02/2015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88E9757-BEEB-41DC-9B80-7DFC95757E93}"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3E7528-56AB-4063-978A-4026FE551598}" type="datetimeFigureOut">
              <a:rPr lang="id-ID" smtClean="0"/>
              <a:t>05/02/2015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88E9757-BEEB-41DC-9B80-7DFC95757E93}"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E7528-56AB-4063-978A-4026FE551598}" type="datetimeFigureOut">
              <a:rPr lang="id-ID" smtClean="0"/>
              <a:t>05/02/2015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88E9757-BEEB-41DC-9B80-7DFC95757E93}"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3E7528-56AB-4063-978A-4026FE551598}" type="datetimeFigureOut">
              <a:rPr lang="id-ID" smtClean="0"/>
              <a:t>05/02/2015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88E9757-BEEB-41DC-9B80-7DFC95757E93}" type="slidenum">
              <a:rPr lang="id-ID" smtClean="0"/>
              <a:t>‹#›</a:t>
            </a:fld>
            <a:endParaRPr lang="id-ID"/>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83E7528-56AB-4063-978A-4026FE551598}" type="datetimeFigureOut">
              <a:rPr lang="id-ID" smtClean="0"/>
              <a:t>05/02/2015</a:t>
            </a:fld>
            <a:endParaRPr lang="id-ID"/>
          </a:p>
        </p:txBody>
      </p:sp>
      <p:sp>
        <p:nvSpPr>
          <p:cNvPr id="9" name="Slide Number Placeholder 8"/>
          <p:cNvSpPr>
            <a:spLocks noGrp="1"/>
          </p:cNvSpPr>
          <p:nvPr>
            <p:ph type="sldNum" sz="quarter" idx="11"/>
          </p:nvPr>
        </p:nvSpPr>
        <p:spPr/>
        <p:txBody>
          <a:bodyPr/>
          <a:lstStyle/>
          <a:p>
            <a:fld id="{888E9757-BEEB-41DC-9B80-7DFC95757E93}" type="slidenum">
              <a:rPr lang="id-ID" smtClean="0"/>
              <a:t>‹#›</a:t>
            </a:fld>
            <a:endParaRPr lang="id-ID"/>
          </a:p>
        </p:txBody>
      </p:sp>
      <p:sp>
        <p:nvSpPr>
          <p:cNvPr id="10" name="Footer Placeholder 9"/>
          <p:cNvSpPr>
            <a:spLocks noGrp="1"/>
          </p:cNvSpPr>
          <p:nvPr>
            <p:ph type="ftr" sz="quarter" idx="12"/>
          </p:nvPr>
        </p:nvSpPr>
        <p:spPr/>
        <p:txBody>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88E9757-BEEB-41DC-9B80-7DFC95757E93}" type="slidenum">
              <a:rPr lang="id-ID" smtClean="0"/>
              <a:t>‹#›</a:t>
            </a:fld>
            <a:endParaRPr lang="id-ID"/>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id-ID"/>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83E7528-56AB-4063-978A-4026FE551598}" type="datetimeFigureOut">
              <a:rPr lang="id-ID" smtClean="0"/>
              <a:t>05/02/2015</a:t>
            </a:fld>
            <a:endParaRPr lang="id-ID"/>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package" Target="../embeddings/Microsoft_Excel_Worksheet1.xlsx"/><Relationship Id="rId7"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package" Target="../embeddings/Microsoft_Excel_Worksheet2.xlsx"/><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9.emf"/></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1.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34.jpe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2.wmf"/><Relationship Id="rId5" Type="http://schemas.openxmlformats.org/officeDocument/2006/relationships/oleObject" Target="../embeddings/oleObject4.bin"/><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700808"/>
            <a:ext cx="7543800" cy="1728192"/>
          </a:xfrm>
          <a:solidFill>
            <a:schemeClr val="bg2">
              <a:lumMod val="75000"/>
            </a:schemeClr>
          </a:solidFill>
        </p:spPr>
        <p:txBody>
          <a:bodyPr anchor="ctr"/>
          <a:lstStyle/>
          <a:p>
            <a:r>
              <a:rPr lang="id-ID" sz="4400" dirty="0" smtClean="0">
                <a:latin typeface="Berlin Sans FB Demi" pitchFamily="34" charset="0"/>
              </a:rPr>
              <a:t>REKAYASA JALAN </a:t>
            </a:r>
            <a:br>
              <a:rPr lang="id-ID" sz="4400" dirty="0" smtClean="0">
                <a:latin typeface="Berlin Sans FB Demi" pitchFamily="34" charset="0"/>
              </a:rPr>
            </a:br>
            <a:r>
              <a:rPr lang="id-ID" sz="4000" dirty="0" smtClean="0">
                <a:latin typeface="Berlin Sans FB Demi" pitchFamily="34" charset="0"/>
              </a:rPr>
              <a:t>(TSP – 214)</a:t>
            </a:r>
            <a:endParaRPr lang="id-ID" dirty="0">
              <a:latin typeface="Berlin Sans FB Demi" pitchFamily="34" charset="0"/>
            </a:endParaRPr>
          </a:p>
        </p:txBody>
      </p:sp>
      <p:sp>
        <p:nvSpPr>
          <p:cNvPr id="3" name="Subtitle 2"/>
          <p:cNvSpPr>
            <a:spLocks noGrp="1"/>
          </p:cNvSpPr>
          <p:nvPr>
            <p:ph type="subTitle" idx="1"/>
          </p:nvPr>
        </p:nvSpPr>
        <p:spPr>
          <a:xfrm>
            <a:off x="539552" y="3501008"/>
            <a:ext cx="7488832" cy="576064"/>
          </a:xfrm>
          <a:solidFill>
            <a:schemeClr val="tx2">
              <a:lumMod val="75000"/>
            </a:schemeClr>
          </a:solidFill>
        </p:spPr>
        <p:txBody>
          <a:bodyPr>
            <a:normAutofit/>
          </a:bodyPr>
          <a:lstStyle/>
          <a:p>
            <a:pPr algn="r"/>
            <a:r>
              <a:rPr lang="id-ID" sz="2800" b="1" dirty="0" smtClean="0">
                <a:solidFill>
                  <a:schemeClr val="bg1"/>
                </a:solidFill>
              </a:rPr>
              <a:t>PENGANTAR GEOMETRIK JALAN</a:t>
            </a:r>
            <a:endParaRPr lang="id-ID" sz="2800" b="1" dirty="0">
              <a:solidFill>
                <a:schemeClr val="bg1"/>
              </a:solidFill>
            </a:endParaRPr>
          </a:p>
        </p:txBody>
      </p:sp>
      <p:sp>
        <p:nvSpPr>
          <p:cNvPr id="4" name="Subtitle 2"/>
          <p:cNvSpPr txBox="1">
            <a:spLocks/>
          </p:cNvSpPr>
          <p:nvPr/>
        </p:nvSpPr>
        <p:spPr>
          <a:xfrm>
            <a:off x="1646921" y="5631903"/>
            <a:ext cx="6461760" cy="1066800"/>
          </a:xfrm>
          <a:prstGeom prst="rect">
            <a:avLst/>
          </a:prstGeom>
          <a:ln w="9525">
            <a:noFill/>
          </a:ln>
        </p:spPr>
        <p:txBody>
          <a:bodyPr vert="horz" lIns="91440" tIns="45720" rIns="91440" bIns="4572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r>
              <a:rPr lang="id-ID" sz="2400" b="1" spc="80" dirty="0" smtClean="0">
                <a:solidFill>
                  <a:srgbClr val="FF0000"/>
                </a:solidFill>
              </a:rPr>
              <a:t>UNIVERSITAS PEMBANGUNAN JAYA</a:t>
            </a:r>
            <a:endParaRPr lang="id-ID" sz="2400" b="1" spc="80"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53" y="5745774"/>
            <a:ext cx="851218" cy="83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646921" y="5994738"/>
            <a:ext cx="4572000" cy="584775"/>
          </a:xfrm>
          <a:prstGeom prst="rect">
            <a:avLst/>
          </a:prstGeom>
        </p:spPr>
        <p:txBody>
          <a:bodyPr>
            <a:spAutoFit/>
          </a:bodyPr>
          <a:lstStyle/>
          <a:p>
            <a:r>
              <a:rPr lang="id-ID" sz="1600" b="1" dirty="0">
                <a:latin typeface="Adobe Gothic Std B" pitchFamily="34" charset="-128"/>
                <a:ea typeface="Adobe Gothic Std B" pitchFamily="34" charset="-128"/>
              </a:rPr>
              <a:t>J</a:t>
            </a:r>
            <a:r>
              <a:rPr lang="id-ID" sz="1600" b="1" dirty="0" smtClean="0">
                <a:latin typeface="Adobe Gothic Std B" pitchFamily="34" charset="-128"/>
                <a:ea typeface="Adobe Gothic Std B" pitchFamily="34" charset="-128"/>
              </a:rPr>
              <a:t>l</a:t>
            </a:r>
            <a:r>
              <a:rPr lang="id-ID" sz="1600" b="1" dirty="0">
                <a:latin typeface="Adobe Gothic Std B" pitchFamily="34" charset="-128"/>
                <a:ea typeface="Adobe Gothic Std B" pitchFamily="34" charset="-128"/>
              </a:rPr>
              <a:t>. Boulevard Bintaro Sektor 7, Bintaro Jaya</a:t>
            </a:r>
          </a:p>
          <a:p>
            <a:r>
              <a:rPr lang="id-ID" sz="1600" b="1" dirty="0">
                <a:latin typeface="Adobe Gothic Std B" pitchFamily="34" charset="-128"/>
                <a:ea typeface="Adobe Gothic Std B" pitchFamily="34" charset="-128"/>
              </a:rPr>
              <a:t>Tangerang Selatan 15224</a:t>
            </a:r>
          </a:p>
        </p:txBody>
      </p:sp>
    </p:spTree>
    <p:extLst>
      <p:ext uri="{BB962C8B-B14F-4D97-AF65-F5344CB8AC3E}">
        <p14:creationId xmlns:p14="http://schemas.microsoft.com/office/powerpoint/2010/main" val="4670523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5536" y="1772816"/>
            <a:ext cx="7581900" cy="3028950"/>
          </a:xfrm>
          <a:prstGeom prst="rect">
            <a:avLst/>
          </a:prstGeom>
        </p:spPr>
      </p:pic>
    </p:spTree>
    <p:extLst>
      <p:ext uri="{BB962C8B-B14F-4D97-AF65-F5344CB8AC3E}">
        <p14:creationId xmlns:p14="http://schemas.microsoft.com/office/powerpoint/2010/main" val="3796557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848872" cy="634082"/>
          </a:xfrm>
          <a:solidFill>
            <a:srgbClr val="002060"/>
          </a:solidFill>
        </p:spPr>
        <p:txBody>
          <a:bodyPr/>
          <a:lstStyle/>
          <a:p>
            <a:pPr lvl="0"/>
            <a:r>
              <a:rPr lang="id-ID" sz="2000" b="1" dirty="0">
                <a:solidFill>
                  <a:schemeClr val="bg1"/>
                </a:solidFill>
                <a:latin typeface="Arial Black" pitchFamily="34" charset="0"/>
              </a:rPr>
              <a:t/>
            </a:r>
            <a:br>
              <a:rPr lang="id-ID" sz="2000" b="1" dirty="0">
                <a:solidFill>
                  <a:schemeClr val="bg1"/>
                </a:solidFill>
                <a:latin typeface="Arial Black" pitchFamily="34" charset="0"/>
              </a:rPr>
            </a:br>
            <a:r>
              <a:rPr lang="id-ID" sz="2000" b="1" dirty="0">
                <a:solidFill>
                  <a:schemeClr val="bg1"/>
                </a:solidFill>
                <a:latin typeface="Arial Black" pitchFamily="34" charset="0"/>
              </a:rPr>
              <a:t/>
            </a:r>
            <a:br>
              <a:rPr lang="id-ID" sz="2000" b="1" dirty="0">
                <a:solidFill>
                  <a:schemeClr val="bg1"/>
                </a:solidFill>
                <a:latin typeface="Arial Black" pitchFamily="34" charset="0"/>
              </a:rPr>
            </a:br>
            <a:r>
              <a:rPr lang="id-ID" sz="2000" b="1" dirty="0" smtClean="0">
                <a:solidFill>
                  <a:schemeClr val="bg1"/>
                </a:solidFill>
                <a:latin typeface="Arial Black" pitchFamily="34" charset="0"/>
              </a:rPr>
              <a:t>KARAKTERISTIK  </a:t>
            </a:r>
            <a:r>
              <a:rPr lang="id-ID" sz="2000" b="1" dirty="0">
                <a:solidFill>
                  <a:schemeClr val="bg1"/>
                </a:solidFill>
                <a:latin typeface="Arial Black" pitchFamily="34" charset="0"/>
              </a:rPr>
              <a:t>PENGGUNA JALAN </a:t>
            </a:r>
            <a:br>
              <a:rPr lang="id-ID" sz="2000" b="1" dirty="0">
                <a:solidFill>
                  <a:schemeClr val="bg1"/>
                </a:solidFill>
                <a:latin typeface="Arial Black" pitchFamily="34" charset="0"/>
              </a:rPr>
            </a:br>
            <a:r>
              <a:rPr lang="id-ID" sz="2000" b="1" dirty="0">
                <a:solidFill>
                  <a:schemeClr val="bg1"/>
                </a:solidFill>
                <a:latin typeface="Arial Black" pitchFamily="34" charset="0"/>
              </a:rPr>
              <a:t/>
            </a:r>
            <a:br>
              <a:rPr lang="id-ID" sz="2000" b="1" dirty="0">
                <a:solidFill>
                  <a:schemeClr val="bg1"/>
                </a:solidFill>
                <a:latin typeface="Arial Black" pitchFamily="34" charset="0"/>
              </a:rPr>
            </a:br>
            <a:endParaRPr lang="id-ID" sz="2000" b="1" dirty="0">
              <a:solidFill>
                <a:schemeClr val="bg1"/>
              </a:solidFill>
              <a:latin typeface="Arial Black" pitchFamily="34" charset="0"/>
            </a:endParaRPr>
          </a:p>
        </p:txBody>
      </p:sp>
      <p:sp>
        <p:nvSpPr>
          <p:cNvPr id="8" name="Oval 7"/>
          <p:cNvSpPr/>
          <p:nvPr/>
        </p:nvSpPr>
        <p:spPr>
          <a:xfrm>
            <a:off x="2483768" y="2276872"/>
            <a:ext cx="3168352" cy="25202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t>PENGEMUDI &amp;        PEJALAN KAKI</a:t>
            </a:r>
            <a:endParaRPr lang="id-ID" b="1" dirty="0"/>
          </a:p>
        </p:txBody>
      </p:sp>
      <p:sp>
        <p:nvSpPr>
          <p:cNvPr id="11" name="Rectangle 10"/>
          <p:cNvSpPr/>
          <p:nvPr/>
        </p:nvSpPr>
        <p:spPr>
          <a:xfrm>
            <a:off x="342563" y="1695163"/>
            <a:ext cx="3612849" cy="461665"/>
          </a:xfrm>
          <a:prstGeom prst="rect">
            <a:avLst/>
          </a:prstGeom>
          <a:noFill/>
        </p:spPr>
        <p:txBody>
          <a:bodyPr wrap="none" lIns="91440" tIns="45720" rIns="91440" bIns="45720">
            <a:spAutoFit/>
          </a:bodyPr>
          <a:lstStyle/>
          <a:p>
            <a:pPr algn="ctr"/>
            <a:r>
              <a:rPr lang="id-ID" sz="2400" b="1" cap="none" spc="0" dirty="0">
                <a:ln w="17780" cmpd="sng">
                  <a:solidFill>
                    <a:srgbClr val="FFFFFF"/>
                  </a:solidFill>
                  <a:prstDash val="solid"/>
                  <a:miter lim="800000"/>
                </a:ln>
                <a:solidFill>
                  <a:srgbClr val="C00000"/>
                </a:solidFill>
                <a:effectLst>
                  <a:outerShdw blurRad="50800" algn="tl" rotWithShape="0">
                    <a:srgbClr val="000000"/>
                  </a:outerShdw>
                </a:effectLst>
              </a:rPr>
              <a:t>Kemampuan yang </a:t>
            </a:r>
            <a:r>
              <a:rPr lang="id-ID" sz="2400" b="1" cap="none" spc="0" dirty="0" smtClean="0">
                <a:ln w="17780" cmpd="sng">
                  <a:solidFill>
                    <a:srgbClr val="FFFFFF"/>
                  </a:solidFill>
                  <a:prstDash val="solid"/>
                  <a:miter lim="800000"/>
                </a:ln>
                <a:solidFill>
                  <a:srgbClr val="C00000"/>
                </a:solidFill>
                <a:effectLst>
                  <a:outerShdw blurRad="50800" algn="tl" rotWithShape="0">
                    <a:srgbClr val="000000"/>
                  </a:outerShdw>
                </a:effectLst>
              </a:rPr>
              <a:t>berbeda</a:t>
            </a:r>
            <a:endParaRPr lang="id-ID" sz="2400" b="1" cap="none" spc="0" dirty="0">
              <a:ln w="17780" cmpd="sng">
                <a:solidFill>
                  <a:srgbClr val="FFFFFF"/>
                </a:solidFill>
                <a:prstDash val="solid"/>
                <a:miter lim="800000"/>
              </a:ln>
              <a:solidFill>
                <a:srgbClr val="C00000"/>
              </a:solidFill>
              <a:effectLst>
                <a:outerShdw blurRad="50800" algn="tl" rotWithShape="0">
                  <a:srgbClr val="000000"/>
                </a:outerShdw>
              </a:effectLst>
            </a:endParaRPr>
          </a:p>
        </p:txBody>
      </p:sp>
      <p:sp>
        <p:nvSpPr>
          <p:cNvPr id="12" name="Rectangle 11"/>
          <p:cNvSpPr/>
          <p:nvPr/>
        </p:nvSpPr>
        <p:spPr>
          <a:xfrm>
            <a:off x="5004048" y="1833663"/>
            <a:ext cx="3096344" cy="646331"/>
          </a:xfrm>
          <a:prstGeom prst="rect">
            <a:avLst/>
          </a:prstGeom>
          <a:noFill/>
        </p:spPr>
        <p:txBody>
          <a:bodyPr wrap="square" lIns="91440" tIns="45720" rIns="91440" bIns="45720">
            <a:spAutoFit/>
          </a:bodyPr>
          <a:lstStyle/>
          <a:p>
            <a:pPr algn="ctr"/>
            <a:r>
              <a:rPr lang="id-ID"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rPr>
              <a:t>Bervariasinya kemampuan bereaksi</a:t>
            </a:r>
            <a:endParaRPr lang="id-ID"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
        <p:nvSpPr>
          <p:cNvPr id="13" name="Rectangle 12"/>
          <p:cNvSpPr/>
          <p:nvPr/>
        </p:nvSpPr>
        <p:spPr>
          <a:xfrm>
            <a:off x="3841920" y="4941168"/>
            <a:ext cx="3385863"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d-ID" sz="2800" b="1" cap="none" spc="0" dirty="0">
                <a:ln w="11430"/>
                <a:solidFill>
                  <a:srgbClr val="008A3E"/>
                </a:solidFill>
                <a:effectLst>
                  <a:outerShdw blurRad="80000" dist="40000" dir="5040000" algn="tl">
                    <a:srgbClr val="000000">
                      <a:alpha val="30000"/>
                    </a:srgbClr>
                  </a:outerShdw>
                </a:effectLst>
              </a:rPr>
              <a:t>Kondisi yang berbeda</a:t>
            </a:r>
          </a:p>
        </p:txBody>
      </p:sp>
      <p:cxnSp>
        <p:nvCxnSpPr>
          <p:cNvPr id="17" name="Straight Arrow Connector 16"/>
          <p:cNvCxnSpPr>
            <a:stCxn id="8" idx="1"/>
          </p:cNvCxnSpPr>
          <p:nvPr/>
        </p:nvCxnSpPr>
        <p:spPr>
          <a:xfrm flipH="1" flipV="1">
            <a:off x="1907704" y="2276872"/>
            <a:ext cx="1040058" cy="369086"/>
          </a:xfrm>
          <a:prstGeom prst="straightConnector1">
            <a:avLst/>
          </a:prstGeom>
          <a:ln w="38100">
            <a:solidFill>
              <a:srgbClr val="4D4D4D"/>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6"/>
          </p:cNvCxnSpPr>
          <p:nvPr/>
        </p:nvCxnSpPr>
        <p:spPr>
          <a:xfrm flipV="1">
            <a:off x="5652120" y="2606881"/>
            <a:ext cx="744513" cy="930131"/>
          </a:xfrm>
          <a:prstGeom prst="straightConnector1">
            <a:avLst/>
          </a:prstGeom>
          <a:ln w="38100">
            <a:solidFill>
              <a:srgbClr val="4D4D4D"/>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5"/>
          </p:cNvCxnSpPr>
          <p:nvPr/>
        </p:nvCxnSpPr>
        <p:spPr>
          <a:xfrm>
            <a:off x="5188126" y="4428066"/>
            <a:ext cx="711830" cy="369085"/>
          </a:xfrm>
          <a:prstGeom prst="straightConnector1">
            <a:avLst/>
          </a:prstGeom>
          <a:ln w="38100">
            <a:solidFill>
              <a:srgbClr val="4D4D4D"/>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109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848872" cy="634082"/>
          </a:xfrm>
          <a:solidFill>
            <a:srgbClr val="002060"/>
          </a:solidFill>
        </p:spPr>
        <p:txBody>
          <a:bodyPr/>
          <a:lstStyle/>
          <a:p>
            <a:pPr lvl="0"/>
            <a:r>
              <a:rPr lang="id-ID" sz="2000" b="1" dirty="0">
                <a:solidFill>
                  <a:schemeClr val="bg1"/>
                </a:solidFill>
                <a:latin typeface="Arial Black" pitchFamily="34" charset="0"/>
              </a:rPr>
              <a:t/>
            </a:r>
            <a:br>
              <a:rPr lang="id-ID" sz="2000" b="1" dirty="0">
                <a:solidFill>
                  <a:schemeClr val="bg1"/>
                </a:solidFill>
                <a:latin typeface="Arial Black" pitchFamily="34" charset="0"/>
              </a:rPr>
            </a:br>
            <a:r>
              <a:rPr lang="id-ID" sz="2000" b="1" dirty="0">
                <a:solidFill>
                  <a:schemeClr val="bg1"/>
                </a:solidFill>
                <a:latin typeface="Arial Black" pitchFamily="34" charset="0"/>
              </a:rPr>
              <a:t/>
            </a:r>
            <a:br>
              <a:rPr lang="id-ID" sz="2000" b="1" dirty="0">
                <a:solidFill>
                  <a:schemeClr val="bg1"/>
                </a:solidFill>
                <a:latin typeface="Arial Black" pitchFamily="34" charset="0"/>
              </a:rPr>
            </a:br>
            <a:r>
              <a:rPr lang="id-ID" sz="2000" b="1" dirty="0" smtClean="0">
                <a:solidFill>
                  <a:schemeClr val="bg1"/>
                </a:solidFill>
                <a:latin typeface="Arial Black" pitchFamily="34" charset="0"/>
              </a:rPr>
              <a:t>KARAKTERISTIK  </a:t>
            </a:r>
            <a:r>
              <a:rPr lang="id-ID" sz="2000" b="1" dirty="0">
                <a:solidFill>
                  <a:schemeClr val="bg1"/>
                </a:solidFill>
                <a:latin typeface="Arial Black" pitchFamily="34" charset="0"/>
              </a:rPr>
              <a:t>PENGGUNA JALAN </a:t>
            </a:r>
            <a:br>
              <a:rPr lang="id-ID" sz="2000" b="1" dirty="0">
                <a:solidFill>
                  <a:schemeClr val="bg1"/>
                </a:solidFill>
                <a:latin typeface="Arial Black" pitchFamily="34" charset="0"/>
              </a:rPr>
            </a:br>
            <a:r>
              <a:rPr lang="id-ID" sz="2000" b="1" dirty="0">
                <a:solidFill>
                  <a:schemeClr val="bg1"/>
                </a:solidFill>
                <a:latin typeface="Arial Black" pitchFamily="34" charset="0"/>
              </a:rPr>
              <a:t/>
            </a:r>
            <a:br>
              <a:rPr lang="id-ID" sz="2000" b="1" dirty="0">
                <a:solidFill>
                  <a:schemeClr val="bg1"/>
                </a:solidFill>
                <a:latin typeface="Arial Black" pitchFamily="34" charset="0"/>
              </a:rPr>
            </a:br>
            <a:endParaRPr lang="id-ID" sz="2000" b="1" dirty="0">
              <a:solidFill>
                <a:schemeClr val="bg1"/>
              </a:solidFill>
              <a:latin typeface="Arial Black"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4"/>
          <p:cNvSpPr/>
          <p:nvPr/>
        </p:nvSpPr>
        <p:spPr>
          <a:xfrm>
            <a:off x="467544" y="1196751"/>
            <a:ext cx="7776864" cy="369332"/>
          </a:xfrm>
          <a:prstGeom prst="rect">
            <a:avLst/>
          </a:prstGeom>
        </p:spPr>
        <p:txBody>
          <a:bodyPr wrap="square">
            <a:spAutoFit/>
          </a:bodyPr>
          <a:lstStyle/>
          <a:p>
            <a:r>
              <a:rPr lang="id-ID" dirty="0"/>
              <a:t>empat komponen utama yang mempengaruhi sistem lalu lintas</a:t>
            </a: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7913" y="1844824"/>
            <a:ext cx="7096125" cy="4181475"/>
          </a:xfrm>
          <a:prstGeom prst="rect">
            <a:avLst/>
          </a:prstGeom>
        </p:spPr>
      </p:pic>
    </p:spTree>
    <p:extLst>
      <p:ext uri="{BB962C8B-B14F-4D97-AF65-F5344CB8AC3E}">
        <p14:creationId xmlns:p14="http://schemas.microsoft.com/office/powerpoint/2010/main" val="1432164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848872" cy="634082"/>
          </a:xfrm>
        </p:spPr>
        <p:style>
          <a:lnRef idx="2">
            <a:schemeClr val="accent2">
              <a:shade val="50000"/>
            </a:schemeClr>
          </a:lnRef>
          <a:fillRef idx="1">
            <a:schemeClr val="accent2"/>
          </a:fillRef>
          <a:effectRef idx="0">
            <a:schemeClr val="accent2"/>
          </a:effectRef>
          <a:fontRef idx="minor">
            <a:schemeClr val="lt1"/>
          </a:fontRef>
        </p:style>
        <p:txBody>
          <a:bodyPr/>
          <a:lstStyle/>
          <a:p>
            <a:pPr lvl="0"/>
            <a:r>
              <a:rPr lang="id-ID" sz="2000" b="1" dirty="0">
                <a:solidFill>
                  <a:schemeClr val="bg1"/>
                </a:solidFill>
                <a:latin typeface="Arial Black" pitchFamily="34" charset="0"/>
              </a:rPr>
              <a:t/>
            </a:r>
            <a:br>
              <a:rPr lang="id-ID" sz="2000" b="1" dirty="0">
                <a:solidFill>
                  <a:schemeClr val="bg1"/>
                </a:solidFill>
                <a:latin typeface="Arial Black" pitchFamily="34" charset="0"/>
              </a:rPr>
            </a:br>
            <a:r>
              <a:rPr lang="id-ID" sz="2000" b="1" dirty="0">
                <a:solidFill>
                  <a:schemeClr val="bg1"/>
                </a:solidFill>
                <a:latin typeface="Arial Black" pitchFamily="34" charset="0"/>
              </a:rPr>
              <a:t/>
            </a:r>
            <a:br>
              <a:rPr lang="id-ID" sz="2000" b="1" dirty="0">
                <a:solidFill>
                  <a:schemeClr val="bg1"/>
                </a:solidFill>
                <a:latin typeface="Arial Black" pitchFamily="34" charset="0"/>
              </a:rPr>
            </a:br>
            <a:r>
              <a:rPr lang="id-ID" sz="2000" b="1" dirty="0" smtClean="0">
                <a:solidFill>
                  <a:srgbClr val="002060"/>
                </a:solidFill>
                <a:latin typeface="Arial Black" pitchFamily="34" charset="0"/>
              </a:rPr>
              <a:t>Manusia sebagai Pengemudi</a:t>
            </a:r>
            <a:r>
              <a:rPr lang="id-ID" sz="2000" b="1" dirty="0">
                <a:solidFill>
                  <a:schemeClr val="bg1"/>
                </a:solidFill>
                <a:latin typeface="Arial Black" pitchFamily="34" charset="0"/>
              </a:rPr>
              <a:t/>
            </a:r>
            <a:br>
              <a:rPr lang="id-ID" sz="2000" b="1" dirty="0">
                <a:solidFill>
                  <a:schemeClr val="bg1"/>
                </a:solidFill>
                <a:latin typeface="Arial Black" pitchFamily="34" charset="0"/>
              </a:rPr>
            </a:br>
            <a:r>
              <a:rPr lang="id-ID" sz="2000" b="1" dirty="0">
                <a:solidFill>
                  <a:schemeClr val="bg1"/>
                </a:solidFill>
                <a:latin typeface="Arial Black" pitchFamily="34" charset="0"/>
              </a:rPr>
              <a:t/>
            </a:r>
            <a:br>
              <a:rPr lang="id-ID" sz="2000" b="1" dirty="0">
                <a:solidFill>
                  <a:schemeClr val="bg1"/>
                </a:solidFill>
                <a:latin typeface="Arial Black" pitchFamily="34" charset="0"/>
              </a:rPr>
            </a:br>
            <a:endParaRPr lang="id-ID" sz="2000" b="1" dirty="0">
              <a:solidFill>
                <a:schemeClr val="bg1"/>
              </a:solidFill>
              <a:latin typeface="Arial Black"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4"/>
          <p:cNvSpPr/>
          <p:nvPr/>
        </p:nvSpPr>
        <p:spPr>
          <a:xfrm>
            <a:off x="467544" y="1196751"/>
            <a:ext cx="4464496" cy="1477328"/>
          </a:xfrm>
          <a:prstGeom prst="rect">
            <a:avLst/>
          </a:prstGeom>
        </p:spPr>
        <p:txBody>
          <a:bodyPr wrap="square">
            <a:spAutoFit/>
          </a:bodyPr>
          <a:lstStyle/>
          <a:p>
            <a:pPr marL="342900" indent="-342900">
              <a:lnSpc>
                <a:spcPct val="150000"/>
              </a:lnSpc>
              <a:buFont typeface="Wingdings" pitchFamily="2" charset="2"/>
              <a:buChar char="Ø"/>
            </a:pPr>
            <a:r>
              <a:rPr lang="id-ID" sz="2000" b="1" dirty="0"/>
              <a:t>penglihatan (</a:t>
            </a:r>
            <a:r>
              <a:rPr lang="id-ID" sz="2000" b="1" i="1" dirty="0" smtClean="0"/>
              <a:t>vision</a:t>
            </a:r>
            <a:r>
              <a:rPr lang="id-ID" sz="2000" b="1" dirty="0" smtClean="0"/>
              <a:t>)</a:t>
            </a:r>
          </a:p>
          <a:p>
            <a:pPr marL="357188">
              <a:lnSpc>
                <a:spcPct val="150000"/>
              </a:lnSpc>
            </a:pPr>
            <a:r>
              <a:rPr lang="id-ID" sz="2000" dirty="0"/>
              <a:t> </a:t>
            </a:r>
            <a:r>
              <a:rPr lang="id-ID" sz="2000" i="1" dirty="0"/>
              <a:t>foveal</a:t>
            </a:r>
            <a:r>
              <a:rPr lang="id-ID" sz="2000" dirty="0"/>
              <a:t> atau </a:t>
            </a:r>
            <a:r>
              <a:rPr lang="id-ID" sz="2000" i="1" dirty="0"/>
              <a:t>peripheral </a:t>
            </a:r>
            <a:r>
              <a:rPr lang="id-ID" sz="2000" i="1" dirty="0" smtClean="0"/>
              <a:t>vision</a:t>
            </a:r>
            <a:endParaRPr lang="id-ID" sz="2000" dirty="0" smtClean="0"/>
          </a:p>
          <a:p>
            <a:pPr>
              <a:lnSpc>
                <a:spcPct val="150000"/>
              </a:lnSpc>
            </a:pPr>
            <a:endParaRPr lang="id-ID" sz="2000" dirty="0" smtClean="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7" name="Rectangle 6"/>
          <p:cNvSpPr/>
          <p:nvPr/>
        </p:nvSpPr>
        <p:spPr>
          <a:xfrm>
            <a:off x="497970" y="3175084"/>
            <a:ext cx="4025333" cy="507831"/>
          </a:xfrm>
          <a:prstGeom prst="rect">
            <a:avLst/>
          </a:prstGeom>
        </p:spPr>
        <p:txBody>
          <a:bodyPr wrap="none">
            <a:spAutoFit/>
          </a:bodyPr>
          <a:lstStyle/>
          <a:p>
            <a:pPr marL="342900" indent="-342900">
              <a:lnSpc>
                <a:spcPct val="150000"/>
              </a:lnSpc>
              <a:buFont typeface="Wingdings" pitchFamily="2" charset="2"/>
              <a:buChar char="Ø"/>
            </a:pPr>
            <a:r>
              <a:rPr lang="id-ID" b="1" dirty="0"/>
              <a:t>waktu reaksi (</a:t>
            </a:r>
            <a:r>
              <a:rPr lang="id-ID" b="1" i="1" dirty="0"/>
              <a:t>reaction time</a:t>
            </a:r>
            <a:r>
              <a:rPr lang="id-ID" b="1" dirty="0" smtClean="0"/>
              <a:t>) --- PIEV </a:t>
            </a:r>
            <a:endParaRPr lang="id-ID" b="1" dirty="0"/>
          </a:p>
        </p:txBody>
      </p:sp>
      <p:sp>
        <p:nvSpPr>
          <p:cNvPr id="8" name="Rectangle 7"/>
          <p:cNvSpPr/>
          <p:nvPr/>
        </p:nvSpPr>
        <p:spPr>
          <a:xfrm>
            <a:off x="899592" y="3682915"/>
            <a:ext cx="6696744" cy="2308324"/>
          </a:xfrm>
          <a:prstGeom prst="rect">
            <a:avLst/>
          </a:prstGeom>
        </p:spPr>
        <p:txBody>
          <a:bodyPr wrap="square">
            <a:spAutoFit/>
          </a:bodyPr>
          <a:lstStyle/>
          <a:p>
            <a:pPr lvl="0"/>
            <a:r>
              <a:rPr lang="id-ID" b="1" dirty="0"/>
              <a:t>Perception</a:t>
            </a:r>
            <a:r>
              <a:rPr lang="id-ID" dirty="0"/>
              <a:t> (kesadaran), diartikan sebagai pengemudi saat melihat benda/obyek yang berada didepannya.</a:t>
            </a:r>
          </a:p>
          <a:p>
            <a:pPr lvl="0"/>
            <a:r>
              <a:rPr lang="id-ID" b="1" dirty="0"/>
              <a:t>Identification</a:t>
            </a:r>
            <a:r>
              <a:rPr lang="id-ID" dirty="0"/>
              <a:t> (identifikasi), saat yang terjadi pada diri pengemudi, seaktu timbul pengertian mengenai adanya suatu obyek</a:t>
            </a:r>
          </a:p>
          <a:p>
            <a:pPr lvl="0"/>
            <a:r>
              <a:rPr lang="id-ID" b="1" dirty="0"/>
              <a:t>Emotion</a:t>
            </a:r>
            <a:r>
              <a:rPr lang="id-ID" dirty="0"/>
              <a:t> (emosi), saat pengemudi menetapkan suatu keputusan untuk dapat melakukan reaksi</a:t>
            </a:r>
          </a:p>
          <a:p>
            <a:pPr lvl="0"/>
            <a:r>
              <a:rPr lang="id-ID" b="1" dirty="0"/>
              <a:t>Volition</a:t>
            </a:r>
            <a:r>
              <a:rPr lang="id-ID" dirty="0"/>
              <a:t> (reaksi), suatu reaksi kemampuan dari pengemudi dalam merealisasikan keputusannya.</a:t>
            </a:r>
          </a:p>
        </p:txBody>
      </p:sp>
      <mc:AlternateContent xmlns:mc="http://schemas.openxmlformats.org/markup-compatibility/2006" xmlns:a14="http://schemas.microsoft.com/office/drawing/2010/main">
        <mc:Choice Requires="a14">
          <p:sp>
            <p:nvSpPr>
              <p:cNvPr id="9" name="Rectangle 8"/>
              <p:cNvSpPr/>
              <p:nvPr/>
            </p:nvSpPr>
            <p:spPr>
              <a:xfrm>
                <a:off x="3061249" y="6093296"/>
                <a:ext cx="1840568" cy="369332"/>
              </a:xfrm>
              <a:prstGeom prst="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14:m>
                  <m:oMathPara xmlns:m="http://schemas.openxmlformats.org/officeDocument/2006/math">
                    <m:oMathParaPr>
                      <m:jc m:val="centerGroup"/>
                    </m:oMathParaPr>
                    <m:oMath xmlns:m="http://schemas.openxmlformats.org/officeDocument/2006/math">
                      <m:r>
                        <a:rPr lang="id-ID" b="1" i="1" smtClean="0">
                          <a:solidFill>
                            <a:srgbClr val="002060"/>
                          </a:solidFill>
                          <a:latin typeface="Cambria Math"/>
                        </a:rPr>
                        <m:t>𝒅</m:t>
                      </m:r>
                      <m:r>
                        <a:rPr lang="id-ID" b="1" i="1" smtClean="0">
                          <a:solidFill>
                            <a:srgbClr val="002060"/>
                          </a:solidFill>
                          <a:latin typeface="Cambria Math"/>
                        </a:rPr>
                        <m:t>=</m:t>
                      </m:r>
                      <m:r>
                        <a:rPr lang="id-ID" b="1" i="1" smtClean="0">
                          <a:solidFill>
                            <a:srgbClr val="002060"/>
                          </a:solidFill>
                          <a:latin typeface="Cambria Math"/>
                        </a:rPr>
                        <m:t>𝟎</m:t>
                      </m:r>
                      <m:r>
                        <a:rPr lang="id-ID" b="1" i="1" smtClean="0">
                          <a:solidFill>
                            <a:srgbClr val="002060"/>
                          </a:solidFill>
                          <a:latin typeface="Cambria Math"/>
                        </a:rPr>
                        <m:t>,</m:t>
                      </m:r>
                      <m:r>
                        <a:rPr lang="id-ID" b="1" i="1" smtClean="0">
                          <a:solidFill>
                            <a:srgbClr val="002060"/>
                          </a:solidFill>
                          <a:latin typeface="Cambria Math"/>
                        </a:rPr>
                        <m:t>𝟐𝟕𝟖</m:t>
                      </m:r>
                      <m:r>
                        <a:rPr lang="id-ID" b="1" i="1" smtClean="0">
                          <a:solidFill>
                            <a:srgbClr val="002060"/>
                          </a:solidFill>
                          <a:latin typeface="Cambria Math"/>
                        </a:rPr>
                        <m:t> </m:t>
                      </m:r>
                      <m:r>
                        <a:rPr lang="id-ID" b="1" i="1" smtClean="0">
                          <a:solidFill>
                            <a:srgbClr val="002060"/>
                          </a:solidFill>
                          <a:latin typeface="Cambria Math"/>
                        </a:rPr>
                        <m:t>𝑺</m:t>
                      </m:r>
                      <m:r>
                        <a:rPr lang="id-ID" b="1" i="1" smtClean="0">
                          <a:solidFill>
                            <a:srgbClr val="002060"/>
                          </a:solidFill>
                          <a:latin typeface="Cambria Math"/>
                        </a:rPr>
                        <m:t> </m:t>
                      </m:r>
                      <m:r>
                        <a:rPr lang="id-ID" b="1" i="1" smtClean="0">
                          <a:solidFill>
                            <a:srgbClr val="002060"/>
                          </a:solidFill>
                          <a:latin typeface="Cambria Math"/>
                        </a:rPr>
                        <m:t>𝒙</m:t>
                      </m:r>
                      <m:r>
                        <a:rPr lang="id-ID" b="1" i="1" smtClean="0">
                          <a:solidFill>
                            <a:srgbClr val="002060"/>
                          </a:solidFill>
                          <a:latin typeface="Cambria Math"/>
                        </a:rPr>
                        <m:t> </m:t>
                      </m:r>
                      <m:r>
                        <a:rPr lang="id-ID" b="1" i="1" smtClean="0">
                          <a:solidFill>
                            <a:srgbClr val="002060"/>
                          </a:solidFill>
                          <a:latin typeface="Cambria Math"/>
                        </a:rPr>
                        <m:t>𝒕</m:t>
                      </m:r>
                    </m:oMath>
                  </m:oMathPara>
                </a14:m>
                <a:endParaRPr lang="id-ID" dirty="0">
                  <a:solidFill>
                    <a:srgbClr val="00206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3061249" y="6093296"/>
                <a:ext cx="1840568" cy="369332"/>
              </a:xfrm>
              <a:prstGeom prst="rect">
                <a:avLst/>
              </a:prstGeom>
              <a:blipFill rotWithShape="1">
                <a:blip r:embed="rId5"/>
                <a:stretch>
                  <a:fillRect/>
                </a:stretch>
              </a:blipFill>
            </p:spPr>
            <p:txBody>
              <a:bodyPr/>
              <a:lstStyle/>
              <a:p>
                <a:r>
                  <a:rPr lang="id-ID">
                    <a:noFill/>
                  </a:rPr>
                  <a:t> </a:t>
                </a:r>
              </a:p>
            </p:txBody>
          </p:sp>
        </mc:Fallback>
      </mc:AlternateContent>
      <p:pic>
        <p:nvPicPr>
          <p:cNvPr id="10" name="Picture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23303" y="1178013"/>
            <a:ext cx="3514725" cy="1847850"/>
          </a:xfrm>
          <a:prstGeom prst="rect">
            <a:avLst/>
          </a:prstGeom>
        </p:spPr>
      </p:pic>
    </p:spTree>
    <p:extLst>
      <p:ext uri="{BB962C8B-B14F-4D97-AF65-F5344CB8AC3E}">
        <p14:creationId xmlns:p14="http://schemas.microsoft.com/office/powerpoint/2010/main" val="1913189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848872" cy="634082"/>
          </a:xfrm>
        </p:spPr>
        <p:style>
          <a:lnRef idx="2">
            <a:schemeClr val="accent2">
              <a:shade val="50000"/>
            </a:schemeClr>
          </a:lnRef>
          <a:fillRef idx="1">
            <a:schemeClr val="accent2"/>
          </a:fillRef>
          <a:effectRef idx="0">
            <a:schemeClr val="accent2"/>
          </a:effectRef>
          <a:fontRef idx="minor">
            <a:schemeClr val="lt1"/>
          </a:fontRef>
        </p:style>
        <p:txBody>
          <a:bodyPr/>
          <a:lstStyle/>
          <a:p>
            <a:pPr lvl="0"/>
            <a:r>
              <a:rPr lang="id-ID" sz="2000" b="1" dirty="0">
                <a:solidFill>
                  <a:schemeClr val="bg1"/>
                </a:solidFill>
                <a:latin typeface="Arial Black" pitchFamily="34" charset="0"/>
              </a:rPr>
              <a:t/>
            </a:r>
            <a:br>
              <a:rPr lang="id-ID" sz="2000" b="1" dirty="0">
                <a:solidFill>
                  <a:schemeClr val="bg1"/>
                </a:solidFill>
                <a:latin typeface="Arial Black" pitchFamily="34" charset="0"/>
              </a:rPr>
            </a:br>
            <a:r>
              <a:rPr lang="id-ID" sz="2000" b="1" dirty="0">
                <a:solidFill>
                  <a:schemeClr val="bg1"/>
                </a:solidFill>
                <a:latin typeface="Arial Black" pitchFamily="34" charset="0"/>
              </a:rPr>
              <a:t/>
            </a:r>
            <a:br>
              <a:rPr lang="id-ID" sz="2000" b="1" dirty="0">
                <a:solidFill>
                  <a:schemeClr val="bg1"/>
                </a:solidFill>
                <a:latin typeface="Arial Black" pitchFamily="34" charset="0"/>
              </a:rPr>
            </a:br>
            <a:r>
              <a:rPr lang="id-ID" sz="2000" b="1" dirty="0" smtClean="0">
                <a:solidFill>
                  <a:srgbClr val="002060"/>
                </a:solidFill>
                <a:latin typeface="Arial Black" pitchFamily="34" charset="0"/>
              </a:rPr>
              <a:t>Manusia sebagai Pengemudi</a:t>
            </a:r>
            <a:r>
              <a:rPr lang="id-ID" sz="2000" b="1" dirty="0">
                <a:solidFill>
                  <a:schemeClr val="bg1"/>
                </a:solidFill>
                <a:latin typeface="Arial Black" pitchFamily="34" charset="0"/>
              </a:rPr>
              <a:t/>
            </a:r>
            <a:br>
              <a:rPr lang="id-ID" sz="2000" b="1" dirty="0">
                <a:solidFill>
                  <a:schemeClr val="bg1"/>
                </a:solidFill>
                <a:latin typeface="Arial Black" pitchFamily="34" charset="0"/>
              </a:rPr>
            </a:br>
            <a:r>
              <a:rPr lang="id-ID" sz="2000" b="1" dirty="0">
                <a:solidFill>
                  <a:schemeClr val="bg1"/>
                </a:solidFill>
                <a:latin typeface="Arial Black" pitchFamily="34" charset="0"/>
              </a:rPr>
              <a:t/>
            </a:r>
            <a:br>
              <a:rPr lang="id-ID" sz="2000" b="1" dirty="0">
                <a:solidFill>
                  <a:schemeClr val="bg1"/>
                </a:solidFill>
                <a:latin typeface="Arial Black" pitchFamily="34" charset="0"/>
              </a:rPr>
            </a:br>
            <a:endParaRPr lang="id-ID" sz="2000" b="1" dirty="0">
              <a:solidFill>
                <a:schemeClr val="bg1"/>
              </a:solidFill>
              <a:latin typeface="Arial Black"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4"/>
          <p:cNvSpPr/>
          <p:nvPr/>
        </p:nvSpPr>
        <p:spPr>
          <a:xfrm>
            <a:off x="467544" y="1196751"/>
            <a:ext cx="7776864" cy="1938992"/>
          </a:xfrm>
          <a:prstGeom prst="rect">
            <a:avLst/>
          </a:prstGeom>
        </p:spPr>
        <p:txBody>
          <a:bodyPr wrap="square">
            <a:spAutoFit/>
          </a:bodyPr>
          <a:lstStyle/>
          <a:p>
            <a:pPr marL="342900" indent="-342900">
              <a:lnSpc>
                <a:spcPct val="150000"/>
              </a:lnSpc>
              <a:buFont typeface="Wingdings" pitchFamily="2" charset="2"/>
              <a:buChar char="Ø"/>
            </a:pPr>
            <a:r>
              <a:rPr lang="id-ID" sz="2000" b="1" dirty="0" smtClean="0"/>
              <a:t>kemampuan </a:t>
            </a:r>
            <a:r>
              <a:rPr lang="id-ID" sz="2000" b="1" dirty="0"/>
              <a:t>mendeteksi warna (</a:t>
            </a:r>
            <a:r>
              <a:rPr lang="id-ID" sz="2000" b="1" i="1" dirty="0"/>
              <a:t>ability to detect different </a:t>
            </a:r>
            <a:r>
              <a:rPr lang="id-ID" sz="2000" b="1" i="1" dirty="0" smtClean="0"/>
              <a:t>colours</a:t>
            </a:r>
            <a:r>
              <a:rPr lang="id-ID" sz="2000" b="1" dirty="0" smtClean="0"/>
              <a:t>)</a:t>
            </a:r>
          </a:p>
          <a:p>
            <a:pPr marL="342900" indent="-342900">
              <a:lnSpc>
                <a:spcPct val="150000"/>
              </a:lnSpc>
              <a:buFont typeface="Wingdings" pitchFamily="2" charset="2"/>
              <a:buChar char="Ø"/>
            </a:pPr>
            <a:r>
              <a:rPr lang="id-ID" sz="2000" b="1" dirty="0" smtClean="0"/>
              <a:t>pendengaran </a:t>
            </a:r>
            <a:r>
              <a:rPr lang="id-ID" sz="2000" b="1" dirty="0"/>
              <a:t>(</a:t>
            </a:r>
            <a:r>
              <a:rPr lang="id-ID" sz="2000" b="1" i="1" dirty="0" smtClean="0"/>
              <a:t>hearing</a:t>
            </a:r>
            <a:r>
              <a:rPr lang="id-ID" sz="2000" b="1" dirty="0" smtClean="0"/>
              <a:t>)</a:t>
            </a:r>
          </a:p>
          <a:p>
            <a:pPr marL="342900" indent="-342900">
              <a:lnSpc>
                <a:spcPct val="150000"/>
              </a:lnSpc>
              <a:buFont typeface="Wingdings" pitchFamily="2" charset="2"/>
              <a:buChar char="Ø"/>
            </a:pPr>
            <a:r>
              <a:rPr lang="id-ID" sz="2000" b="1" dirty="0" smtClean="0"/>
              <a:t>perasaan </a:t>
            </a:r>
            <a:r>
              <a:rPr lang="id-ID" sz="2000" b="1" dirty="0"/>
              <a:t>(</a:t>
            </a:r>
            <a:r>
              <a:rPr lang="id-ID" sz="2000" b="1" i="1" dirty="0"/>
              <a:t>feel and </a:t>
            </a:r>
            <a:r>
              <a:rPr lang="id-ID" sz="2000" b="1" i="1" dirty="0" smtClean="0"/>
              <a:t>touch</a:t>
            </a:r>
            <a:r>
              <a:rPr lang="id-ID" sz="2000" b="1" dirty="0" smtClean="0"/>
              <a:t>)</a:t>
            </a:r>
          </a:p>
          <a:p>
            <a:pPr marL="342900" indent="-342900">
              <a:lnSpc>
                <a:spcPct val="150000"/>
              </a:lnSpc>
              <a:buFont typeface="Wingdings" pitchFamily="2" charset="2"/>
              <a:buChar char="Ø"/>
            </a:pPr>
            <a:r>
              <a:rPr lang="id-ID" sz="2000" b="1" dirty="0" smtClean="0"/>
              <a:t>tinggi </a:t>
            </a:r>
            <a:r>
              <a:rPr lang="id-ID" sz="2000" b="1" dirty="0"/>
              <a:t>mata pengemudi (</a:t>
            </a:r>
            <a:r>
              <a:rPr lang="id-ID" sz="2000" b="1" i="1" dirty="0"/>
              <a:t>driver eye height</a:t>
            </a:r>
            <a:r>
              <a:rPr lang="id-ID" sz="2000" b="1" dirty="0"/>
              <a:t>) .</a:t>
            </a:r>
          </a:p>
        </p:txBody>
      </p:sp>
    </p:spTree>
    <p:extLst>
      <p:ext uri="{BB962C8B-B14F-4D97-AF65-F5344CB8AC3E}">
        <p14:creationId xmlns:p14="http://schemas.microsoft.com/office/powerpoint/2010/main" val="661611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848872" cy="634082"/>
          </a:xfrm>
        </p:spPr>
        <p:style>
          <a:lnRef idx="2">
            <a:schemeClr val="accent2">
              <a:shade val="50000"/>
            </a:schemeClr>
          </a:lnRef>
          <a:fillRef idx="1">
            <a:schemeClr val="accent2"/>
          </a:fillRef>
          <a:effectRef idx="0">
            <a:schemeClr val="accent2"/>
          </a:effectRef>
          <a:fontRef idx="minor">
            <a:schemeClr val="lt1"/>
          </a:fontRef>
        </p:style>
        <p:txBody>
          <a:bodyPr/>
          <a:lstStyle/>
          <a:p>
            <a:pPr lvl="0"/>
            <a:r>
              <a:rPr lang="id-ID" sz="2000" b="1" dirty="0">
                <a:solidFill>
                  <a:schemeClr val="bg1"/>
                </a:solidFill>
                <a:latin typeface="Arial Black" pitchFamily="34" charset="0"/>
              </a:rPr>
              <a:t/>
            </a:r>
            <a:br>
              <a:rPr lang="id-ID" sz="2000" b="1" dirty="0">
                <a:solidFill>
                  <a:schemeClr val="bg1"/>
                </a:solidFill>
                <a:latin typeface="Arial Black" pitchFamily="34" charset="0"/>
              </a:rPr>
            </a:br>
            <a:r>
              <a:rPr lang="id-ID" sz="2000" b="1" dirty="0">
                <a:solidFill>
                  <a:schemeClr val="bg1"/>
                </a:solidFill>
                <a:latin typeface="Arial Black" pitchFamily="34" charset="0"/>
              </a:rPr>
              <a:t/>
            </a:r>
            <a:br>
              <a:rPr lang="id-ID" sz="2000" b="1" dirty="0">
                <a:solidFill>
                  <a:schemeClr val="bg1"/>
                </a:solidFill>
                <a:latin typeface="Arial Black" pitchFamily="34" charset="0"/>
              </a:rPr>
            </a:br>
            <a:r>
              <a:rPr lang="id-ID" sz="2000" b="1" dirty="0" smtClean="0">
                <a:solidFill>
                  <a:srgbClr val="002060"/>
                </a:solidFill>
                <a:latin typeface="Arial Black" pitchFamily="34" charset="0"/>
              </a:rPr>
              <a:t>Manusia sebagai Pejalan Kaki</a:t>
            </a:r>
            <a:r>
              <a:rPr lang="id-ID" sz="2000" b="1" dirty="0">
                <a:solidFill>
                  <a:schemeClr val="bg1"/>
                </a:solidFill>
                <a:latin typeface="Arial Black" pitchFamily="34" charset="0"/>
              </a:rPr>
              <a:t/>
            </a:r>
            <a:br>
              <a:rPr lang="id-ID" sz="2000" b="1" dirty="0">
                <a:solidFill>
                  <a:schemeClr val="bg1"/>
                </a:solidFill>
                <a:latin typeface="Arial Black" pitchFamily="34" charset="0"/>
              </a:rPr>
            </a:br>
            <a:r>
              <a:rPr lang="id-ID" sz="2000" b="1" dirty="0">
                <a:solidFill>
                  <a:schemeClr val="bg1"/>
                </a:solidFill>
                <a:latin typeface="Arial Black" pitchFamily="34" charset="0"/>
              </a:rPr>
              <a:t/>
            </a:r>
            <a:br>
              <a:rPr lang="id-ID" sz="2000" b="1" dirty="0">
                <a:solidFill>
                  <a:schemeClr val="bg1"/>
                </a:solidFill>
                <a:latin typeface="Arial Black" pitchFamily="34" charset="0"/>
              </a:rPr>
            </a:br>
            <a:endParaRPr lang="id-ID" sz="2000" b="1" dirty="0">
              <a:solidFill>
                <a:schemeClr val="bg1"/>
              </a:solidFill>
              <a:latin typeface="Arial Black"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0" name="Rectangle 9"/>
          <p:cNvSpPr/>
          <p:nvPr/>
        </p:nvSpPr>
        <p:spPr>
          <a:xfrm>
            <a:off x="467544" y="1196752"/>
            <a:ext cx="6336704" cy="646331"/>
          </a:xfrm>
          <a:prstGeom prst="rect">
            <a:avLst/>
          </a:prstGeom>
        </p:spPr>
        <p:txBody>
          <a:bodyPr wrap="square">
            <a:spAutoFit/>
          </a:bodyPr>
          <a:lstStyle/>
          <a:p>
            <a:r>
              <a:rPr lang="id-ID" dirty="0"/>
              <a:t>Dua hal yang penting digunakan sebagai parameter dalam desain untuk pejalan kaki adalah </a:t>
            </a:r>
            <a:r>
              <a:rPr lang="id-ID" b="1" i="1" u="sng" dirty="0"/>
              <a:t>walking speed </a:t>
            </a:r>
            <a:r>
              <a:rPr lang="id-ID" dirty="0"/>
              <a:t>dan </a:t>
            </a:r>
            <a:r>
              <a:rPr lang="id-ID" b="1" i="1" u="sng" dirty="0"/>
              <a:t>space speed</a:t>
            </a:r>
            <a:endParaRPr lang="id-ID" b="1" u="sng" dirty="0"/>
          </a:p>
        </p:txBody>
      </p:sp>
      <p:sp>
        <p:nvSpPr>
          <p:cNvPr id="11" name="Rectangle 10"/>
          <p:cNvSpPr/>
          <p:nvPr/>
        </p:nvSpPr>
        <p:spPr>
          <a:xfrm>
            <a:off x="488436" y="2132856"/>
            <a:ext cx="3651516" cy="2862322"/>
          </a:xfrm>
          <a:prstGeom prst="rect">
            <a:avLst/>
          </a:prstGeom>
        </p:spPr>
        <p:txBody>
          <a:bodyPr wrap="square">
            <a:spAutoFit/>
          </a:bodyPr>
          <a:lstStyle/>
          <a:p>
            <a:pPr marL="285750" indent="-285750">
              <a:buFont typeface="Arial" pitchFamily="34" charset="0"/>
              <a:buChar char="•"/>
            </a:pPr>
            <a:r>
              <a:rPr lang="id-ID" dirty="0"/>
              <a:t>Kecepatan berjalan (</a:t>
            </a:r>
            <a:r>
              <a:rPr lang="id-ID" i="1" dirty="0"/>
              <a:t>walking speed</a:t>
            </a:r>
            <a:r>
              <a:rPr lang="id-ID" dirty="0"/>
              <a:t>)  pada kondisi normal berkisar antara 0.5 – 2 m /detik (khusus saat melintas area penyeberangan dapat berkisar antara 1.2 m/detik). </a:t>
            </a:r>
            <a:endParaRPr lang="id-ID" dirty="0" smtClean="0"/>
          </a:p>
          <a:p>
            <a:pPr marL="285750" indent="-285750">
              <a:buFont typeface="Arial" pitchFamily="34" charset="0"/>
              <a:buChar char="•"/>
            </a:pPr>
            <a:r>
              <a:rPr lang="id-ID" i="1" dirty="0" smtClean="0"/>
              <a:t>space </a:t>
            </a:r>
            <a:r>
              <a:rPr lang="id-ID" i="1" dirty="0"/>
              <a:t>speed</a:t>
            </a:r>
            <a:r>
              <a:rPr lang="id-ID" dirty="0"/>
              <a:t> didesain untuk fasilitas pejalan kaki yang tergantung dari lebar bahu dan tinggi badan rata-rata manusia.</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11672" y="2132855"/>
            <a:ext cx="4097513" cy="2736305"/>
          </a:xfrm>
          <a:prstGeom prst="rect">
            <a:avLst/>
          </a:prstGeom>
        </p:spPr>
      </p:pic>
    </p:spTree>
    <p:extLst>
      <p:ext uri="{BB962C8B-B14F-4D97-AF65-F5344CB8AC3E}">
        <p14:creationId xmlns:p14="http://schemas.microsoft.com/office/powerpoint/2010/main" val="106696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848872" cy="634082"/>
          </a:xfrm>
        </p:spPr>
        <p:style>
          <a:lnRef idx="2">
            <a:schemeClr val="accent2">
              <a:shade val="50000"/>
            </a:schemeClr>
          </a:lnRef>
          <a:fillRef idx="1">
            <a:schemeClr val="accent2"/>
          </a:fillRef>
          <a:effectRef idx="0">
            <a:schemeClr val="accent2"/>
          </a:effectRef>
          <a:fontRef idx="minor">
            <a:schemeClr val="lt1"/>
          </a:fontRef>
        </p:style>
        <p:txBody>
          <a:bodyPr/>
          <a:lstStyle/>
          <a:p>
            <a:r>
              <a:rPr lang="id-ID" sz="2000" b="1" dirty="0">
                <a:solidFill>
                  <a:schemeClr val="bg1"/>
                </a:solidFill>
                <a:latin typeface="Arial Black" pitchFamily="34" charset="0"/>
              </a:rPr>
              <a:t/>
            </a:r>
            <a:br>
              <a:rPr lang="id-ID" sz="2000" b="1" dirty="0">
                <a:solidFill>
                  <a:schemeClr val="bg1"/>
                </a:solidFill>
                <a:latin typeface="Arial Black" pitchFamily="34" charset="0"/>
              </a:rPr>
            </a:br>
            <a:r>
              <a:rPr lang="id-ID" sz="2000" b="1" dirty="0">
                <a:solidFill>
                  <a:schemeClr val="bg1"/>
                </a:solidFill>
                <a:latin typeface="Arial Black" pitchFamily="34" charset="0"/>
              </a:rPr>
              <a:t/>
            </a:r>
            <a:br>
              <a:rPr lang="id-ID" sz="2000" b="1" dirty="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rgbClr val="002060"/>
                </a:solidFill>
                <a:latin typeface="Arial Black" pitchFamily="34" charset="0"/>
              </a:rPr>
              <a:t>KARAKTERISTIK </a:t>
            </a:r>
            <a:r>
              <a:rPr lang="id-ID" sz="2000" b="1" dirty="0">
                <a:solidFill>
                  <a:srgbClr val="002060"/>
                </a:solidFill>
                <a:latin typeface="Arial Black" pitchFamily="34" charset="0"/>
              </a:rPr>
              <a:t>KENDARAAN</a:t>
            </a:r>
            <a:br>
              <a:rPr lang="id-ID" sz="2000" b="1" dirty="0">
                <a:solidFill>
                  <a:srgbClr val="002060"/>
                </a:solidFill>
                <a:latin typeface="Arial Black" pitchFamily="34" charset="0"/>
              </a:rPr>
            </a:br>
            <a:r>
              <a:rPr lang="id-ID" sz="2000" b="1" dirty="0">
                <a:solidFill>
                  <a:srgbClr val="002060"/>
                </a:solidFill>
                <a:latin typeface="Arial Black" pitchFamily="34" charset="0"/>
              </a:rPr>
              <a:t/>
            </a:r>
            <a:br>
              <a:rPr lang="id-ID" sz="2000" b="1" dirty="0">
                <a:solidFill>
                  <a:srgbClr val="002060"/>
                </a:solidFill>
                <a:latin typeface="Arial Black" pitchFamily="34" charset="0"/>
              </a:rPr>
            </a:br>
            <a:r>
              <a:rPr lang="id-ID" sz="2000" b="1" dirty="0">
                <a:solidFill>
                  <a:schemeClr val="bg1"/>
                </a:solidFill>
                <a:latin typeface="Arial Black" pitchFamily="34" charset="0"/>
              </a:rPr>
              <a:t/>
            </a:r>
            <a:br>
              <a:rPr lang="id-ID" sz="2000" b="1" dirty="0">
                <a:solidFill>
                  <a:schemeClr val="bg1"/>
                </a:solidFill>
                <a:latin typeface="Arial Black" pitchFamily="34" charset="0"/>
              </a:rPr>
            </a:br>
            <a:endParaRPr lang="id-ID" sz="2000" b="1" dirty="0">
              <a:solidFill>
                <a:schemeClr val="bg1"/>
              </a:solidFill>
              <a:latin typeface="Arial Black"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0" name="Rectangle 9"/>
          <p:cNvSpPr/>
          <p:nvPr/>
        </p:nvSpPr>
        <p:spPr>
          <a:xfrm>
            <a:off x="467544" y="1196752"/>
            <a:ext cx="6336704" cy="646331"/>
          </a:xfrm>
          <a:prstGeom prst="rect">
            <a:avLst/>
          </a:prstGeom>
        </p:spPr>
        <p:txBody>
          <a:bodyPr wrap="square">
            <a:spAutoFit/>
          </a:bodyPr>
          <a:lstStyle/>
          <a:p>
            <a:r>
              <a:rPr lang="id-ID" dirty="0" smtClean="0"/>
              <a:t>Pertimbangan </a:t>
            </a:r>
            <a:r>
              <a:rPr lang="id-ID" dirty="0" smtClean="0">
                <a:sym typeface="Wingdings" pitchFamily="2" charset="2"/>
              </a:rPr>
              <a:t> </a:t>
            </a:r>
            <a:r>
              <a:rPr lang="id-ID" dirty="0" smtClean="0"/>
              <a:t>fungsi </a:t>
            </a:r>
            <a:r>
              <a:rPr lang="id-ID" dirty="0"/>
              <a:t>jalan raya yang harus dapat menampung berbagai jenis kendaraan yang lewat</a:t>
            </a:r>
            <a:endParaRPr lang="id-ID" b="1" u="sng" dirty="0"/>
          </a:p>
        </p:txBody>
      </p:sp>
      <p:sp>
        <p:nvSpPr>
          <p:cNvPr id="11" name="Rectangle 10"/>
          <p:cNvSpPr/>
          <p:nvPr/>
        </p:nvSpPr>
        <p:spPr>
          <a:xfrm>
            <a:off x="488436" y="1910979"/>
            <a:ext cx="3651516" cy="369332"/>
          </a:xfrm>
          <a:prstGeom prst="rect">
            <a:avLst/>
          </a:prstGeom>
        </p:spPr>
        <p:txBody>
          <a:bodyPr wrap="square">
            <a:spAutoFit/>
          </a:bodyPr>
          <a:lstStyle/>
          <a:p>
            <a:pPr lvl="0"/>
            <a:r>
              <a:rPr lang="id-ID" b="1" u="sng" dirty="0"/>
              <a:t>Karakteristik Statis</a:t>
            </a:r>
            <a:endParaRPr lang="id-ID" u="sng" dirty="0"/>
          </a:p>
        </p:txBody>
      </p:sp>
      <p:sp>
        <p:nvSpPr>
          <p:cNvPr id="5" name="Rectangle 4"/>
          <p:cNvSpPr/>
          <p:nvPr/>
        </p:nvSpPr>
        <p:spPr>
          <a:xfrm>
            <a:off x="543405" y="2511144"/>
            <a:ext cx="4572000" cy="369332"/>
          </a:xfrm>
          <a:prstGeom prst="rect">
            <a:avLst/>
          </a:prstGeom>
        </p:spPr>
        <p:txBody>
          <a:bodyPr>
            <a:spAutoFit/>
          </a:bodyPr>
          <a:lstStyle/>
          <a:p>
            <a:pPr marL="285750" indent="-285750">
              <a:buFont typeface="Arial" pitchFamily="34" charset="0"/>
              <a:buChar char="•"/>
            </a:pPr>
            <a:r>
              <a:rPr lang="id-ID" b="1" dirty="0" smtClean="0"/>
              <a:t>dimensi</a:t>
            </a:r>
            <a:r>
              <a:rPr lang="id-ID" dirty="0" smtClean="0"/>
              <a:t> </a:t>
            </a:r>
          </a:p>
        </p:txBody>
      </p:sp>
      <p:sp>
        <p:nvSpPr>
          <p:cNvPr id="6" name="Rectangle 5"/>
          <p:cNvSpPr/>
          <p:nvPr/>
        </p:nvSpPr>
        <p:spPr>
          <a:xfrm>
            <a:off x="2987824" y="2128662"/>
            <a:ext cx="4572000" cy="1200329"/>
          </a:xfrm>
          <a:prstGeom prst="rect">
            <a:avLst/>
          </a:prstGeom>
        </p:spPr>
        <p:txBody>
          <a:bodyPr>
            <a:spAutoFit/>
          </a:bodyPr>
          <a:lstStyle/>
          <a:p>
            <a:pPr lvl="0"/>
            <a:r>
              <a:rPr lang="id-ID" dirty="0"/>
              <a:t>Kendaraan kecil (mobil penumpang)</a:t>
            </a:r>
          </a:p>
          <a:p>
            <a:pPr lvl="0"/>
            <a:r>
              <a:rPr lang="id-ID" dirty="0"/>
              <a:t>Kendaraan sedang (truck 3 as tandem atau bus besar 2 as)</a:t>
            </a:r>
          </a:p>
          <a:p>
            <a:pPr lvl="0"/>
            <a:r>
              <a:rPr lang="id-ID" dirty="0"/>
              <a:t>Kendaraan besar (truck semi trailer)</a:t>
            </a:r>
          </a:p>
        </p:txBody>
      </p:sp>
      <p:cxnSp>
        <p:nvCxnSpPr>
          <p:cNvPr id="8" name="Straight Arrow Connector 7"/>
          <p:cNvCxnSpPr/>
          <p:nvPr/>
        </p:nvCxnSpPr>
        <p:spPr>
          <a:xfrm flipV="1">
            <a:off x="2051720" y="2280311"/>
            <a:ext cx="926028" cy="415499"/>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051720" y="2695810"/>
            <a:ext cx="926028"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51720" y="2695810"/>
            <a:ext cx="926028" cy="47925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405" y="3356052"/>
            <a:ext cx="7257549" cy="3109076"/>
          </a:xfrm>
          <a:prstGeom prst="rect">
            <a:avLst/>
          </a:prstGeom>
        </p:spPr>
      </p:pic>
    </p:spTree>
    <p:extLst>
      <p:ext uri="{BB962C8B-B14F-4D97-AF65-F5344CB8AC3E}">
        <p14:creationId xmlns:p14="http://schemas.microsoft.com/office/powerpoint/2010/main" val="932373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4"/>
          <p:cNvSpPr/>
          <p:nvPr/>
        </p:nvSpPr>
        <p:spPr>
          <a:xfrm>
            <a:off x="543405" y="887581"/>
            <a:ext cx="4572000" cy="369332"/>
          </a:xfrm>
          <a:prstGeom prst="rect">
            <a:avLst/>
          </a:prstGeom>
        </p:spPr>
        <p:txBody>
          <a:bodyPr>
            <a:spAutoFit/>
          </a:bodyPr>
          <a:lstStyle/>
          <a:p>
            <a:pPr marL="285750" indent="-285750">
              <a:buFont typeface="Arial" pitchFamily="34" charset="0"/>
              <a:buChar char="•"/>
            </a:pPr>
            <a:r>
              <a:rPr lang="id-ID" b="1" dirty="0"/>
              <a:t>berat</a:t>
            </a:r>
            <a:r>
              <a:rPr lang="id-ID" dirty="0"/>
              <a:t> </a:t>
            </a:r>
          </a:p>
        </p:txBody>
      </p:sp>
      <p:pic>
        <p:nvPicPr>
          <p:cNvPr id="9" name="Picture 8"/>
          <p:cNvPicPr/>
          <p:nvPr/>
        </p:nvPicPr>
        <p:blipFill>
          <a:blip r:embed="rId2">
            <a:extLst>
              <a:ext uri="{28A0092B-C50C-407E-A947-70E740481C1C}">
                <a14:useLocalDpi xmlns:a14="http://schemas.microsoft.com/office/drawing/2010/main"/>
              </a:ext>
            </a:extLst>
          </a:blip>
          <a:stretch>
            <a:fillRect/>
          </a:stretch>
        </p:blipFill>
        <p:spPr>
          <a:xfrm>
            <a:off x="899592" y="1772816"/>
            <a:ext cx="6336704" cy="3240360"/>
          </a:xfrm>
          <a:prstGeom prst="rect">
            <a:avLst/>
          </a:prstGeom>
        </p:spPr>
      </p:pic>
    </p:spTree>
    <p:extLst>
      <p:ext uri="{BB962C8B-B14F-4D97-AF65-F5344CB8AC3E}">
        <p14:creationId xmlns:p14="http://schemas.microsoft.com/office/powerpoint/2010/main" val="1934852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6" name="Picture 5"/>
          <p:cNvPicPr/>
          <p:nvPr/>
        </p:nvPicPr>
        <p:blipFill>
          <a:blip r:embed="rId2" cstate="email">
            <a:extLst>
              <a:ext uri="{28A0092B-C50C-407E-A947-70E740481C1C}">
                <a14:useLocalDpi xmlns:a14="http://schemas.microsoft.com/office/drawing/2010/main"/>
              </a:ext>
            </a:extLst>
          </a:blip>
          <a:stretch>
            <a:fillRect/>
          </a:stretch>
        </p:blipFill>
        <p:spPr>
          <a:xfrm>
            <a:off x="899592" y="1052736"/>
            <a:ext cx="6624736" cy="4032448"/>
          </a:xfrm>
          <a:prstGeom prst="rect">
            <a:avLst/>
          </a:prstGeom>
        </p:spPr>
      </p:pic>
    </p:spTree>
    <p:extLst>
      <p:ext uri="{BB962C8B-B14F-4D97-AF65-F5344CB8AC3E}">
        <p14:creationId xmlns:p14="http://schemas.microsoft.com/office/powerpoint/2010/main" val="2388299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4"/>
          <p:cNvSpPr/>
          <p:nvPr/>
        </p:nvSpPr>
        <p:spPr>
          <a:xfrm>
            <a:off x="543404" y="887581"/>
            <a:ext cx="7628995" cy="369332"/>
          </a:xfrm>
          <a:prstGeom prst="rect">
            <a:avLst/>
          </a:prstGeom>
        </p:spPr>
        <p:txBody>
          <a:bodyPr wrap="square">
            <a:spAutoFit/>
          </a:bodyPr>
          <a:lstStyle/>
          <a:p>
            <a:pPr marL="285750" indent="-285750">
              <a:buFont typeface="Arial" pitchFamily="34" charset="0"/>
              <a:buChar char="•"/>
            </a:pPr>
            <a:r>
              <a:rPr lang="id-ID" b="1" dirty="0" smtClean="0"/>
              <a:t>Kemampuan manuver – </a:t>
            </a:r>
            <a:r>
              <a:rPr lang="id-ID" dirty="0" smtClean="0"/>
              <a:t>berhubungan erat dengan radius putar minimum </a:t>
            </a:r>
            <a:endParaRPr lang="id-ID" dirty="0"/>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14" y="1484784"/>
            <a:ext cx="3284251" cy="4366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95936" y="1450910"/>
            <a:ext cx="4004041" cy="4837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90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848872" cy="634082"/>
          </a:xfrm>
          <a:solidFill>
            <a:srgbClr val="002060"/>
          </a:solidFill>
        </p:spPr>
        <p:txBody>
          <a:bodyPr/>
          <a:lstStyle/>
          <a:p>
            <a:pPr lvl="0"/>
            <a:r>
              <a:rPr lang="id-ID" sz="2000" b="1" dirty="0" smtClean="0">
                <a:solidFill>
                  <a:schemeClr val="bg1"/>
                </a:solidFill>
                <a:latin typeface="Arial Black" pitchFamily="34" charset="0"/>
              </a:rPr>
              <a:t>PENDAHULUAN</a:t>
            </a:r>
            <a:endParaRPr lang="id-ID" sz="2000" dirty="0">
              <a:solidFill>
                <a:schemeClr val="bg1"/>
              </a:solidFill>
              <a:latin typeface="Arial Black" pitchFamily="34" charset="0"/>
            </a:endParaRPr>
          </a:p>
        </p:txBody>
      </p:sp>
      <p:sp>
        <p:nvSpPr>
          <p:cNvPr id="13" name="Rectangle 12"/>
          <p:cNvSpPr/>
          <p:nvPr/>
        </p:nvSpPr>
        <p:spPr>
          <a:xfrm>
            <a:off x="467544" y="1412776"/>
            <a:ext cx="7704856" cy="4832092"/>
          </a:xfrm>
          <a:prstGeom prst="rect">
            <a:avLst/>
          </a:prstGeom>
        </p:spPr>
        <p:txBody>
          <a:bodyPr wrap="square">
            <a:spAutoFit/>
          </a:bodyPr>
          <a:lstStyle/>
          <a:p>
            <a:r>
              <a:rPr lang="id-ID" sz="2400" b="1" dirty="0" smtClean="0"/>
              <a:t>Tiga hal pokok dalam perencanaan geometrik jalan :</a:t>
            </a:r>
          </a:p>
          <a:p>
            <a:endParaRPr lang="id-ID" sz="2400" b="1" dirty="0" smtClean="0"/>
          </a:p>
          <a:p>
            <a:pPr marL="342900" lvl="0" indent="-342900">
              <a:buFont typeface="Arial" pitchFamily="34" charset="0"/>
              <a:buChar char="•"/>
            </a:pPr>
            <a:r>
              <a:rPr lang="id-ID" sz="2400" dirty="0"/>
              <a:t>Dalam perencanaan geometrik jalan terdapat tiga tujuan utama, yaitu : </a:t>
            </a:r>
            <a:r>
              <a:rPr lang="id-ID" sz="2400" u="sng" dirty="0"/>
              <a:t>memberikan keamanan dan kenyamanan </a:t>
            </a:r>
            <a:r>
              <a:rPr lang="id-ID" sz="2400" dirty="0"/>
              <a:t>: seperti jarak pandangan, </a:t>
            </a:r>
            <a:r>
              <a:rPr lang="id-ID" sz="2400" u="sng" dirty="0"/>
              <a:t>ruang yang cukup untuk manuver kendaraan</a:t>
            </a:r>
            <a:r>
              <a:rPr lang="id-ID" sz="2400" dirty="0"/>
              <a:t> dan </a:t>
            </a:r>
            <a:r>
              <a:rPr lang="id-ID" sz="2400" u="sng" dirty="0"/>
              <a:t>koefisien gesek permukaan yang pantas</a:t>
            </a:r>
            <a:r>
              <a:rPr lang="id-ID" sz="2400" u="sng" dirty="0" smtClean="0"/>
              <a:t>.</a:t>
            </a:r>
          </a:p>
          <a:p>
            <a:pPr lvl="0"/>
            <a:endParaRPr lang="id-ID" sz="2400" u="sng" dirty="0"/>
          </a:p>
          <a:p>
            <a:pPr marL="342900" lvl="0" indent="-342900">
              <a:buFont typeface="Arial" pitchFamily="34" charset="0"/>
              <a:buChar char="•"/>
            </a:pPr>
            <a:r>
              <a:rPr lang="id-ID" sz="2400" dirty="0"/>
              <a:t>Menjamin perancangan secara </a:t>
            </a:r>
            <a:r>
              <a:rPr lang="id-ID" sz="2400" dirty="0" smtClean="0"/>
              <a:t>ekonomis</a:t>
            </a:r>
          </a:p>
          <a:p>
            <a:pPr lvl="0"/>
            <a:endParaRPr lang="id-ID" sz="2400" dirty="0"/>
          </a:p>
          <a:p>
            <a:pPr marL="342900" lvl="0" indent="-342900">
              <a:buFont typeface="Arial" pitchFamily="34" charset="0"/>
              <a:buChar char="•"/>
            </a:pPr>
            <a:r>
              <a:rPr lang="id-ID" sz="2400" dirty="0"/>
              <a:t>Memberikan keseragaman geometrik jalan sehubungan dengan jenis medan (</a:t>
            </a:r>
            <a:r>
              <a:rPr lang="id-ID" sz="2400" i="1" dirty="0"/>
              <a:t>terrain</a:t>
            </a:r>
            <a:r>
              <a:rPr lang="id-ID" sz="2400" dirty="0"/>
              <a:t>)</a:t>
            </a:r>
          </a:p>
          <a:p>
            <a:r>
              <a:rPr lang="id-ID" sz="2000" dirty="0" smtClean="0"/>
              <a:t> </a:t>
            </a:r>
            <a:endParaRPr lang="id-ID" dirty="0"/>
          </a:p>
        </p:txBody>
      </p:sp>
    </p:spTree>
    <p:extLst>
      <p:ext uri="{BB962C8B-B14F-4D97-AF65-F5344CB8AC3E}">
        <p14:creationId xmlns:p14="http://schemas.microsoft.com/office/powerpoint/2010/main" val="76188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Rectangle 1"/>
          <p:cNvSpPr/>
          <p:nvPr/>
        </p:nvSpPr>
        <p:spPr>
          <a:xfrm>
            <a:off x="546042" y="620688"/>
            <a:ext cx="7056784" cy="4939814"/>
          </a:xfrm>
          <a:prstGeom prst="rect">
            <a:avLst/>
          </a:prstGeom>
        </p:spPr>
        <p:txBody>
          <a:bodyPr wrap="square">
            <a:spAutoFit/>
          </a:bodyPr>
          <a:lstStyle/>
          <a:p>
            <a:pPr lvl="0">
              <a:lnSpc>
                <a:spcPct val="150000"/>
              </a:lnSpc>
            </a:pPr>
            <a:r>
              <a:rPr lang="id-ID" b="1" dirty="0"/>
              <a:t>Karakteristik Kinematis</a:t>
            </a:r>
            <a:endParaRPr lang="id-ID" dirty="0"/>
          </a:p>
          <a:p>
            <a:pPr>
              <a:lnSpc>
                <a:spcPct val="150000"/>
              </a:lnSpc>
            </a:pPr>
            <a:r>
              <a:rPr lang="id-ID" dirty="0"/>
              <a:t>Elemen penting dalam karakteristik kinematik yaitu menyangkut kemampuan akselerasi dari kendaraan. Kemampuan percepatan kendaraan mempengaruhi gerakan menyiap dan penerimaan gap (</a:t>
            </a:r>
            <a:r>
              <a:rPr lang="id-ID" i="1" dirty="0"/>
              <a:t>gap acceptance</a:t>
            </a:r>
            <a:r>
              <a:rPr lang="id-ID" dirty="0"/>
              <a:t>), ukuran jalur penghubung jalan bebas hambatan (</a:t>
            </a:r>
            <a:r>
              <a:rPr lang="id-ID" i="1" dirty="0"/>
              <a:t>freeway ramp</a:t>
            </a:r>
            <a:r>
              <a:rPr lang="id-ID" dirty="0"/>
              <a:t>) dan lajur menyiap</a:t>
            </a:r>
            <a:r>
              <a:rPr lang="id-ID" dirty="0" smtClean="0"/>
              <a:t>.</a:t>
            </a:r>
          </a:p>
          <a:p>
            <a:endParaRPr lang="id-ID" dirty="0"/>
          </a:p>
          <a:p>
            <a:pPr lvl="0">
              <a:lnSpc>
                <a:spcPct val="150000"/>
              </a:lnSpc>
            </a:pPr>
            <a:r>
              <a:rPr lang="id-ID" b="1" dirty="0"/>
              <a:t>Karakteristik Dinamis</a:t>
            </a:r>
            <a:endParaRPr lang="id-ID" dirty="0"/>
          </a:p>
          <a:p>
            <a:pPr>
              <a:lnSpc>
                <a:spcPct val="150000"/>
              </a:lnSpc>
            </a:pPr>
            <a:r>
              <a:rPr lang="id-ID" dirty="0"/>
              <a:t>Karakteristik ini menyangkut karakteristik kendaraan selama bergerak, diantaranya adalah tahanan udara, tahanan tanjakan (</a:t>
            </a:r>
            <a:r>
              <a:rPr lang="id-ID" i="1" dirty="0"/>
              <a:t>grade resistance</a:t>
            </a:r>
            <a:r>
              <a:rPr lang="id-ID" dirty="0"/>
              <a:t>), tahanan gerak (</a:t>
            </a:r>
            <a:r>
              <a:rPr lang="id-ID" i="1" dirty="0"/>
              <a:t>rolling resistance</a:t>
            </a:r>
            <a:r>
              <a:rPr lang="id-ID" dirty="0"/>
              <a:t>) tahanan menikung (</a:t>
            </a:r>
            <a:r>
              <a:rPr lang="id-ID" i="1" dirty="0"/>
              <a:t>curve resistance</a:t>
            </a:r>
            <a:r>
              <a:rPr lang="id-ID" dirty="0"/>
              <a:t>), tenaga yang tersedia (</a:t>
            </a:r>
            <a:r>
              <a:rPr lang="id-ID" i="1" dirty="0"/>
              <a:t>power requirement</a:t>
            </a:r>
            <a:r>
              <a:rPr lang="id-ID" dirty="0"/>
              <a:t>) dan pengereman (</a:t>
            </a:r>
            <a:r>
              <a:rPr lang="id-ID" i="1" dirty="0"/>
              <a:t>braking</a:t>
            </a:r>
            <a:endParaRPr lang="id-ID" dirty="0"/>
          </a:p>
        </p:txBody>
      </p:sp>
    </p:spTree>
    <p:extLst>
      <p:ext uri="{BB962C8B-B14F-4D97-AF65-F5344CB8AC3E}">
        <p14:creationId xmlns:p14="http://schemas.microsoft.com/office/powerpoint/2010/main" val="881014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848872" cy="634082"/>
          </a:xfrm>
          <a:solidFill>
            <a:srgbClr val="002060"/>
          </a:solidFill>
        </p:spPr>
        <p:txBody>
          <a:bodyPr/>
          <a:lstStyle/>
          <a:p>
            <a:pPr lvl="0"/>
            <a:r>
              <a:rPr lang="id-ID" sz="2000" b="1" dirty="0">
                <a:solidFill>
                  <a:schemeClr val="bg1"/>
                </a:solidFill>
                <a:latin typeface="Arial Black" pitchFamily="34" charset="0"/>
              </a:rPr>
              <a:t/>
            </a:r>
            <a:br>
              <a:rPr lang="id-ID" sz="2000" b="1" dirty="0">
                <a:solidFill>
                  <a:schemeClr val="bg1"/>
                </a:solidFill>
                <a:latin typeface="Arial Black" pitchFamily="34" charset="0"/>
              </a:rPr>
            </a:br>
            <a:r>
              <a:rPr lang="id-ID" sz="2000" b="1" dirty="0" smtClean="0">
                <a:solidFill>
                  <a:schemeClr val="bg1"/>
                </a:solidFill>
                <a:latin typeface="Arial Black" pitchFamily="34" charset="0"/>
              </a:rPr>
              <a:t>KARAKTERISTIK  JALAN</a:t>
            </a:r>
            <a:br>
              <a:rPr lang="id-ID" sz="2000" b="1" dirty="0" smtClean="0">
                <a:solidFill>
                  <a:schemeClr val="bg1"/>
                </a:solidFill>
                <a:latin typeface="Arial Black" pitchFamily="34" charset="0"/>
              </a:rPr>
            </a:br>
            <a:endParaRPr lang="id-ID" sz="2000" b="1" dirty="0">
              <a:solidFill>
                <a:schemeClr val="bg1"/>
              </a:solidFill>
              <a:latin typeface="Arial Black"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7" name="Object 6"/>
          <p:cNvGraphicFramePr>
            <a:graphicFrameLocks noChangeAspect="1"/>
          </p:cNvGraphicFramePr>
          <p:nvPr>
            <p:extLst>
              <p:ext uri="{D42A27DB-BD31-4B8C-83A1-F6EECF244321}">
                <p14:modId xmlns:p14="http://schemas.microsoft.com/office/powerpoint/2010/main" val="219738853"/>
              </p:ext>
            </p:extLst>
          </p:nvPr>
        </p:nvGraphicFramePr>
        <p:xfrm>
          <a:off x="733408" y="1772816"/>
          <a:ext cx="3819525" cy="3838575"/>
        </p:xfrm>
        <a:graphic>
          <a:graphicData uri="http://schemas.openxmlformats.org/presentationml/2006/ole">
            <mc:AlternateContent xmlns:mc="http://schemas.openxmlformats.org/markup-compatibility/2006">
              <mc:Choice xmlns:v="urn:schemas-microsoft-com:vml" Requires="v">
                <p:oleObj spid="_x0000_s10277" name="Worksheet" r:id="rId3" imgW="4238612" imgH="4733825" progId="Excel.Sheet.12">
                  <p:embed/>
                </p:oleObj>
              </mc:Choice>
              <mc:Fallback>
                <p:oleObj name="Worksheet" r:id="rId3" imgW="4238612" imgH="4733825"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08" y="1772816"/>
                        <a:ext cx="3819525" cy="3838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a:xfrm>
            <a:off x="467544" y="1124744"/>
            <a:ext cx="3719352" cy="646331"/>
          </a:xfrm>
          <a:prstGeom prst="rect">
            <a:avLst/>
          </a:prstGeom>
        </p:spPr>
        <p:txBody>
          <a:bodyPr wrap="none">
            <a:spAutoFit/>
          </a:bodyPr>
          <a:lstStyle/>
          <a:p>
            <a:r>
              <a:rPr lang="id-ID" b="1" dirty="0" smtClean="0"/>
              <a:t>Klasifikasi Jalan </a:t>
            </a:r>
          </a:p>
          <a:p>
            <a:r>
              <a:rPr lang="id-ID" dirty="0" smtClean="0"/>
              <a:t>Dalam </a:t>
            </a:r>
            <a:r>
              <a:rPr lang="id-ID" dirty="0"/>
              <a:t>standar desain jalan perkotaan</a:t>
            </a:r>
          </a:p>
        </p:txBody>
      </p:sp>
      <p:sp>
        <p:nvSpPr>
          <p:cNvPr id="9" name="Rectangle 8"/>
          <p:cNvSpPr/>
          <p:nvPr/>
        </p:nvSpPr>
        <p:spPr>
          <a:xfrm>
            <a:off x="4716016" y="1262489"/>
            <a:ext cx="3717621" cy="646331"/>
          </a:xfrm>
          <a:prstGeom prst="rect">
            <a:avLst/>
          </a:prstGeom>
        </p:spPr>
        <p:txBody>
          <a:bodyPr wrap="none">
            <a:spAutoFit/>
          </a:bodyPr>
          <a:lstStyle/>
          <a:p>
            <a:r>
              <a:rPr lang="id-ID" b="1" dirty="0" smtClean="0"/>
              <a:t>Klasifikasi Jalan </a:t>
            </a:r>
          </a:p>
          <a:p>
            <a:r>
              <a:rPr lang="id-ID" dirty="0" smtClean="0"/>
              <a:t>Dalam </a:t>
            </a:r>
            <a:r>
              <a:rPr lang="id-ID" dirty="0"/>
              <a:t>standar desain jalan </a:t>
            </a:r>
            <a:r>
              <a:rPr lang="id-ID" dirty="0" smtClean="0"/>
              <a:t>antar kota</a:t>
            </a:r>
            <a:endParaRPr lang="id-ID" dirty="0"/>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1" name="Object 10"/>
          <p:cNvGraphicFramePr>
            <a:graphicFrameLocks noChangeAspect="1"/>
          </p:cNvGraphicFramePr>
          <p:nvPr>
            <p:extLst>
              <p:ext uri="{D42A27DB-BD31-4B8C-83A1-F6EECF244321}">
                <p14:modId xmlns:p14="http://schemas.microsoft.com/office/powerpoint/2010/main" val="712179086"/>
              </p:ext>
            </p:extLst>
          </p:nvPr>
        </p:nvGraphicFramePr>
        <p:xfrm>
          <a:off x="4765076" y="1908820"/>
          <a:ext cx="3619500" cy="1352550"/>
        </p:xfrm>
        <a:graphic>
          <a:graphicData uri="http://schemas.openxmlformats.org/presentationml/2006/ole">
            <mc:AlternateContent xmlns:mc="http://schemas.openxmlformats.org/markup-compatibility/2006">
              <mc:Choice xmlns:v="urn:schemas-microsoft-com:vml" Requires="v">
                <p:oleObj spid="_x0000_s10278" name="Worksheet" r:id="rId5" imgW="3895787" imgH="1609614" progId="Excel.Sheet.12">
                  <p:embed/>
                </p:oleObj>
              </mc:Choice>
              <mc:Fallback>
                <p:oleObj name="Worksheet" r:id="rId5" imgW="3895787" imgH="1609614" progId="Excel.Sheet.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5076" y="1908820"/>
                        <a:ext cx="3619500" cy="1352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3" name="Object 12"/>
          <p:cNvGraphicFramePr>
            <a:graphicFrameLocks noChangeAspect="1"/>
          </p:cNvGraphicFramePr>
          <p:nvPr>
            <p:extLst>
              <p:ext uri="{D42A27DB-BD31-4B8C-83A1-F6EECF244321}">
                <p14:modId xmlns:p14="http://schemas.microsoft.com/office/powerpoint/2010/main" val="1004924245"/>
              </p:ext>
            </p:extLst>
          </p:nvPr>
        </p:nvGraphicFramePr>
        <p:xfrm>
          <a:off x="4716016" y="4293096"/>
          <a:ext cx="3485390" cy="895350"/>
        </p:xfrm>
        <a:graphic>
          <a:graphicData uri="http://schemas.openxmlformats.org/presentationml/2006/ole">
            <mc:AlternateContent xmlns:mc="http://schemas.openxmlformats.org/markup-compatibility/2006">
              <mc:Choice xmlns:v="urn:schemas-microsoft-com:vml" Requires="v">
                <p:oleObj spid="_x0000_s10279" name="Worksheet" r:id="rId7" imgW="3895787" imgH="923983" progId="Excel.Sheet.12">
                  <p:embed/>
                </p:oleObj>
              </mc:Choice>
              <mc:Fallback>
                <p:oleObj name="Worksheet" r:id="rId7" imgW="3895787" imgH="923983" progId="Excel.Sheet.12">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016" y="4293096"/>
                        <a:ext cx="3485390" cy="895350"/>
                      </a:xfrm>
                      <a:prstGeom prst="rect">
                        <a:avLst/>
                      </a:prstGeom>
                      <a:noFill/>
                    </p:spPr>
                  </p:pic>
                </p:oleObj>
              </mc:Fallback>
            </mc:AlternateContent>
          </a:graphicData>
        </a:graphic>
      </p:graphicFrame>
    </p:spTree>
    <p:extLst>
      <p:ext uri="{BB962C8B-B14F-4D97-AF65-F5344CB8AC3E}">
        <p14:creationId xmlns:p14="http://schemas.microsoft.com/office/powerpoint/2010/main" val="3383829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5" name="Picture 4"/>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6000"/>
                    </a14:imgEffect>
                  </a14:imgLayer>
                </a14:imgProps>
              </a:ext>
              <a:ext uri="{28A0092B-C50C-407E-A947-70E740481C1C}">
                <a14:useLocalDpi xmlns:a14="http://schemas.microsoft.com/office/drawing/2010/main"/>
              </a:ext>
            </a:extLst>
          </a:blip>
          <a:stretch>
            <a:fillRect/>
          </a:stretch>
        </p:blipFill>
        <p:spPr>
          <a:xfrm>
            <a:off x="755576" y="1052736"/>
            <a:ext cx="6839744" cy="4494689"/>
          </a:xfrm>
          <a:prstGeom prst="rect">
            <a:avLst/>
          </a:prstGeom>
        </p:spPr>
      </p:pic>
    </p:spTree>
    <p:extLst>
      <p:ext uri="{BB962C8B-B14F-4D97-AF65-F5344CB8AC3E}">
        <p14:creationId xmlns:p14="http://schemas.microsoft.com/office/powerpoint/2010/main" val="2072723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848872" cy="634082"/>
          </a:xfrm>
        </p:spPr>
        <p:style>
          <a:lnRef idx="2">
            <a:schemeClr val="accent2">
              <a:shade val="50000"/>
            </a:schemeClr>
          </a:lnRef>
          <a:fillRef idx="1">
            <a:schemeClr val="accent2"/>
          </a:fillRef>
          <a:effectRef idx="0">
            <a:schemeClr val="accent2"/>
          </a:effectRef>
          <a:fontRef idx="minor">
            <a:schemeClr val="lt1"/>
          </a:fontRef>
        </p:style>
        <p:txBody>
          <a:bodyPr/>
          <a:lstStyle/>
          <a:p>
            <a:pPr lvl="0"/>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a:solidFill>
                  <a:schemeClr val="bg1"/>
                </a:solidFill>
                <a:latin typeface="Arial Black" pitchFamily="34" charset="0"/>
              </a:rPr>
              <a:t/>
            </a:r>
            <a:br>
              <a:rPr lang="id-ID" sz="2000" b="1" dirty="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rgbClr val="002060"/>
                </a:solidFill>
                <a:latin typeface="Arial Black" pitchFamily="34" charset="0"/>
              </a:rPr>
              <a:t>JALUR LALU LINTAS</a:t>
            </a:r>
            <a:r>
              <a:rPr lang="id-ID" sz="2000" b="1" dirty="0">
                <a:solidFill>
                  <a:srgbClr val="002060"/>
                </a:solidFill>
                <a:latin typeface="Arial Black" pitchFamily="34" charset="0"/>
              </a:rPr>
              <a:t/>
            </a:r>
            <a:br>
              <a:rPr lang="id-ID" sz="2000" b="1" dirty="0">
                <a:solidFill>
                  <a:srgbClr val="002060"/>
                </a:solidFill>
                <a:latin typeface="Arial Black" pitchFamily="34" charset="0"/>
              </a:rPr>
            </a:br>
            <a:r>
              <a:rPr lang="id-ID" sz="2000" b="1" dirty="0">
                <a:solidFill>
                  <a:srgbClr val="002060"/>
                </a:solidFill>
                <a:latin typeface="Arial Black" pitchFamily="34" charset="0"/>
              </a:rPr>
              <a:t/>
            </a:r>
            <a:br>
              <a:rPr lang="id-ID" sz="2000" b="1" dirty="0">
                <a:solidFill>
                  <a:srgbClr val="002060"/>
                </a:solidFill>
                <a:latin typeface="Arial Black" pitchFamily="34" charset="0"/>
              </a:rPr>
            </a:br>
            <a:r>
              <a:rPr lang="id-ID" sz="2000" b="1" dirty="0">
                <a:solidFill>
                  <a:srgbClr val="002060"/>
                </a:solidFill>
                <a:latin typeface="Arial Black" pitchFamily="34" charset="0"/>
              </a:rPr>
              <a:t/>
            </a:r>
            <a:br>
              <a:rPr lang="id-ID" sz="2000" b="1" dirty="0">
                <a:solidFill>
                  <a:srgbClr val="002060"/>
                </a:solidFill>
                <a:latin typeface="Arial Black" pitchFamily="34" charset="0"/>
              </a:rPr>
            </a:br>
            <a:endParaRPr lang="id-ID" sz="2000" b="1" dirty="0">
              <a:solidFill>
                <a:schemeClr val="bg1"/>
              </a:solidFill>
              <a:latin typeface="Arial Black"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7" name="Rectangle 6"/>
          <p:cNvSpPr/>
          <p:nvPr/>
        </p:nvSpPr>
        <p:spPr>
          <a:xfrm>
            <a:off x="467948" y="1124744"/>
            <a:ext cx="7776459" cy="646331"/>
          </a:xfrm>
          <a:prstGeom prst="rect">
            <a:avLst/>
          </a:prstGeom>
        </p:spPr>
        <p:txBody>
          <a:bodyPr wrap="square">
            <a:spAutoFit/>
          </a:bodyPr>
          <a:lstStyle/>
          <a:p>
            <a:r>
              <a:rPr lang="id-ID" dirty="0"/>
              <a:t>Jalur lalu lintas (</a:t>
            </a:r>
            <a:r>
              <a:rPr lang="id-ID" i="1" dirty="0"/>
              <a:t>carriage way</a:t>
            </a:r>
            <a:r>
              <a:rPr lang="id-ID" dirty="0"/>
              <a:t>) adalah keseluruhan bagian perkerasan jalan yang diperuntukan untuk lalu lintas kendaraan</a:t>
            </a:r>
          </a:p>
        </p:txBody>
      </p:sp>
      <p:sp>
        <p:nvSpPr>
          <p:cNvPr id="9" name="Rectangle 8"/>
          <p:cNvSpPr/>
          <p:nvPr/>
        </p:nvSpPr>
        <p:spPr>
          <a:xfrm>
            <a:off x="539552" y="1771075"/>
            <a:ext cx="7704855" cy="2446824"/>
          </a:xfrm>
          <a:prstGeom prst="rect">
            <a:avLst/>
          </a:prstGeom>
        </p:spPr>
        <p:txBody>
          <a:bodyPr wrap="square">
            <a:spAutoFit/>
          </a:bodyPr>
          <a:lstStyle/>
          <a:p>
            <a:pPr marL="285750" lvl="0" indent="-285750">
              <a:lnSpc>
                <a:spcPct val="150000"/>
              </a:lnSpc>
              <a:buFont typeface="Arial" pitchFamily="34" charset="0"/>
              <a:buChar char="•"/>
            </a:pPr>
            <a:r>
              <a:rPr lang="id-ID" b="1" dirty="0"/>
              <a:t>Lebar Lajur Lalu </a:t>
            </a:r>
            <a:r>
              <a:rPr lang="id-ID" b="1" dirty="0" smtClean="0"/>
              <a:t>lintas :</a:t>
            </a:r>
          </a:p>
          <a:p>
            <a:pPr marL="357188" lvl="0" indent="-357188">
              <a:lnSpc>
                <a:spcPct val="150000"/>
              </a:lnSpc>
              <a:tabLst>
                <a:tab pos="357188" algn="l"/>
              </a:tabLst>
            </a:pPr>
            <a:r>
              <a:rPr lang="id-ID" dirty="0" smtClean="0"/>
              <a:t>	Bina </a:t>
            </a:r>
            <a:r>
              <a:rPr lang="id-ID" dirty="0"/>
              <a:t>Marga mengambil lebar kendaraan rencana untuk mobil penumpang adalah 1,70 m dan 2,50 m untuk kendaraan rencana truck/bis/semi trailer</a:t>
            </a:r>
            <a:endParaRPr lang="id-ID" b="1" dirty="0" smtClean="0"/>
          </a:p>
          <a:p>
            <a:pPr marL="285750" indent="-285750">
              <a:lnSpc>
                <a:spcPct val="150000"/>
              </a:lnSpc>
              <a:buFont typeface="Arial" pitchFamily="34" charset="0"/>
              <a:buChar char="•"/>
            </a:pPr>
            <a:r>
              <a:rPr lang="id-ID" b="1" dirty="0"/>
              <a:t>Jumlah lajur lalu </a:t>
            </a:r>
            <a:r>
              <a:rPr lang="id-ID" b="1" dirty="0" smtClean="0"/>
              <a:t>lintas : </a:t>
            </a:r>
            <a:r>
              <a:rPr lang="id-ID" dirty="0" smtClean="0"/>
              <a:t>dipengaruhi volume lalu lintas</a:t>
            </a:r>
            <a:endParaRPr lang="id-ID" dirty="0"/>
          </a:p>
          <a:p>
            <a:pPr marL="285750" indent="-285750">
              <a:lnSpc>
                <a:spcPct val="150000"/>
              </a:lnSpc>
              <a:buFont typeface="Arial" pitchFamily="34" charset="0"/>
              <a:buChar char="•"/>
            </a:pPr>
            <a:r>
              <a:rPr lang="id-ID" b="1" dirty="0"/>
              <a:t>Kemiringan melintang jalur lalu </a:t>
            </a:r>
            <a:r>
              <a:rPr lang="id-ID" b="1" dirty="0" smtClean="0"/>
              <a:t>lintas : </a:t>
            </a:r>
            <a:r>
              <a:rPr lang="id-ID" dirty="0" smtClean="0"/>
              <a:t>bervariasi </a:t>
            </a:r>
            <a:r>
              <a:rPr lang="id-ID" dirty="0"/>
              <a:t>antara 2 % - 4%. </a:t>
            </a:r>
          </a:p>
          <a:p>
            <a:pPr lvl="0"/>
            <a:endParaRPr lang="id-ID" dirty="0"/>
          </a:p>
        </p:txBody>
      </p:sp>
      <p:sp>
        <p:nvSpPr>
          <p:cNvPr id="24" name="Title 1"/>
          <p:cNvSpPr txBox="1">
            <a:spLocks/>
          </p:cNvSpPr>
          <p:nvPr/>
        </p:nvSpPr>
        <p:spPr>
          <a:xfrm>
            <a:off x="467543" y="3976055"/>
            <a:ext cx="7848872"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rgbClr val="002060"/>
                </a:solidFill>
                <a:latin typeface="Arial Black" pitchFamily="34" charset="0"/>
              </a:rPr>
              <a:t>BAHU JALAN</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endParaRPr lang="id-ID" sz="2000" b="1" dirty="0">
              <a:solidFill>
                <a:schemeClr val="bg1"/>
              </a:solidFill>
              <a:latin typeface="Arial Black" pitchFamily="34" charset="0"/>
            </a:endParaRPr>
          </a:p>
        </p:txBody>
      </p:sp>
      <p:sp>
        <p:nvSpPr>
          <p:cNvPr id="14" name="Rectangle 13"/>
          <p:cNvSpPr/>
          <p:nvPr/>
        </p:nvSpPr>
        <p:spPr>
          <a:xfrm>
            <a:off x="467947" y="4797152"/>
            <a:ext cx="7776459" cy="1200329"/>
          </a:xfrm>
          <a:prstGeom prst="rect">
            <a:avLst/>
          </a:prstGeom>
        </p:spPr>
        <p:txBody>
          <a:bodyPr wrap="square">
            <a:spAutoFit/>
          </a:bodyPr>
          <a:lstStyle/>
          <a:p>
            <a:r>
              <a:rPr lang="id-ID" dirty="0"/>
              <a:t>Bahu jalan berfungsi sebagai ruang tempat berhenti sementara kendaraan mogok atau beristirahat, ruangan untuk menghindar dari saat darurat, memberikan kelegaan pada pengemudi, memberikan sokongan kepada konstruksi perkerasan, dan ruangan untuk lintasan kendaraan patroli, ambulans.</a:t>
            </a:r>
          </a:p>
        </p:txBody>
      </p:sp>
    </p:spTree>
    <p:extLst>
      <p:ext uri="{BB962C8B-B14F-4D97-AF65-F5344CB8AC3E}">
        <p14:creationId xmlns:p14="http://schemas.microsoft.com/office/powerpoint/2010/main" val="3818802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Title 1"/>
          <p:cNvSpPr txBox="1">
            <a:spLocks/>
          </p:cNvSpPr>
          <p:nvPr/>
        </p:nvSpPr>
        <p:spPr>
          <a:xfrm>
            <a:off x="458618" y="3212976"/>
            <a:ext cx="7848872"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rgbClr val="002060"/>
                </a:solidFill>
                <a:latin typeface="Arial Black" pitchFamily="34" charset="0"/>
              </a:rPr>
              <a:t>TROTOAR</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endParaRPr lang="id-ID" sz="2000" b="1" dirty="0">
              <a:solidFill>
                <a:schemeClr val="bg1"/>
              </a:solidFill>
              <a:latin typeface="Arial Black" pitchFamily="34" charset="0"/>
            </a:endParaRPr>
          </a:p>
        </p:txBody>
      </p:sp>
      <p:sp>
        <p:nvSpPr>
          <p:cNvPr id="10" name="Rectangle 9"/>
          <p:cNvSpPr/>
          <p:nvPr/>
        </p:nvSpPr>
        <p:spPr>
          <a:xfrm>
            <a:off x="458618" y="4149080"/>
            <a:ext cx="7848872" cy="646331"/>
          </a:xfrm>
          <a:prstGeom prst="rect">
            <a:avLst/>
          </a:prstGeom>
        </p:spPr>
        <p:txBody>
          <a:bodyPr wrap="square">
            <a:spAutoFit/>
          </a:bodyPr>
          <a:lstStyle/>
          <a:p>
            <a:r>
              <a:rPr lang="id-ID" dirty="0"/>
              <a:t>Trotoar jalur yang terletak berdampingan dengan jalur lalu lintas yang khusus digunakan untuk pedestrian</a:t>
            </a:r>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7584" y="620688"/>
            <a:ext cx="6400800" cy="216217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0934" y="4760147"/>
            <a:ext cx="6267450" cy="2000250"/>
          </a:xfrm>
          <a:prstGeom prst="rect">
            <a:avLst/>
          </a:prstGeom>
        </p:spPr>
      </p:pic>
    </p:spTree>
    <p:extLst>
      <p:ext uri="{BB962C8B-B14F-4D97-AF65-F5344CB8AC3E}">
        <p14:creationId xmlns:p14="http://schemas.microsoft.com/office/powerpoint/2010/main" val="4128213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3" name="Title 1"/>
          <p:cNvSpPr txBox="1">
            <a:spLocks/>
          </p:cNvSpPr>
          <p:nvPr/>
        </p:nvSpPr>
        <p:spPr>
          <a:xfrm>
            <a:off x="339349" y="427781"/>
            <a:ext cx="7848872"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rgbClr val="002060"/>
                </a:solidFill>
                <a:latin typeface="Arial Black" pitchFamily="34" charset="0"/>
              </a:rPr>
              <a:t>MEDIAN</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endParaRPr lang="id-ID" sz="2000" b="1" dirty="0">
              <a:solidFill>
                <a:schemeClr val="bg1"/>
              </a:solidFill>
              <a:latin typeface="Arial Black" pitchFamily="34" charset="0"/>
            </a:endParaRPr>
          </a:p>
        </p:txBody>
      </p:sp>
      <p:sp>
        <p:nvSpPr>
          <p:cNvPr id="2" name="Rectangle 1"/>
          <p:cNvSpPr/>
          <p:nvPr/>
        </p:nvSpPr>
        <p:spPr>
          <a:xfrm>
            <a:off x="363080" y="1196752"/>
            <a:ext cx="7665303" cy="369332"/>
          </a:xfrm>
          <a:prstGeom prst="rect">
            <a:avLst/>
          </a:prstGeom>
        </p:spPr>
        <p:txBody>
          <a:bodyPr wrap="square">
            <a:spAutoFit/>
          </a:bodyPr>
          <a:lstStyle/>
          <a:p>
            <a:r>
              <a:rPr lang="id-ID" dirty="0" smtClean="0"/>
              <a:t>fungsinya </a:t>
            </a:r>
            <a:r>
              <a:rPr lang="id-ID" dirty="0"/>
              <a:t>memisahkan antara arus lalu lintas yang berlawanan arah</a:t>
            </a:r>
          </a:p>
        </p:txBody>
      </p:sp>
      <p:sp>
        <p:nvSpPr>
          <p:cNvPr id="5" name="Rectangle 4"/>
          <p:cNvSpPr/>
          <p:nvPr/>
        </p:nvSpPr>
        <p:spPr>
          <a:xfrm>
            <a:off x="371801" y="1700808"/>
            <a:ext cx="7816419" cy="1200329"/>
          </a:xfrm>
          <a:prstGeom prst="rect">
            <a:avLst/>
          </a:prstGeom>
        </p:spPr>
        <p:txBody>
          <a:bodyPr wrap="square">
            <a:spAutoFit/>
          </a:bodyPr>
          <a:lstStyle/>
          <a:p>
            <a:r>
              <a:rPr lang="id-ID" dirty="0"/>
              <a:t>Di samping median terdapat juga jalur tepian median, dimana terletak berdampingan dengan median (pada ketinggian yang sama dengan jalur perkerasan). Fungsinya sebagai pengamanan kebebasan samping dari arus lalu lintas. Lebarnya bervariasi antara 0.25 – 0.75 meter</a:t>
            </a:r>
          </a:p>
        </p:txBody>
      </p:sp>
      <p:pic>
        <p:nvPicPr>
          <p:cNvPr id="16386" name="Picture 2" descr="C:\Users\FREDY SITORUS\Pictures\aW1hZ2VzL2NpdGl6ZW4vY2l0aXplbl8xMzEyODA4Nzk1X0M3c0d5WWNmLmpwZw==.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9306" y="2996952"/>
            <a:ext cx="3580284" cy="239508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flipH="1">
            <a:off x="3203848" y="4194495"/>
            <a:ext cx="1728192" cy="936105"/>
          </a:xfrm>
          <a:prstGeom prst="straightConnector1">
            <a:avLst/>
          </a:prstGeom>
          <a:ln w="34925">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1" name="Rectangle 20"/>
          <p:cNvSpPr/>
          <p:nvPr/>
        </p:nvSpPr>
        <p:spPr>
          <a:xfrm>
            <a:off x="5220072" y="3879036"/>
            <a:ext cx="2014398" cy="369332"/>
          </a:xfrm>
          <a:prstGeom prst="rect">
            <a:avLst/>
          </a:prstGeom>
        </p:spPr>
        <p:txBody>
          <a:bodyPr wrap="none">
            <a:spAutoFit/>
          </a:bodyPr>
          <a:lstStyle/>
          <a:p>
            <a:r>
              <a:rPr lang="id-ID" dirty="0"/>
              <a:t>jalur tepian median</a:t>
            </a:r>
          </a:p>
        </p:txBody>
      </p:sp>
    </p:spTree>
    <p:extLst>
      <p:ext uri="{BB962C8B-B14F-4D97-AF65-F5344CB8AC3E}">
        <p14:creationId xmlns:p14="http://schemas.microsoft.com/office/powerpoint/2010/main" val="873409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6" name="Title 1"/>
          <p:cNvSpPr txBox="1">
            <a:spLocks/>
          </p:cNvSpPr>
          <p:nvPr/>
        </p:nvSpPr>
        <p:spPr>
          <a:xfrm>
            <a:off x="372409" y="476672"/>
            <a:ext cx="7848872"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rgbClr val="002060"/>
                </a:solidFill>
                <a:latin typeface="Arial Black" pitchFamily="34" charset="0"/>
              </a:rPr>
              <a:t>SALURAN SAMPING</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endParaRPr lang="id-ID" sz="2000" b="1" dirty="0">
              <a:solidFill>
                <a:schemeClr val="bg1"/>
              </a:solidFill>
              <a:latin typeface="Arial Black" pitchFamily="34" charset="0"/>
            </a:endParaRPr>
          </a:p>
        </p:txBody>
      </p:sp>
      <p:sp>
        <p:nvSpPr>
          <p:cNvPr id="7" name="Rectangle 6"/>
          <p:cNvSpPr/>
          <p:nvPr/>
        </p:nvSpPr>
        <p:spPr>
          <a:xfrm>
            <a:off x="372409" y="1484784"/>
            <a:ext cx="4572000" cy="1200329"/>
          </a:xfrm>
          <a:prstGeom prst="rect">
            <a:avLst/>
          </a:prstGeom>
        </p:spPr>
        <p:txBody>
          <a:bodyPr>
            <a:spAutoFit/>
          </a:bodyPr>
          <a:lstStyle/>
          <a:p>
            <a:r>
              <a:rPr lang="id-ID" dirty="0"/>
              <a:t>Saluran samping berguna untuk mengalirkan air permukaan perkerasan jalan ataupun dari bagian luar jalan serta menjaga agar konstruksi jalan selalu dalam keadaan kering</a:t>
            </a:r>
          </a:p>
        </p:txBody>
      </p:sp>
      <p:sp>
        <p:nvSpPr>
          <p:cNvPr id="14" name="Title 1"/>
          <p:cNvSpPr txBox="1">
            <a:spLocks/>
          </p:cNvSpPr>
          <p:nvPr/>
        </p:nvSpPr>
        <p:spPr>
          <a:xfrm>
            <a:off x="355776" y="2924944"/>
            <a:ext cx="7848872"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endParaRPr lang="id-ID" sz="2000" b="1" dirty="0">
              <a:solidFill>
                <a:schemeClr val="bg1"/>
              </a:solidFill>
              <a:latin typeface="Arial Black" pitchFamily="34" charset="0"/>
            </a:endParaRPr>
          </a:p>
          <a:p>
            <a:r>
              <a:rPr lang="id-ID" sz="2000" b="1" dirty="0" smtClean="0">
                <a:solidFill>
                  <a:srgbClr val="002060"/>
                </a:solidFill>
                <a:latin typeface="Arial Black" pitchFamily="34" charset="0"/>
              </a:rPr>
              <a:t>KEMIRINGAN LERENG /TALUD</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endParaRPr lang="id-ID" sz="2000" b="1" dirty="0">
              <a:solidFill>
                <a:schemeClr val="bg1"/>
              </a:solidFill>
              <a:latin typeface="Arial Black" pitchFamily="34" charset="0"/>
            </a:endParaRPr>
          </a:p>
        </p:txBody>
      </p:sp>
      <p:sp>
        <p:nvSpPr>
          <p:cNvPr id="8" name="Rectangle 7"/>
          <p:cNvSpPr/>
          <p:nvPr/>
        </p:nvSpPr>
        <p:spPr>
          <a:xfrm>
            <a:off x="331638" y="3861048"/>
            <a:ext cx="4572000" cy="1477328"/>
          </a:xfrm>
          <a:prstGeom prst="rect">
            <a:avLst/>
          </a:prstGeom>
        </p:spPr>
        <p:txBody>
          <a:bodyPr>
            <a:spAutoFit/>
          </a:bodyPr>
          <a:lstStyle/>
          <a:p>
            <a:pPr marL="285750" indent="-285750">
              <a:buFont typeface="Arial" pitchFamily="34" charset="0"/>
              <a:buChar char="•"/>
            </a:pPr>
            <a:r>
              <a:rPr lang="id-ID" dirty="0" smtClean="0"/>
              <a:t>Umumnya 2H </a:t>
            </a:r>
            <a:r>
              <a:rPr lang="id-ID" dirty="0"/>
              <a:t>: 1V, </a:t>
            </a:r>
            <a:endParaRPr lang="id-ID" dirty="0" smtClean="0"/>
          </a:p>
          <a:p>
            <a:pPr marL="285750" indent="-285750">
              <a:buFont typeface="Arial" pitchFamily="34" charset="0"/>
              <a:buChar char="•"/>
            </a:pPr>
            <a:r>
              <a:rPr lang="id-ID" dirty="0" smtClean="0"/>
              <a:t>namun </a:t>
            </a:r>
            <a:r>
              <a:rPr lang="id-ID" dirty="0"/>
              <a:t>untuk tanah yang mudah longsor </a:t>
            </a:r>
            <a:r>
              <a:rPr lang="id-ID" dirty="0" smtClean="0"/>
              <a:t>dapat </a:t>
            </a:r>
            <a:r>
              <a:rPr lang="id-ID" dirty="0"/>
              <a:t>dibuat dinding penahan tanah, beronjong, lereng bertingkat atau hanya ditutupi rumput saja.</a:t>
            </a:r>
          </a:p>
        </p:txBody>
      </p:sp>
      <p:pic>
        <p:nvPicPr>
          <p:cNvPr id="17" name="Picture 2" descr="C:\Users\FREDY SITORUS\Pictures\images.jpe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24128" y="1437248"/>
            <a:ext cx="18288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C:\Users\FREDY SITORUS\Pictures\masjidfeb03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26294" y="3882347"/>
            <a:ext cx="2452054" cy="1645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806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6" name="Title 1"/>
          <p:cNvSpPr txBox="1">
            <a:spLocks/>
          </p:cNvSpPr>
          <p:nvPr/>
        </p:nvSpPr>
        <p:spPr>
          <a:xfrm>
            <a:off x="372409" y="476672"/>
            <a:ext cx="7848872"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rgbClr val="002060"/>
                </a:solidFill>
                <a:latin typeface="Arial Black" pitchFamily="34" charset="0"/>
              </a:rPr>
              <a:t>KERB</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endParaRPr lang="id-ID" sz="2000" b="1" dirty="0">
              <a:solidFill>
                <a:schemeClr val="bg1"/>
              </a:solidFill>
              <a:latin typeface="Arial Black" pitchFamily="34" charset="0"/>
            </a:endParaRPr>
          </a:p>
        </p:txBody>
      </p:sp>
      <p:sp>
        <p:nvSpPr>
          <p:cNvPr id="7" name="Rectangle 6"/>
          <p:cNvSpPr/>
          <p:nvPr/>
        </p:nvSpPr>
        <p:spPr>
          <a:xfrm>
            <a:off x="337926" y="1170618"/>
            <a:ext cx="4572000" cy="1754326"/>
          </a:xfrm>
          <a:prstGeom prst="rect">
            <a:avLst/>
          </a:prstGeom>
        </p:spPr>
        <p:txBody>
          <a:bodyPr>
            <a:spAutoFit/>
          </a:bodyPr>
          <a:lstStyle/>
          <a:p>
            <a:r>
              <a:rPr lang="id-ID" dirty="0"/>
              <a:t>Kerb adalah penonjolan atau peninggian tepi perkerasan atau bahu jalan, yang terutama dimaksudkan untuk keperluan drainase, mencegah kendaraan keluar dari tepi perkerasan dan memberikan ketegasan tepi perkerasan</a:t>
            </a:r>
          </a:p>
        </p:txBody>
      </p:sp>
      <p:sp>
        <p:nvSpPr>
          <p:cNvPr id="14" name="Title 1"/>
          <p:cNvSpPr txBox="1">
            <a:spLocks/>
          </p:cNvSpPr>
          <p:nvPr/>
        </p:nvSpPr>
        <p:spPr>
          <a:xfrm>
            <a:off x="355776" y="2924944"/>
            <a:ext cx="7848872"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endParaRPr lang="id-ID" sz="2000" b="1" dirty="0">
              <a:solidFill>
                <a:schemeClr val="bg1"/>
              </a:solidFill>
              <a:latin typeface="Arial Black" pitchFamily="34" charset="0"/>
            </a:endParaRPr>
          </a:p>
          <a:p>
            <a:pPr lvl="0"/>
            <a:endParaRPr lang="id-ID" sz="2000" b="1" dirty="0" smtClean="0">
              <a:solidFill>
                <a:srgbClr val="002060"/>
              </a:solidFill>
              <a:latin typeface="Arial Black" pitchFamily="34" charset="0"/>
            </a:endParaRPr>
          </a:p>
          <a:p>
            <a:pPr lvl="0"/>
            <a:r>
              <a:rPr lang="id-ID" sz="2000" b="1" dirty="0" smtClean="0">
                <a:solidFill>
                  <a:srgbClr val="002060"/>
                </a:solidFill>
                <a:latin typeface="Arial Black" pitchFamily="34" charset="0"/>
              </a:rPr>
              <a:t>PENGAMAN TEPI</a:t>
            </a:r>
          </a:p>
          <a:p>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endParaRPr lang="id-ID" sz="2000" b="1" dirty="0">
              <a:solidFill>
                <a:schemeClr val="bg1"/>
              </a:solidFill>
              <a:latin typeface="Arial Black" pitchFamily="34" charset="0"/>
            </a:endParaRPr>
          </a:p>
        </p:txBody>
      </p:sp>
      <p:sp>
        <p:nvSpPr>
          <p:cNvPr id="8" name="Rectangle 7"/>
          <p:cNvSpPr/>
          <p:nvPr/>
        </p:nvSpPr>
        <p:spPr>
          <a:xfrm>
            <a:off x="331638" y="3861048"/>
            <a:ext cx="3520282" cy="923330"/>
          </a:xfrm>
          <a:prstGeom prst="rect">
            <a:avLst/>
          </a:prstGeom>
        </p:spPr>
        <p:txBody>
          <a:bodyPr wrap="square">
            <a:spAutoFit/>
          </a:bodyPr>
          <a:lstStyle/>
          <a:p>
            <a:pPr marL="285750" indent="-285750">
              <a:buFont typeface="Arial" pitchFamily="34" charset="0"/>
              <a:buChar char="•"/>
            </a:pPr>
            <a:r>
              <a:rPr lang="id-ID" dirty="0"/>
              <a:t>Pengaman tepi bertujuan untuk memberikan ketegasan tepi badan jalan</a:t>
            </a:r>
          </a:p>
        </p:txBody>
      </p:sp>
      <p:pic>
        <p:nvPicPr>
          <p:cNvPr id="15" name="Picture 14"/>
          <p:cNvPicPr/>
          <p:nvPr/>
        </p:nvPicPr>
        <p:blipFill>
          <a:blip r:embed="rId2" cstate="email">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a:ext>
            </a:extLst>
          </a:blip>
          <a:stretch>
            <a:fillRect/>
          </a:stretch>
        </p:blipFill>
        <p:spPr>
          <a:xfrm>
            <a:off x="3873900" y="3606512"/>
            <a:ext cx="4242469" cy="2996952"/>
          </a:xfrm>
          <a:prstGeom prst="rect">
            <a:avLst/>
          </a:prstGeom>
        </p:spPr>
      </p:pic>
    </p:spTree>
    <p:extLst>
      <p:ext uri="{BB962C8B-B14F-4D97-AF65-F5344CB8AC3E}">
        <p14:creationId xmlns:p14="http://schemas.microsoft.com/office/powerpoint/2010/main" val="4283125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6" name="Title 1"/>
          <p:cNvSpPr txBox="1">
            <a:spLocks/>
          </p:cNvSpPr>
          <p:nvPr/>
        </p:nvSpPr>
        <p:spPr>
          <a:xfrm>
            <a:off x="372409" y="476672"/>
            <a:ext cx="7848872"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rgbClr val="002060"/>
                </a:solidFill>
                <a:latin typeface="Arial Black" pitchFamily="34" charset="0"/>
              </a:rPr>
              <a:t>BAGIAN JALAN</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endParaRPr lang="id-ID" sz="2000" b="1" dirty="0">
              <a:solidFill>
                <a:schemeClr val="bg1"/>
              </a:solidFill>
              <a:latin typeface="Arial Black" pitchFamily="34" charset="0"/>
            </a:endParaRPr>
          </a:p>
        </p:txBody>
      </p:sp>
      <p:sp>
        <p:nvSpPr>
          <p:cNvPr id="2" name="Rectangle 1"/>
          <p:cNvSpPr/>
          <p:nvPr/>
        </p:nvSpPr>
        <p:spPr>
          <a:xfrm>
            <a:off x="372408" y="1340768"/>
            <a:ext cx="8016016" cy="4893647"/>
          </a:xfrm>
          <a:prstGeom prst="rect">
            <a:avLst/>
          </a:prstGeom>
        </p:spPr>
        <p:txBody>
          <a:bodyPr wrap="square">
            <a:spAutoFit/>
          </a:bodyPr>
          <a:lstStyle/>
          <a:p>
            <a:r>
              <a:rPr lang="id-ID" sz="2400" b="1" u="sng" dirty="0"/>
              <a:t>Ruang Manfaat Jalan (</a:t>
            </a:r>
            <a:r>
              <a:rPr lang="id-ID" sz="2400" b="1" i="1" u="sng" dirty="0"/>
              <a:t>Rumaja</a:t>
            </a:r>
            <a:r>
              <a:rPr lang="id-ID" sz="2400" b="1" u="sng" dirty="0"/>
              <a:t>)</a:t>
            </a:r>
            <a:r>
              <a:rPr lang="id-ID" sz="2400" b="1" dirty="0"/>
              <a:t> </a:t>
            </a:r>
            <a:r>
              <a:rPr lang="id-ID" sz="2400" dirty="0" smtClean="0"/>
              <a:t>: ruang </a:t>
            </a:r>
            <a:r>
              <a:rPr lang="id-ID" sz="2400" dirty="0"/>
              <a:t>sepanjang jalan , yang dibatasi oleh lebar, tinggi dan kedalaman ruang bebas tertentu yang dimanfaatkan untuk konstruksi jalan terdiri dari badan jalan, saluran tepi jalan dan ambang pengamannya. </a:t>
            </a:r>
          </a:p>
          <a:p>
            <a:r>
              <a:rPr lang="id-ID" sz="2400" b="1" u="sng" dirty="0"/>
              <a:t>Ruang Milik Jalan (Rumija)</a:t>
            </a:r>
            <a:r>
              <a:rPr lang="id-ID" sz="2400" b="1" dirty="0"/>
              <a:t> </a:t>
            </a:r>
            <a:r>
              <a:rPr lang="id-ID" sz="2400" dirty="0"/>
              <a:t>atau disebut </a:t>
            </a:r>
            <a:r>
              <a:rPr lang="id-ID" sz="2400" b="1" dirty="0"/>
              <a:t>ROW </a:t>
            </a:r>
            <a:r>
              <a:rPr lang="id-ID" sz="2400" dirty="0"/>
              <a:t>adalah ruang sepanjang jalan yang dibatasi oleh lebar dan tinggi tertentu meliputi rumija dan sejalur tanah tertentu dan dikuasai oleh pembina jalan. Hal ini dimaksud untuk keperluan pelebaran Rumaja yang akan datang.</a:t>
            </a:r>
          </a:p>
          <a:p>
            <a:r>
              <a:rPr lang="id-ID" sz="2400" b="1" u="sng" dirty="0"/>
              <a:t>Ruang pengawasan jalan (Ruwasja)</a:t>
            </a:r>
            <a:r>
              <a:rPr lang="id-ID" sz="2400" b="1" dirty="0"/>
              <a:t> </a:t>
            </a:r>
            <a:r>
              <a:rPr lang="id-ID" sz="2400" dirty="0"/>
              <a:t>adalah sejalur tanah, yang terletak di luar rumija yang penggunaannya diawasi oleh pembian jalan dengan maksud agar tidak mengganggu pandangan pengemudi dan bangunan konstruksi jalan.</a:t>
            </a:r>
          </a:p>
        </p:txBody>
      </p:sp>
    </p:spTree>
    <p:extLst>
      <p:ext uri="{BB962C8B-B14F-4D97-AF65-F5344CB8AC3E}">
        <p14:creationId xmlns:p14="http://schemas.microsoft.com/office/powerpoint/2010/main" val="2862723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848872" cy="634082"/>
          </a:xfrm>
          <a:solidFill>
            <a:srgbClr val="002060"/>
          </a:solidFill>
        </p:spPr>
        <p:txBody>
          <a:bodyPr/>
          <a:lstStyle/>
          <a:p>
            <a:pPr lvl="0"/>
            <a:r>
              <a:rPr lang="id-ID" sz="2000" b="1" dirty="0">
                <a:solidFill>
                  <a:schemeClr val="bg1"/>
                </a:solidFill>
                <a:latin typeface="Arial Black" pitchFamily="34" charset="0"/>
              </a:rPr>
              <a:t/>
            </a:r>
            <a:br>
              <a:rPr lang="id-ID" sz="2000" b="1" dirty="0">
                <a:solidFill>
                  <a:schemeClr val="bg1"/>
                </a:solidFill>
                <a:latin typeface="Arial Black" pitchFamily="34" charset="0"/>
              </a:rPr>
            </a:br>
            <a:r>
              <a:rPr lang="id-ID" sz="2000" b="1" dirty="0" smtClean="0">
                <a:solidFill>
                  <a:schemeClr val="bg1"/>
                </a:solidFill>
                <a:latin typeface="Arial Black" pitchFamily="34" charset="0"/>
              </a:rPr>
              <a:t>KARAKTERISTIK  LALU LINTAS</a:t>
            </a:r>
            <a:br>
              <a:rPr lang="id-ID" sz="2000" b="1" dirty="0" smtClean="0">
                <a:solidFill>
                  <a:schemeClr val="bg1"/>
                </a:solidFill>
                <a:latin typeface="Arial Black" pitchFamily="34" charset="0"/>
              </a:rPr>
            </a:br>
            <a:endParaRPr lang="id-ID" sz="2000" b="1" dirty="0">
              <a:solidFill>
                <a:schemeClr val="bg1"/>
              </a:solidFill>
              <a:latin typeface="Arial Black"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3"/>
          <p:cNvSpPr/>
          <p:nvPr/>
        </p:nvSpPr>
        <p:spPr>
          <a:xfrm>
            <a:off x="467544" y="1213008"/>
            <a:ext cx="7704856" cy="1015663"/>
          </a:xfrm>
          <a:prstGeom prst="rect">
            <a:avLst/>
          </a:prstGeom>
        </p:spPr>
        <p:txBody>
          <a:bodyPr wrap="square">
            <a:spAutoFit/>
          </a:bodyPr>
          <a:lstStyle/>
          <a:p>
            <a:r>
              <a:rPr lang="id-ID" sz="2000" dirty="0"/>
              <a:t>Lalu lintas adalah beban yang harus dapat dipikul oleh konstruksi jalan, besarnya lalu lintas yang lewat tidak konstan tetapi bervariasi tergantung pola kegiatan pengguna jalan</a:t>
            </a:r>
          </a:p>
        </p:txBody>
      </p:sp>
      <p:sp>
        <p:nvSpPr>
          <p:cNvPr id="5" name="Rectangle 4"/>
          <p:cNvSpPr/>
          <p:nvPr/>
        </p:nvSpPr>
        <p:spPr>
          <a:xfrm>
            <a:off x="1187624" y="2996952"/>
            <a:ext cx="5832648" cy="1384995"/>
          </a:xfrm>
          <a:prstGeom prst="rect">
            <a:avLst/>
          </a:prstGeom>
          <a:solidFill>
            <a:srgbClr val="FFC000"/>
          </a:solidFill>
        </p:spPr>
        <p:txBody>
          <a:bodyPr wrap="square">
            <a:spAutoFit/>
          </a:bodyPr>
          <a:lstStyle/>
          <a:p>
            <a:pPr algn="ctr"/>
            <a:r>
              <a:rPr lang="id-ID" sz="2800" b="1" dirty="0" smtClean="0"/>
              <a:t>MASALAH UTAMA .....volume ??????? </a:t>
            </a:r>
            <a:r>
              <a:rPr lang="id-ID" sz="2800" b="1" dirty="0"/>
              <a:t>yang akan dijadikan dasar perencanaan.</a:t>
            </a:r>
          </a:p>
        </p:txBody>
      </p:sp>
    </p:spTree>
    <p:extLst>
      <p:ext uri="{BB962C8B-B14F-4D97-AF65-F5344CB8AC3E}">
        <p14:creationId xmlns:p14="http://schemas.microsoft.com/office/powerpoint/2010/main" val="3084804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9250" y="376237"/>
            <a:ext cx="5905500" cy="6105525"/>
          </a:xfrm>
          <a:prstGeom prst="rect">
            <a:avLst/>
          </a:prstGeom>
        </p:spPr>
      </p:pic>
    </p:spTree>
    <p:extLst>
      <p:ext uri="{BB962C8B-B14F-4D97-AF65-F5344CB8AC3E}">
        <p14:creationId xmlns:p14="http://schemas.microsoft.com/office/powerpoint/2010/main" val="1962296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6" name="Title 1"/>
          <p:cNvSpPr txBox="1">
            <a:spLocks/>
          </p:cNvSpPr>
          <p:nvPr/>
        </p:nvSpPr>
        <p:spPr>
          <a:xfrm>
            <a:off x="372409" y="476672"/>
            <a:ext cx="7848872"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rgbClr val="002060"/>
                </a:solidFill>
                <a:latin typeface="Arial Black" pitchFamily="34" charset="0"/>
              </a:rPr>
              <a:t>VOLUME JAM PERENCANAAN (VJP)</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endParaRPr lang="id-ID" sz="2000" b="1" dirty="0">
              <a:solidFill>
                <a:schemeClr val="bg1"/>
              </a:solidFill>
              <a:latin typeface="Arial Black" pitchFamily="34" charset="0"/>
            </a:endParaRPr>
          </a:p>
        </p:txBody>
      </p:sp>
      <p:sp>
        <p:nvSpPr>
          <p:cNvPr id="5" name="Rectangle 4"/>
          <p:cNvSpPr/>
          <p:nvPr/>
        </p:nvSpPr>
        <p:spPr>
          <a:xfrm>
            <a:off x="372409" y="1412776"/>
            <a:ext cx="7848872" cy="1200329"/>
          </a:xfrm>
          <a:prstGeom prst="rect">
            <a:avLst/>
          </a:prstGeom>
        </p:spPr>
        <p:txBody>
          <a:bodyPr wrap="square">
            <a:spAutoFit/>
          </a:bodyPr>
          <a:lstStyle/>
          <a:p>
            <a:r>
              <a:rPr lang="id-ID" dirty="0"/>
              <a:t>Volume jam perencanaan merupakan volume lalu lintas per jam yang digunakan sebagai dasar perencanaan dimana harus dapat mencerminkan keadaan lalu lintas sebenarnya tetapi tidak sama dengan volume terbesar atau arus tersibuk yang dilewati. </a:t>
            </a:r>
          </a:p>
        </p:txBody>
      </p:sp>
      <p:sp>
        <p:nvSpPr>
          <p:cNvPr id="7" name="Rectangle 6"/>
          <p:cNvSpPr/>
          <p:nvPr/>
        </p:nvSpPr>
        <p:spPr>
          <a:xfrm>
            <a:off x="391904" y="2780928"/>
            <a:ext cx="4572000" cy="1200329"/>
          </a:xfrm>
          <a:prstGeom prst="rect">
            <a:avLst/>
          </a:prstGeom>
        </p:spPr>
        <p:txBody>
          <a:bodyPr>
            <a:spAutoFit/>
          </a:bodyPr>
          <a:lstStyle/>
          <a:p>
            <a:r>
              <a:rPr lang="id-ID" dirty="0"/>
              <a:t>VJP ini umumnya diambil dari volume lalu lintas harian (LHR) yang bervariasi menurut minggu, bulanan dan </a:t>
            </a:r>
            <a:r>
              <a:rPr lang="id-ID" dirty="0" smtClean="0"/>
              <a:t>tahun --- </a:t>
            </a:r>
          </a:p>
          <a:p>
            <a:r>
              <a:rPr lang="id-ID" dirty="0" smtClean="0"/>
              <a:t>SATUAN ADALAH KEND/HARI UNTUK 2 ARAH</a:t>
            </a:r>
            <a:endParaRPr lang="id-ID" dirty="0"/>
          </a:p>
        </p:txBody>
      </p:sp>
      <p:sp>
        <p:nvSpPr>
          <p:cNvPr id="8" name="Rectangle 7"/>
          <p:cNvSpPr/>
          <p:nvPr/>
        </p:nvSpPr>
        <p:spPr>
          <a:xfrm>
            <a:off x="391904" y="4293096"/>
            <a:ext cx="4572000" cy="646331"/>
          </a:xfrm>
          <a:prstGeom prst="rect">
            <a:avLst/>
          </a:prstGeom>
        </p:spPr>
        <p:txBody>
          <a:bodyPr>
            <a:spAutoFit/>
          </a:bodyPr>
          <a:lstStyle/>
          <a:p>
            <a:r>
              <a:rPr lang="id-ID" dirty="0"/>
              <a:t>Volume jam sibuk tahun rencana lalu lintas dihitung dengan menggunakan rumus :</a:t>
            </a: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0" name="Object 9"/>
          <p:cNvGraphicFramePr>
            <a:graphicFrameLocks noChangeAspect="1"/>
          </p:cNvGraphicFramePr>
          <p:nvPr>
            <p:extLst>
              <p:ext uri="{D42A27DB-BD31-4B8C-83A1-F6EECF244321}">
                <p14:modId xmlns:p14="http://schemas.microsoft.com/office/powerpoint/2010/main" val="4134284518"/>
              </p:ext>
            </p:extLst>
          </p:nvPr>
        </p:nvGraphicFramePr>
        <p:xfrm>
          <a:off x="5580112" y="4416235"/>
          <a:ext cx="1307978" cy="523191"/>
        </p:xfrm>
        <a:graphic>
          <a:graphicData uri="http://schemas.openxmlformats.org/presentationml/2006/ole">
            <mc:AlternateContent xmlns:mc="http://schemas.openxmlformats.org/markup-compatibility/2006">
              <mc:Choice xmlns:v="urn:schemas-microsoft-com:vml" Requires="v">
                <p:oleObj spid="_x0000_s20490" name="Equation" r:id="rId3" imgW="1002865" imgH="393529" progId="Equation.3">
                  <p:embed/>
                </p:oleObj>
              </mc:Choice>
              <mc:Fallback>
                <p:oleObj name="Equation" r:id="rId3" imgW="1002865" imgH="39352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416235"/>
                        <a:ext cx="1307978" cy="523191"/>
                      </a:xfrm>
                      <a:prstGeom prst="rect">
                        <a:avLst/>
                      </a:prstGeom>
                      <a:solidFill>
                        <a:srgbClr val="FFFF00"/>
                      </a:solidFill>
                    </p:spPr>
                  </p:pic>
                </p:oleObj>
              </mc:Fallback>
            </mc:AlternateContent>
          </a:graphicData>
        </a:graphic>
      </p:graphicFrame>
      <p:sp>
        <p:nvSpPr>
          <p:cNvPr id="12" name="Rectangle 11"/>
          <p:cNvSpPr/>
          <p:nvPr/>
        </p:nvSpPr>
        <p:spPr>
          <a:xfrm>
            <a:off x="391904" y="5085184"/>
            <a:ext cx="7996520" cy="584775"/>
          </a:xfrm>
          <a:prstGeom prst="rect">
            <a:avLst/>
          </a:prstGeom>
        </p:spPr>
        <p:txBody>
          <a:bodyPr wrap="square">
            <a:spAutoFit/>
          </a:bodyPr>
          <a:lstStyle/>
          <a:p>
            <a:r>
              <a:rPr lang="id-ID" sz="1600" dirty="0" smtClean="0"/>
              <a:t>K= </a:t>
            </a:r>
            <a:r>
              <a:rPr lang="id-ID" sz="1600" dirty="0"/>
              <a:t>disebut faktor K, yaitu faktor volume lalu lintas per jam sibuk dalam setahun</a:t>
            </a:r>
          </a:p>
          <a:p>
            <a:r>
              <a:rPr lang="id-ID" sz="1600" dirty="0" smtClean="0"/>
              <a:t>F= </a:t>
            </a:r>
            <a:r>
              <a:rPr lang="id-ID" sz="1600" dirty="0"/>
              <a:t>disebut faktor variasi tingkat lalu lintas per 15 menit dalam satu jam tersibuk (PHF)</a:t>
            </a:r>
          </a:p>
        </p:txBody>
      </p:sp>
    </p:spTree>
    <p:extLst>
      <p:ext uri="{BB962C8B-B14F-4D97-AF65-F5344CB8AC3E}">
        <p14:creationId xmlns:p14="http://schemas.microsoft.com/office/powerpoint/2010/main" val="935560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6" name="Title 1"/>
          <p:cNvSpPr txBox="1">
            <a:spLocks/>
          </p:cNvSpPr>
          <p:nvPr/>
        </p:nvSpPr>
        <p:spPr>
          <a:xfrm>
            <a:off x="372409" y="476672"/>
            <a:ext cx="7848872"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rgbClr val="002060"/>
                </a:solidFill>
                <a:latin typeface="Arial Black" pitchFamily="34" charset="0"/>
              </a:rPr>
              <a:t>VOLUME JAM PERENCANAAN (VJP)</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endParaRPr lang="id-ID" sz="2000" b="1" dirty="0">
              <a:solidFill>
                <a:schemeClr val="bg1"/>
              </a:solidFill>
              <a:latin typeface="Arial Black" pitchFamily="34" charset="0"/>
            </a:endParaRP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3" name="Object 12"/>
          <p:cNvGraphicFramePr>
            <a:graphicFrameLocks noChangeAspect="1"/>
          </p:cNvGraphicFramePr>
          <p:nvPr>
            <p:extLst>
              <p:ext uri="{D42A27DB-BD31-4B8C-83A1-F6EECF244321}">
                <p14:modId xmlns:p14="http://schemas.microsoft.com/office/powerpoint/2010/main" val="303334449"/>
              </p:ext>
            </p:extLst>
          </p:nvPr>
        </p:nvGraphicFramePr>
        <p:xfrm>
          <a:off x="539552" y="1484784"/>
          <a:ext cx="7392926" cy="3672408"/>
        </p:xfrm>
        <a:graphic>
          <a:graphicData uri="http://schemas.openxmlformats.org/presentationml/2006/ole">
            <mc:AlternateContent xmlns:mc="http://schemas.openxmlformats.org/markup-compatibility/2006">
              <mc:Choice xmlns:v="urn:schemas-microsoft-com:vml" Requires="v">
                <p:oleObj spid="_x0000_s22538" name="Visio" r:id="rId3" imgW="15028418" imgH="7506043" progId="Visio.Drawing.11">
                  <p:embed/>
                </p:oleObj>
              </mc:Choice>
              <mc:Fallback>
                <p:oleObj name="Visio" r:id="rId3" imgW="15028418" imgH="750604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484784"/>
                        <a:ext cx="7392926" cy="3672408"/>
                      </a:xfrm>
                      <a:prstGeom prst="rect">
                        <a:avLst/>
                      </a:prstGeom>
                      <a:noFill/>
                    </p:spPr>
                  </p:pic>
                </p:oleObj>
              </mc:Fallback>
            </mc:AlternateContent>
          </a:graphicData>
        </a:graphic>
      </p:graphicFrame>
      <p:sp>
        <p:nvSpPr>
          <p:cNvPr id="14" name="Rectangle 13"/>
          <p:cNvSpPr/>
          <p:nvPr/>
        </p:nvSpPr>
        <p:spPr>
          <a:xfrm>
            <a:off x="379951" y="5373216"/>
            <a:ext cx="7377600" cy="923330"/>
          </a:xfrm>
          <a:prstGeom prst="rect">
            <a:avLst/>
          </a:prstGeom>
        </p:spPr>
        <p:txBody>
          <a:bodyPr wrap="square">
            <a:spAutoFit/>
          </a:bodyPr>
          <a:lstStyle/>
          <a:p>
            <a:r>
              <a:rPr lang="id-ID" dirty="0"/>
              <a:t>AASHTO menyatakan bahwa tumit lengkung yang terjadi pada jam sibuk ke-30, dengan volume lalu lintas/jam = 15% LHR. Berarti terdapat 30 jam dalam setahun volume lalu lintas jauh lebih tinggi. </a:t>
            </a:r>
          </a:p>
        </p:txBody>
      </p:sp>
    </p:spTree>
    <p:extLst>
      <p:ext uri="{BB962C8B-B14F-4D97-AF65-F5344CB8AC3E}">
        <p14:creationId xmlns:p14="http://schemas.microsoft.com/office/powerpoint/2010/main" val="3901065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6" name="Title 1"/>
          <p:cNvSpPr txBox="1">
            <a:spLocks/>
          </p:cNvSpPr>
          <p:nvPr/>
        </p:nvSpPr>
        <p:spPr>
          <a:xfrm>
            <a:off x="372409" y="476672"/>
            <a:ext cx="7848872"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rgbClr val="002060"/>
                </a:solidFill>
                <a:latin typeface="Arial Black" pitchFamily="34" charset="0"/>
              </a:rPr>
              <a:t>KECEPATAN RENCANA </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endParaRPr lang="id-ID" sz="2000" b="1" dirty="0">
              <a:solidFill>
                <a:schemeClr val="bg1"/>
              </a:solidFill>
              <a:latin typeface="Arial Black" pitchFamily="34" charset="0"/>
            </a:endParaRP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4"/>
          <p:cNvSpPr/>
          <p:nvPr/>
        </p:nvSpPr>
        <p:spPr>
          <a:xfrm>
            <a:off x="407446" y="1412776"/>
            <a:ext cx="7692945" cy="923330"/>
          </a:xfrm>
          <a:prstGeom prst="rect">
            <a:avLst/>
          </a:prstGeom>
        </p:spPr>
        <p:txBody>
          <a:bodyPr wrap="square">
            <a:spAutoFit/>
          </a:bodyPr>
          <a:lstStyle/>
          <a:p>
            <a:r>
              <a:rPr lang="id-ID" b="1" dirty="0"/>
              <a:t>Kecepatan rencana (Vr) </a:t>
            </a:r>
            <a:r>
              <a:rPr lang="id-ID" dirty="0"/>
              <a:t>pada suatu ruas jalan adalah kecepatan yang dipilih sebagai dasar perencanaan geometrik jalan yang memungkinkan kendaraan kendaraan bergerak dengan aman dan nyaman dalam kondisi cuaca cerah</a:t>
            </a:r>
          </a:p>
        </p:txBody>
      </p:sp>
      <p:sp>
        <p:nvSpPr>
          <p:cNvPr id="7" name="Rectangle 6"/>
          <p:cNvSpPr/>
          <p:nvPr/>
        </p:nvSpPr>
        <p:spPr>
          <a:xfrm>
            <a:off x="407446" y="2492896"/>
            <a:ext cx="3381375" cy="369332"/>
          </a:xfrm>
          <a:prstGeom prst="rect">
            <a:avLst/>
          </a:prstGeom>
        </p:spPr>
        <p:txBody>
          <a:bodyPr wrap="none">
            <a:spAutoFit/>
          </a:bodyPr>
          <a:lstStyle/>
          <a:p>
            <a:r>
              <a:rPr lang="id-ID" i="1" dirty="0"/>
              <a:t>Design speed</a:t>
            </a:r>
            <a:r>
              <a:rPr lang="id-ID" dirty="0"/>
              <a:t> (kecepatan rencana)</a:t>
            </a:r>
          </a:p>
        </p:txBody>
      </p:sp>
      <p:sp>
        <p:nvSpPr>
          <p:cNvPr id="8" name="Rectangle 7"/>
          <p:cNvSpPr/>
          <p:nvPr/>
        </p:nvSpPr>
        <p:spPr>
          <a:xfrm>
            <a:off x="427218" y="2926431"/>
            <a:ext cx="3559501" cy="369332"/>
          </a:xfrm>
          <a:prstGeom prst="rect">
            <a:avLst/>
          </a:prstGeom>
        </p:spPr>
        <p:txBody>
          <a:bodyPr wrap="none">
            <a:spAutoFit/>
          </a:bodyPr>
          <a:lstStyle/>
          <a:p>
            <a:r>
              <a:rPr lang="id-ID" dirty="0"/>
              <a:t>Kecepatan berjalan (</a:t>
            </a:r>
            <a:r>
              <a:rPr lang="id-ID" i="1" dirty="0"/>
              <a:t>running speed</a:t>
            </a:r>
            <a:r>
              <a:rPr lang="id-ID" dirty="0"/>
              <a:t>) </a:t>
            </a:r>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2" name="Object 11"/>
          <p:cNvGraphicFramePr>
            <a:graphicFrameLocks noChangeAspect="1"/>
          </p:cNvGraphicFramePr>
          <p:nvPr>
            <p:extLst>
              <p:ext uri="{D42A27DB-BD31-4B8C-83A1-F6EECF244321}">
                <p14:modId xmlns:p14="http://schemas.microsoft.com/office/powerpoint/2010/main" val="1037970160"/>
              </p:ext>
            </p:extLst>
          </p:nvPr>
        </p:nvGraphicFramePr>
        <p:xfrm>
          <a:off x="611559" y="3717032"/>
          <a:ext cx="7389651" cy="1512168"/>
        </p:xfrm>
        <a:graphic>
          <a:graphicData uri="http://schemas.openxmlformats.org/presentationml/2006/ole">
            <mc:AlternateContent xmlns:mc="http://schemas.openxmlformats.org/markup-compatibility/2006">
              <mc:Choice xmlns:v="urn:schemas-microsoft-com:vml" Requires="v">
                <p:oleObj spid="_x0000_s23561" name="Worksheet" r:id="rId3" imgW="5924662" imgH="1342920" progId="Excel.Sheet.12">
                  <p:embed/>
                </p:oleObj>
              </mc:Choice>
              <mc:Fallback>
                <p:oleObj name="Worksheet" r:id="rId3" imgW="5924662" imgH="1342920" progId="Excel.Sheet.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59" y="3717032"/>
                        <a:ext cx="7389651" cy="1512168"/>
                      </a:xfrm>
                      <a:prstGeom prst="rect">
                        <a:avLst/>
                      </a:prstGeom>
                      <a:noFill/>
                    </p:spPr>
                  </p:pic>
                </p:oleObj>
              </mc:Fallback>
            </mc:AlternateContent>
          </a:graphicData>
        </a:graphic>
      </p:graphicFrame>
    </p:spTree>
    <p:extLst>
      <p:ext uri="{BB962C8B-B14F-4D97-AF65-F5344CB8AC3E}">
        <p14:creationId xmlns:p14="http://schemas.microsoft.com/office/powerpoint/2010/main" val="19742112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848872" cy="634082"/>
          </a:xfrm>
          <a:solidFill>
            <a:srgbClr val="002060"/>
          </a:solidFill>
        </p:spPr>
        <p:txBody>
          <a:bodyPr/>
          <a:lstStyle/>
          <a:p>
            <a:pPr lvl="0"/>
            <a:r>
              <a:rPr lang="id-ID" sz="2000" b="1" dirty="0">
                <a:solidFill>
                  <a:schemeClr val="bg1"/>
                </a:solidFill>
                <a:latin typeface="Arial Black" pitchFamily="34" charset="0"/>
              </a:rPr>
              <a:t/>
            </a:r>
            <a:br>
              <a:rPr lang="id-ID" sz="2000" b="1" dirty="0">
                <a:solidFill>
                  <a:schemeClr val="bg1"/>
                </a:solidFill>
                <a:latin typeface="Arial Black" pitchFamily="34" charset="0"/>
              </a:rPr>
            </a:br>
            <a:r>
              <a:rPr lang="id-ID" sz="2000" b="1" dirty="0" smtClean="0">
                <a:solidFill>
                  <a:schemeClr val="bg1"/>
                </a:solidFill>
                <a:latin typeface="Arial Black" pitchFamily="34" charset="0"/>
              </a:rPr>
              <a:t>JARAK PANDANGAN</a:t>
            </a:r>
            <a:br>
              <a:rPr lang="id-ID" sz="2000" b="1" dirty="0" smtClean="0">
                <a:solidFill>
                  <a:schemeClr val="bg1"/>
                </a:solidFill>
                <a:latin typeface="Arial Black" pitchFamily="34" charset="0"/>
              </a:rPr>
            </a:br>
            <a:endParaRPr lang="id-ID" sz="2000" b="1" dirty="0">
              <a:solidFill>
                <a:schemeClr val="bg1"/>
              </a:solidFill>
              <a:latin typeface="Arial Black"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7" name="Rectangle 6"/>
          <p:cNvSpPr/>
          <p:nvPr/>
        </p:nvSpPr>
        <p:spPr>
          <a:xfrm>
            <a:off x="467544" y="1196752"/>
            <a:ext cx="7560840" cy="2308324"/>
          </a:xfrm>
          <a:prstGeom prst="rect">
            <a:avLst/>
          </a:prstGeom>
        </p:spPr>
        <p:txBody>
          <a:bodyPr wrap="square">
            <a:spAutoFit/>
          </a:bodyPr>
          <a:lstStyle/>
          <a:p>
            <a:pPr marL="342900" indent="-342900">
              <a:buFont typeface="Arial" pitchFamily="34" charset="0"/>
              <a:buChar char="•"/>
            </a:pPr>
            <a:r>
              <a:rPr lang="id-ID" sz="2400" dirty="0" smtClean="0"/>
              <a:t>Yaitu : jarak </a:t>
            </a:r>
            <a:r>
              <a:rPr lang="id-ID" sz="2400" dirty="0"/>
              <a:t>yang diperlukan oleh seorang pengemudi pada saat mengemudi sedemikian, sehingga jika pengemudi melihat suatu halangan yang membahayakan maka pengemudi dapat melakukan tindakan untuk menghindari bahaya tersebut dengan aman</a:t>
            </a:r>
          </a:p>
        </p:txBody>
      </p:sp>
      <p:sp>
        <p:nvSpPr>
          <p:cNvPr id="8" name="Rectangle 7"/>
          <p:cNvSpPr/>
          <p:nvPr/>
        </p:nvSpPr>
        <p:spPr>
          <a:xfrm>
            <a:off x="491086" y="3501008"/>
            <a:ext cx="7681313" cy="830997"/>
          </a:xfrm>
          <a:prstGeom prst="rect">
            <a:avLst/>
          </a:prstGeom>
        </p:spPr>
        <p:txBody>
          <a:bodyPr wrap="square">
            <a:spAutoFit/>
          </a:bodyPr>
          <a:lstStyle/>
          <a:p>
            <a:pPr marL="342900" indent="-342900">
              <a:buFont typeface="Arial" pitchFamily="34" charset="0"/>
              <a:buChar char="•"/>
            </a:pPr>
            <a:r>
              <a:rPr lang="id-ID" sz="2400" dirty="0"/>
              <a:t>panjangnya tergantung dari kecepatan rencana yang digunakan. </a:t>
            </a:r>
          </a:p>
        </p:txBody>
      </p:sp>
    </p:spTree>
    <p:extLst>
      <p:ext uri="{BB962C8B-B14F-4D97-AF65-F5344CB8AC3E}">
        <p14:creationId xmlns:p14="http://schemas.microsoft.com/office/powerpoint/2010/main" val="3158710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6" name="Title 1"/>
          <p:cNvSpPr txBox="1">
            <a:spLocks/>
          </p:cNvSpPr>
          <p:nvPr/>
        </p:nvSpPr>
        <p:spPr>
          <a:xfrm>
            <a:off x="372409" y="476672"/>
            <a:ext cx="7655975"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rgbClr val="002060"/>
                </a:solidFill>
                <a:latin typeface="Arial Black" pitchFamily="34" charset="0"/>
              </a:rPr>
              <a:t>JARAK PANDANG HENTI (Jh) </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endParaRPr lang="id-ID" sz="2000" b="1" dirty="0">
              <a:solidFill>
                <a:schemeClr val="bg1"/>
              </a:solidFill>
              <a:latin typeface="Arial Black" pitchFamily="34" charset="0"/>
            </a:endParaRP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5" name="Rectangle 14"/>
          <p:cNvSpPr/>
          <p:nvPr/>
        </p:nvSpPr>
        <p:spPr>
          <a:xfrm>
            <a:off x="353096" y="1412776"/>
            <a:ext cx="7531272" cy="707886"/>
          </a:xfrm>
          <a:prstGeom prst="rect">
            <a:avLst/>
          </a:prstGeom>
        </p:spPr>
        <p:txBody>
          <a:bodyPr wrap="square">
            <a:spAutoFit/>
          </a:bodyPr>
          <a:lstStyle/>
          <a:p>
            <a:pPr marL="342900" indent="-342900">
              <a:buFont typeface="Arial" pitchFamily="34" charset="0"/>
              <a:buChar char="•"/>
            </a:pPr>
            <a:r>
              <a:rPr lang="id-ID" sz="2000" dirty="0"/>
              <a:t>jarak yang diperlukan untuk menghentikan kendaraan bila ada suatu halangan ditengah jalan. </a:t>
            </a:r>
            <a:endParaRPr lang="id-ID" sz="2000" dirty="0" smtClean="0"/>
          </a:p>
        </p:txBody>
      </p:sp>
      <p:sp>
        <p:nvSpPr>
          <p:cNvPr id="17" name="Rectangle 16"/>
          <p:cNvSpPr/>
          <p:nvPr/>
        </p:nvSpPr>
        <p:spPr>
          <a:xfrm>
            <a:off x="353096" y="2276872"/>
            <a:ext cx="7509568" cy="3785652"/>
          </a:xfrm>
          <a:prstGeom prst="rect">
            <a:avLst/>
          </a:prstGeom>
        </p:spPr>
        <p:txBody>
          <a:bodyPr wrap="square">
            <a:spAutoFit/>
          </a:bodyPr>
          <a:lstStyle/>
          <a:p>
            <a:pPr>
              <a:lnSpc>
                <a:spcPct val="150000"/>
              </a:lnSpc>
            </a:pPr>
            <a:r>
              <a:rPr lang="id-ID" sz="2000" dirty="0"/>
              <a:t>Jarak ini terdiri dari dua elemen jarak, yaitu :</a:t>
            </a:r>
          </a:p>
          <a:p>
            <a:pPr marL="342900" lvl="0" indent="-342900">
              <a:lnSpc>
                <a:spcPct val="150000"/>
              </a:lnSpc>
              <a:buFont typeface="Arial" pitchFamily="34" charset="0"/>
              <a:buChar char="•"/>
            </a:pPr>
            <a:r>
              <a:rPr lang="id-ID" sz="2000" b="1" u="sng" dirty="0"/>
              <a:t>Jarak tanggap/sadar (Jht), </a:t>
            </a:r>
            <a:r>
              <a:rPr lang="id-ID" sz="2000" dirty="0"/>
              <a:t>yaitu jarak yang ditempuh oleh kendaraan sejak pengemudi melihat suatu halangan yang menyebabkan ia sadar untuk harus berhenti, sampai saat pengemudi menginjak rem.</a:t>
            </a:r>
          </a:p>
          <a:p>
            <a:pPr marL="342900" indent="-342900">
              <a:lnSpc>
                <a:spcPct val="150000"/>
              </a:lnSpc>
              <a:buFont typeface="Arial" pitchFamily="34" charset="0"/>
              <a:buChar char="•"/>
            </a:pPr>
            <a:r>
              <a:rPr lang="id-ID" sz="2000" b="1" u="sng" dirty="0"/>
              <a:t>Jarak pengeremen (Jhr), </a:t>
            </a:r>
            <a:r>
              <a:rPr lang="id-ID" sz="2000" dirty="0"/>
              <a:t>yaitu jarak yang dibutuhkan untuk menghentikan kendaraan sejak pengemudi menginjak rem sampai kendaraan berhenti</a:t>
            </a:r>
          </a:p>
        </p:txBody>
      </p:sp>
    </p:spTree>
    <p:extLst>
      <p:ext uri="{BB962C8B-B14F-4D97-AF65-F5344CB8AC3E}">
        <p14:creationId xmlns:p14="http://schemas.microsoft.com/office/powerpoint/2010/main" val="32395495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7" name="Object 6"/>
          <p:cNvGraphicFramePr>
            <a:graphicFrameLocks noChangeAspect="1"/>
          </p:cNvGraphicFramePr>
          <p:nvPr>
            <p:extLst>
              <p:ext uri="{D42A27DB-BD31-4B8C-83A1-F6EECF244321}">
                <p14:modId xmlns:p14="http://schemas.microsoft.com/office/powerpoint/2010/main" val="1934691118"/>
              </p:ext>
            </p:extLst>
          </p:nvPr>
        </p:nvGraphicFramePr>
        <p:xfrm>
          <a:off x="3275856" y="490604"/>
          <a:ext cx="2187864" cy="1138195"/>
        </p:xfrm>
        <a:graphic>
          <a:graphicData uri="http://schemas.openxmlformats.org/presentationml/2006/ole">
            <mc:AlternateContent xmlns:mc="http://schemas.openxmlformats.org/markup-compatibility/2006">
              <mc:Choice xmlns:v="urn:schemas-microsoft-com:vml" Requires="v">
                <p:oleObj spid="_x0000_s25608" name="Equation" r:id="rId3" imgW="1193800" imgH="647700" progId="Equation.3">
                  <p:embed/>
                </p:oleObj>
              </mc:Choice>
              <mc:Fallback>
                <p:oleObj name="Equation" r:id="rId3" imgW="1193800" imgH="647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490604"/>
                        <a:ext cx="2187864" cy="1138195"/>
                      </a:xfrm>
                      <a:prstGeom prst="rect">
                        <a:avLst/>
                      </a:prstGeom>
                      <a:solidFill>
                        <a:srgbClr val="FFFF00"/>
                      </a:solidFill>
                    </p:spPr>
                  </p:pic>
                </p:oleObj>
              </mc:Fallback>
            </mc:AlternateContent>
          </a:graphicData>
        </a:graphic>
      </p:graphicFrame>
      <p:sp>
        <p:nvSpPr>
          <p:cNvPr id="8" name="Rectangle 7"/>
          <p:cNvSpPr/>
          <p:nvPr/>
        </p:nvSpPr>
        <p:spPr>
          <a:xfrm>
            <a:off x="1043608" y="1988840"/>
            <a:ext cx="4572000" cy="2031325"/>
          </a:xfrm>
          <a:prstGeom prst="rect">
            <a:avLst/>
          </a:prstGeom>
        </p:spPr>
        <p:txBody>
          <a:bodyPr>
            <a:spAutoFit/>
          </a:bodyPr>
          <a:lstStyle/>
          <a:p>
            <a:r>
              <a:rPr lang="id-ID" dirty="0"/>
              <a:t>Dimana :</a:t>
            </a:r>
          </a:p>
          <a:p>
            <a:r>
              <a:rPr lang="id-ID" dirty="0"/>
              <a:t>J</a:t>
            </a:r>
            <a:r>
              <a:rPr lang="id-ID" baseline="-25000" dirty="0"/>
              <a:t>h</a:t>
            </a:r>
            <a:r>
              <a:rPr lang="id-ID" dirty="0"/>
              <a:t>	= jarak pandang henti</a:t>
            </a:r>
          </a:p>
          <a:p>
            <a:r>
              <a:rPr lang="id-ID" dirty="0"/>
              <a:t>V</a:t>
            </a:r>
            <a:r>
              <a:rPr lang="id-ID" baseline="-25000" dirty="0"/>
              <a:t>r</a:t>
            </a:r>
            <a:r>
              <a:rPr lang="id-ID" dirty="0"/>
              <a:t>	= kecepatan rencana</a:t>
            </a:r>
          </a:p>
          <a:p>
            <a:r>
              <a:rPr lang="id-ID" dirty="0"/>
              <a:t>T	= waktu tanggap (2.5 detik)</a:t>
            </a:r>
          </a:p>
          <a:p>
            <a:r>
              <a:rPr lang="id-ID" dirty="0"/>
              <a:t>g	= percepatan gravitasi (9.8 m/dtk</a:t>
            </a:r>
            <a:r>
              <a:rPr lang="id-ID" baseline="30000" dirty="0"/>
              <a:t>2</a:t>
            </a:r>
            <a:r>
              <a:rPr lang="id-ID" dirty="0"/>
              <a:t>)</a:t>
            </a:r>
          </a:p>
          <a:p>
            <a:r>
              <a:rPr lang="id-ID" dirty="0"/>
              <a:t>f	= koefisien gesek memanjang perkerasan aspal (0.35 – 0.55)</a:t>
            </a:r>
          </a:p>
        </p:txBody>
      </p:sp>
      <p:graphicFrame>
        <p:nvGraphicFramePr>
          <p:cNvPr id="12" name="Table 11"/>
          <p:cNvGraphicFramePr>
            <a:graphicFrameLocks noGrp="1"/>
          </p:cNvGraphicFramePr>
          <p:nvPr>
            <p:extLst>
              <p:ext uri="{D42A27DB-BD31-4B8C-83A1-F6EECF244321}">
                <p14:modId xmlns:p14="http://schemas.microsoft.com/office/powerpoint/2010/main" val="1946280300"/>
              </p:ext>
            </p:extLst>
          </p:nvPr>
        </p:nvGraphicFramePr>
        <p:xfrm>
          <a:off x="1259632" y="4221088"/>
          <a:ext cx="5976664" cy="2304257"/>
        </p:xfrm>
        <a:graphic>
          <a:graphicData uri="http://schemas.openxmlformats.org/drawingml/2006/table">
            <a:tbl>
              <a:tblPr firstRow="1" firstCol="1" bandRow="1">
                <a:tableStyleId>{5C22544A-7EE6-4342-B048-85BDC9FD1C3A}</a:tableStyleId>
              </a:tblPr>
              <a:tblGrid>
                <a:gridCol w="2337143"/>
                <a:gridCol w="1712716"/>
                <a:gridCol w="1926805"/>
              </a:tblGrid>
              <a:tr h="733172">
                <a:tc>
                  <a:txBody>
                    <a:bodyPr/>
                    <a:lstStyle/>
                    <a:p>
                      <a:pPr algn="ctr">
                        <a:lnSpc>
                          <a:spcPct val="115000"/>
                        </a:lnSpc>
                        <a:spcAft>
                          <a:spcPts val="0"/>
                        </a:spcAft>
                      </a:pPr>
                      <a:r>
                        <a:rPr lang="id-ID" sz="1100">
                          <a:effectLst/>
                        </a:rPr>
                        <a:t>Standar</a:t>
                      </a:r>
                      <a:endParaRPr lang="id-ID"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100">
                          <a:effectLst/>
                        </a:rPr>
                        <a:t>Tingi rintangan h</a:t>
                      </a:r>
                      <a:r>
                        <a:rPr lang="id-ID" sz="1100" baseline="-25000">
                          <a:effectLst/>
                        </a:rPr>
                        <a:t>1  </a:t>
                      </a:r>
                      <a:r>
                        <a:rPr lang="id-ID" sz="1100">
                          <a:effectLst/>
                        </a:rPr>
                        <a:t> (cm)</a:t>
                      </a:r>
                      <a:endParaRPr lang="id-ID"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100">
                          <a:effectLst/>
                        </a:rPr>
                        <a:t>Tingi rintangan h</a:t>
                      </a:r>
                      <a:r>
                        <a:rPr lang="id-ID" sz="1100" baseline="-25000">
                          <a:effectLst/>
                        </a:rPr>
                        <a:t>2</a:t>
                      </a:r>
                      <a:r>
                        <a:rPr lang="id-ID" sz="1100">
                          <a:effectLst/>
                        </a:rPr>
                        <a:t>               (cm)</a:t>
                      </a:r>
                      <a:endParaRPr lang="id-ID" sz="1100">
                        <a:effectLst/>
                        <a:latin typeface="Calibri"/>
                        <a:ea typeface="Calibri"/>
                        <a:cs typeface="Times New Roman"/>
                      </a:endParaRPr>
                    </a:p>
                  </a:txBody>
                  <a:tcPr marL="68580" marR="68580" marT="0" marB="0" anchor="ctr"/>
                </a:tc>
              </a:tr>
              <a:tr h="523695">
                <a:tc>
                  <a:txBody>
                    <a:bodyPr/>
                    <a:lstStyle/>
                    <a:p>
                      <a:pPr algn="ctr">
                        <a:lnSpc>
                          <a:spcPct val="115000"/>
                        </a:lnSpc>
                        <a:spcAft>
                          <a:spcPts val="0"/>
                        </a:spcAft>
                      </a:pPr>
                      <a:r>
                        <a:rPr lang="id-ID" sz="1100">
                          <a:effectLst/>
                        </a:rPr>
                        <a:t>AASHTO 90</a:t>
                      </a:r>
                      <a:endParaRPr lang="id-ID"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100">
                          <a:effectLst/>
                        </a:rPr>
                        <a:t>15</a:t>
                      </a:r>
                      <a:endParaRPr lang="id-ID"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100">
                          <a:effectLst/>
                        </a:rPr>
                        <a:t>106</a:t>
                      </a:r>
                      <a:endParaRPr lang="id-ID" sz="1100">
                        <a:effectLst/>
                        <a:latin typeface="Calibri"/>
                        <a:ea typeface="Calibri"/>
                        <a:cs typeface="Times New Roman"/>
                      </a:endParaRPr>
                    </a:p>
                  </a:txBody>
                  <a:tcPr marL="68580" marR="68580" marT="0" marB="0" anchor="ctr"/>
                </a:tc>
              </a:tr>
              <a:tr h="523695">
                <a:tc>
                  <a:txBody>
                    <a:bodyPr/>
                    <a:lstStyle/>
                    <a:p>
                      <a:pPr algn="ctr">
                        <a:lnSpc>
                          <a:spcPct val="115000"/>
                        </a:lnSpc>
                        <a:spcAft>
                          <a:spcPts val="0"/>
                        </a:spcAft>
                      </a:pPr>
                      <a:r>
                        <a:rPr lang="id-ID" sz="1100">
                          <a:effectLst/>
                        </a:rPr>
                        <a:t>Bina Marga Luar kota</a:t>
                      </a:r>
                      <a:endParaRPr lang="id-ID"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100">
                          <a:effectLst/>
                        </a:rPr>
                        <a:t>10</a:t>
                      </a:r>
                      <a:endParaRPr lang="id-ID"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100">
                          <a:effectLst/>
                        </a:rPr>
                        <a:t>120</a:t>
                      </a:r>
                      <a:endParaRPr lang="id-ID" sz="1100">
                        <a:effectLst/>
                        <a:latin typeface="Calibri"/>
                        <a:ea typeface="Calibri"/>
                        <a:cs typeface="Times New Roman"/>
                      </a:endParaRPr>
                    </a:p>
                  </a:txBody>
                  <a:tcPr marL="68580" marR="68580" marT="0" marB="0" anchor="ctr"/>
                </a:tc>
              </a:tr>
              <a:tr h="523695">
                <a:tc>
                  <a:txBody>
                    <a:bodyPr/>
                    <a:lstStyle/>
                    <a:p>
                      <a:pPr algn="ctr">
                        <a:lnSpc>
                          <a:spcPct val="115000"/>
                        </a:lnSpc>
                        <a:spcAft>
                          <a:spcPts val="0"/>
                        </a:spcAft>
                      </a:pPr>
                      <a:r>
                        <a:rPr lang="id-ID" sz="1100">
                          <a:effectLst/>
                        </a:rPr>
                        <a:t>Bina Marga (urban)</a:t>
                      </a:r>
                      <a:endParaRPr lang="id-ID"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100">
                          <a:effectLst/>
                        </a:rPr>
                        <a:t>10</a:t>
                      </a:r>
                      <a:endParaRPr lang="id-ID"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d-ID" sz="1100" dirty="0">
                          <a:effectLst/>
                        </a:rPr>
                        <a:t>100</a:t>
                      </a:r>
                      <a:endParaRPr lang="id-ID"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1017752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6" name="Title 1"/>
          <p:cNvSpPr txBox="1">
            <a:spLocks/>
          </p:cNvSpPr>
          <p:nvPr/>
        </p:nvSpPr>
        <p:spPr>
          <a:xfrm>
            <a:off x="372409" y="476672"/>
            <a:ext cx="7848872" cy="634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endParaRPr lang="id-ID" sz="2000" b="1" dirty="0">
              <a:solidFill>
                <a:srgbClr val="002060"/>
              </a:solidFill>
              <a:latin typeface="Arial Black" pitchFamily="34" charset="0"/>
            </a:endParaRPr>
          </a:p>
          <a:p>
            <a:pPr lvl="0"/>
            <a:r>
              <a:rPr lang="id-ID" sz="2000" b="1" dirty="0" smtClean="0">
                <a:solidFill>
                  <a:srgbClr val="002060"/>
                </a:solidFill>
                <a:latin typeface="Arial Black" pitchFamily="34" charset="0"/>
              </a:rPr>
              <a:t>JARAK PANDANGAN MENDAHULUI/MENYIAP (Jd)</a:t>
            </a:r>
          </a:p>
          <a:p>
            <a:r>
              <a:rPr lang="id-ID" sz="2000" b="1" dirty="0" smtClean="0">
                <a:solidFill>
                  <a:srgbClr val="002060"/>
                </a:solidFill>
                <a:latin typeface="Arial Black" pitchFamily="34" charset="0"/>
              </a:rPr>
              <a:t> </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rgbClr val="002060"/>
                </a:solidFill>
                <a:latin typeface="Arial Black" pitchFamily="34" charset="0"/>
              </a:rPr>
              <a:t/>
            </a:r>
            <a:br>
              <a:rPr lang="id-ID" sz="2000" b="1" dirty="0" smtClean="0">
                <a:solidFill>
                  <a:srgbClr val="002060"/>
                </a:solidFill>
                <a:latin typeface="Arial Black" pitchFamily="34" charset="0"/>
              </a:rPr>
            </a:br>
            <a:r>
              <a:rPr lang="id-ID" sz="2000" b="1" dirty="0" smtClean="0">
                <a:solidFill>
                  <a:schemeClr val="bg1"/>
                </a:solidFill>
                <a:latin typeface="Arial Black" pitchFamily="34" charset="0"/>
              </a:rPr>
              <a:t/>
            </a:r>
            <a:br>
              <a:rPr lang="id-ID" sz="2000" b="1" dirty="0" smtClean="0">
                <a:solidFill>
                  <a:schemeClr val="bg1"/>
                </a:solidFill>
                <a:latin typeface="Arial Black" pitchFamily="34" charset="0"/>
              </a:rPr>
            </a:br>
            <a:endParaRPr lang="id-ID" sz="2000" b="1" dirty="0">
              <a:solidFill>
                <a:schemeClr val="bg1"/>
              </a:solidFill>
              <a:latin typeface="Arial Black" pitchFamily="34" charset="0"/>
            </a:endParaRP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3" name="Rectangle 12"/>
          <p:cNvSpPr/>
          <p:nvPr/>
        </p:nvSpPr>
        <p:spPr>
          <a:xfrm>
            <a:off x="372408" y="1340768"/>
            <a:ext cx="7727983" cy="1200329"/>
          </a:xfrm>
          <a:prstGeom prst="rect">
            <a:avLst/>
          </a:prstGeom>
        </p:spPr>
        <p:txBody>
          <a:bodyPr wrap="square">
            <a:spAutoFit/>
          </a:bodyPr>
          <a:lstStyle/>
          <a:p>
            <a:r>
              <a:rPr lang="id-ID" sz="2400" dirty="0"/>
              <a:t>Jarak pandangan mendahului/menyiap (J</a:t>
            </a:r>
            <a:r>
              <a:rPr lang="id-ID" sz="2400" baseline="-25000" dirty="0"/>
              <a:t>d</a:t>
            </a:r>
            <a:r>
              <a:rPr lang="id-ID" sz="2400" dirty="0"/>
              <a:t>) adalah jarak pandang yang cukup mendahului suatu kendaraan lain yang bergerak dalam arah yang sama pada jalan dua jalur</a:t>
            </a:r>
          </a:p>
        </p:txBody>
      </p:sp>
      <p:sp>
        <p:nvSpPr>
          <p:cNvPr id="14" name="Rectangle 13"/>
          <p:cNvSpPr/>
          <p:nvPr/>
        </p:nvSpPr>
        <p:spPr>
          <a:xfrm>
            <a:off x="539551" y="2708920"/>
            <a:ext cx="7560839" cy="3785652"/>
          </a:xfrm>
          <a:prstGeom prst="rect">
            <a:avLst/>
          </a:prstGeom>
        </p:spPr>
        <p:txBody>
          <a:bodyPr wrap="square">
            <a:spAutoFit/>
          </a:bodyPr>
          <a:lstStyle/>
          <a:p>
            <a:pPr marL="342900" lvl="0" indent="-342900">
              <a:buFont typeface="+mj-lt"/>
              <a:buAutoNum type="arabicParenR"/>
            </a:pPr>
            <a:r>
              <a:rPr lang="id-ID" sz="2400" dirty="0"/>
              <a:t>Kendaraan yang disiap berjalan dengan kecepatan tetap.</a:t>
            </a:r>
          </a:p>
          <a:p>
            <a:pPr marL="342900" lvl="0" indent="-342900">
              <a:buFont typeface="+mj-lt"/>
              <a:buAutoNum type="arabicParenR"/>
            </a:pPr>
            <a:r>
              <a:rPr lang="id-ID" sz="2400" dirty="0"/>
              <a:t>Pada daerah penyiapan, kecepatan kendaraan yang akan menyiap = yang akan disiap</a:t>
            </a:r>
          </a:p>
          <a:p>
            <a:pPr marL="342900" lvl="0" indent="-342900">
              <a:buFont typeface="+mj-lt"/>
              <a:buAutoNum type="arabicParenR"/>
            </a:pPr>
            <a:r>
              <a:rPr lang="id-ID" sz="2400" dirty="0"/>
              <a:t>Penyiap perlu waktu untuk melihat/memikirkan keamana di daerah penyiapan.</a:t>
            </a:r>
          </a:p>
          <a:p>
            <a:pPr marL="342900" lvl="0" indent="-342900">
              <a:buFont typeface="+mj-lt"/>
              <a:buAutoNum type="arabicParenR"/>
            </a:pPr>
            <a:r>
              <a:rPr lang="id-ID" sz="2400" dirty="0"/>
              <a:t>Penyiapan dilakukan dengan start terlambat dan mempercepat kendaraan lebih tinggi dari kendaraan yang disiap.</a:t>
            </a:r>
          </a:p>
          <a:p>
            <a:pPr marL="342900" lvl="0" indent="-342900">
              <a:buFont typeface="+mj-lt"/>
              <a:buAutoNum type="arabicParenR"/>
            </a:pPr>
            <a:r>
              <a:rPr lang="id-ID" sz="2400" dirty="0"/>
              <a:t>Pada saat kembali ke jalurnya masih ada jarak antara dengan kendaraan di jalur lawan.</a:t>
            </a:r>
          </a:p>
        </p:txBody>
      </p:sp>
    </p:spTree>
    <p:extLst>
      <p:ext uri="{BB962C8B-B14F-4D97-AF65-F5344CB8AC3E}">
        <p14:creationId xmlns:p14="http://schemas.microsoft.com/office/powerpoint/2010/main" val="26110919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15" name="Picture 14"/>
          <p:cNvPicPr/>
          <p:nvPr/>
        </p:nvPicPr>
        <p:blipFill>
          <a:blip r:embed="rId3" cstate="email">
            <a:extLst>
              <a:ext uri="{BEBA8EAE-BF5A-486C-A8C5-ECC9F3942E4B}">
                <a14:imgProps xmlns:a14="http://schemas.microsoft.com/office/drawing/2010/main">
                  <a14:imgLayer r:embed="rId4">
                    <a14:imgEffect>
                      <a14:brightnessContrast bright="33000"/>
                    </a14:imgEffect>
                  </a14:imgLayer>
                </a14:imgProps>
              </a:ext>
              <a:ext uri="{28A0092B-C50C-407E-A947-70E740481C1C}">
                <a14:useLocalDpi xmlns:a14="http://schemas.microsoft.com/office/drawing/2010/main"/>
              </a:ext>
            </a:extLst>
          </a:blip>
          <a:stretch>
            <a:fillRect/>
          </a:stretch>
        </p:blipFill>
        <p:spPr>
          <a:xfrm>
            <a:off x="611560" y="650874"/>
            <a:ext cx="7200800" cy="3858246"/>
          </a:xfrm>
          <a:prstGeom prst="rect">
            <a:avLst/>
          </a:prstGeom>
        </p:spPr>
      </p:pic>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7" name="Object 6"/>
          <p:cNvGraphicFramePr>
            <a:graphicFrameLocks noChangeAspect="1"/>
          </p:cNvGraphicFramePr>
          <p:nvPr>
            <p:extLst>
              <p:ext uri="{D42A27DB-BD31-4B8C-83A1-F6EECF244321}">
                <p14:modId xmlns:p14="http://schemas.microsoft.com/office/powerpoint/2010/main" val="52377074"/>
              </p:ext>
            </p:extLst>
          </p:nvPr>
        </p:nvGraphicFramePr>
        <p:xfrm>
          <a:off x="2699791" y="4725144"/>
          <a:ext cx="3207629" cy="504056"/>
        </p:xfrm>
        <a:graphic>
          <a:graphicData uri="http://schemas.openxmlformats.org/presentationml/2006/ole">
            <mc:AlternateContent xmlns:mc="http://schemas.openxmlformats.org/markup-compatibility/2006">
              <mc:Choice xmlns:v="urn:schemas-microsoft-com:vml" Requires="v">
                <p:oleObj spid="_x0000_s28683" name="Equation" r:id="rId5" imgW="1282700" imgH="228600" progId="Equation.3">
                  <p:embed/>
                </p:oleObj>
              </mc:Choice>
              <mc:Fallback>
                <p:oleObj name="Equation" r:id="rId5" imgW="1282700" imgH="2286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91" y="4725144"/>
                        <a:ext cx="3207629" cy="504056"/>
                      </a:xfrm>
                      <a:prstGeom prst="rect">
                        <a:avLst/>
                      </a:prstGeom>
                      <a:solidFill>
                        <a:srgbClr val="FFFF00"/>
                      </a:solidFill>
                    </p:spPr>
                  </p:pic>
                </p:oleObj>
              </mc:Fallback>
            </mc:AlternateContent>
          </a:graphicData>
        </a:graphic>
      </p:graphicFrame>
      <p:sp>
        <p:nvSpPr>
          <p:cNvPr id="8"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graphicFrame>
        <p:nvGraphicFramePr>
          <p:cNvPr id="12" name="Object 11"/>
          <p:cNvGraphicFramePr>
            <a:graphicFrameLocks noChangeAspect="1"/>
          </p:cNvGraphicFramePr>
          <p:nvPr>
            <p:extLst>
              <p:ext uri="{D42A27DB-BD31-4B8C-83A1-F6EECF244321}">
                <p14:modId xmlns:p14="http://schemas.microsoft.com/office/powerpoint/2010/main" val="3597158783"/>
              </p:ext>
            </p:extLst>
          </p:nvPr>
        </p:nvGraphicFramePr>
        <p:xfrm>
          <a:off x="2657475" y="5517232"/>
          <a:ext cx="3493630" cy="504056"/>
        </p:xfrm>
        <a:graphic>
          <a:graphicData uri="http://schemas.openxmlformats.org/presentationml/2006/ole">
            <mc:AlternateContent xmlns:mc="http://schemas.openxmlformats.org/markup-compatibility/2006">
              <mc:Choice xmlns:v="urn:schemas-microsoft-com:vml" Requires="v">
                <p:oleObj spid="_x0000_s28684" name="Equation" r:id="rId7" imgW="1371600" imgH="228600" progId="Equation.3">
                  <p:embed/>
                </p:oleObj>
              </mc:Choice>
              <mc:Fallback>
                <p:oleObj name="Equation" r:id="rId7" imgW="1371600" imgH="2286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57475" y="5517232"/>
                        <a:ext cx="3493630" cy="504056"/>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38215587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8"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mc:AlternateContent xmlns:mc="http://schemas.openxmlformats.org/markup-compatibility/2006" xmlns:a14="http://schemas.microsoft.com/office/drawing/2010/main">
        <mc:Choice Requires="a14">
          <p:sp>
            <p:nvSpPr>
              <p:cNvPr id="13" name="Rectangle 12"/>
              <p:cNvSpPr/>
              <p:nvPr/>
            </p:nvSpPr>
            <p:spPr>
              <a:xfrm>
                <a:off x="611560" y="468965"/>
                <a:ext cx="3007875" cy="5985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i="1">
                              <a:latin typeface="Cambria Math"/>
                            </a:rPr>
                          </m:ctrlPr>
                        </m:sSubPr>
                        <m:e>
                          <m:r>
                            <a:rPr lang="id-ID" i="1">
                              <a:latin typeface="Cambria Math"/>
                            </a:rPr>
                            <m:t>𝑑</m:t>
                          </m:r>
                        </m:e>
                        <m:sub>
                          <m:r>
                            <a:rPr lang="id-ID" i="1">
                              <a:latin typeface="Cambria Math"/>
                            </a:rPr>
                            <m:t>1</m:t>
                          </m:r>
                        </m:sub>
                      </m:sSub>
                      <m:r>
                        <a:rPr lang="id-ID" i="1">
                          <a:latin typeface="Cambria Math"/>
                        </a:rPr>
                        <m:t>=0,278</m:t>
                      </m:r>
                      <m:sSub>
                        <m:sSubPr>
                          <m:ctrlPr>
                            <a:rPr lang="id-ID" i="1">
                              <a:latin typeface="Cambria Math"/>
                            </a:rPr>
                          </m:ctrlPr>
                        </m:sSubPr>
                        <m:e>
                          <m:r>
                            <a:rPr lang="id-ID" i="1">
                              <a:latin typeface="Cambria Math"/>
                            </a:rPr>
                            <m:t>𝑡</m:t>
                          </m:r>
                        </m:e>
                        <m:sub>
                          <m:r>
                            <a:rPr lang="id-ID" i="1">
                              <a:latin typeface="Cambria Math"/>
                            </a:rPr>
                            <m:t>1</m:t>
                          </m:r>
                        </m:sub>
                      </m:sSub>
                      <m:d>
                        <m:dPr>
                          <m:ctrlPr>
                            <a:rPr lang="id-ID" i="1">
                              <a:latin typeface="Cambria Math"/>
                            </a:rPr>
                          </m:ctrlPr>
                        </m:dPr>
                        <m:e>
                          <m:r>
                            <a:rPr lang="id-ID" i="1">
                              <a:latin typeface="Cambria Math"/>
                            </a:rPr>
                            <m:t>𝑉</m:t>
                          </m:r>
                          <m:r>
                            <a:rPr lang="id-ID" i="1">
                              <a:latin typeface="Cambria Math"/>
                            </a:rPr>
                            <m:t>−</m:t>
                          </m:r>
                          <m:r>
                            <a:rPr lang="id-ID" i="1">
                              <a:latin typeface="Cambria Math"/>
                            </a:rPr>
                            <m:t>𝑚</m:t>
                          </m:r>
                          <m:r>
                            <a:rPr lang="id-ID" i="1">
                              <a:latin typeface="Cambria Math"/>
                            </a:rPr>
                            <m:t>+</m:t>
                          </m:r>
                          <m:f>
                            <m:fPr>
                              <m:ctrlPr>
                                <a:rPr lang="id-ID" i="1">
                                  <a:latin typeface="Cambria Math"/>
                                </a:rPr>
                              </m:ctrlPr>
                            </m:fPr>
                            <m:num>
                              <m:r>
                                <a:rPr lang="id-ID" i="1">
                                  <a:latin typeface="Cambria Math"/>
                                </a:rPr>
                                <m:t>𝑎</m:t>
                              </m:r>
                              <m:sSub>
                                <m:sSubPr>
                                  <m:ctrlPr>
                                    <a:rPr lang="id-ID" i="1">
                                      <a:latin typeface="Cambria Math"/>
                                    </a:rPr>
                                  </m:ctrlPr>
                                </m:sSubPr>
                                <m:e>
                                  <m:r>
                                    <a:rPr lang="id-ID" i="1">
                                      <a:latin typeface="Cambria Math"/>
                                    </a:rPr>
                                    <m:t>𝑡</m:t>
                                  </m:r>
                                </m:e>
                                <m:sub>
                                  <m:r>
                                    <a:rPr lang="id-ID" i="1">
                                      <a:latin typeface="Cambria Math"/>
                                    </a:rPr>
                                    <m:t>1</m:t>
                                  </m:r>
                                </m:sub>
                              </m:sSub>
                            </m:num>
                            <m:den>
                              <m:r>
                                <a:rPr lang="id-ID" i="1">
                                  <a:latin typeface="Cambria Math"/>
                                </a:rPr>
                                <m:t>2</m:t>
                              </m:r>
                            </m:den>
                          </m:f>
                        </m:e>
                      </m:d>
                    </m:oMath>
                  </m:oMathPara>
                </a14:m>
                <a:endParaRPr lang="id-ID" dirty="0"/>
              </a:p>
            </p:txBody>
          </p:sp>
        </mc:Choice>
        <mc:Fallback xmlns="">
          <p:sp>
            <p:nvSpPr>
              <p:cNvPr id="13" name="Rectangle 12"/>
              <p:cNvSpPr>
                <a:spLocks noRot="1" noChangeAspect="1" noMove="1" noResize="1" noEditPoints="1" noAdjustHandles="1" noChangeArrowheads="1" noChangeShapeType="1" noTextEdit="1"/>
              </p:cNvSpPr>
              <p:nvPr/>
            </p:nvSpPr>
            <p:spPr>
              <a:xfrm>
                <a:off x="611560" y="468965"/>
                <a:ext cx="3007875" cy="598562"/>
              </a:xfrm>
              <a:prstGeom prst="rect">
                <a:avLst/>
              </a:prstGeom>
              <a:blipFill rotWithShape="1">
                <a:blip r:embed="rId2"/>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11560" y="1412776"/>
                <a:ext cx="18115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i="1">
                              <a:latin typeface="Cambria Math"/>
                            </a:rPr>
                          </m:ctrlPr>
                        </m:sSubPr>
                        <m:e>
                          <m:r>
                            <a:rPr lang="id-ID" i="1">
                              <a:latin typeface="Cambria Math"/>
                            </a:rPr>
                            <m:t>𝑑</m:t>
                          </m:r>
                        </m:e>
                        <m:sub>
                          <m:r>
                            <a:rPr lang="id-ID" i="1">
                              <a:latin typeface="Cambria Math"/>
                            </a:rPr>
                            <m:t>2</m:t>
                          </m:r>
                        </m:sub>
                      </m:sSub>
                      <m:r>
                        <a:rPr lang="id-ID" i="1">
                          <a:latin typeface="Cambria Math"/>
                        </a:rPr>
                        <m:t>=0,278 </m:t>
                      </m:r>
                      <m:r>
                        <a:rPr lang="id-ID" i="1">
                          <a:latin typeface="Cambria Math"/>
                        </a:rPr>
                        <m:t>𝑉</m:t>
                      </m:r>
                      <m:r>
                        <a:rPr lang="id-ID" i="1">
                          <a:latin typeface="Cambria Math"/>
                        </a:rPr>
                        <m:t>.</m:t>
                      </m:r>
                      <m:sSub>
                        <m:sSubPr>
                          <m:ctrlPr>
                            <a:rPr lang="id-ID" i="1">
                              <a:latin typeface="Cambria Math"/>
                            </a:rPr>
                          </m:ctrlPr>
                        </m:sSubPr>
                        <m:e>
                          <m:r>
                            <a:rPr lang="id-ID" i="1">
                              <a:latin typeface="Cambria Math"/>
                            </a:rPr>
                            <m:t>𝑡</m:t>
                          </m:r>
                        </m:e>
                        <m:sub>
                          <m:r>
                            <a:rPr lang="id-ID" i="1">
                              <a:latin typeface="Cambria Math"/>
                            </a:rPr>
                            <m:t>2</m:t>
                          </m:r>
                        </m:sub>
                      </m:sSub>
                    </m:oMath>
                  </m:oMathPara>
                </a14:m>
                <a:endParaRPr lang="id-ID" dirty="0"/>
              </a:p>
            </p:txBody>
          </p:sp>
        </mc:Choice>
        <mc:Fallback xmlns="">
          <p:sp>
            <p:nvSpPr>
              <p:cNvPr id="14" name="Rectangle 13"/>
              <p:cNvSpPr>
                <a:spLocks noRot="1" noChangeAspect="1" noMove="1" noResize="1" noEditPoints="1" noAdjustHandles="1" noChangeArrowheads="1" noChangeShapeType="1" noTextEdit="1"/>
              </p:cNvSpPr>
              <p:nvPr/>
            </p:nvSpPr>
            <p:spPr>
              <a:xfrm>
                <a:off x="611560" y="1412776"/>
                <a:ext cx="1811586" cy="369332"/>
              </a:xfrm>
              <a:prstGeom prst="rect">
                <a:avLst/>
              </a:prstGeom>
              <a:blipFill rotWithShape="1">
                <a:blip r:embed="rId3"/>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14906" y="2060848"/>
                <a:ext cx="19967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i="1" smtClean="0">
                              <a:latin typeface="Cambria Math"/>
                            </a:rPr>
                          </m:ctrlPr>
                        </m:sSubPr>
                        <m:e>
                          <m:r>
                            <a:rPr lang="id-ID" i="1">
                              <a:latin typeface="Cambria Math"/>
                            </a:rPr>
                            <m:t>𝑑</m:t>
                          </m:r>
                        </m:e>
                        <m:sub>
                          <m:r>
                            <a:rPr lang="id-ID" b="0" i="1" smtClean="0">
                              <a:latin typeface="Cambria Math"/>
                            </a:rPr>
                            <m:t>3</m:t>
                          </m:r>
                        </m:sub>
                      </m:sSub>
                      <m:r>
                        <a:rPr lang="id-ID" i="1">
                          <a:latin typeface="Cambria Math"/>
                        </a:rPr>
                        <m:t>=</m:t>
                      </m:r>
                      <m:r>
                        <a:rPr lang="id-ID" b="0" i="1" smtClean="0">
                          <a:latin typeface="Cambria Math"/>
                        </a:rPr>
                        <m:t>30 −100 </m:t>
                      </m:r>
                      <m:r>
                        <a:rPr lang="id-ID" b="0" i="1" smtClean="0">
                          <a:latin typeface="Cambria Math"/>
                        </a:rPr>
                        <m:t>𝑚</m:t>
                      </m:r>
                    </m:oMath>
                  </m:oMathPara>
                </a14:m>
                <a:endParaRPr lang="id-ID" dirty="0"/>
              </a:p>
            </p:txBody>
          </p:sp>
        </mc:Choice>
        <mc:Fallback xmlns="">
          <p:sp>
            <p:nvSpPr>
              <p:cNvPr id="21" name="Rectangle 20"/>
              <p:cNvSpPr>
                <a:spLocks noRot="1" noChangeAspect="1" noMove="1" noResize="1" noEditPoints="1" noAdjustHandles="1" noChangeArrowheads="1" noChangeShapeType="1" noTextEdit="1"/>
              </p:cNvSpPr>
              <p:nvPr/>
            </p:nvSpPr>
            <p:spPr>
              <a:xfrm>
                <a:off x="614906" y="2060848"/>
                <a:ext cx="1996764" cy="369332"/>
              </a:xfrm>
              <a:prstGeom prst="rect">
                <a:avLst/>
              </a:prstGeom>
              <a:blipFill rotWithShape="1">
                <a:blip r:embed="rId4"/>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624193" y="2780928"/>
                <a:ext cx="1207318"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d-ID" i="1" smtClean="0">
                              <a:latin typeface="Cambria Math"/>
                            </a:rPr>
                          </m:ctrlPr>
                        </m:sSubPr>
                        <m:e>
                          <m:r>
                            <a:rPr lang="id-ID" i="1">
                              <a:latin typeface="Cambria Math"/>
                            </a:rPr>
                            <m:t>𝑑</m:t>
                          </m:r>
                        </m:e>
                        <m:sub>
                          <m:r>
                            <a:rPr lang="id-ID" b="0" i="1" smtClean="0">
                              <a:latin typeface="Cambria Math"/>
                            </a:rPr>
                            <m:t>4</m:t>
                          </m:r>
                        </m:sub>
                      </m:sSub>
                      <m:r>
                        <a:rPr lang="id-ID" i="1">
                          <a:latin typeface="Cambria Math"/>
                        </a:rPr>
                        <m:t>=</m:t>
                      </m:r>
                      <m:f>
                        <m:fPr>
                          <m:ctrlPr>
                            <a:rPr lang="id-ID" b="0" i="1" smtClean="0">
                              <a:latin typeface="Cambria Math"/>
                            </a:rPr>
                          </m:ctrlPr>
                        </m:fPr>
                        <m:num>
                          <m:r>
                            <a:rPr lang="id-ID" b="0" i="1" smtClean="0">
                              <a:latin typeface="Cambria Math"/>
                            </a:rPr>
                            <m:t>2</m:t>
                          </m:r>
                        </m:num>
                        <m:den>
                          <m:r>
                            <a:rPr lang="id-ID" b="0" i="1" smtClean="0">
                              <a:latin typeface="Cambria Math"/>
                            </a:rPr>
                            <m:t>3</m:t>
                          </m:r>
                        </m:den>
                      </m:f>
                      <m:r>
                        <a:rPr lang="id-ID" b="0" i="1" smtClean="0">
                          <a:latin typeface="Cambria Math"/>
                        </a:rPr>
                        <m:t>𝑑</m:t>
                      </m:r>
                      <m:r>
                        <a:rPr lang="id-ID" b="0" i="1" smtClean="0">
                          <a:latin typeface="Cambria Math"/>
                        </a:rPr>
                        <m:t>2</m:t>
                      </m:r>
                    </m:oMath>
                  </m:oMathPara>
                </a14:m>
                <a:endParaRPr lang="id-ID" dirty="0"/>
              </a:p>
            </p:txBody>
          </p:sp>
        </mc:Choice>
        <mc:Fallback xmlns="">
          <p:sp>
            <p:nvSpPr>
              <p:cNvPr id="23" name="Rectangle 22"/>
              <p:cNvSpPr>
                <a:spLocks noRot="1" noChangeAspect="1" noMove="1" noResize="1" noEditPoints="1" noAdjustHandles="1" noChangeArrowheads="1" noChangeShapeType="1" noTextEdit="1"/>
              </p:cNvSpPr>
              <p:nvPr/>
            </p:nvSpPr>
            <p:spPr>
              <a:xfrm>
                <a:off x="624193" y="2780928"/>
                <a:ext cx="1207318" cy="612732"/>
              </a:xfrm>
              <a:prstGeom prst="rect">
                <a:avLst/>
              </a:prstGeom>
              <a:blipFill rotWithShape="1">
                <a:blip r:embed="rId5"/>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903543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848872" cy="634082"/>
          </a:xfrm>
          <a:solidFill>
            <a:srgbClr val="002060"/>
          </a:solidFill>
        </p:spPr>
        <p:txBody>
          <a:bodyPr/>
          <a:lstStyle/>
          <a:p>
            <a:pPr lvl="0"/>
            <a:r>
              <a:rPr lang="id-ID" sz="2000" b="1" dirty="0" smtClean="0">
                <a:solidFill>
                  <a:schemeClr val="bg1"/>
                </a:solidFill>
                <a:latin typeface="Arial Black" pitchFamily="34" charset="0"/>
              </a:rPr>
              <a:t>PERSYARATAN DASAR</a:t>
            </a:r>
            <a:endParaRPr lang="id-ID" sz="2000" dirty="0">
              <a:solidFill>
                <a:schemeClr val="bg1"/>
              </a:solidFill>
              <a:latin typeface="Arial Black" pitchFamily="34" charset="0"/>
            </a:endParaRPr>
          </a:p>
        </p:txBody>
      </p:sp>
      <p:sp>
        <p:nvSpPr>
          <p:cNvPr id="13" name="Rectangle 12"/>
          <p:cNvSpPr/>
          <p:nvPr/>
        </p:nvSpPr>
        <p:spPr>
          <a:xfrm>
            <a:off x="467544" y="1412776"/>
            <a:ext cx="7704856" cy="2554545"/>
          </a:xfrm>
          <a:prstGeom prst="rect">
            <a:avLst/>
          </a:prstGeom>
        </p:spPr>
        <p:txBody>
          <a:bodyPr wrap="square">
            <a:spAutoFit/>
          </a:bodyPr>
          <a:lstStyle/>
          <a:p>
            <a:pPr marL="342900" indent="-342900">
              <a:buFont typeface="Arial" pitchFamily="34" charset="0"/>
              <a:buChar char="•"/>
            </a:pPr>
            <a:r>
              <a:rPr lang="id-ID" sz="2800" b="1" dirty="0" smtClean="0"/>
              <a:t>Trase Jalan : </a:t>
            </a:r>
            <a:r>
              <a:rPr lang="id-ID" sz="2800" dirty="0" smtClean="0"/>
              <a:t>minimalkan soil improvement</a:t>
            </a:r>
          </a:p>
          <a:p>
            <a:pPr marL="342900" indent="-342900">
              <a:buFont typeface="Arial" pitchFamily="34" charset="0"/>
              <a:buChar char="•"/>
            </a:pPr>
            <a:r>
              <a:rPr lang="id-ID" sz="2800" b="1" dirty="0" smtClean="0"/>
              <a:t>Topografi : </a:t>
            </a:r>
            <a:r>
              <a:rPr lang="id-ID" sz="2800" dirty="0" smtClean="0"/>
              <a:t>mengikuti kontur tanah </a:t>
            </a:r>
          </a:p>
          <a:p>
            <a:pPr marL="342900" indent="-342900">
              <a:buFont typeface="Arial" pitchFamily="34" charset="0"/>
              <a:buChar char="•"/>
            </a:pPr>
            <a:r>
              <a:rPr lang="id-ID" sz="2800" b="1" dirty="0" smtClean="0"/>
              <a:t>Geologi : </a:t>
            </a:r>
            <a:r>
              <a:rPr lang="id-ID" sz="2800" dirty="0" smtClean="0"/>
              <a:t>menghindari daerah rawan bencana</a:t>
            </a:r>
          </a:p>
          <a:p>
            <a:pPr marL="342900" indent="-342900">
              <a:buFont typeface="Arial" pitchFamily="34" charset="0"/>
              <a:buChar char="•"/>
            </a:pPr>
            <a:r>
              <a:rPr lang="id-ID" sz="2800" b="1" dirty="0" smtClean="0"/>
              <a:t>Tata guna lahan :</a:t>
            </a:r>
            <a:r>
              <a:rPr lang="id-ID" sz="2800" dirty="0" smtClean="0"/>
              <a:t> mempengaruhi kelas jalan</a:t>
            </a:r>
            <a:endParaRPr lang="id-ID" sz="2800" b="1" dirty="0" smtClean="0"/>
          </a:p>
          <a:p>
            <a:pPr marL="342900" indent="-342900">
              <a:buFont typeface="Arial" pitchFamily="34" charset="0"/>
              <a:buChar char="•"/>
            </a:pPr>
            <a:r>
              <a:rPr lang="id-ID" sz="2800" b="1" dirty="0" smtClean="0"/>
              <a:t>Stationing : </a:t>
            </a:r>
            <a:r>
              <a:rPr lang="id-ID" sz="2800" dirty="0" smtClean="0"/>
              <a:t>menentukan titik lintasan suatu trase</a:t>
            </a:r>
            <a:endParaRPr lang="id-ID" sz="2400" dirty="0" smtClean="0"/>
          </a:p>
          <a:p>
            <a:r>
              <a:rPr lang="id-ID" sz="2000" dirty="0" smtClean="0"/>
              <a:t> </a:t>
            </a:r>
            <a:endParaRPr lang="id-ID" dirty="0"/>
          </a:p>
        </p:txBody>
      </p:sp>
      <p:pic>
        <p:nvPicPr>
          <p:cNvPr id="4" name="Picture 3"/>
          <p:cNvPicPr/>
          <p:nvPr/>
        </p:nvPicPr>
        <p:blipFill>
          <a:blip r:embed="rId2" cstate="email">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a:ext>
            </a:extLst>
          </a:blip>
          <a:stretch>
            <a:fillRect/>
          </a:stretch>
        </p:blipFill>
        <p:spPr>
          <a:xfrm>
            <a:off x="971600" y="3645024"/>
            <a:ext cx="6192688" cy="2520280"/>
          </a:xfrm>
          <a:prstGeom prst="rect">
            <a:avLst/>
          </a:prstGeom>
        </p:spPr>
      </p:pic>
    </p:spTree>
    <p:extLst>
      <p:ext uri="{BB962C8B-B14F-4D97-AF65-F5344CB8AC3E}">
        <p14:creationId xmlns:p14="http://schemas.microsoft.com/office/powerpoint/2010/main" val="3998752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848872" cy="634082"/>
          </a:xfrm>
          <a:solidFill>
            <a:srgbClr val="002060"/>
          </a:solidFill>
        </p:spPr>
        <p:txBody>
          <a:bodyPr/>
          <a:lstStyle/>
          <a:p>
            <a:pPr lvl="0"/>
            <a:r>
              <a:rPr lang="id-ID" sz="2000" b="1" dirty="0" smtClean="0">
                <a:solidFill>
                  <a:schemeClr val="bg1"/>
                </a:solidFill>
                <a:latin typeface="Arial Black" pitchFamily="34" charset="0"/>
              </a:rPr>
              <a:t>STANDAR DESAIN</a:t>
            </a:r>
            <a:endParaRPr lang="id-ID" sz="2000" dirty="0">
              <a:solidFill>
                <a:schemeClr val="bg1"/>
              </a:solidFill>
              <a:latin typeface="Arial Black" pitchFamily="34" charset="0"/>
            </a:endParaRPr>
          </a:p>
        </p:txBody>
      </p:sp>
      <p:sp>
        <p:nvSpPr>
          <p:cNvPr id="3" name="Rectangle 2"/>
          <p:cNvSpPr/>
          <p:nvPr/>
        </p:nvSpPr>
        <p:spPr>
          <a:xfrm>
            <a:off x="611560" y="1166843"/>
            <a:ext cx="7632848" cy="5122941"/>
          </a:xfrm>
          <a:prstGeom prst="rect">
            <a:avLst/>
          </a:prstGeom>
        </p:spPr>
        <p:txBody>
          <a:bodyPr wrap="square">
            <a:spAutoFit/>
          </a:bodyPr>
          <a:lstStyle/>
          <a:p>
            <a:pPr marL="285750" lvl="0" indent="-285750">
              <a:lnSpc>
                <a:spcPct val="150000"/>
              </a:lnSpc>
              <a:buFont typeface="Arial" pitchFamily="34" charset="0"/>
              <a:buChar char="•"/>
            </a:pPr>
            <a:r>
              <a:rPr lang="id-ID" sz="2000" dirty="0"/>
              <a:t>Peraturan Perencanaan Geometrik jalan Raya, No.13/1970, Direktorat Eksplorasi, Survey dan perencanaan, Direktorat Jenderal Bina Marga, D</a:t>
            </a:r>
            <a:r>
              <a:rPr lang="id-ID" sz="2000" dirty="0" smtClean="0"/>
              <a:t>epartemen </a:t>
            </a:r>
            <a:r>
              <a:rPr lang="id-ID" sz="2000" dirty="0"/>
              <a:t>Pekerjaan Umum</a:t>
            </a:r>
          </a:p>
          <a:p>
            <a:pPr marL="285750" lvl="0" indent="-285750">
              <a:lnSpc>
                <a:spcPct val="150000"/>
              </a:lnSpc>
              <a:buFont typeface="Arial" pitchFamily="34" charset="0"/>
              <a:buChar char="•"/>
            </a:pPr>
            <a:r>
              <a:rPr lang="id-ID" sz="2000" dirty="0"/>
              <a:t>Spesifikasi Standar untuk Perencanaan Geometrik Jalan Luar Kota, Sub Direktorat Perencanaan Teknis jalan, Bina Marga, Departemen Pekerjaan Umum, Desember 1990</a:t>
            </a:r>
          </a:p>
          <a:p>
            <a:pPr marL="285750" lvl="0" indent="-285750">
              <a:lnSpc>
                <a:spcPct val="150000"/>
              </a:lnSpc>
              <a:buFont typeface="Arial" pitchFamily="34" charset="0"/>
              <a:buChar char="•"/>
            </a:pPr>
            <a:r>
              <a:rPr lang="id-ID" sz="2000" dirty="0"/>
              <a:t>Standar Perencanaan Geometrik untuk jalan Perkotaan, Direktorat Jenderal Bina Marga, Departemen Pekerjaan Umum, Maret 1992</a:t>
            </a:r>
          </a:p>
          <a:p>
            <a:pPr marL="285750" lvl="0" indent="-285750">
              <a:lnSpc>
                <a:spcPct val="150000"/>
              </a:lnSpc>
              <a:buFont typeface="Arial" pitchFamily="34" charset="0"/>
              <a:buChar char="•"/>
            </a:pPr>
            <a:r>
              <a:rPr lang="id-ID" sz="2000" u="sng" dirty="0"/>
              <a:t>Tata cara Perencanaan Geometrik Jalan Antar Kota No.38/T/BM/1997, Departemen Pekerjaan Umum, Direktorat jenderal Bina Marga, September 1997.</a:t>
            </a:r>
          </a:p>
        </p:txBody>
      </p:sp>
    </p:spTree>
    <p:extLst>
      <p:ext uri="{BB962C8B-B14F-4D97-AF65-F5344CB8AC3E}">
        <p14:creationId xmlns:p14="http://schemas.microsoft.com/office/powerpoint/2010/main" val="414905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848872" cy="634082"/>
          </a:xfrm>
          <a:solidFill>
            <a:srgbClr val="002060"/>
          </a:solidFill>
        </p:spPr>
        <p:txBody>
          <a:bodyPr/>
          <a:lstStyle/>
          <a:p>
            <a:r>
              <a:rPr lang="id-ID" sz="2000" b="1" dirty="0">
                <a:solidFill>
                  <a:schemeClr val="bg1"/>
                </a:solidFill>
                <a:latin typeface="Arial Black" pitchFamily="34" charset="0"/>
              </a:rPr>
              <a:t/>
            </a:r>
            <a:br>
              <a:rPr lang="id-ID" sz="2000" b="1" dirty="0">
                <a:solidFill>
                  <a:schemeClr val="bg1"/>
                </a:solidFill>
                <a:latin typeface="Arial Black" pitchFamily="34" charset="0"/>
              </a:rPr>
            </a:br>
            <a:r>
              <a:rPr lang="id-ID" sz="2000" b="1" dirty="0" smtClean="0">
                <a:solidFill>
                  <a:schemeClr val="bg1"/>
                </a:solidFill>
                <a:latin typeface="Arial Black" pitchFamily="34" charset="0"/>
              </a:rPr>
              <a:t>KRITERIA PERANCANGAN</a:t>
            </a:r>
            <a:r>
              <a:rPr lang="id-ID" sz="2000" dirty="0"/>
              <a:t/>
            </a:r>
            <a:br>
              <a:rPr lang="id-ID" sz="2000" dirty="0"/>
            </a:br>
            <a:endParaRPr lang="id-ID" sz="2000" b="1" dirty="0">
              <a:solidFill>
                <a:schemeClr val="bg1"/>
              </a:solidFill>
              <a:latin typeface="Arial Black"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5536" y="1052736"/>
            <a:ext cx="7867650" cy="5543550"/>
          </a:xfrm>
          <a:prstGeom prst="rect">
            <a:avLst/>
          </a:prstGeom>
        </p:spPr>
      </p:pic>
    </p:spTree>
    <p:extLst>
      <p:ext uri="{BB962C8B-B14F-4D97-AF65-F5344CB8AC3E}">
        <p14:creationId xmlns:p14="http://schemas.microsoft.com/office/powerpoint/2010/main" val="375724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848872" cy="634082"/>
          </a:xfrm>
          <a:solidFill>
            <a:srgbClr val="002060"/>
          </a:solidFill>
        </p:spPr>
        <p:txBody>
          <a:bodyPr/>
          <a:lstStyle/>
          <a:p>
            <a:r>
              <a:rPr lang="id-ID" sz="2000" b="1" dirty="0">
                <a:solidFill>
                  <a:schemeClr val="bg1"/>
                </a:solidFill>
                <a:latin typeface="Arial Black" pitchFamily="34" charset="0"/>
              </a:rPr>
              <a:t/>
            </a:r>
            <a:br>
              <a:rPr lang="id-ID" sz="2000" b="1" dirty="0">
                <a:solidFill>
                  <a:schemeClr val="bg1"/>
                </a:solidFill>
                <a:latin typeface="Arial Black" pitchFamily="34" charset="0"/>
              </a:rPr>
            </a:br>
            <a:r>
              <a:rPr lang="id-ID" sz="2000" b="1" dirty="0" smtClean="0">
                <a:solidFill>
                  <a:schemeClr val="bg1"/>
                </a:solidFill>
                <a:latin typeface="Arial Black" pitchFamily="34" charset="0"/>
              </a:rPr>
              <a:t>PENENTUAN </a:t>
            </a:r>
            <a:r>
              <a:rPr lang="id-ID" sz="2000" b="1" dirty="0">
                <a:solidFill>
                  <a:schemeClr val="bg1"/>
                </a:solidFill>
                <a:latin typeface="Arial Black" pitchFamily="34" charset="0"/>
              </a:rPr>
              <a:t>LOKASI (</a:t>
            </a:r>
            <a:r>
              <a:rPr lang="id-ID" sz="2000" b="1" i="1" dirty="0">
                <a:solidFill>
                  <a:schemeClr val="bg1"/>
                </a:solidFill>
                <a:latin typeface="Arial Black" pitchFamily="34" charset="0"/>
              </a:rPr>
              <a:t>ROUTE </a:t>
            </a:r>
            <a:r>
              <a:rPr lang="id-ID" sz="2000" b="1" i="1" dirty="0" smtClean="0">
                <a:solidFill>
                  <a:schemeClr val="bg1"/>
                </a:solidFill>
                <a:latin typeface="Arial Black" pitchFamily="34" charset="0"/>
              </a:rPr>
              <a:t>LOCATION </a:t>
            </a:r>
            <a:r>
              <a:rPr lang="id-ID" sz="2000" b="1" dirty="0" smtClean="0">
                <a:solidFill>
                  <a:schemeClr val="bg1"/>
                </a:solidFill>
                <a:latin typeface="Arial Black" pitchFamily="34" charset="0"/>
              </a:rPr>
              <a:t>)</a:t>
            </a:r>
            <a:r>
              <a:rPr lang="id-ID" sz="2000" b="1" dirty="0">
                <a:solidFill>
                  <a:schemeClr val="bg1"/>
                </a:solidFill>
                <a:latin typeface="Arial Black" pitchFamily="34" charset="0"/>
              </a:rPr>
              <a:t/>
            </a:r>
            <a:br>
              <a:rPr lang="id-ID" sz="2000" b="1" dirty="0">
                <a:solidFill>
                  <a:schemeClr val="bg1"/>
                </a:solidFill>
                <a:latin typeface="Arial Black" pitchFamily="34" charset="0"/>
              </a:rPr>
            </a:br>
            <a:endParaRPr lang="id-ID" sz="2000" b="1" dirty="0">
              <a:solidFill>
                <a:schemeClr val="bg1"/>
              </a:solidFill>
              <a:latin typeface="Arial Black" pitchFamily="34" charset="0"/>
            </a:endParaRPr>
          </a:p>
        </p:txBody>
      </p:sp>
      <p:sp>
        <p:nvSpPr>
          <p:cNvPr id="3" name="Rectangle 2"/>
          <p:cNvSpPr/>
          <p:nvPr/>
        </p:nvSpPr>
        <p:spPr>
          <a:xfrm>
            <a:off x="467544" y="1166842"/>
            <a:ext cx="7632848" cy="1015663"/>
          </a:xfrm>
          <a:prstGeom prst="rect">
            <a:avLst/>
          </a:prstGeom>
        </p:spPr>
        <p:txBody>
          <a:bodyPr wrap="square">
            <a:spAutoFit/>
          </a:bodyPr>
          <a:lstStyle/>
          <a:p>
            <a:r>
              <a:rPr lang="id-ID" sz="2000" dirty="0"/>
              <a:t>Penentuan lokasi jalan adalah penentuan koridor terbaik antara 2 titik yang harus dihubungkan dengan mempertimbangkan lokasi yang harus dihindari.</a:t>
            </a:r>
          </a:p>
        </p:txBody>
      </p:sp>
      <p:sp>
        <p:nvSpPr>
          <p:cNvPr id="4" name="Rectangle 3"/>
          <p:cNvSpPr/>
          <p:nvPr/>
        </p:nvSpPr>
        <p:spPr>
          <a:xfrm>
            <a:off x="493465" y="2188339"/>
            <a:ext cx="3621376" cy="369332"/>
          </a:xfrm>
          <a:prstGeom prst="rect">
            <a:avLst/>
          </a:prstGeom>
        </p:spPr>
        <p:txBody>
          <a:bodyPr wrap="none">
            <a:spAutoFit/>
          </a:bodyPr>
          <a:lstStyle/>
          <a:p>
            <a:pPr lvl="0"/>
            <a:r>
              <a:rPr lang="id-ID" b="1" u="sng" dirty="0"/>
              <a:t>Survei Awal (</a:t>
            </a:r>
            <a:r>
              <a:rPr lang="id-ID" b="1" i="1" u="sng" dirty="0"/>
              <a:t>Reconnaisance Survey</a:t>
            </a:r>
            <a:r>
              <a:rPr lang="id-ID" b="1" u="sng" dirty="0"/>
              <a:t>)</a:t>
            </a:r>
            <a:endParaRPr lang="id-ID" u="sng" dirty="0"/>
          </a:p>
        </p:txBody>
      </p:sp>
      <p:sp>
        <p:nvSpPr>
          <p:cNvPr id="5" name="Rectangle 4"/>
          <p:cNvSpPr/>
          <p:nvPr/>
        </p:nvSpPr>
        <p:spPr>
          <a:xfrm>
            <a:off x="520155" y="2576632"/>
            <a:ext cx="3594686" cy="1477328"/>
          </a:xfrm>
          <a:prstGeom prst="rect">
            <a:avLst/>
          </a:prstGeom>
        </p:spPr>
        <p:txBody>
          <a:bodyPr wrap="square">
            <a:spAutoFit/>
          </a:bodyPr>
          <a:lstStyle/>
          <a:p>
            <a:r>
              <a:rPr lang="id-ID" dirty="0"/>
              <a:t>Tujuan dari survei awal adalah mendapatkan peta dasar dari suatu daerah dalam batas koridor rencana jalan sehingga dapat digambarkan rencan trase jalan</a:t>
            </a:r>
          </a:p>
        </p:txBody>
      </p:sp>
      <p:pic>
        <p:nvPicPr>
          <p:cNvPr id="6" name="Picture 5"/>
          <p:cNvPicPr/>
          <p:nvPr/>
        </p:nvPicPr>
        <p:blipFill>
          <a:blip r:embed="rId2" cstate="email">
            <a:extLst>
              <a:ext uri="{28A0092B-C50C-407E-A947-70E740481C1C}">
                <a14:useLocalDpi xmlns:a14="http://schemas.microsoft.com/office/drawing/2010/main"/>
              </a:ext>
            </a:extLst>
          </a:blip>
          <a:stretch>
            <a:fillRect/>
          </a:stretch>
        </p:blipFill>
        <p:spPr>
          <a:xfrm>
            <a:off x="4283968" y="2816932"/>
            <a:ext cx="3960440" cy="3096344"/>
          </a:xfrm>
          <a:prstGeom prst="rect">
            <a:avLst/>
          </a:prstGeom>
        </p:spPr>
      </p:pic>
      <p:sp>
        <p:nvSpPr>
          <p:cNvPr id="7" name="Rectangle 6"/>
          <p:cNvSpPr/>
          <p:nvPr/>
        </p:nvSpPr>
        <p:spPr>
          <a:xfrm>
            <a:off x="461095" y="4365104"/>
            <a:ext cx="3621376" cy="2308324"/>
          </a:xfrm>
          <a:prstGeom prst="rect">
            <a:avLst/>
          </a:prstGeom>
        </p:spPr>
        <p:txBody>
          <a:bodyPr wrap="square">
            <a:spAutoFit/>
          </a:bodyPr>
          <a:lstStyle/>
          <a:p>
            <a:r>
              <a:rPr lang="id-ID" sz="1600" dirty="0"/>
              <a:t>Dari peta-peta tersebut akan ditentukan antara lain :</a:t>
            </a:r>
          </a:p>
          <a:p>
            <a:pPr lvl="0"/>
            <a:r>
              <a:rPr lang="id-ID" sz="1600" b="1" dirty="0"/>
              <a:t>Titik –titik utama </a:t>
            </a:r>
            <a:r>
              <a:rPr lang="id-ID" sz="1600" dirty="0"/>
              <a:t>, meliputi titik permulaan trase jalan dan titik akhir, pusat traffic yang terpenting, daerah pegunungan, persilangan dengan sungai.</a:t>
            </a:r>
          </a:p>
          <a:p>
            <a:pPr lvl="0"/>
            <a:r>
              <a:rPr lang="id-ID" sz="1600" b="1" dirty="0"/>
              <a:t>Titik –titik sekunder </a:t>
            </a:r>
            <a:r>
              <a:rPr lang="id-ID" sz="1600" dirty="0"/>
              <a:t>, meliputi pusat industri, persilangan jalan KA dengan jalan raya, daerah rawa atau longsoran.</a:t>
            </a:r>
            <a:endParaRPr lang="id-ID" dirty="0"/>
          </a:p>
        </p:txBody>
      </p:sp>
    </p:spTree>
    <p:extLst>
      <p:ext uri="{BB962C8B-B14F-4D97-AF65-F5344CB8AC3E}">
        <p14:creationId xmlns:p14="http://schemas.microsoft.com/office/powerpoint/2010/main" val="3574638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0155" y="260648"/>
            <a:ext cx="4162934" cy="369332"/>
          </a:xfrm>
          <a:prstGeom prst="rect">
            <a:avLst/>
          </a:prstGeom>
        </p:spPr>
        <p:txBody>
          <a:bodyPr wrap="none">
            <a:spAutoFit/>
          </a:bodyPr>
          <a:lstStyle/>
          <a:p>
            <a:pPr lvl="0"/>
            <a:r>
              <a:rPr lang="id-ID" b="1" u="sng" dirty="0"/>
              <a:t>Survei Pendahuluan (</a:t>
            </a:r>
            <a:r>
              <a:rPr lang="id-ID" b="1" i="1" u="sng" dirty="0"/>
              <a:t>Preliminary survery</a:t>
            </a:r>
            <a:r>
              <a:rPr lang="id-ID" b="1" u="sng" dirty="0"/>
              <a:t>)</a:t>
            </a:r>
            <a:endParaRPr lang="id-ID" u="sng" dirty="0"/>
          </a:p>
        </p:txBody>
      </p:sp>
      <p:sp>
        <p:nvSpPr>
          <p:cNvPr id="10" name="Rectangle 9"/>
          <p:cNvSpPr/>
          <p:nvPr/>
        </p:nvSpPr>
        <p:spPr>
          <a:xfrm>
            <a:off x="395536" y="795983"/>
            <a:ext cx="7488832" cy="646331"/>
          </a:xfrm>
          <a:prstGeom prst="rect">
            <a:avLst/>
          </a:prstGeom>
        </p:spPr>
        <p:txBody>
          <a:bodyPr wrap="square">
            <a:spAutoFit/>
          </a:bodyPr>
          <a:lstStyle/>
          <a:p>
            <a:r>
              <a:rPr lang="id-ID" dirty="0"/>
              <a:t>Jalur trase terpilih selanjutnya dipetakan dan diukur kembali secara teliti untuk mendapatkan rencana penentuan trase jalan yang pasti</a:t>
            </a: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13" name="Rectangle 12"/>
          <p:cNvSpPr/>
          <p:nvPr/>
        </p:nvSpPr>
        <p:spPr>
          <a:xfrm>
            <a:off x="395536" y="5517232"/>
            <a:ext cx="4572000" cy="923330"/>
          </a:xfrm>
          <a:prstGeom prst="rect">
            <a:avLst/>
          </a:prstGeom>
        </p:spPr>
        <p:txBody>
          <a:bodyPr>
            <a:spAutoFit/>
          </a:bodyPr>
          <a:lstStyle/>
          <a:p>
            <a:r>
              <a:rPr lang="id-ID" dirty="0"/>
              <a:t>Pengukuran situasi jalur dilakukan sepanjang jalur dengan maksud untuk mendapatkan data lapangan.</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1600" y="1471766"/>
            <a:ext cx="5760640" cy="3832998"/>
          </a:xfrm>
          <a:prstGeom prst="rect">
            <a:avLst/>
          </a:prstGeom>
        </p:spPr>
      </p:pic>
    </p:spTree>
    <p:extLst>
      <p:ext uri="{BB962C8B-B14F-4D97-AF65-F5344CB8AC3E}">
        <p14:creationId xmlns:p14="http://schemas.microsoft.com/office/powerpoint/2010/main" val="96692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5536" y="795983"/>
            <a:ext cx="7488832" cy="923330"/>
          </a:xfrm>
          <a:prstGeom prst="rect">
            <a:avLst/>
          </a:prstGeom>
        </p:spPr>
        <p:txBody>
          <a:bodyPr wrap="square">
            <a:spAutoFit/>
          </a:bodyPr>
          <a:lstStyle/>
          <a:p>
            <a:pPr lvl="0"/>
            <a:r>
              <a:rPr lang="id-ID" dirty="0"/>
              <a:t>Di atas peta jalur direncanakan pembuatan as jalan dengan beberapa alternatif. Selanjutnya dilakukan pengukuran profil memanjang di peta atau di lapangan untuk mendapatkan data galian dan timbunan.</a:t>
            </a: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7" name="Picture 6"/>
          <p:cNvPicPr/>
          <p:nvPr/>
        </p:nvPicPr>
        <p:blipFill>
          <a:blip r:embed="rId2" cstate="email">
            <a:extLst>
              <a:ext uri="{28A0092B-C50C-407E-A947-70E740481C1C}">
                <a14:useLocalDpi xmlns:a14="http://schemas.microsoft.com/office/drawing/2010/main"/>
              </a:ext>
            </a:extLst>
          </a:blip>
          <a:stretch>
            <a:fillRect/>
          </a:stretch>
        </p:blipFill>
        <p:spPr>
          <a:xfrm>
            <a:off x="1378496" y="1988840"/>
            <a:ext cx="5281736" cy="3240360"/>
          </a:xfrm>
          <a:prstGeom prst="rect">
            <a:avLst/>
          </a:prstGeom>
        </p:spPr>
      </p:pic>
      <p:sp>
        <p:nvSpPr>
          <p:cNvPr id="2" name="Rectangle 1"/>
          <p:cNvSpPr/>
          <p:nvPr/>
        </p:nvSpPr>
        <p:spPr>
          <a:xfrm>
            <a:off x="591275" y="5188550"/>
            <a:ext cx="3071803" cy="369332"/>
          </a:xfrm>
          <a:prstGeom prst="rect">
            <a:avLst/>
          </a:prstGeom>
        </p:spPr>
        <p:txBody>
          <a:bodyPr wrap="none">
            <a:spAutoFit/>
          </a:bodyPr>
          <a:lstStyle/>
          <a:p>
            <a:pPr lvl="0"/>
            <a:r>
              <a:rPr lang="id-ID" b="1" u="sng" dirty="0"/>
              <a:t>Survei Lokasi (</a:t>
            </a:r>
            <a:r>
              <a:rPr lang="id-ID" b="1" i="1" u="sng" dirty="0"/>
              <a:t>location survey</a:t>
            </a:r>
            <a:r>
              <a:rPr lang="id-ID" b="1" u="sng" dirty="0"/>
              <a:t>)</a:t>
            </a:r>
            <a:endParaRPr lang="id-ID" u="sng" dirty="0"/>
          </a:p>
        </p:txBody>
      </p:sp>
      <p:sp>
        <p:nvSpPr>
          <p:cNvPr id="3" name="Rectangle 2"/>
          <p:cNvSpPr/>
          <p:nvPr/>
        </p:nvSpPr>
        <p:spPr>
          <a:xfrm>
            <a:off x="629816" y="5661248"/>
            <a:ext cx="7470576" cy="923330"/>
          </a:xfrm>
          <a:prstGeom prst="rect">
            <a:avLst/>
          </a:prstGeom>
        </p:spPr>
        <p:txBody>
          <a:bodyPr wrap="square">
            <a:spAutoFit/>
          </a:bodyPr>
          <a:lstStyle/>
          <a:p>
            <a:r>
              <a:rPr lang="id-ID" dirty="0"/>
              <a:t>Setelah didapatkan data mengenai batas-batas penguasaan tanah yang akan digunakan dalam pembuatan jalan raya, maka dilakukan pengukuran untuk pembebasan lahan. </a:t>
            </a:r>
          </a:p>
        </p:txBody>
      </p:sp>
    </p:spTree>
    <p:extLst>
      <p:ext uri="{BB962C8B-B14F-4D97-AF65-F5344CB8AC3E}">
        <p14:creationId xmlns:p14="http://schemas.microsoft.com/office/powerpoint/2010/main" val="1831940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5446</TotalTime>
  <Words>1587</Words>
  <Application>Microsoft Office PowerPoint</Application>
  <PresentationFormat>On-screen Show (4:3)</PresentationFormat>
  <Paragraphs>170</Paragraphs>
  <Slides>38</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38</vt:i4>
      </vt:variant>
    </vt:vector>
  </HeadingPairs>
  <TitlesOfParts>
    <vt:vector size="42" baseType="lpstr">
      <vt:lpstr>Adjacency</vt:lpstr>
      <vt:lpstr>Worksheet</vt:lpstr>
      <vt:lpstr>Equation</vt:lpstr>
      <vt:lpstr>Visio</vt:lpstr>
      <vt:lpstr>REKAYASA JALAN  (TSP – 214)</vt:lpstr>
      <vt:lpstr>PENDAHULUAN</vt:lpstr>
      <vt:lpstr>PowerPoint Presentation</vt:lpstr>
      <vt:lpstr>PERSYARATAN DASAR</vt:lpstr>
      <vt:lpstr>STANDAR DESAIN</vt:lpstr>
      <vt:lpstr> KRITERIA PERANCANGAN </vt:lpstr>
      <vt:lpstr> PENENTUAN LOKASI (ROUTE LOCATION ) </vt:lpstr>
      <vt:lpstr>PowerPoint Presentation</vt:lpstr>
      <vt:lpstr>PowerPoint Presentation</vt:lpstr>
      <vt:lpstr>PowerPoint Presentation</vt:lpstr>
      <vt:lpstr>  KARAKTERISTIK  PENGGUNA JALAN   </vt:lpstr>
      <vt:lpstr>  KARAKTERISTIK  PENGGUNA JALAN   </vt:lpstr>
      <vt:lpstr>  Manusia sebagai Pengemudi  </vt:lpstr>
      <vt:lpstr>  Manusia sebagai Pengemudi  </vt:lpstr>
      <vt:lpstr>  Manusia sebagai Pejalan Kaki  </vt:lpstr>
      <vt:lpstr>   KARAKTERISTIK KENDARAAN   </vt:lpstr>
      <vt:lpstr>PowerPoint Presentation</vt:lpstr>
      <vt:lpstr>PowerPoint Presentation</vt:lpstr>
      <vt:lpstr>PowerPoint Presentation</vt:lpstr>
      <vt:lpstr>PowerPoint Presentation</vt:lpstr>
      <vt:lpstr> KARAKTERISTIK  JALAN </vt:lpstr>
      <vt:lpstr>PowerPoint Presentation</vt:lpstr>
      <vt:lpstr>    JALUR LALU LINTAS   </vt:lpstr>
      <vt:lpstr>PowerPoint Presentation</vt:lpstr>
      <vt:lpstr>PowerPoint Presentation</vt:lpstr>
      <vt:lpstr>PowerPoint Presentation</vt:lpstr>
      <vt:lpstr>PowerPoint Presentation</vt:lpstr>
      <vt:lpstr>PowerPoint Presentation</vt:lpstr>
      <vt:lpstr> KARAKTERISTIK  LALU LINTAS </vt:lpstr>
      <vt:lpstr>PowerPoint Presentation</vt:lpstr>
      <vt:lpstr>PowerPoint Presentation</vt:lpstr>
      <vt:lpstr>PowerPoint Presentation</vt:lpstr>
      <vt:lpstr> JARAK PANDANGAN </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SURVEYING</dc:title>
  <dc:creator>FREDY SITORUS</dc:creator>
  <cp:lastModifiedBy>FREDY SITORUS</cp:lastModifiedBy>
  <cp:revision>290</cp:revision>
  <dcterms:created xsi:type="dcterms:W3CDTF">2012-08-28T07:42:52Z</dcterms:created>
  <dcterms:modified xsi:type="dcterms:W3CDTF">2015-02-05T09:07:05Z</dcterms:modified>
</cp:coreProperties>
</file>