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5" r:id="rId9"/>
    <p:sldId id="263" r:id="rId10"/>
    <p:sldId id="266" r:id="rId11"/>
    <p:sldId id="264" r:id="rId12"/>
    <p:sldId id="268" r:id="rId13"/>
    <p:sldId id="269" r:id="rId14"/>
    <p:sldId id="270" r:id="rId15"/>
    <p:sldId id="273" r:id="rId16"/>
    <p:sldId id="271" r:id="rId17"/>
    <p:sldId id="272" r:id="rId18"/>
    <p:sldId id="275" r:id="rId19"/>
    <p:sldId id="274" r:id="rId20"/>
    <p:sldId id="276" r:id="rId21"/>
    <p:sldId id="267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en.wikipedia.org/wiki/Public_transport_bus_service" TargetMode="External"/><Relationship Id="rId1" Type="http://schemas.openxmlformats.org/officeDocument/2006/relationships/image" Target="../media/image6.JPG"/><Relationship Id="rId4" Type="http://schemas.openxmlformats.org/officeDocument/2006/relationships/hyperlink" Target="http://epsos.de/de/node/674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en.wikipedia.org/wiki/Public_transport_bus_service" TargetMode="External"/><Relationship Id="rId1" Type="http://schemas.openxmlformats.org/officeDocument/2006/relationships/image" Target="../media/image6.JPG"/><Relationship Id="rId4" Type="http://schemas.openxmlformats.org/officeDocument/2006/relationships/hyperlink" Target="http://epsos.de/de/node/674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72A75A-57DA-4782-85CF-10CF770BC5F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0DB8AA-5FF8-4420-91A2-7013C5C9CC94}">
      <dgm:prSet phldrT="[Text]" custT="1"/>
      <dgm:spPr/>
      <dgm:t>
        <a:bodyPr/>
        <a:lstStyle/>
        <a:p>
          <a:r>
            <a:rPr lang="en-US" sz="2800" b="1" dirty="0">
              <a:solidFill>
                <a:srgbClr val="C00000"/>
              </a:solidFill>
              <a:highlight>
                <a:srgbClr val="FFFF00"/>
              </a:highlight>
            </a:rPr>
            <a:t>PRODUSEN (SUPPLIER)</a:t>
          </a:r>
        </a:p>
      </dgm:t>
    </dgm:pt>
    <dgm:pt modelId="{982A4B4E-0031-4BB5-97F2-DB1B7CF8F8D7}" type="parTrans" cxnId="{11F03D18-7409-4593-ABF5-BB04250D8093}">
      <dgm:prSet/>
      <dgm:spPr/>
      <dgm:t>
        <a:bodyPr/>
        <a:lstStyle/>
        <a:p>
          <a:endParaRPr lang="en-US" sz="2400"/>
        </a:p>
      </dgm:t>
    </dgm:pt>
    <dgm:pt modelId="{A166F9FC-5A77-4A84-8EBA-9E172C439E44}" type="sibTrans" cxnId="{11F03D18-7409-4593-ABF5-BB04250D8093}">
      <dgm:prSet/>
      <dgm:spPr/>
      <dgm:t>
        <a:bodyPr/>
        <a:lstStyle/>
        <a:p>
          <a:endParaRPr lang="en-US" sz="2400"/>
        </a:p>
      </dgm:t>
    </dgm:pt>
    <dgm:pt modelId="{DA92D1AF-61B4-4E53-A34B-7E6B2B605308}">
      <dgm:prSet phldrT="[Text]" custT="1"/>
      <dgm:spPr/>
      <dgm:t>
        <a:bodyPr/>
        <a:lstStyle/>
        <a:p>
          <a:r>
            <a:rPr lang="en-US" sz="2000" dirty="0" err="1"/>
            <a:t>Memaksimalkan</a:t>
          </a:r>
          <a:r>
            <a:rPr lang="en-US" sz="2000" dirty="0"/>
            <a:t> </a:t>
          </a:r>
          <a:r>
            <a:rPr lang="en-US" sz="2000" dirty="0" err="1"/>
            <a:t>keuntungan</a:t>
          </a:r>
          <a:r>
            <a:rPr lang="en-US" sz="2000" dirty="0"/>
            <a:t> (profit) </a:t>
          </a:r>
          <a:r>
            <a:rPr lang="en-US" sz="2000" dirty="0" err="1"/>
            <a:t>dengan</a:t>
          </a:r>
          <a:r>
            <a:rPr lang="en-US" sz="2000" dirty="0"/>
            <a:t> </a:t>
          </a:r>
          <a:r>
            <a:rPr lang="en-US" sz="2000" dirty="0" err="1"/>
            <a:t>mengurangi</a:t>
          </a:r>
          <a:r>
            <a:rPr lang="en-US" sz="2000" dirty="0"/>
            <a:t>/</a:t>
          </a:r>
          <a:r>
            <a:rPr lang="en-US" sz="2000" dirty="0" err="1"/>
            <a:t>menambah</a:t>
          </a:r>
          <a:r>
            <a:rPr lang="en-US" sz="2000" dirty="0"/>
            <a:t> </a:t>
          </a:r>
          <a:r>
            <a:rPr lang="en-US" sz="2000" dirty="0" err="1"/>
            <a:t>biaya</a:t>
          </a:r>
          <a:r>
            <a:rPr lang="en-US" sz="2000" dirty="0"/>
            <a:t> </a:t>
          </a:r>
          <a:r>
            <a:rPr lang="en-US" sz="2000" dirty="0" err="1"/>
            <a:t>produksi</a:t>
          </a:r>
          <a:endParaRPr lang="en-US" sz="2000" dirty="0"/>
        </a:p>
      </dgm:t>
    </dgm:pt>
    <dgm:pt modelId="{6C00C285-117E-4710-A44F-BB45212C7A63}" type="parTrans" cxnId="{0D5D076D-6E90-4F1B-9335-BEABBD974A8E}">
      <dgm:prSet/>
      <dgm:spPr/>
      <dgm:t>
        <a:bodyPr/>
        <a:lstStyle/>
        <a:p>
          <a:endParaRPr lang="en-US" sz="2400"/>
        </a:p>
      </dgm:t>
    </dgm:pt>
    <dgm:pt modelId="{E04290C7-539D-4D12-B2DC-D1C8B31B7099}" type="sibTrans" cxnId="{0D5D076D-6E90-4F1B-9335-BEABBD974A8E}">
      <dgm:prSet/>
      <dgm:spPr/>
      <dgm:t>
        <a:bodyPr/>
        <a:lstStyle/>
        <a:p>
          <a:endParaRPr lang="en-US" sz="2400"/>
        </a:p>
      </dgm:t>
    </dgm:pt>
    <dgm:pt modelId="{70D5F1E4-58D1-4456-AD0A-31251BE35DF6}">
      <dgm:prSet phldrT="[Text]" custT="1"/>
      <dgm:spPr/>
      <dgm:t>
        <a:bodyPr/>
        <a:lstStyle/>
        <a:p>
          <a:r>
            <a:rPr lang="en-US" sz="2800" b="1" dirty="0">
              <a:solidFill>
                <a:srgbClr val="C00000"/>
              </a:solidFill>
              <a:highlight>
                <a:srgbClr val="FFFF00"/>
              </a:highlight>
            </a:rPr>
            <a:t>KONSUMEN (USER)</a:t>
          </a:r>
        </a:p>
      </dgm:t>
    </dgm:pt>
    <dgm:pt modelId="{F9F98825-8880-4737-90C2-9C87DBE680B9}" type="parTrans" cxnId="{36C7C183-D977-423C-82EB-80FB9477BE0D}">
      <dgm:prSet/>
      <dgm:spPr/>
      <dgm:t>
        <a:bodyPr/>
        <a:lstStyle/>
        <a:p>
          <a:endParaRPr lang="en-US" sz="2400"/>
        </a:p>
      </dgm:t>
    </dgm:pt>
    <dgm:pt modelId="{AC3B4FD7-949E-45A4-9650-2BF23EB68E63}" type="sibTrans" cxnId="{36C7C183-D977-423C-82EB-80FB9477BE0D}">
      <dgm:prSet/>
      <dgm:spPr/>
      <dgm:t>
        <a:bodyPr/>
        <a:lstStyle/>
        <a:p>
          <a:endParaRPr lang="en-US" sz="2400"/>
        </a:p>
      </dgm:t>
    </dgm:pt>
    <dgm:pt modelId="{505245BC-C4D0-4545-AB2B-CF2CFA2F138A}">
      <dgm:prSet phldrT="[Text]" custT="1"/>
      <dgm:spPr/>
      <dgm:t>
        <a:bodyPr/>
        <a:lstStyle/>
        <a:p>
          <a:r>
            <a:rPr lang="en-US" sz="2000" dirty="0" err="1"/>
            <a:t>Memaksimalkan</a:t>
          </a:r>
          <a:r>
            <a:rPr lang="en-US" sz="2000" dirty="0"/>
            <a:t> </a:t>
          </a:r>
          <a:r>
            <a:rPr lang="en-US" sz="2000" dirty="0" err="1"/>
            <a:t>utilitasnya</a:t>
          </a:r>
          <a:r>
            <a:rPr lang="en-US" sz="2000" dirty="0"/>
            <a:t> </a:t>
          </a:r>
          <a:r>
            <a:rPr lang="en-US" sz="2000" dirty="0" err="1"/>
            <a:t>dalam</a:t>
          </a:r>
          <a:r>
            <a:rPr lang="en-US" sz="2000" dirty="0"/>
            <a:t> </a:t>
          </a:r>
          <a:r>
            <a:rPr lang="en-US" sz="2000" dirty="0" err="1"/>
            <a:t>bentuk</a:t>
          </a:r>
          <a:r>
            <a:rPr lang="en-US" sz="2000" dirty="0"/>
            <a:t> </a:t>
          </a:r>
          <a:r>
            <a:rPr lang="en-US" sz="2000" dirty="0" err="1"/>
            <a:t>kepuasan</a:t>
          </a:r>
          <a:r>
            <a:rPr lang="en-US" sz="2000" dirty="0"/>
            <a:t> (satisfaction),</a:t>
          </a:r>
          <a:r>
            <a:rPr lang="en-US" sz="2000" dirty="0" err="1"/>
            <a:t>kesenangan</a:t>
          </a:r>
          <a:r>
            <a:rPr lang="en-US" sz="2000" dirty="0"/>
            <a:t> (pleasure) </a:t>
          </a:r>
          <a:r>
            <a:rPr lang="en-US" sz="2000" dirty="0" err="1"/>
            <a:t>atau</a:t>
          </a:r>
          <a:r>
            <a:rPr lang="en-US" sz="2000" dirty="0"/>
            <a:t> </a:t>
          </a:r>
          <a:r>
            <a:rPr lang="en-US" sz="2000" dirty="0" err="1"/>
            <a:t>kemakmuran</a:t>
          </a:r>
          <a:r>
            <a:rPr lang="en-US" sz="2000" dirty="0"/>
            <a:t> (</a:t>
          </a:r>
          <a:r>
            <a:rPr lang="en-US" sz="2000" dirty="0" err="1"/>
            <a:t>walfare</a:t>
          </a:r>
          <a:r>
            <a:rPr lang="en-US" sz="2000" dirty="0"/>
            <a:t>)</a:t>
          </a:r>
        </a:p>
        <a:p>
          <a:r>
            <a:rPr lang="en-US" sz="2000" dirty="0" err="1"/>
            <a:t>Memiliki</a:t>
          </a:r>
          <a:r>
            <a:rPr lang="en-US" sz="2000" dirty="0"/>
            <a:t> </a:t>
          </a:r>
          <a:r>
            <a:rPr lang="en-US" sz="2000" dirty="0" err="1"/>
            <a:t>pilihan</a:t>
          </a:r>
          <a:r>
            <a:rPr lang="en-US" sz="2000" dirty="0"/>
            <a:t> </a:t>
          </a:r>
          <a:r>
            <a:rPr lang="en-US" sz="2000" dirty="0" err="1"/>
            <a:t>berdadsarkan</a:t>
          </a:r>
          <a:r>
            <a:rPr lang="en-US" sz="2000" dirty="0"/>
            <a:t> </a:t>
          </a:r>
          <a:r>
            <a:rPr lang="en-US" sz="2000" dirty="0" err="1"/>
            <a:t>minat</a:t>
          </a:r>
          <a:r>
            <a:rPr lang="en-US" sz="2000" dirty="0"/>
            <a:t>, </a:t>
          </a:r>
          <a:r>
            <a:rPr lang="en-US" sz="2000" dirty="0" err="1"/>
            <a:t>persepsi</a:t>
          </a:r>
          <a:r>
            <a:rPr lang="en-US" sz="2000" dirty="0"/>
            <a:t> </a:t>
          </a:r>
        </a:p>
      </dgm:t>
    </dgm:pt>
    <dgm:pt modelId="{7B3D4C08-B731-41C7-8C31-A2AAF910BF1C}" type="parTrans" cxnId="{E34E7426-BD54-49D7-93EA-13D0B77F6DC3}">
      <dgm:prSet/>
      <dgm:spPr/>
      <dgm:t>
        <a:bodyPr/>
        <a:lstStyle/>
        <a:p>
          <a:endParaRPr lang="en-US" sz="2400"/>
        </a:p>
      </dgm:t>
    </dgm:pt>
    <dgm:pt modelId="{92EDF9BC-09E4-4FBB-9129-50457FFB25C7}" type="sibTrans" cxnId="{E34E7426-BD54-49D7-93EA-13D0B77F6DC3}">
      <dgm:prSet/>
      <dgm:spPr/>
      <dgm:t>
        <a:bodyPr/>
        <a:lstStyle/>
        <a:p>
          <a:endParaRPr lang="en-US" sz="2400"/>
        </a:p>
      </dgm:t>
    </dgm:pt>
    <dgm:pt modelId="{3F763947-12CE-4F72-8502-D4EC81FEE610}" type="pres">
      <dgm:prSet presAssocID="{C672A75A-57DA-4782-85CF-10CF770BC5F2}" presName="linearFlow" presStyleCnt="0">
        <dgm:presLayoutVars>
          <dgm:dir/>
          <dgm:resizeHandles val="exact"/>
        </dgm:presLayoutVars>
      </dgm:prSet>
      <dgm:spPr/>
    </dgm:pt>
    <dgm:pt modelId="{33BD2614-ACF5-4791-BE24-C0EC9ABA846D}" type="pres">
      <dgm:prSet presAssocID="{750DB8AA-5FF8-4420-91A2-7013C5C9CC94}" presName="composite" presStyleCnt="0"/>
      <dgm:spPr/>
    </dgm:pt>
    <dgm:pt modelId="{69DA1B53-D9ED-4A12-B20F-BD1355ABD7B9}" type="pres">
      <dgm:prSet presAssocID="{750DB8AA-5FF8-4420-91A2-7013C5C9CC94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7000" r="-17000"/>
          </a:stretch>
        </a:blipFill>
      </dgm:spPr>
    </dgm:pt>
    <dgm:pt modelId="{07532873-6746-4227-B4A1-291132731CA3}" type="pres">
      <dgm:prSet presAssocID="{750DB8AA-5FF8-4420-91A2-7013C5C9CC94}" presName="txShp" presStyleLbl="node1" presStyleIdx="0" presStyleCnt="2" custScaleX="104525">
        <dgm:presLayoutVars>
          <dgm:bulletEnabled val="1"/>
        </dgm:presLayoutVars>
      </dgm:prSet>
      <dgm:spPr/>
    </dgm:pt>
    <dgm:pt modelId="{B13689AB-DB6B-4317-BCBC-C17F92C74A8F}" type="pres">
      <dgm:prSet presAssocID="{A166F9FC-5A77-4A84-8EBA-9E172C439E44}" presName="spacing" presStyleCnt="0"/>
      <dgm:spPr/>
    </dgm:pt>
    <dgm:pt modelId="{9E0031A2-3409-4505-8C7E-B7B65707492C}" type="pres">
      <dgm:prSet presAssocID="{70D5F1E4-58D1-4456-AD0A-31251BE35DF6}" presName="composite" presStyleCnt="0"/>
      <dgm:spPr/>
    </dgm:pt>
    <dgm:pt modelId="{5B1553E5-674E-4DBB-A47C-DE12869FBC2E}" type="pres">
      <dgm:prSet presAssocID="{70D5F1E4-58D1-4456-AD0A-31251BE35DF6}" presName="imgShp" presStyleLbl="fgImgPlac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39000" r="-39000"/>
          </a:stretch>
        </a:blipFill>
      </dgm:spPr>
    </dgm:pt>
    <dgm:pt modelId="{8CA33F15-4E30-46E7-90E5-A6C791C2D239}" type="pres">
      <dgm:prSet presAssocID="{70D5F1E4-58D1-4456-AD0A-31251BE35DF6}" presName="txShp" presStyleLbl="node1" presStyleIdx="1" presStyleCnt="2">
        <dgm:presLayoutVars>
          <dgm:bulletEnabled val="1"/>
        </dgm:presLayoutVars>
      </dgm:prSet>
      <dgm:spPr/>
    </dgm:pt>
  </dgm:ptLst>
  <dgm:cxnLst>
    <dgm:cxn modelId="{11F03D18-7409-4593-ABF5-BB04250D8093}" srcId="{C672A75A-57DA-4782-85CF-10CF770BC5F2}" destId="{750DB8AA-5FF8-4420-91A2-7013C5C9CC94}" srcOrd="0" destOrd="0" parTransId="{982A4B4E-0031-4BB5-97F2-DB1B7CF8F8D7}" sibTransId="{A166F9FC-5A77-4A84-8EBA-9E172C439E44}"/>
    <dgm:cxn modelId="{E34E7426-BD54-49D7-93EA-13D0B77F6DC3}" srcId="{70D5F1E4-58D1-4456-AD0A-31251BE35DF6}" destId="{505245BC-C4D0-4545-AB2B-CF2CFA2F138A}" srcOrd="0" destOrd="0" parTransId="{7B3D4C08-B731-41C7-8C31-A2AAF910BF1C}" sibTransId="{92EDF9BC-09E4-4FBB-9129-50457FFB25C7}"/>
    <dgm:cxn modelId="{029E0E3E-8F56-472B-8FDC-332DE42A77A6}" type="presOf" srcId="{750DB8AA-5FF8-4420-91A2-7013C5C9CC94}" destId="{07532873-6746-4227-B4A1-291132731CA3}" srcOrd="0" destOrd="0" presId="urn:microsoft.com/office/officeart/2005/8/layout/vList3"/>
    <dgm:cxn modelId="{0D5D076D-6E90-4F1B-9335-BEABBD974A8E}" srcId="{750DB8AA-5FF8-4420-91A2-7013C5C9CC94}" destId="{DA92D1AF-61B4-4E53-A34B-7E6B2B605308}" srcOrd="0" destOrd="0" parTransId="{6C00C285-117E-4710-A44F-BB45212C7A63}" sibTransId="{E04290C7-539D-4D12-B2DC-D1C8B31B7099}"/>
    <dgm:cxn modelId="{4E55EE51-2E23-49A5-AEA6-BBCACA707F36}" type="presOf" srcId="{C672A75A-57DA-4782-85CF-10CF770BC5F2}" destId="{3F763947-12CE-4F72-8502-D4EC81FEE610}" srcOrd="0" destOrd="0" presId="urn:microsoft.com/office/officeart/2005/8/layout/vList3"/>
    <dgm:cxn modelId="{68E6E155-E2F0-486B-9AD0-677E5AA45E28}" type="presOf" srcId="{505245BC-C4D0-4545-AB2B-CF2CFA2F138A}" destId="{8CA33F15-4E30-46E7-90E5-A6C791C2D239}" srcOrd="0" destOrd="1" presId="urn:microsoft.com/office/officeart/2005/8/layout/vList3"/>
    <dgm:cxn modelId="{36C7C183-D977-423C-82EB-80FB9477BE0D}" srcId="{C672A75A-57DA-4782-85CF-10CF770BC5F2}" destId="{70D5F1E4-58D1-4456-AD0A-31251BE35DF6}" srcOrd="1" destOrd="0" parTransId="{F9F98825-8880-4737-90C2-9C87DBE680B9}" sibTransId="{AC3B4FD7-949E-45A4-9650-2BF23EB68E63}"/>
    <dgm:cxn modelId="{7E4ED1D2-5777-46D8-AF4B-BB92123E99A3}" type="presOf" srcId="{70D5F1E4-58D1-4456-AD0A-31251BE35DF6}" destId="{8CA33F15-4E30-46E7-90E5-A6C791C2D239}" srcOrd="0" destOrd="0" presId="urn:microsoft.com/office/officeart/2005/8/layout/vList3"/>
    <dgm:cxn modelId="{EE3C52F4-7055-4500-B0BA-A90F0EAA0991}" type="presOf" srcId="{DA92D1AF-61B4-4E53-A34B-7E6B2B605308}" destId="{07532873-6746-4227-B4A1-291132731CA3}" srcOrd="0" destOrd="1" presId="urn:microsoft.com/office/officeart/2005/8/layout/vList3"/>
    <dgm:cxn modelId="{EAC0D335-EC01-4203-BB5E-3F7D5ED7940E}" type="presParOf" srcId="{3F763947-12CE-4F72-8502-D4EC81FEE610}" destId="{33BD2614-ACF5-4791-BE24-C0EC9ABA846D}" srcOrd="0" destOrd="0" presId="urn:microsoft.com/office/officeart/2005/8/layout/vList3"/>
    <dgm:cxn modelId="{970AEE23-91EA-41BA-8D8A-FCCE12D51043}" type="presParOf" srcId="{33BD2614-ACF5-4791-BE24-C0EC9ABA846D}" destId="{69DA1B53-D9ED-4A12-B20F-BD1355ABD7B9}" srcOrd="0" destOrd="0" presId="urn:microsoft.com/office/officeart/2005/8/layout/vList3"/>
    <dgm:cxn modelId="{6B0F20E7-9DAC-47C2-A015-09CE2F274B53}" type="presParOf" srcId="{33BD2614-ACF5-4791-BE24-C0EC9ABA846D}" destId="{07532873-6746-4227-B4A1-291132731CA3}" srcOrd="1" destOrd="0" presId="urn:microsoft.com/office/officeart/2005/8/layout/vList3"/>
    <dgm:cxn modelId="{334AAEA2-A018-440E-8157-6B3664ACDF41}" type="presParOf" srcId="{3F763947-12CE-4F72-8502-D4EC81FEE610}" destId="{B13689AB-DB6B-4317-BCBC-C17F92C74A8F}" srcOrd="1" destOrd="0" presId="urn:microsoft.com/office/officeart/2005/8/layout/vList3"/>
    <dgm:cxn modelId="{07342B6D-958C-406D-8380-9C6DCD082E86}" type="presParOf" srcId="{3F763947-12CE-4F72-8502-D4EC81FEE610}" destId="{9E0031A2-3409-4505-8C7E-B7B65707492C}" srcOrd="2" destOrd="0" presId="urn:microsoft.com/office/officeart/2005/8/layout/vList3"/>
    <dgm:cxn modelId="{1EB736C5-8B1C-4281-9C30-20357CA18385}" type="presParOf" srcId="{9E0031A2-3409-4505-8C7E-B7B65707492C}" destId="{5B1553E5-674E-4DBB-A47C-DE12869FBC2E}" srcOrd="0" destOrd="0" presId="urn:microsoft.com/office/officeart/2005/8/layout/vList3"/>
    <dgm:cxn modelId="{B748E64F-CA40-4DCB-A925-D981BE03A830}" type="presParOf" srcId="{9E0031A2-3409-4505-8C7E-B7B65707492C}" destId="{8CA33F15-4E30-46E7-90E5-A6C791C2D23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32873-6746-4227-B4A1-291132731CA3}">
      <dsp:nvSpPr>
        <dsp:cNvPr id="0" name=""/>
        <dsp:cNvSpPr/>
      </dsp:nvSpPr>
      <dsp:spPr>
        <a:xfrm rot="10800000">
          <a:off x="2300417" y="453"/>
          <a:ext cx="9054734" cy="164976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7499" tIns="106680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C00000"/>
              </a:solidFill>
              <a:highlight>
                <a:srgbClr val="FFFF00"/>
              </a:highlight>
            </a:rPr>
            <a:t>PRODUSEN (SUPPLIER)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Memaksimalkan</a:t>
          </a:r>
          <a:r>
            <a:rPr lang="en-US" sz="2000" kern="1200" dirty="0"/>
            <a:t> </a:t>
          </a:r>
          <a:r>
            <a:rPr lang="en-US" sz="2000" kern="1200" dirty="0" err="1"/>
            <a:t>keuntungan</a:t>
          </a:r>
          <a:r>
            <a:rPr lang="en-US" sz="2000" kern="1200" dirty="0"/>
            <a:t> (profit) </a:t>
          </a:r>
          <a:r>
            <a:rPr lang="en-US" sz="2000" kern="1200" dirty="0" err="1"/>
            <a:t>dengan</a:t>
          </a:r>
          <a:r>
            <a:rPr lang="en-US" sz="2000" kern="1200" dirty="0"/>
            <a:t> </a:t>
          </a:r>
          <a:r>
            <a:rPr lang="en-US" sz="2000" kern="1200" dirty="0" err="1"/>
            <a:t>mengurangi</a:t>
          </a:r>
          <a:r>
            <a:rPr lang="en-US" sz="2000" kern="1200" dirty="0"/>
            <a:t>/</a:t>
          </a:r>
          <a:r>
            <a:rPr lang="en-US" sz="2000" kern="1200" dirty="0" err="1"/>
            <a:t>menambah</a:t>
          </a:r>
          <a:r>
            <a:rPr lang="en-US" sz="2000" kern="1200" dirty="0"/>
            <a:t> </a:t>
          </a:r>
          <a:r>
            <a:rPr lang="en-US" sz="2000" kern="1200" dirty="0" err="1"/>
            <a:t>biaya</a:t>
          </a:r>
          <a:r>
            <a:rPr lang="en-US" sz="2000" kern="1200" dirty="0"/>
            <a:t> </a:t>
          </a:r>
          <a:r>
            <a:rPr lang="en-US" sz="2000" kern="1200" dirty="0" err="1"/>
            <a:t>produksi</a:t>
          </a:r>
          <a:endParaRPr lang="en-US" sz="2000" kern="1200" dirty="0"/>
        </a:p>
      </dsp:txBody>
      <dsp:txXfrm rot="10800000">
        <a:off x="2712857" y="453"/>
        <a:ext cx="8642294" cy="1649761"/>
      </dsp:txXfrm>
    </dsp:sp>
    <dsp:sp modelId="{69DA1B53-D9ED-4A12-B20F-BD1355ABD7B9}">
      <dsp:nvSpPr>
        <dsp:cNvPr id="0" name=""/>
        <dsp:cNvSpPr/>
      </dsp:nvSpPr>
      <dsp:spPr>
        <a:xfrm>
          <a:off x="1671531" y="453"/>
          <a:ext cx="1649761" cy="164976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A33F15-4E30-46E7-90E5-A6C791C2D239}">
      <dsp:nvSpPr>
        <dsp:cNvPr id="0" name=""/>
        <dsp:cNvSpPr/>
      </dsp:nvSpPr>
      <dsp:spPr>
        <a:xfrm rot="10800000">
          <a:off x="2594409" y="2062654"/>
          <a:ext cx="8662744" cy="164976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7499" tIns="106680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C00000"/>
              </a:solidFill>
              <a:highlight>
                <a:srgbClr val="FFFF00"/>
              </a:highlight>
            </a:rPr>
            <a:t>KONSUMEN (USER)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Memaksimalkan</a:t>
          </a:r>
          <a:r>
            <a:rPr lang="en-US" sz="2000" kern="1200" dirty="0"/>
            <a:t> </a:t>
          </a:r>
          <a:r>
            <a:rPr lang="en-US" sz="2000" kern="1200" dirty="0" err="1"/>
            <a:t>utilitasnya</a:t>
          </a:r>
          <a:r>
            <a:rPr lang="en-US" sz="2000" kern="1200" dirty="0"/>
            <a:t> </a:t>
          </a:r>
          <a:r>
            <a:rPr lang="en-US" sz="2000" kern="1200" dirty="0" err="1"/>
            <a:t>dalam</a:t>
          </a:r>
          <a:r>
            <a:rPr lang="en-US" sz="2000" kern="1200" dirty="0"/>
            <a:t> </a:t>
          </a:r>
          <a:r>
            <a:rPr lang="en-US" sz="2000" kern="1200" dirty="0" err="1"/>
            <a:t>bentuk</a:t>
          </a:r>
          <a:r>
            <a:rPr lang="en-US" sz="2000" kern="1200" dirty="0"/>
            <a:t> </a:t>
          </a:r>
          <a:r>
            <a:rPr lang="en-US" sz="2000" kern="1200" dirty="0" err="1"/>
            <a:t>kepuasan</a:t>
          </a:r>
          <a:r>
            <a:rPr lang="en-US" sz="2000" kern="1200" dirty="0"/>
            <a:t> (satisfaction),</a:t>
          </a:r>
          <a:r>
            <a:rPr lang="en-US" sz="2000" kern="1200" dirty="0" err="1"/>
            <a:t>kesenangan</a:t>
          </a:r>
          <a:r>
            <a:rPr lang="en-US" sz="2000" kern="1200" dirty="0"/>
            <a:t> (pleasure) </a:t>
          </a:r>
          <a:r>
            <a:rPr lang="en-US" sz="2000" kern="1200" dirty="0" err="1"/>
            <a:t>atau</a:t>
          </a:r>
          <a:r>
            <a:rPr lang="en-US" sz="2000" kern="1200" dirty="0"/>
            <a:t> </a:t>
          </a:r>
          <a:r>
            <a:rPr lang="en-US" sz="2000" kern="1200" dirty="0" err="1"/>
            <a:t>kemakmuran</a:t>
          </a:r>
          <a:r>
            <a:rPr lang="en-US" sz="2000" kern="1200" dirty="0"/>
            <a:t> (</a:t>
          </a:r>
          <a:r>
            <a:rPr lang="en-US" sz="2000" kern="1200" dirty="0" err="1"/>
            <a:t>walfare</a:t>
          </a:r>
          <a:r>
            <a:rPr lang="en-US" sz="2000" kern="1200" dirty="0"/>
            <a:t>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Memiliki</a:t>
          </a:r>
          <a:r>
            <a:rPr lang="en-US" sz="2000" kern="1200" dirty="0"/>
            <a:t> </a:t>
          </a:r>
          <a:r>
            <a:rPr lang="en-US" sz="2000" kern="1200" dirty="0" err="1"/>
            <a:t>pilihan</a:t>
          </a:r>
          <a:r>
            <a:rPr lang="en-US" sz="2000" kern="1200" dirty="0"/>
            <a:t> </a:t>
          </a:r>
          <a:r>
            <a:rPr lang="en-US" sz="2000" kern="1200" dirty="0" err="1"/>
            <a:t>berdadsarkan</a:t>
          </a:r>
          <a:r>
            <a:rPr lang="en-US" sz="2000" kern="1200" dirty="0"/>
            <a:t> </a:t>
          </a:r>
          <a:r>
            <a:rPr lang="en-US" sz="2000" kern="1200" dirty="0" err="1"/>
            <a:t>minat</a:t>
          </a:r>
          <a:r>
            <a:rPr lang="en-US" sz="2000" kern="1200" dirty="0"/>
            <a:t>, </a:t>
          </a:r>
          <a:r>
            <a:rPr lang="en-US" sz="2000" kern="1200" dirty="0" err="1"/>
            <a:t>persepsi</a:t>
          </a:r>
          <a:r>
            <a:rPr lang="en-US" sz="2000" kern="1200" dirty="0"/>
            <a:t> </a:t>
          </a:r>
        </a:p>
      </dsp:txBody>
      <dsp:txXfrm rot="10800000">
        <a:off x="3006849" y="2062654"/>
        <a:ext cx="8250304" cy="1649761"/>
      </dsp:txXfrm>
    </dsp:sp>
    <dsp:sp modelId="{5B1553E5-674E-4DBB-A47C-DE12869FBC2E}">
      <dsp:nvSpPr>
        <dsp:cNvPr id="0" name=""/>
        <dsp:cNvSpPr/>
      </dsp:nvSpPr>
      <dsp:spPr>
        <a:xfrm>
          <a:off x="1769529" y="2062654"/>
          <a:ext cx="1649761" cy="164976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DE2AA-7021-4E79-9516-1D858ABA6A17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F9A1-8D9A-40B9-AE1F-0DE94E562F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23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DE2AA-7021-4E79-9516-1D858ABA6A17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5F9A1-8D9A-40B9-AE1F-0DE94E56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0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9600" y="1756229"/>
            <a:ext cx="7518400" cy="1753734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lIns="91440" tIns="45720" rIns="91440" bIns="45720" rtlCol="0" anchor="ctr" anchorCtr="0">
            <a:normAutofit/>
          </a:bodyPr>
          <a:lstStyle/>
          <a:p>
            <a:pPr algn="r">
              <a:spcBef>
                <a:spcPts val="1000"/>
              </a:spcBef>
              <a:buFont typeface="Arial" panose="020B0604020202020204" pitchFamily="34" charset="0"/>
            </a:pPr>
            <a:r>
              <a:rPr lang="en-US" sz="2400" b="1" dirty="0">
                <a:latin typeface="Georgia Pro Cond Black" panose="02040A06050405020203" pitchFamily="18" charset="0"/>
                <a:ea typeface="+mn-ea"/>
                <a:cs typeface="+mn-cs"/>
              </a:rPr>
              <a:t>	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 Pro Cond Black" panose="02040A06050405020203" pitchFamily="18" charset="0"/>
                <a:ea typeface="+mn-ea"/>
                <a:cs typeface="+mn-cs"/>
              </a:rPr>
              <a:t>EKONOMI TRANSPORTASI </a:t>
            </a:r>
            <a:b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 Pro Cond Black" panose="02040A06050405020203" pitchFamily="18" charset="0"/>
                <a:ea typeface="+mn-ea"/>
                <a:cs typeface="+mn-cs"/>
              </a:rPr>
            </a:b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 Pro Cond Black" panose="02040A06050405020203" pitchFamily="18" charset="0"/>
                <a:ea typeface="+mn-ea"/>
                <a:cs typeface="+mn-cs"/>
              </a:rPr>
              <a:t>            (CIV -205)</a:t>
            </a:r>
            <a:endParaRPr lang="en-US" sz="2400" b="1" dirty="0">
              <a:latin typeface="Georgia Pro Cond Black" panose="02040A06050405020203" pitchFamily="18" charset="0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600" y="3703638"/>
            <a:ext cx="7518400" cy="1655762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anchor="ctr" anchorCtr="0"/>
          <a:lstStyle/>
          <a:p>
            <a:r>
              <a:rPr lang="en-US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Georgia Pro Cond Black" panose="02040A06050405020203" pitchFamily="18" charset="0"/>
              </a:rPr>
              <a:t>PERTEMUAN 4</a:t>
            </a:r>
          </a:p>
          <a:p>
            <a:r>
              <a:rPr lang="en-US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Georgia Pro Cond Black" panose="02040A06050405020203" pitchFamily="18" charset="0"/>
              </a:rPr>
              <a:t>PRODUSER DAN CONSUMER SURPLUS</a:t>
            </a:r>
            <a:endParaRPr lang="en-US" b="1" dirty="0">
              <a:latin typeface="Georgia Pro Cond Black" panose="02040A06050405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945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1B4A1E-2A70-460A-94C4-756E182EBB9D}"/>
              </a:ext>
            </a:extLst>
          </p:cNvPr>
          <p:cNvSpPr txBox="1"/>
          <p:nvPr/>
        </p:nvSpPr>
        <p:spPr>
          <a:xfrm>
            <a:off x="5134707" y="801859"/>
            <a:ext cx="2838406" cy="40011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/>
              <a:t>MENENTUKAN NILAI ATP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666C7E-6A2C-4EC1-8690-A3033395AD29}"/>
                  </a:ext>
                </a:extLst>
              </p:cNvPr>
              <p:cNvSpPr txBox="1"/>
              <p:nvPr/>
            </p:nvSpPr>
            <p:spPr>
              <a:xfrm>
                <a:off x="2074207" y="1664677"/>
                <a:ext cx="2740622" cy="63972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𝑨𝑻𝑷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𝒖𝒎𝒖𝒎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666C7E-6A2C-4EC1-8690-A3033395A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207" y="1664677"/>
                <a:ext cx="2740622" cy="6397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3E48B5-1B81-49E4-ADB3-60F44A347925}"/>
                  </a:ext>
                </a:extLst>
              </p:cNvPr>
              <p:cNvSpPr txBox="1"/>
              <p:nvPr/>
            </p:nvSpPr>
            <p:spPr>
              <a:xfrm>
                <a:off x="7377172" y="1664678"/>
                <a:ext cx="3247171" cy="63972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𝑨𝑻𝑷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𝒓𝒆𝒔𝒑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𝒕𝒓𝒊𝒑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𝒓𝒔</m:t>
                              </m:r>
                            </m:sub>
                          </m:s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𝒓𝒔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3E48B5-1B81-49E4-ADB3-60F44A347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172" y="1664678"/>
                <a:ext cx="3247171" cy="6397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C23A5B8-14C6-45CA-B9C8-D5F74A13DA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981750"/>
              </p:ext>
            </p:extLst>
          </p:nvPr>
        </p:nvGraphicFramePr>
        <p:xfrm>
          <a:off x="1628727" y="2610832"/>
          <a:ext cx="5053427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421">
                  <a:extLst>
                    <a:ext uri="{9D8B030D-6E8A-4147-A177-3AD203B41FA5}">
                      <a16:colId xmlns:a16="http://schemas.microsoft.com/office/drawing/2014/main" val="295989663"/>
                    </a:ext>
                  </a:extLst>
                </a:gridCol>
                <a:gridCol w="221212">
                  <a:extLst>
                    <a:ext uri="{9D8B030D-6E8A-4147-A177-3AD203B41FA5}">
                      <a16:colId xmlns:a16="http://schemas.microsoft.com/office/drawing/2014/main" val="1351711865"/>
                    </a:ext>
                  </a:extLst>
                </a:gridCol>
                <a:gridCol w="4316794">
                  <a:extLst>
                    <a:ext uri="{9D8B030D-6E8A-4147-A177-3AD203B41FA5}">
                      <a16:colId xmlns:a16="http://schemas.microsoft.com/office/drawing/2014/main" val="16692937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1800" b="0" baseline="-25000" dirty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pendapatan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keluarga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per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bulan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Rp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Kel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Bulan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345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800" b="0" baseline="-25000" dirty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Persentase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pendapatan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transportasi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per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bulan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total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Pendapatan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keluarga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17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800" b="0" baseline="-25000" dirty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Persentase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angkutan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Pendapatan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transportasi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keluarga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per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bulan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396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800" b="0" baseline="-25000" dirty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panjang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perjalanan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keluarga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per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bulan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per trip (trip/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kel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bulan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559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06569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457DA05-8772-47AC-AFB4-16DF7E3AF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621307"/>
              </p:ext>
            </p:extLst>
          </p:nvPr>
        </p:nvGraphicFramePr>
        <p:xfrm>
          <a:off x="6873632" y="2610832"/>
          <a:ext cx="5053427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208">
                  <a:extLst>
                    <a:ext uri="{9D8B030D-6E8A-4147-A177-3AD203B41FA5}">
                      <a16:colId xmlns:a16="http://schemas.microsoft.com/office/drawing/2014/main" val="295989663"/>
                    </a:ext>
                  </a:extLst>
                </a:gridCol>
                <a:gridCol w="422031">
                  <a:extLst>
                    <a:ext uri="{9D8B030D-6E8A-4147-A177-3AD203B41FA5}">
                      <a16:colId xmlns:a16="http://schemas.microsoft.com/office/drawing/2014/main" val="1351711865"/>
                    </a:ext>
                  </a:extLst>
                </a:gridCol>
                <a:gridCol w="3641188">
                  <a:extLst>
                    <a:ext uri="{9D8B030D-6E8A-4147-A177-3AD203B41FA5}">
                      <a16:colId xmlns:a16="http://schemas.microsoft.com/office/drawing/2014/main" val="16692937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solidFill>
                            <a:schemeClr val="tx1"/>
                          </a:solidFill>
                        </a:rPr>
                        <a:t>ATP</a:t>
                      </a:r>
                      <a:r>
                        <a:rPr lang="en-US" sz="1800" b="0" baseline="-25000" dirty="0" err="1">
                          <a:solidFill>
                            <a:schemeClr val="tx1"/>
                          </a:solidFill>
                        </a:rPr>
                        <a:t>resp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pendapatan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keluarga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per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bulan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Rp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Kel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Bulan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345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1800" b="0" baseline="-25000" dirty="0" err="1">
                          <a:solidFill>
                            <a:schemeClr val="tx1"/>
                          </a:solidFill>
                        </a:rPr>
                        <a:t>rs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Pendapatan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responden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per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bulan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17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800" b="0" baseline="-25000" dirty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Persentase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pendapatan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transportasi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per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bulan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pendapatan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responden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396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800" b="0" baseline="-25000" dirty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Persentase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angkutan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pendapatan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transportasi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559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800" b="0" baseline="-25000" dirty="0" err="1">
                          <a:solidFill>
                            <a:schemeClr val="tx1"/>
                          </a:solidFill>
                        </a:rPr>
                        <a:t>rs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 Panjang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perjalanan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[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bulan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per trip (trip/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resp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bulan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065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9883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CB5C4A-6D98-43AC-9ED3-ABDBEB1B0556}"/>
              </a:ext>
            </a:extLst>
          </p:cNvPr>
          <p:cNvSpPr/>
          <p:nvPr/>
        </p:nvSpPr>
        <p:spPr>
          <a:xfrm>
            <a:off x="1683433" y="1122291"/>
            <a:ext cx="9626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Dan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dengan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menggunakan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metode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travel cost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individual ATP yang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dapat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diterima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oleh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pengguna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jasa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adalah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: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CFF2AB-EB9C-427B-81B9-C72C7B2448F7}"/>
                  </a:ext>
                </a:extLst>
              </p:cNvPr>
              <p:cNvSpPr txBox="1"/>
              <p:nvPr/>
            </p:nvSpPr>
            <p:spPr>
              <a:xfrm>
                <a:off x="4472414" y="2593146"/>
                <a:ext cx="2867645" cy="57618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𝑨𝑻𝑷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𝒊𝒏𝒅𝒊𝒗𝒊𝒅𝒖𝒂𝒍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∗%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CFF2AB-EB9C-427B-81B9-C72C7B2448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414" y="2593146"/>
                <a:ext cx="2867645" cy="5761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3CF87D95-B5E9-4527-A9F6-C4AD70494072}"/>
              </a:ext>
            </a:extLst>
          </p:cNvPr>
          <p:cNvSpPr/>
          <p:nvPr/>
        </p:nvSpPr>
        <p:spPr>
          <a:xfrm>
            <a:off x="1888648" y="368867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	=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Penghasilan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%T</a:t>
            </a:r>
            <a:r>
              <a:rPr lang="it-IT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 	= Persentase dari penghasilan untuk travel cost 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D 	=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Frekuensi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perjalanan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260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1B4A1E-2A70-460A-94C4-756E182EBB9D}"/>
              </a:ext>
            </a:extLst>
          </p:cNvPr>
          <p:cNvSpPr txBox="1"/>
          <p:nvPr/>
        </p:nvSpPr>
        <p:spPr>
          <a:xfrm>
            <a:off x="5134707" y="801859"/>
            <a:ext cx="2935419" cy="40011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/>
              <a:t>MENENTUKAN NILAI WTP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4E97CC-1867-477D-AE59-33F575ADA94E}"/>
              </a:ext>
            </a:extLst>
          </p:cNvPr>
          <p:cNvSpPr/>
          <p:nvPr/>
        </p:nvSpPr>
        <p:spPr>
          <a:xfrm>
            <a:off x="1570892" y="1691530"/>
            <a:ext cx="91205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Nilai WTP yang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diperoleh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dari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masing-masing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responden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yaitu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berupa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nilai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maksimum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yang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bersedia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dibayarkan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oleh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responden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untuk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tarif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angkutan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jasa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transportasi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diolah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untuk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mendapatkan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nilai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rata-rata (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mean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dari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nilai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WTP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tersebut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dengan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rumus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: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063A17-CF32-46D3-88CF-CE60A6C0C2B5}"/>
                  </a:ext>
                </a:extLst>
              </p:cNvPr>
              <p:cNvSpPr txBox="1"/>
              <p:nvPr/>
            </p:nvSpPr>
            <p:spPr>
              <a:xfrm>
                <a:off x="4514617" y="3596811"/>
                <a:ext cx="2749663" cy="61773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𝑴𝑾𝑻𝑷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𝑾𝑻𝑷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063A17-CF32-46D3-88CF-CE60A6C0C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617" y="3596811"/>
                <a:ext cx="2749663" cy="6177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3863978E-A191-4812-A707-209AE367CB1C}"/>
              </a:ext>
            </a:extLst>
          </p:cNvPr>
          <p:cNvSpPr/>
          <p:nvPr/>
        </p:nvSpPr>
        <p:spPr>
          <a:xfrm>
            <a:off x="1974126" y="451688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MWTP 	= Rata-rata WTP 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n 	=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Ukuran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sampel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nn-NO" dirty="0">
                <a:solidFill>
                  <a:srgbClr val="000000"/>
                </a:solidFill>
                <a:latin typeface="Times New Roman" panose="02020603050405020304" pitchFamily="18" charset="0"/>
              </a:rPr>
              <a:t>WTPi 	= Nilai WTP maksimum responden ke 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88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Pentagon 4">
            <a:extLst>
              <a:ext uri="{FF2B5EF4-FFF2-40B4-BE49-F238E27FC236}">
                <a16:creationId xmlns:a16="http://schemas.microsoft.com/office/drawing/2014/main" id="{E9EF3FAE-08B9-4512-B4BB-DDD787910D44}"/>
              </a:ext>
            </a:extLst>
          </p:cNvPr>
          <p:cNvSpPr/>
          <p:nvPr/>
        </p:nvSpPr>
        <p:spPr>
          <a:xfrm rot="16200000">
            <a:off x="3563815" y="-365760"/>
            <a:ext cx="1448972" cy="3896750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3369F9-D340-428B-986A-D20F5B61C6FE}"/>
              </a:ext>
            </a:extLst>
          </p:cNvPr>
          <p:cNvSpPr txBox="1"/>
          <p:nvPr/>
        </p:nvSpPr>
        <p:spPr>
          <a:xfrm>
            <a:off x="2339926" y="1597464"/>
            <a:ext cx="3896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Zona </a:t>
            </a:r>
            <a:r>
              <a:rPr lang="en-US" b="1" dirty="0" err="1"/>
              <a:t>subsidi</a:t>
            </a:r>
            <a:r>
              <a:rPr lang="en-US" b="1" dirty="0"/>
              <a:t> agar </a:t>
            </a:r>
            <a:r>
              <a:rPr lang="en-US" b="1" dirty="0" err="1"/>
              <a:t>tarif</a:t>
            </a:r>
            <a:r>
              <a:rPr lang="en-US" b="1" dirty="0"/>
              <a:t> yang </a:t>
            </a:r>
            <a:r>
              <a:rPr lang="en-US" b="1" dirty="0" err="1"/>
              <a:t>berlaku</a:t>
            </a:r>
            <a:r>
              <a:rPr lang="en-US" b="1" dirty="0"/>
              <a:t> </a:t>
            </a:r>
            <a:r>
              <a:rPr lang="en-US" b="1" dirty="0" err="1"/>
              <a:t>maksimal</a:t>
            </a:r>
            <a:r>
              <a:rPr lang="en-US" b="1" dirty="0"/>
              <a:t> = ATP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8934B7-0282-4624-8D80-3B1A17F4ABD5}"/>
              </a:ext>
            </a:extLst>
          </p:cNvPr>
          <p:cNvSpPr/>
          <p:nvPr/>
        </p:nvSpPr>
        <p:spPr>
          <a:xfrm>
            <a:off x="2339926" y="2307101"/>
            <a:ext cx="3896750" cy="128016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B55351-9CFE-4AB6-B74D-5C1854325B06}"/>
              </a:ext>
            </a:extLst>
          </p:cNvPr>
          <p:cNvSpPr txBox="1"/>
          <p:nvPr/>
        </p:nvSpPr>
        <p:spPr>
          <a:xfrm>
            <a:off x="2339926" y="2521466"/>
            <a:ext cx="3896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Zona </a:t>
            </a:r>
            <a:r>
              <a:rPr lang="en-US" b="1" dirty="0" err="1"/>
              <a:t>keleluasaan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Penentu</a:t>
            </a:r>
            <a:r>
              <a:rPr lang="en-US" b="1" dirty="0"/>
              <a:t> </a:t>
            </a:r>
            <a:r>
              <a:rPr lang="en-US" b="1" dirty="0" err="1"/>
              <a:t>tarif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perbaikan</a:t>
            </a:r>
            <a:r>
              <a:rPr lang="en-US" b="1" dirty="0"/>
              <a:t> </a:t>
            </a:r>
            <a:r>
              <a:rPr lang="en-US" b="1" dirty="0" err="1"/>
              <a:t>tingkat</a:t>
            </a:r>
            <a:r>
              <a:rPr lang="en-US" b="1" dirty="0"/>
              <a:t> </a:t>
            </a:r>
            <a:r>
              <a:rPr lang="en-US" b="1" dirty="0" err="1"/>
              <a:t>pelayanan</a:t>
            </a:r>
            <a:r>
              <a:rPr lang="en-US" b="1" dirty="0"/>
              <a:t> 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C3A2D60C-265D-479E-BFC7-05D7F79D14B2}"/>
              </a:ext>
            </a:extLst>
          </p:cNvPr>
          <p:cNvSpPr/>
          <p:nvPr/>
        </p:nvSpPr>
        <p:spPr>
          <a:xfrm rot="5400000">
            <a:off x="3380935" y="2546253"/>
            <a:ext cx="1814732" cy="3896750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99E848-CBDE-4D9F-BC83-9FFF9D85A1E3}"/>
              </a:ext>
            </a:extLst>
          </p:cNvPr>
          <p:cNvSpPr txBox="1"/>
          <p:nvPr/>
        </p:nvSpPr>
        <p:spPr>
          <a:xfrm>
            <a:off x="2339926" y="3621708"/>
            <a:ext cx="3896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Zona </a:t>
            </a:r>
            <a:r>
              <a:rPr lang="en-US" b="1" dirty="0" err="1"/>
              <a:t>keleluasaan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Penentu</a:t>
            </a:r>
            <a:r>
              <a:rPr lang="en-US" b="1" dirty="0"/>
              <a:t> </a:t>
            </a:r>
            <a:r>
              <a:rPr lang="en-US" b="1" dirty="0" err="1"/>
              <a:t>tarif</a:t>
            </a:r>
            <a:r>
              <a:rPr lang="en-US" b="1" dirty="0"/>
              <a:t> ideal </a:t>
            </a:r>
            <a:r>
              <a:rPr lang="en-US" b="1" dirty="0" err="1"/>
              <a:t>tanpa</a:t>
            </a:r>
            <a:r>
              <a:rPr lang="en-US" b="1" dirty="0"/>
              <a:t> </a:t>
            </a:r>
            <a:r>
              <a:rPr lang="en-US" b="1" dirty="0" err="1"/>
              <a:t>perbaikan</a:t>
            </a:r>
            <a:r>
              <a:rPr lang="en-US" b="1" dirty="0"/>
              <a:t> </a:t>
            </a:r>
            <a:r>
              <a:rPr lang="en-US" b="1" dirty="0" err="1"/>
              <a:t>tingkat</a:t>
            </a:r>
            <a:r>
              <a:rPr lang="en-US" b="1" dirty="0"/>
              <a:t> </a:t>
            </a:r>
            <a:r>
              <a:rPr lang="en-US" b="1" dirty="0" err="1"/>
              <a:t>pelayanan</a:t>
            </a:r>
            <a:r>
              <a:rPr lang="en-US" b="1" dirty="0"/>
              <a:t> </a:t>
            </a:r>
            <a:r>
              <a:rPr lang="en-US" b="1" dirty="0" err="1"/>
              <a:t>sampai</a:t>
            </a:r>
            <a:r>
              <a:rPr lang="en-US" b="1" dirty="0"/>
              <a:t> </a:t>
            </a:r>
            <a:r>
              <a:rPr lang="en-US" b="1" dirty="0" err="1"/>
              <a:t>batas</a:t>
            </a:r>
            <a:r>
              <a:rPr lang="en-US" b="1" dirty="0"/>
              <a:t> </a:t>
            </a:r>
            <a:r>
              <a:rPr lang="en-US" b="1" dirty="0" err="1"/>
              <a:t>nilai</a:t>
            </a:r>
            <a:r>
              <a:rPr lang="en-US" b="1" dirty="0"/>
              <a:t> WTP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D491F7-92FA-4B06-B5AD-5127F2301E0F}"/>
              </a:ext>
            </a:extLst>
          </p:cNvPr>
          <p:cNvCxnSpPr>
            <a:cxnSpLocks/>
          </p:cNvCxnSpPr>
          <p:nvPr/>
        </p:nvCxnSpPr>
        <p:spPr>
          <a:xfrm>
            <a:off x="4288301" y="2307101"/>
            <a:ext cx="358960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002133-0D6D-4E77-B1E2-AA31158D6BC1}"/>
              </a:ext>
            </a:extLst>
          </p:cNvPr>
          <p:cNvCxnSpPr>
            <a:cxnSpLocks/>
          </p:cNvCxnSpPr>
          <p:nvPr/>
        </p:nvCxnSpPr>
        <p:spPr>
          <a:xfrm>
            <a:off x="4301196" y="3587262"/>
            <a:ext cx="358960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536D97A7-61B6-4B08-90B3-AA6622B6534F}"/>
              </a:ext>
            </a:extLst>
          </p:cNvPr>
          <p:cNvSpPr/>
          <p:nvPr/>
        </p:nvSpPr>
        <p:spPr>
          <a:xfrm>
            <a:off x="7890803" y="2054469"/>
            <a:ext cx="1378633" cy="505264"/>
          </a:xfrm>
          <a:prstGeom prst="rect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ATP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8BD280-43A8-4F7D-8B07-8816B1B27E4E}"/>
              </a:ext>
            </a:extLst>
          </p:cNvPr>
          <p:cNvSpPr/>
          <p:nvPr/>
        </p:nvSpPr>
        <p:spPr>
          <a:xfrm>
            <a:off x="7890803" y="3334630"/>
            <a:ext cx="1378633" cy="505264"/>
          </a:xfrm>
          <a:prstGeom prst="rect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WTP</a:t>
            </a:r>
          </a:p>
        </p:txBody>
      </p:sp>
    </p:spTree>
    <p:extLst>
      <p:ext uri="{BB962C8B-B14F-4D97-AF65-F5344CB8AC3E}">
        <p14:creationId xmlns:p14="http://schemas.microsoft.com/office/powerpoint/2010/main" val="2322305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2"/>
          <p:cNvSpPr/>
          <p:nvPr/>
        </p:nvSpPr>
        <p:spPr>
          <a:xfrm>
            <a:off x="1704110" y="463798"/>
            <a:ext cx="10130971" cy="696686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/>
              <a:t>Interaksi</a:t>
            </a:r>
            <a:r>
              <a:rPr lang="en-US" sz="3200" b="1" dirty="0"/>
              <a:t> </a:t>
            </a:r>
            <a:r>
              <a:rPr lang="en-US" sz="3200" b="1" dirty="0" err="1"/>
              <a:t>permintaan</a:t>
            </a:r>
            <a:r>
              <a:rPr lang="en-US" sz="3200" b="1" dirty="0"/>
              <a:t>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penawaran</a:t>
            </a:r>
            <a:endParaRPr lang="en-US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B7228A-74E2-4F9A-8705-017C3DB7761C}"/>
              </a:ext>
            </a:extLst>
          </p:cNvPr>
          <p:cNvSpPr txBox="1"/>
          <p:nvPr/>
        </p:nvSpPr>
        <p:spPr>
          <a:xfrm>
            <a:off x="1252024" y="1297194"/>
            <a:ext cx="9973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Interaksi</a:t>
            </a:r>
            <a:r>
              <a:rPr lang="en-US" sz="2400" dirty="0"/>
              <a:t> </a:t>
            </a:r>
            <a:r>
              <a:rPr lang="en-US" sz="2400" dirty="0" err="1"/>
              <a:t>permintaan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penawaran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model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(</a:t>
            </a:r>
            <a:r>
              <a:rPr lang="en-US" sz="2400" i="1" dirty="0"/>
              <a:t>market structure model</a:t>
            </a:r>
            <a:r>
              <a:rPr lang="en-US" sz="2400" dirty="0"/>
              <a:t>), yang </a:t>
            </a:r>
            <a:r>
              <a:rPr lang="en-US" sz="2400" dirty="0" err="1"/>
              <a:t>dipengaruhi</a:t>
            </a:r>
            <a:r>
              <a:rPr lang="en-US" sz="2400" dirty="0"/>
              <a:t> :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A4D635F-E78C-497B-B02D-94AFA6CD9F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827395"/>
              </p:ext>
            </p:extLst>
          </p:nvPr>
        </p:nvGraphicFramePr>
        <p:xfrm>
          <a:off x="-182880" y="2118093"/>
          <a:ext cx="13026684" cy="3712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3074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2"/>
          <p:cNvSpPr/>
          <p:nvPr/>
        </p:nvSpPr>
        <p:spPr>
          <a:xfrm>
            <a:off x="1704110" y="463798"/>
            <a:ext cx="10130971" cy="696686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/>
              <a:t>KONSEP “</a:t>
            </a:r>
            <a:r>
              <a:rPr lang="en-US" sz="3200" b="1" i="1" dirty="0">
                <a:solidFill>
                  <a:srgbClr val="C00000"/>
                </a:solidFill>
              </a:rPr>
              <a:t>SURPLUS</a:t>
            </a:r>
            <a:r>
              <a:rPr lang="en-US" sz="3200" b="1" dirty="0"/>
              <a:t>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B786A4-D7C8-462A-8F40-A2AF789772D2}"/>
              </a:ext>
            </a:extLst>
          </p:cNvPr>
          <p:cNvSpPr txBox="1"/>
          <p:nvPr/>
        </p:nvSpPr>
        <p:spPr>
          <a:xfrm>
            <a:off x="1589649" y="1617785"/>
            <a:ext cx="7087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Banyak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evaluasi</a:t>
            </a:r>
            <a:r>
              <a:rPr lang="en-US" sz="2400" dirty="0"/>
              <a:t> </a:t>
            </a:r>
            <a:r>
              <a:rPr lang="en-US" sz="2400" b="1" dirty="0" err="1"/>
              <a:t>proyek</a:t>
            </a:r>
            <a:r>
              <a:rPr lang="en-US" sz="2400" b="1" dirty="0"/>
              <a:t> </a:t>
            </a:r>
            <a:r>
              <a:rPr lang="en-US" sz="2400" b="1" dirty="0" err="1"/>
              <a:t>transportasi</a:t>
            </a:r>
            <a:endParaRPr lang="en-US" sz="2400" b="1" dirty="0"/>
          </a:p>
        </p:txBody>
      </p:sp>
      <p:pic>
        <p:nvPicPr>
          <p:cNvPr id="1026" name="Picture 2" descr="Image result for surplus">
            <a:extLst>
              <a:ext uri="{FF2B5EF4-FFF2-40B4-BE49-F238E27FC236}">
                <a16:creationId xmlns:a16="http://schemas.microsoft.com/office/drawing/2014/main" id="{35703014-A8F3-4574-8922-7BB3FC684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812" y="1635564"/>
            <a:ext cx="2342607" cy="206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DCC559-FB78-460C-87AD-A261EFDA0560}"/>
              </a:ext>
            </a:extLst>
          </p:cNvPr>
          <p:cNvSpPr txBox="1"/>
          <p:nvPr/>
        </p:nvSpPr>
        <p:spPr>
          <a:xfrm>
            <a:off x="1589648" y="2256031"/>
            <a:ext cx="6956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err="1"/>
              <a:t>Dalam</a:t>
            </a:r>
            <a:r>
              <a:rPr lang="en-US" sz="2400" dirty="0"/>
              <a:t> PROYEK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b="1" dirty="0">
                <a:highlight>
                  <a:srgbClr val="FFFF00"/>
                </a:highlight>
              </a:rPr>
              <a:t>“</a:t>
            </a:r>
            <a:r>
              <a:rPr lang="en-US" sz="2400" b="1" dirty="0" err="1">
                <a:highlight>
                  <a:srgbClr val="FFFF00"/>
                </a:highlight>
              </a:rPr>
              <a:t>Biaya</a:t>
            </a:r>
            <a:r>
              <a:rPr lang="en-US" sz="2400" b="1" dirty="0">
                <a:highlight>
                  <a:srgbClr val="FFFF00"/>
                </a:highlight>
              </a:rPr>
              <a:t>”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b="1" dirty="0">
                <a:highlight>
                  <a:srgbClr val="FFFF00"/>
                </a:highlight>
              </a:rPr>
              <a:t>“</a:t>
            </a:r>
            <a:r>
              <a:rPr lang="en-US" sz="2400" b="1" dirty="0" err="1">
                <a:highlight>
                  <a:srgbClr val="FFFF00"/>
                </a:highlight>
              </a:rPr>
              <a:t>keuntungan</a:t>
            </a:r>
            <a:r>
              <a:rPr lang="en-US" sz="2400" b="1" dirty="0">
                <a:highlight>
                  <a:srgbClr val="FFFF00"/>
                </a:highlight>
              </a:rPr>
              <a:t>”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DC78CE-9CB4-41C2-9B93-FC2736AC2BE8}"/>
              </a:ext>
            </a:extLst>
          </p:cNvPr>
          <p:cNvSpPr txBox="1"/>
          <p:nvPr/>
        </p:nvSpPr>
        <p:spPr>
          <a:xfrm>
            <a:off x="2166377" y="3228944"/>
            <a:ext cx="593367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SELISIH BIAYA DAN KEUNTUNGAN = SURPLUS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07D014-7DA2-489F-8C32-F44546AC6F33}"/>
              </a:ext>
            </a:extLst>
          </p:cNvPr>
          <p:cNvSpPr txBox="1"/>
          <p:nvPr/>
        </p:nvSpPr>
        <p:spPr>
          <a:xfrm>
            <a:off x="1589649" y="3909469"/>
            <a:ext cx="96645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pemikiran</a:t>
            </a:r>
            <a:r>
              <a:rPr lang="en-US" sz="2400" dirty="0"/>
              <a:t> surplus </a:t>
            </a:r>
            <a:r>
              <a:rPr lang="en-US" sz="2400" dirty="0" err="1"/>
              <a:t>berkaitan</a:t>
            </a:r>
            <a:r>
              <a:rPr lang="en-US" sz="2400" dirty="0"/>
              <a:t> </a:t>
            </a:r>
            <a:r>
              <a:rPr lang="en-US" sz="2400" dirty="0" err="1"/>
              <a:t>erat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pengertian</a:t>
            </a:r>
            <a:r>
              <a:rPr lang="en-US" sz="2400" dirty="0"/>
              <a:t> </a:t>
            </a:r>
            <a:r>
              <a:rPr lang="en-US" sz="2400" u="sng" dirty="0" err="1"/>
              <a:t>utilitas</a:t>
            </a:r>
            <a:r>
              <a:rPr lang="en-US" sz="2400" u="sng" dirty="0"/>
              <a:t> (</a:t>
            </a:r>
            <a:r>
              <a:rPr lang="en-US" sz="2400" i="1" u="sng" dirty="0"/>
              <a:t>utility</a:t>
            </a:r>
            <a:r>
              <a:rPr lang="en-US" sz="2400" u="sng" dirty="0"/>
              <a:t>)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kegiatan,yaitu</a:t>
            </a:r>
            <a:r>
              <a:rPr lang="en-US" sz="2400" dirty="0"/>
              <a:t>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kepuasan</a:t>
            </a:r>
            <a:r>
              <a:rPr lang="en-US" sz="2400" dirty="0"/>
              <a:t> yang </a:t>
            </a:r>
            <a:r>
              <a:rPr lang="en-US" sz="2400" dirty="0" err="1"/>
              <a:t>diperoleh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individu-individu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yang </a:t>
            </a:r>
            <a:r>
              <a:rPr lang="en-US" sz="2400" dirty="0" err="1"/>
              <a:t>dilakukannya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err="1"/>
              <a:t>Utilitas</a:t>
            </a:r>
            <a:r>
              <a:rPr lang="en-US" sz="2400" dirty="0"/>
              <a:t> yang </a:t>
            </a:r>
            <a:r>
              <a:rPr lang="en-US" sz="2400" dirty="0" err="1"/>
              <a:t>dirasakan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harga</a:t>
            </a:r>
            <a:r>
              <a:rPr lang="en-US" sz="2400" dirty="0"/>
              <a:t> yang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dibayarkan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6681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56A2ADCE-0CB0-42CA-9E93-19E19A01A5C9}"/>
              </a:ext>
            </a:extLst>
          </p:cNvPr>
          <p:cNvSpPr txBox="1"/>
          <p:nvPr/>
        </p:nvSpPr>
        <p:spPr>
          <a:xfrm>
            <a:off x="1477108" y="886265"/>
            <a:ext cx="10283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err="1"/>
              <a:t>Penilaian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utilitas</a:t>
            </a:r>
            <a:r>
              <a:rPr lang="en-US" sz="2400" dirty="0"/>
              <a:t> </a:t>
            </a:r>
            <a:r>
              <a:rPr lang="en-US" sz="2400" dirty="0" err="1"/>
              <a:t>berhubungan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obyek</a:t>
            </a:r>
            <a:r>
              <a:rPr lang="en-US" sz="2400" dirty="0"/>
              <a:t> yang </a:t>
            </a:r>
            <a:r>
              <a:rPr lang="en-US" sz="2400" dirty="0" err="1"/>
              <a:t>bersangkutan</a:t>
            </a:r>
            <a:r>
              <a:rPr lang="en-US" sz="2400" dirty="0"/>
              <a:t>,  </a:t>
            </a:r>
            <a:r>
              <a:rPr lang="en-US" sz="2400" dirty="0" err="1"/>
              <a:t>dimana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:</a:t>
            </a:r>
            <a:endParaRPr lang="en-US" sz="2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057850-860D-43E4-A040-6823AE370E5A}"/>
              </a:ext>
            </a:extLst>
          </p:cNvPr>
          <p:cNvSpPr txBox="1"/>
          <p:nvPr/>
        </p:nvSpPr>
        <p:spPr>
          <a:xfrm>
            <a:off x="1908517" y="1868659"/>
            <a:ext cx="10283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en-US" sz="2400" b="1" dirty="0">
                <a:cs typeface="Times New Roman" panose="02020603050405020304" pitchFamily="18" charset="0"/>
              </a:rPr>
              <a:t>Nilai </a:t>
            </a:r>
            <a:r>
              <a:rPr lang="en-US" sz="2400" b="1" dirty="0" err="1">
                <a:cs typeface="Times New Roman" panose="02020603050405020304" pitchFamily="18" charset="0"/>
              </a:rPr>
              <a:t>dalam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penggunaan</a:t>
            </a:r>
            <a:r>
              <a:rPr lang="en-US" sz="2400" b="1" dirty="0"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cs typeface="Times New Roman" panose="02020603050405020304" pitchFamily="18" charset="0"/>
              </a:rPr>
              <a:t>kapasitas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dari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suatu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obyek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untuk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memuaskan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suatu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keinginan</a:t>
            </a:r>
            <a:endParaRPr lang="en-US" sz="2400" b="1" dirty="0"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lphaLcPeriod"/>
            </a:pPr>
            <a:r>
              <a:rPr lang="en-US" sz="2400" b="1" dirty="0">
                <a:cs typeface="Times New Roman" panose="02020603050405020304" pitchFamily="18" charset="0"/>
              </a:rPr>
              <a:t>Nilai </a:t>
            </a:r>
            <a:r>
              <a:rPr lang="en-US" sz="2400" b="1" dirty="0" err="1">
                <a:cs typeface="Times New Roman" panose="02020603050405020304" pitchFamily="18" charset="0"/>
              </a:rPr>
              <a:t>pertukaran</a:t>
            </a:r>
            <a:r>
              <a:rPr lang="en-US" sz="2400" b="1" dirty="0"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cs typeface="Times New Roman" panose="02020603050405020304" pitchFamily="18" charset="0"/>
              </a:rPr>
              <a:t>harga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pasar</a:t>
            </a:r>
            <a:r>
              <a:rPr lang="en-US" sz="2400" dirty="0">
                <a:cs typeface="Times New Roman" panose="02020603050405020304" pitchFamily="18" charset="0"/>
              </a:rPr>
              <a:t> (</a:t>
            </a:r>
            <a:r>
              <a:rPr lang="en-US" sz="2400" i="1" dirty="0">
                <a:cs typeface="Times New Roman" panose="02020603050405020304" pitchFamily="18" charset="0"/>
              </a:rPr>
              <a:t>market price</a:t>
            </a:r>
            <a:r>
              <a:rPr lang="en-US" sz="2400" dirty="0"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cs typeface="Times New Roman" panose="02020603050405020304" pitchFamily="18" charset="0"/>
              </a:rPr>
              <a:t>itu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sendiri</a:t>
            </a:r>
            <a:endParaRPr lang="en-US" sz="2400" b="1" dirty="0"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9B5087-C983-4E13-BA32-FD98A4D49128}"/>
              </a:ext>
            </a:extLst>
          </p:cNvPr>
          <p:cNvSpPr txBox="1"/>
          <p:nvPr/>
        </p:nvSpPr>
        <p:spPr>
          <a:xfrm>
            <a:off x="4422048" y="3643532"/>
            <a:ext cx="3347904" cy="52322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</a:rPr>
              <a:t>Utilitas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  <a:sym typeface="Symbol" panose="05050102010706020507" pitchFamily="18" charset="2"/>
              </a:rPr>
              <a:t> </a:t>
            </a:r>
            <a:r>
              <a:rPr lang="en-US" sz="2800" b="1" dirty="0" err="1">
                <a:solidFill>
                  <a:srgbClr val="C00000"/>
                </a:solidFill>
                <a:sym typeface="Symbol" panose="05050102010706020507" pitchFamily="18" charset="2"/>
              </a:rPr>
              <a:t>harga</a:t>
            </a:r>
            <a:r>
              <a:rPr lang="en-US" sz="2800" b="1" dirty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Symbol" panose="05050102010706020507" pitchFamily="18" charset="2"/>
              </a:rPr>
              <a:t>pasar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530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9F5967-339E-41C6-BD0F-DD900429F970}"/>
              </a:ext>
            </a:extLst>
          </p:cNvPr>
          <p:cNvSpPr txBox="1"/>
          <p:nvPr/>
        </p:nvSpPr>
        <p:spPr>
          <a:xfrm>
            <a:off x="1547446" y="1055077"/>
            <a:ext cx="9791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 :</a:t>
            </a:r>
          </a:p>
          <a:p>
            <a:r>
              <a:rPr lang="en-US" sz="2400" dirty="0" err="1"/>
              <a:t>Seorang</a:t>
            </a:r>
            <a:r>
              <a:rPr lang="en-US" sz="2400" dirty="0"/>
              <a:t> </a:t>
            </a:r>
            <a:r>
              <a:rPr lang="en-US" sz="2400" dirty="0" err="1"/>
              <a:t>pelanggan</a:t>
            </a:r>
            <a:r>
              <a:rPr lang="en-US" sz="2400" dirty="0"/>
              <a:t> </a:t>
            </a:r>
            <a:r>
              <a:rPr lang="en-US" sz="2400" dirty="0" err="1"/>
              <a:t>bis</a:t>
            </a:r>
            <a:r>
              <a:rPr lang="en-US" sz="2400" dirty="0"/>
              <a:t> </a:t>
            </a:r>
            <a:r>
              <a:rPr lang="en-US" sz="2400" dirty="0" err="1"/>
              <a:t>membayar</a:t>
            </a:r>
            <a:r>
              <a:rPr lang="en-US" sz="2400" dirty="0"/>
              <a:t> </a:t>
            </a:r>
            <a:r>
              <a:rPr lang="en-US" sz="2400" dirty="0" err="1"/>
              <a:t>tiket</a:t>
            </a:r>
            <a:r>
              <a:rPr lang="en-US" sz="2400" dirty="0"/>
              <a:t> </a:t>
            </a:r>
            <a:r>
              <a:rPr lang="en-US" sz="2400" dirty="0" err="1"/>
              <a:t>sebersar</a:t>
            </a:r>
            <a:r>
              <a:rPr lang="en-US" sz="2400" dirty="0"/>
              <a:t> Rp.20.000 per </a:t>
            </a:r>
            <a:r>
              <a:rPr lang="en-US" sz="2400" dirty="0" err="1"/>
              <a:t>perjalanan</a:t>
            </a:r>
            <a:r>
              <a:rPr lang="en-US" sz="2400" dirty="0"/>
              <a:t>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dia</a:t>
            </a:r>
            <a:r>
              <a:rPr lang="en-US" sz="2400" dirty="0"/>
              <a:t> </a:t>
            </a:r>
            <a:r>
              <a:rPr lang="en-US" sz="2400" dirty="0" err="1"/>
              <a:t>masih</a:t>
            </a:r>
            <a:r>
              <a:rPr lang="en-US" sz="2400" dirty="0"/>
              <a:t> </a:t>
            </a:r>
            <a:r>
              <a:rPr lang="en-US" sz="2400" dirty="0" err="1"/>
              <a:t>mau</a:t>
            </a:r>
            <a:r>
              <a:rPr lang="en-US" sz="2400" dirty="0"/>
              <a:t> </a:t>
            </a:r>
            <a:r>
              <a:rPr lang="en-US" sz="2400" dirty="0" err="1"/>
              <a:t>bayar</a:t>
            </a:r>
            <a:r>
              <a:rPr lang="en-US" sz="2400" dirty="0"/>
              <a:t> </a:t>
            </a:r>
            <a:r>
              <a:rPr lang="en-US" sz="2400" dirty="0" err="1"/>
              <a:t>hingga</a:t>
            </a:r>
            <a:r>
              <a:rPr lang="en-US" sz="2400" dirty="0"/>
              <a:t> Rp.30.000 per </a:t>
            </a:r>
            <a:r>
              <a:rPr lang="en-US" sz="2400" dirty="0" err="1"/>
              <a:t>perjalanan</a:t>
            </a:r>
            <a:r>
              <a:rPr lang="en-US" sz="2400" dirty="0"/>
              <a:t>, </a:t>
            </a:r>
            <a:r>
              <a:rPr lang="en-US" sz="2400" dirty="0" err="1"/>
              <a:t>artinya</a:t>
            </a:r>
            <a:r>
              <a:rPr lang="en-US" sz="2400" dirty="0"/>
              <a:t> </a:t>
            </a:r>
            <a:r>
              <a:rPr lang="en-US" sz="2400" dirty="0" err="1"/>
              <a:t>pelanggan</a:t>
            </a:r>
            <a:r>
              <a:rPr lang="en-US" sz="2400" dirty="0"/>
              <a:t> surplus Rp.10.000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6D756B-4B36-48BD-AF1D-771C250DC2A2}"/>
              </a:ext>
            </a:extLst>
          </p:cNvPr>
          <p:cNvSpPr txBox="1"/>
          <p:nvPr/>
        </p:nvSpPr>
        <p:spPr>
          <a:xfrm>
            <a:off x="1547446" y="3010486"/>
            <a:ext cx="97316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Surplus </a:t>
            </a:r>
            <a:r>
              <a:rPr lang="en-US" sz="2400" b="1" dirty="0" err="1">
                <a:solidFill>
                  <a:srgbClr val="FF0000"/>
                </a:solidFill>
              </a:rPr>
              <a:t>Konsumen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kelebihan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perbedaan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kepuasan</a:t>
            </a:r>
            <a:r>
              <a:rPr lang="en-US" sz="2400" dirty="0"/>
              <a:t> total</a:t>
            </a:r>
          </a:p>
          <a:p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i="1" dirty="0"/>
              <a:t>total utility </a:t>
            </a:r>
            <a:r>
              <a:rPr lang="en-US" sz="2400" dirty="0"/>
              <a:t>(yang </a:t>
            </a:r>
            <a:r>
              <a:rPr lang="en-US" sz="2400" dirty="0" err="1"/>
              <a:t>dinilai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uang</a:t>
            </a:r>
            <a:r>
              <a:rPr lang="en-US" sz="2400" dirty="0"/>
              <a:t>) yang </a:t>
            </a:r>
            <a:r>
              <a:rPr lang="en-US" sz="2400" dirty="0" err="1"/>
              <a:t>dinikmati</a:t>
            </a:r>
            <a:r>
              <a:rPr lang="en-US" sz="2400" dirty="0"/>
              <a:t> </a:t>
            </a:r>
            <a:r>
              <a:rPr lang="en-US" sz="2400" dirty="0" err="1"/>
              <a:t>konsumen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endParaRPr lang="en-US" sz="2400" dirty="0"/>
          </a:p>
          <a:p>
            <a:r>
              <a:rPr lang="sv-SE" sz="2400" dirty="0"/>
              <a:t>mengkonsumsikan barang/jasa tertentu dengan pengorbanan totalnya (yang</a:t>
            </a:r>
          </a:p>
          <a:p>
            <a:r>
              <a:rPr lang="en-US" sz="2400" dirty="0" err="1"/>
              <a:t>dinilai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uang</a:t>
            </a:r>
            <a:r>
              <a:rPr lang="en-US" sz="2400" dirty="0"/>
              <a:t>)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memperoleh</a:t>
            </a:r>
            <a:r>
              <a:rPr lang="en-US" sz="2400" dirty="0"/>
              <a:t> </a:t>
            </a:r>
            <a:r>
              <a:rPr lang="en-US" sz="2400" dirty="0" err="1"/>
              <a:t>jasa.barang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64743A-E0F9-4159-A456-74315C35DA4B}"/>
              </a:ext>
            </a:extLst>
          </p:cNvPr>
          <p:cNvSpPr txBox="1"/>
          <p:nvPr/>
        </p:nvSpPr>
        <p:spPr>
          <a:xfrm>
            <a:off x="2869810" y="5064369"/>
            <a:ext cx="674293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APA TUJUAN MENGUKUR SURPLUS KONSUMEN ???</a:t>
            </a:r>
          </a:p>
        </p:txBody>
      </p:sp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EEB91F93-3E24-4FDB-8D2D-92EE04246CDB}"/>
              </a:ext>
            </a:extLst>
          </p:cNvPr>
          <p:cNvSpPr/>
          <p:nvPr/>
        </p:nvSpPr>
        <p:spPr>
          <a:xfrm>
            <a:off x="4746243" y="570854"/>
            <a:ext cx="3334043" cy="43609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SURPLUS KONSUMEN</a:t>
            </a:r>
          </a:p>
        </p:txBody>
      </p:sp>
    </p:spTree>
    <p:extLst>
      <p:ext uri="{BB962C8B-B14F-4D97-AF65-F5344CB8AC3E}">
        <p14:creationId xmlns:p14="http://schemas.microsoft.com/office/powerpoint/2010/main" val="3561198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EF5624-4816-49A2-98D5-63A6613415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62" t="47406" r="46786" b="29726"/>
          <a:stretch/>
        </p:blipFill>
        <p:spPr>
          <a:xfrm>
            <a:off x="7244911" y="815698"/>
            <a:ext cx="4947089" cy="19013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54CAF3-0B63-422D-862B-D433F39CA564}"/>
              </a:ext>
            </a:extLst>
          </p:cNvPr>
          <p:cNvSpPr/>
          <p:nvPr/>
        </p:nvSpPr>
        <p:spPr>
          <a:xfrm>
            <a:off x="1439196" y="81569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TimesNewRomanPSMT"/>
              </a:rPr>
              <a:t>Ada orang </a:t>
            </a:r>
            <a:r>
              <a:rPr lang="en-US" sz="2400" dirty="0" err="1">
                <a:latin typeface="TimesNewRomanPSMT"/>
              </a:rPr>
              <a:t>penggemar</a:t>
            </a:r>
            <a:r>
              <a:rPr lang="en-US" sz="2400" dirty="0">
                <a:latin typeface="TimesNewRomanPSMT"/>
              </a:rPr>
              <a:t> motor Harley Davidson ,</a:t>
            </a:r>
            <a:r>
              <a:rPr lang="en-US" sz="2400" dirty="0" err="1">
                <a:latin typeface="TimesNewRomanPSMT"/>
              </a:rPr>
              <a:t>mereka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adalah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Bambang,Jono</a:t>
            </a:r>
            <a:r>
              <a:rPr lang="en-US" sz="2400" dirty="0">
                <a:latin typeface="TimesNewRomanPSMT"/>
              </a:rPr>
              <a:t>, </a:t>
            </a:r>
            <a:r>
              <a:rPr lang="it-IT" sz="2400" dirty="0">
                <a:latin typeface="TimesNewRomanPSMT"/>
              </a:rPr>
              <a:t>Ringgo,dan Anton.Mereka mau membeli namun dengan dibatasi oleh jumlah </a:t>
            </a:r>
            <a:r>
              <a:rPr lang="en-US" sz="2400" dirty="0" err="1">
                <a:latin typeface="TimesNewRomanPSMT"/>
              </a:rPr>
              <a:t>maksimum</a:t>
            </a:r>
            <a:r>
              <a:rPr lang="en-US" sz="2400" dirty="0">
                <a:latin typeface="TimesNewRomanPSMT"/>
              </a:rPr>
              <a:t> yang </a:t>
            </a:r>
            <a:r>
              <a:rPr lang="en-US" sz="2400" dirty="0" err="1">
                <a:latin typeface="TimesNewRomanPSMT"/>
              </a:rPr>
              <a:t>mau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mereka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bayarkan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untuk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membelinya</a:t>
            </a:r>
            <a:r>
              <a:rPr lang="en-US" sz="2400" dirty="0">
                <a:latin typeface="TimesNewRomanPSMT"/>
              </a:rPr>
              <a:t> (</a:t>
            </a:r>
            <a:r>
              <a:rPr lang="en-US" sz="2400" dirty="0" err="1">
                <a:latin typeface="TimesNewRomanPSMT"/>
              </a:rPr>
              <a:t>tabel</a:t>
            </a:r>
            <a:r>
              <a:rPr lang="en-US" sz="2400" dirty="0">
                <a:latin typeface="TimesNewRomanPSMT"/>
              </a:rPr>
              <a:t>)</a:t>
            </a:r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759D39-DDCE-478E-AFB8-3C0B3951C930}"/>
              </a:ext>
            </a:extLst>
          </p:cNvPr>
          <p:cNvSpPr/>
          <p:nvPr/>
        </p:nvSpPr>
        <p:spPr>
          <a:xfrm>
            <a:off x="1526282" y="342900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>
                <a:latin typeface="TimesNewRomanPSMT"/>
              </a:rPr>
              <a:t>Ternyata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kendaraannya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laku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dan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terjual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ke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kepada</a:t>
            </a:r>
            <a:r>
              <a:rPr lang="en-US" sz="2400" dirty="0">
                <a:latin typeface="TimesNewRomanPSMT"/>
              </a:rPr>
              <a:t> Anton </a:t>
            </a:r>
            <a:r>
              <a:rPr lang="en-US" sz="2400" dirty="0" err="1">
                <a:latin typeface="TimesNewRomanPSMT"/>
              </a:rPr>
              <a:t>sebesar</a:t>
            </a:r>
            <a:r>
              <a:rPr lang="en-US" sz="2400" dirty="0">
                <a:latin typeface="TimesNewRomanPSMT"/>
              </a:rPr>
              <a:t> Rp.250 </a:t>
            </a:r>
            <a:r>
              <a:rPr lang="en-US" sz="2400" dirty="0" err="1">
                <a:latin typeface="TimesNewRomanPSMT"/>
              </a:rPr>
              <a:t>juta,padahal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dia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mau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membayar</a:t>
            </a:r>
            <a:r>
              <a:rPr lang="en-US" sz="2400" dirty="0">
                <a:latin typeface="TimesNewRomanPSMT"/>
              </a:rPr>
              <a:t> 250 </a:t>
            </a:r>
            <a:r>
              <a:rPr lang="en-US" sz="2400" dirty="0" err="1">
                <a:latin typeface="TimesNewRomanPSMT"/>
              </a:rPr>
              <a:t>juta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C47CDE-79DA-4A4F-B356-C96632E8DC3B}"/>
              </a:ext>
            </a:extLst>
          </p:cNvPr>
          <p:cNvSpPr/>
          <p:nvPr/>
        </p:nvSpPr>
        <p:spPr>
          <a:xfrm>
            <a:off x="2520350" y="4720888"/>
            <a:ext cx="7931946" cy="1165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Anton </a:t>
            </a:r>
            <a:r>
              <a:rPr lang="en-US" sz="3200" dirty="0" err="1"/>
              <a:t>memiliki</a:t>
            </a:r>
            <a:r>
              <a:rPr lang="en-US" sz="3200" dirty="0"/>
              <a:t> </a:t>
            </a:r>
            <a:r>
              <a:rPr lang="en-US" sz="3200" dirty="0" err="1"/>
              <a:t>keuntungan</a:t>
            </a:r>
            <a:r>
              <a:rPr lang="en-US" sz="3200" dirty="0"/>
              <a:t> </a:t>
            </a:r>
            <a:r>
              <a:rPr lang="en-US" sz="3200" dirty="0" err="1"/>
              <a:t>ekstra</a:t>
            </a:r>
            <a:r>
              <a:rPr lang="en-US" sz="3200" dirty="0"/>
              <a:t> 25 </a:t>
            </a:r>
            <a:r>
              <a:rPr lang="en-US" sz="3200" dirty="0" err="1"/>
              <a:t>juta</a:t>
            </a:r>
            <a:r>
              <a:rPr lang="en-US" sz="3200" dirty="0"/>
              <a:t> </a:t>
            </a:r>
            <a:r>
              <a:rPr lang="en-US" sz="3200" dirty="0">
                <a:sym typeface="Wingdings" panose="05000000000000000000" pitchFamily="2" charset="2"/>
              </a:rPr>
              <a:t> surplus </a:t>
            </a:r>
            <a:r>
              <a:rPr lang="en-US" sz="3200" dirty="0" err="1">
                <a:sym typeface="Wingdings" panose="05000000000000000000" pitchFamily="2" charset="2"/>
              </a:rPr>
              <a:t>konsumen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60054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9F5967-339E-41C6-BD0F-DD900429F970}"/>
              </a:ext>
            </a:extLst>
          </p:cNvPr>
          <p:cNvSpPr txBox="1"/>
          <p:nvPr/>
        </p:nvSpPr>
        <p:spPr>
          <a:xfrm>
            <a:off x="1547446" y="1055077"/>
            <a:ext cx="9791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 :</a:t>
            </a:r>
          </a:p>
          <a:p>
            <a:r>
              <a:rPr lang="en-US" sz="2400" dirty="0" err="1"/>
              <a:t>Seorang</a:t>
            </a:r>
            <a:r>
              <a:rPr lang="en-US" sz="2400" dirty="0"/>
              <a:t> </a:t>
            </a:r>
            <a:r>
              <a:rPr lang="en-US" sz="2400" dirty="0" err="1"/>
              <a:t>pelanggan</a:t>
            </a:r>
            <a:r>
              <a:rPr lang="en-US" sz="2400" dirty="0"/>
              <a:t> </a:t>
            </a:r>
            <a:r>
              <a:rPr lang="en-US" sz="2400" dirty="0" err="1"/>
              <a:t>bis</a:t>
            </a:r>
            <a:r>
              <a:rPr lang="en-US" sz="2400" dirty="0"/>
              <a:t> </a:t>
            </a:r>
            <a:r>
              <a:rPr lang="en-US" sz="2400" dirty="0" err="1"/>
              <a:t>membayar</a:t>
            </a:r>
            <a:r>
              <a:rPr lang="en-US" sz="2400" dirty="0"/>
              <a:t> </a:t>
            </a:r>
            <a:r>
              <a:rPr lang="en-US" sz="2400" dirty="0" err="1"/>
              <a:t>tiket</a:t>
            </a:r>
            <a:r>
              <a:rPr lang="en-US" sz="2400" dirty="0"/>
              <a:t> </a:t>
            </a:r>
            <a:r>
              <a:rPr lang="en-US" sz="2400" dirty="0" err="1"/>
              <a:t>sebersar</a:t>
            </a:r>
            <a:r>
              <a:rPr lang="en-US" sz="2400" dirty="0"/>
              <a:t> Rp.20.000 per </a:t>
            </a:r>
            <a:r>
              <a:rPr lang="en-US" sz="2400" dirty="0" err="1"/>
              <a:t>perjalanan</a:t>
            </a:r>
            <a:r>
              <a:rPr lang="en-US" sz="2400" dirty="0"/>
              <a:t>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dia</a:t>
            </a:r>
            <a:r>
              <a:rPr lang="en-US" sz="2400" dirty="0"/>
              <a:t> </a:t>
            </a:r>
            <a:r>
              <a:rPr lang="en-US" sz="2400" dirty="0" err="1"/>
              <a:t>masih</a:t>
            </a:r>
            <a:r>
              <a:rPr lang="en-US" sz="2400" dirty="0"/>
              <a:t> </a:t>
            </a:r>
            <a:r>
              <a:rPr lang="en-US" sz="2400" dirty="0" err="1"/>
              <a:t>mau</a:t>
            </a:r>
            <a:r>
              <a:rPr lang="en-US" sz="2400" dirty="0"/>
              <a:t> </a:t>
            </a:r>
            <a:r>
              <a:rPr lang="en-US" sz="2400" dirty="0" err="1"/>
              <a:t>bayar</a:t>
            </a:r>
            <a:r>
              <a:rPr lang="en-US" sz="2400" dirty="0"/>
              <a:t> </a:t>
            </a:r>
            <a:r>
              <a:rPr lang="en-US" sz="2400" dirty="0" err="1"/>
              <a:t>hingga</a:t>
            </a:r>
            <a:r>
              <a:rPr lang="en-US" sz="2400" dirty="0"/>
              <a:t> Rp.30.000 per </a:t>
            </a:r>
            <a:r>
              <a:rPr lang="en-US" sz="2400" dirty="0" err="1"/>
              <a:t>perjalanan</a:t>
            </a:r>
            <a:r>
              <a:rPr lang="en-US" sz="2400" dirty="0"/>
              <a:t>, </a:t>
            </a:r>
            <a:r>
              <a:rPr lang="en-US" sz="2400" dirty="0" err="1"/>
              <a:t>artinya</a:t>
            </a:r>
            <a:r>
              <a:rPr lang="en-US" sz="2400" dirty="0"/>
              <a:t> </a:t>
            </a:r>
            <a:r>
              <a:rPr lang="en-US" sz="2400" dirty="0" err="1"/>
              <a:t>pelanggan</a:t>
            </a:r>
            <a:r>
              <a:rPr lang="en-US" sz="2400" dirty="0"/>
              <a:t> surplus Rp.10.000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6D756B-4B36-48BD-AF1D-771C250DC2A2}"/>
              </a:ext>
            </a:extLst>
          </p:cNvPr>
          <p:cNvSpPr txBox="1"/>
          <p:nvPr/>
        </p:nvSpPr>
        <p:spPr>
          <a:xfrm>
            <a:off x="1547446" y="3010486"/>
            <a:ext cx="97316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Surplus </a:t>
            </a:r>
            <a:r>
              <a:rPr lang="en-US" sz="2400" b="1" dirty="0" err="1">
                <a:solidFill>
                  <a:srgbClr val="FF0000"/>
                </a:solidFill>
              </a:rPr>
              <a:t>Konsumen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kelebihan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perbedaan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kepuasan</a:t>
            </a:r>
            <a:r>
              <a:rPr lang="en-US" sz="2400" dirty="0"/>
              <a:t> total</a:t>
            </a:r>
          </a:p>
          <a:p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i="1" dirty="0"/>
              <a:t>total utility </a:t>
            </a:r>
            <a:r>
              <a:rPr lang="en-US" sz="2400" dirty="0"/>
              <a:t>(yang </a:t>
            </a:r>
            <a:r>
              <a:rPr lang="en-US" sz="2400" dirty="0" err="1"/>
              <a:t>dinilai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uang</a:t>
            </a:r>
            <a:r>
              <a:rPr lang="en-US" sz="2400" dirty="0"/>
              <a:t>) yang </a:t>
            </a:r>
            <a:r>
              <a:rPr lang="en-US" sz="2400" dirty="0" err="1"/>
              <a:t>dinikmati</a:t>
            </a:r>
            <a:r>
              <a:rPr lang="en-US" sz="2400" dirty="0"/>
              <a:t> </a:t>
            </a:r>
            <a:r>
              <a:rPr lang="en-US" sz="2400" dirty="0" err="1"/>
              <a:t>konsumen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endParaRPr lang="en-US" sz="2400" dirty="0"/>
          </a:p>
          <a:p>
            <a:r>
              <a:rPr lang="sv-SE" sz="2400" dirty="0"/>
              <a:t>mengkonsumsikan barang/jasa tertentu dengan pengorbanan totalnya (yang</a:t>
            </a:r>
          </a:p>
          <a:p>
            <a:r>
              <a:rPr lang="en-US" sz="2400" dirty="0" err="1"/>
              <a:t>dinilai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uang</a:t>
            </a:r>
            <a:r>
              <a:rPr lang="en-US" sz="2400" dirty="0"/>
              <a:t>)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memperoleh</a:t>
            </a:r>
            <a:r>
              <a:rPr lang="en-US" sz="2400" dirty="0"/>
              <a:t> </a:t>
            </a:r>
            <a:r>
              <a:rPr lang="en-US" sz="2400" dirty="0" err="1"/>
              <a:t>jasa.barang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64743A-E0F9-4159-A456-74315C35DA4B}"/>
              </a:ext>
            </a:extLst>
          </p:cNvPr>
          <p:cNvSpPr txBox="1"/>
          <p:nvPr/>
        </p:nvSpPr>
        <p:spPr>
          <a:xfrm>
            <a:off x="2869810" y="5064369"/>
            <a:ext cx="674293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APA TUJUAN MENGUKUR SURPLUS KONSUMEN ???</a:t>
            </a:r>
          </a:p>
        </p:txBody>
      </p:sp>
    </p:spTree>
    <p:extLst>
      <p:ext uri="{BB962C8B-B14F-4D97-AF65-F5344CB8AC3E}">
        <p14:creationId xmlns:p14="http://schemas.microsoft.com/office/powerpoint/2010/main" val="3817225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2"/>
          <p:cNvSpPr/>
          <p:nvPr/>
        </p:nvSpPr>
        <p:spPr>
          <a:xfrm>
            <a:off x="1704110" y="463798"/>
            <a:ext cx="10130971" cy="696686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/>
              <a:t>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0C69B6-A5A4-4B25-B18D-A02CDBFFA932}"/>
              </a:ext>
            </a:extLst>
          </p:cNvPr>
          <p:cNvSpPr txBox="1"/>
          <p:nvPr/>
        </p:nvSpPr>
        <p:spPr>
          <a:xfrm>
            <a:off x="1704110" y="1702191"/>
            <a:ext cx="541019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Produsen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konsumen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Ability to pay </a:t>
            </a:r>
            <a:r>
              <a:rPr lang="en-US" sz="2400" dirty="0" err="1"/>
              <a:t>dan</a:t>
            </a:r>
            <a:r>
              <a:rPr lang="en-US" sz="2400" dirty="0"/>
              <a:t> willingness to pay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Interaksi</a:t>
            </a:r>
            <a:r>
              <a:rPr lang="en-US" sz="2400" dirty="0"/>
              <a:t> </a:t>
            </a:r>
            <a:r>
              <a:rPr lang="en-US" sz="2400" dirty="0" err="1"/>
              <a:t>permintaan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penawaran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Konsep</a:t>
            </a:r>
            <a:r>
              <a:rPr lang="en-US" sz="2400" dirty="0"/>
              <a:t> consumer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produser</a:t>
            </a:r>
            <a:r>
              <a:rPr lang="en-US" sz="2400" dirty="0"/>
              <a:t> surplus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Tugas</a:t>
            </a:r>
            <a:r>
              <a:rPr lang="en-US" sz="2400" dirty="0"/>
              <a:t> </a:t>
            </a:r>
            <a:r>
              <a:rPr lang="en-US" sz="2400" dirty="0" err="1"/>
              <a:t>kajian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582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9F5967-339E-41C6-BD0F-DD900429F970}"/>
              </a:ext>
            </a:extLst>
          </p:cNvPr>
          <p:cNvSpPr txBox="1"/>
          <p:nvPr/>
        </p:nvSpPr>
        <p:spPr>
          <a:xfrm>
            <a:off x="1448974" y="849746"/>
            <a:ext cx="5547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Surplus </a:t>
            </a:r>
            <a:r>
              <a:rPr lang="en-US" sz="2000" dirty="0" err="1"/>
              <a:t>konsumen</a:t>
            </a:r>
            <a:r>
              <a:rPr lang="en-US" sz="2000" dirty="0"/>
              <a:t>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ukuran</a:t>
            </a:r>
            <a:r>
              <a:rPr lang="en-US" sz="2000" dirty="0"/>
              <a:t> </a:t>
            </a:r>
            <a:r>
              <a:rPr lang="en-US" sz="2000" dirty="0" err="1"/>
              <a:t>manfaat</a:t>
            </a:r>
            <a:r>
              <a:rPr lang="en-US" sz="2000" dirty="0"/>
              <a:t> (</a:t>
            </a:r>
            <a:r>
              <a:rPr lang="en-US" sz="2000" dirty="0" err="1"/>
              <a:t>uang</a:t>
            </a:r>
            <a:r>
              <a:rPr lang="en-US" sz="2000" dirty="0"/>
              <a:t>, </a:t>
            </a:r>
            <a:r>
              <a:rPr lang="en-US" sz="2000" dirty="0" err="1"/>
              <a:t>kesejahteraan</a:t>
            </a:r>
            <a:r>
              <a:rPr lang="en-US" sz="2000" dirty="0"/>
              <a:t>, </a:t>
            </a:r>
            <a:r>
              <a:rPr lang="en-US" sz="2000" dirty="0" err="1"/>
              <a:t>kepuasan</a:t>
            </a:r>
            <a:r>
              <a:rPr lang="en-US" sz="20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CF44C3-5041-4F82-AB13-EF2171194F39}"/>
              </a:ext>
            </a:extLst>
          </p:cNvPr>
          <p:cNvSpPr txBox="1"/>
          <p:nvPr/>
        </p:nvSpPr>
        <p:spPr>
          <a:xfrm>
            <a:off x="1448974" y="1868659"/>
            <a:ext cx="41218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err="1"/>
              <a:t>Kurva</a:t>
            </a:r>
            <a:r>
              <a:rPr lang="en-US" sz="2000" dirty="0"/>
              <a:t> </a:t>
            </a:r>
            <a:r>
              <a:rPr lang="en-US" sz="2000" dirty="0" err="1"/>
              <a:t>permintaan</a:t>
            </a:r>
            <a:r>
              <a:rPr lang="en-US" sz="2000" dirty="0"/>
              <a:t> </a:t>
            </a:r>
            <a:r>
              <a:rPr lang="en-US" sz="2000" i="1" dirty="0"/>
              <a:t>(demand)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kurva</a:t>
            </a:r>
            <a:r>
              <a:rPr lang="en-US" sz="2000" dirty="0"/>
              <a:t> yang </a:t>
            </a:r>
            <a:r>
              <a:rPr lang="en-US" sz="2000" dirty="0" err="1"/>
              <a:t>menunjukkan</a:t>
            </a:r>
            <a:r>
              <a:rPr lang="en-US" sz="2000" dirty="0"/>
              <a:t> </a:t>
            </a:r>
            <a:r>
              <a:rPr lang="en-US" sz="2000" dirty="0" err="1"/>
              <a:t>kemauan</a:t>
            </a:r>
            <a:r>
              <a:rPr lang="en-US" sz="2000" dirty="0"/>
              <a:t>/ </a:t>
            </a:r>
            <a:r>
              <a:rPr lang="en-US" sz="2000" dirty="0" err="1"/>
              <a:t>kesediaan</a:t>
            </a:r>
            <a:r>
              <a:rPr lang="en-US" sz="2000" dirty="0"/>
              <a:t> </a:t>
            </a:r>
            <a:r>
              <a:rPr lang="en-US" sz="2000" dirty="0" err="1"/>
              <a:t>konsumen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membayar</a:t>
            </a:r>
            <a:r>
              <a:rPr lang="en-US" sz="2000" dirty="0"/>
              <a:t> </a:t>
            </a:r>
            <a:r>
              <a:rPr lang="en-US" sz="2000" i="1" dirty="0"/>
              <a:t>(willingness to pay) </a:t>
            </a:r>
            <a:r>
              <a:rPr lang="en-US" sz="2000" dirty="0" err="1"/>
              <a:t>berbagai</a:t>
            </a:r>
            <a:r>
              <a:rPr lang="en-US" sz="2000" dirty="0"/>
              <a:t> </a:t>
            </a:r>
            <a:r>
              <a:rPr lang="en-US" sz="2000" dirty="0" err="1"/>
              <a:t>harga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barang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pelayanan</a:t>
            </a:r>
            <a:r>
              <a:rPr lang="en-US" sz="2000" dirty="0"/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Surplus </a:t>
            </a:r>
            <a:r>
              <a:rPr lang="en-US" sz="2000" dirty="0" err="1"/>
              <a:t>konsumen</a:t>
            </a:r>
            <a:r>
              <a:rPr lang="en-US" sz="2000" dirty="0"/>
              <a:t> </a:t>
            </a:r>
            <a:r>
              <a:rPr lang="en-US" sz="2000" dirty="0" err="1"/>
              <a:t>ditunjukkan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luas</a:t>
            </a:r>
            <a:r>
              <a:rPr lang="en-US" sz="2000" dirty="0"/>
              <a:t> area </a:t>
            </a:r>
            <a:r>
              <a:rPr lang="en-US" sz="2000" dirty="0" err="1"/>
              <a:t>segitiga</a:t>
            </a:r>
            <a:r>
              <a:rPr lang="en-US" sz="2000" dirty="0"/>
              <a:t> </a:t>
            </a:r>
            <a:r>
              <a:rPr lang="en-US" sz="2000" b="1" dirty="0" err="1"/>
              <a:t>PoEA</a:t>
            </a:r>
            <a:r>
              <a:rPr lang="en-US" sz="2000" dirty="0"/>
              <a:t> di </a:t>
            </a:r>
            <a:r>
              <a:rPr lang="en-US" sz="2000" dirty="0" err="1"/>
              <a:t>bawah</a:t>
            </a:r>
            <a:r>
              <a:rPr lang="en-US" sz="2000" dirty="0"/>
              <a:t> </a:t>
            </a:r>
            <a:r>
              <a:rPr lang="en-US" sz="2000" dirty="0" err="1"/>
              <a:t>kurva</a:t>
            </a:r>
            <a:r>
              <a:rPr lang="en-US" sz="2000" dirty="0"/>
              <a:t> </a:t>
            </a:r>
            <a:r>
              <a:rPr lang="en-US" sz="2000" dirty="0" err="1"/>
              <a:t>permintaan</a:t>
            </a:r>
            <a:r>
              <a:rPr lang="en-US" sz="2000" dirty="0"/>
              <a:t> (</a:t>
            </a:r>
            <a:r>
              <a:rPr lang="en-US" sz="2000" dirty="0" err="1"/>
              <a:t>kurva</a:t>
            </a:r>
            <a:r>
              <a:rPr lang="en-US" sz="2000" dirty="0"/>
              <a:t> </a:t>
            </a:r>
            <a:r>
              <a:rPr lang="en-US" sz="2000" i="1" dirty="0"/>
              <a:t>demand, </a:t>
            </a:r>
            <a:r>
              <a:rPr lang="en-US" sz="2000" dirty="0" err="1"/>
              <a:t>kurva</a:t>
            </a:r>
            <a:r>
              <a:rPr lang="en-US" sz="2000" dirty="0"/>
              <a:t> </a:t>
            </a:r>
            <a:r>
              <a:rPr lang="en-US" sz="2000" i="1" dirty="0"/>
              <a:t>willingness to pay</a:t>
            </a:r>
            <a:r>
              <a:rPr lang="en-US" sz="2000" dirty="0"/>
              <a:t>) </a:t>
            </a:r>
            <a:r>
              <a:rPr lang="en-US" sz="2000" dirty="0" err="1"/>
              <a:t>hingga</a:t>
            </a:r>
            <a:r>
              <a:rPr lang="en-US" sz="2000" dirty="0"/>
              <a:t> di </a:t>
            </a:r>
            <a:r>
              <a:rPr lang="en-US" sz="2000" dirty="0" err="1"/>
              <a:t>atas</a:t>
            </a:r>
            <a:r>
              <a:rPr lang="en-US" sz="2000" dirty="0"/>
              <a:t> </a:t>
            </a:r>
            <a:r>
              <a:rPr lang="en-US" sz="2000" dirty="0" err="1"/>
              <a:t>harga</a:t>
            </a:r>
            <a:r>
              <a:rPr lang="en-US" sz="2000" dirty="0"/>
              <a:t> </a:t>
            </a:r>
            <a:r>
              <a:rPr lang="en-US" sz="2000" dirty="0" err="1"/>
              <a:t>ekuilibrium</a:t>
            </a:r>
            <a:r>
              <a:rPr lang="en-US" sz="2000" dirty="0"/>
              <a:t> Po.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2A9637-1367-4B1B-9B59-2469FE98D0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53" t="53123" r="48214" b="9939"/>
          <a:stretch/>
        </p:blipFill>
        <p:spPr>
          <a:xfrm>
            <a:off x="5753420" y="1868659"/>
            <a:ext cx="5164848" cy="3785652"/>
          </a:xfrm>
          <a:prstGeom prst="rect">
            <a:avLst/>
          </a:prstGeom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1466EEA8-15E6-4716-BE35-FCEC10476627}"/>
              </a:ext>
            </a:extLst>
          </p:cNvPr>
          <p:cNvSpPr/>
          <p:nvPr/>
        </p:nvSpPr>
        <p:spPr>
          <a:xfrm>
            <a:off x="7666893" y="257356"/>
            <a:ext cx="4121834" cy="1951892"/>
          </a:xfrm>
          <a:prstGeom prst="cloudCallout">
            <a:avLst>
              <a:gd name="adj1" fmla="val -29707"/>
              <a:gd name="adj2" fmla="val 812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Barang</a:t>
            </a:r>
            <a:r>
              <a:rPr lang="en-US" sz="1400" b="1" dirty="0">
                <a:solidFill>
                  <a:srgbClr val="FFFF00"/>
                </a:solidFill>
                <a:latin typeface="Georgia" panose="02040502050405020303" pitchFamily="18" charset="0"/>
              </a:rPr>
              <a:t>/</a:t>
            </a:r>
            <a:r>
              <a:rPr lang="en-US" sz="1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jasa</a:t>
            </a:r>
            <a:r>
              <a:rPr lang="en-US" sz="1400" b="1" dirty="0">
                <a:solidFill>
                  <a:srgbClr val="FFFF00"/>
                </a:solidFill>
                <a:latin typeface="Georgia" panose="02040502050405020303" pitchFamily="18" charset="0"/>
              </a:rPr>
              <a:t> yang </a:t>
            </a:r>
            <a:r>
              <a:rPr lang="en-US" sz="1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dibeli</a:t>
            </a:r>
            <a:r>
              <a:rPr lang="en-US" sz="14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dengan</a:t>
            </a:r>
            <a:r>
              <a:rPr lang="en-US" sz="14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harga</a:t>
            </a:r>
            <a:r>
              <a:rPr lang="en-US" sz="1400" b="1" dirty="0">
                <a:solidFill>
                  <a:srgbClr val="FFFF00"/>
                </a:solidFill>
                <a:latin typeface="Georgia" panose="02040502050405020303" pitchFamily="18" charset="0"/>
              </a:rPr>
              <a:t> yang </a:t>
            </a:r>
            <a:r>
              <a:rPr lang="en-US" sz="1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lebih</a:t>
            </a:r>
            <a:r>
              <a:rPr lang="en-US" sz="14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rendah</a:t>
            </a:r>
            <a:r>
              <a:rPr lang="en-US" sz="14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daripada</a:t>
            </a:r>
            <a:r>
              <a:rPr lang="en-US" sz="14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kemauannya</a:t>
            </a:r>
            <a:r>
              <a:rPr lang="en-US" sz="14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membayar</a:t>
            </a:r>
            <a:r>
              <a:rPr lang="en-US" sz="1400" b="1" dirty="0">
                <a:solidFill>
                  <a:srgbClr val="FFFF00"/>
                </a:solidFill>
                <a:latin typeface="Georgia" panose="02040502050405020303" pitchFamily="18" charset="0"/>
              </a:rPr>
              <a:t>.</a:t>
            </a:r>
            <a:endParaRPr 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070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693E80DA-1108-4BE7-937E-88011FFFB038}"/>
              </a:ext>
            </a:extLst>
          </p:cNvPr>
          <p:cNvSpPr/>
          <p:nvPr/>
        </p:nvSpPr>
        <p:spPr>
          <a:xfrm>
            <a:off x="4746243" y="570854"/>
            <a:ext cx="3334043" cy="43609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SURPLUS PRODUSEN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02CE96-0E8A-47FF-ABB3-E66CD4987682}"/>
              </a:ext>
            </a:extLst>
          </p:cNvPr>
          <p:cNvSpPr txBox="1"/>
          <p:nvPr/>
        </p:nvSpPr>
        <p:spPr>
          <a:xfrm>
            <a:off x="1392701" y="1406769"/>
            <a:ext cx="104860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Surplus </a:t>
            </a:r>
            <a:r>
              <a:rPr lang="en-US" sz="2400" b="1" dirty="0" err="1">
                <a:solidFill>
                  <a:srgbClr val="FF0000"/>
                </a:solidFill>
              </a:rPr>
              <a:t>produsen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mencerminkan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keuntungan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surplus yang</a:t>
            </a:r>
          </a:p>
          <a:p>
            <a:r>
              <a:rPr lang="en-US" sz="2400" dirty="0" err="1"/>
              <a:t>dinikmati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produsen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 </a:t>
            </a:r>
            <a:r>
              <a:rPr lang="en-US" sz="2400" dirty="0" err="1"/>
              <a:t>berkenaan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harga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endParaRPr lang="en-US" sz="2400" dirty="0"/>
          </a:p>
          <a:p>
            <a:r>
              <a:rPr lang="en-US" sz="2400" dirty="0" err="1"/>
              <a:t>barang</a:t>
            </a:r>
            <a:r>
              <a:rPr lang="en-US" sz="2400" dirty="0"/>
              <a:t> yang </a:t>
            </a:r>
            <a:r>
              <a:rPr lang="en-US" sz="2400" dirty="0" err="1"/>
              <a:t>ditawarkannya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941DDC-CB55-4802-9C6E-170A8AE9AADB}"/>
              </a:ext>
            </a:extLst>
          </p:cNvPr>
          <p:cNvSpPr/>
          <p:nvPr/>
        </p:nvSpPr>
        <p:spPr>
          <a:xfrm>
            <a:off x="1392701" y="2882928"/>
            <a:ext cx="53175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ATAU…</a:t>
            </a:r>
          </a:p>
          <a:p>
            <a:r>
              <a:rPr lang="en-US" sz="2400" dirty="0" err="1">
                <a:solidFill>
                  <a:srgbClr val="000000"/>
                </a:solidFill>
                <a:latin typeface="Georgia" panose="02040502050405020303" pitchFamily="18" charset="0"/>
              </a:rPr>
              <a:t>Jumlah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eorgia" panose="02040502050405020303" pitchFamily="18" charset="0"/>
              </a:rPr>
              <a:t>manfaat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eorgia" panose="02040502050405020303" pitchFamily="18" charset="0"/>
              </a:rPr>
              <a:t>atau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eorgia" panose="02040502050405020303" pitchFamily="18" charset="0"/>
              </a:rPr>
              <a:t>keuntungan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 minimal yang </a:t>
            </a:r>
            <a:r>
              <a:rPr lang="en-US" sz="2400" dirty="0" err="1">
                <a:solidFill>
                  <a:srgbClr val="000000"/>
                </a:solidFill>
                <a:latin typeface="Georgia" panose="02040502050405020303" pitchFamily="18" charset="0"/>
              </a:rPr>
              <a:t>produsen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eorgia" panose="02040502050405020303" pitchFamily="18" charset="0"/>
              </a:rPr>
              <a:t>masih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eorgia" panose="02040502050405020303" pitchFamily="18" charset="0"/>
              </a:rPr>
              <a:t>bersedia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eorgia" panose="02040502050405020303" pitchFamily="18" charset="0"/>
              </a:rPr>
              <a:t>menerima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Georgia" panose="02040502050405020303" pitchFamily="18" charset="0"/>
              </a:rPr>
              <a:t>(</a:t>
            </a:r>
            <a:r>
              <a:rPr lang="en-US" sz="2400" b="1" i="1" dirty="0">
                <a:solidFill>
                  <a:srgbClr val="000000"/>
                </a:solidFill>
                <a:latin typeface="Georgia" panose="02040502050405020303" pitchFamily="18" charset="0"/>
              </a:rPr>
              <a:t>willing to accept</a:t>
            </a:r>
            <a:r>
              <a:rPr lang="en-US" sz="2400" i="1" dirty="0">
                <a:solidFill>
                  <a:srgbClr val="000000"/>
                </a:solidFill>
                <a:latin typeface="Georgia" panose="02040502050405020303" pitchFamily="18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latin typeface="Georgia" panose="02040502050405020303" pitchFamily="18" charset="0"/>
              </a:rPr>
              <a:t>dengan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eorgia" panose="02040502050405020303" pitchFamily="18" charset="0"/>
              </a:rPr>
              <a:t>memproduksi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eorgia" panose="02040502050405020303" pitchFamily="18" charset="0"/>
              </a:rPr>
              <a:t>atau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eorgia" panose="02040502050405020303" pitchFamily="18" charset="0"/>
              </a:rPr>
              <a:t>menjual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eorgia" panose="02040502050405020303" pitchFamily="18" charset="0"/>
              </a:rPr>
              <a:t>barang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eorgia" panose="02040502050405020303" pitchFamily="18" charset="0"/>
              </a:rPr>
              <a:t>tersebut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. </a:t>
            </a:r>
            <a:endParaRPr lang="en-US" sz="2400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3D2A645-927F-443B-8BBB-1CC0BBB3A9C5}"/>
              </a:ext>
            </a:extLst>
          </p:cNvPr>
          <p:cNvSpPr/>
          <p:nvPr/>
        </p:nvSpPr>
        <p:spPr>
          <a:xfrm>
            <a:off x="6907237" y="3429000"/>
            <a:ext cx="464234" cy="1339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C005D3-8E35-4DB6-BD35-CB82F73218D2}"/>
              </a:ext>
            </a:extLst>
          </p:cNvPr>
          <p:cNvSpPr/>
          <p:nvPr/>
        </p:nvSpPr>
        <p:spPr>
          <a:xfrm>
            <a:off x="7723163" y="3129478"/>
            <a:ext cx="3938953" cy="19389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Tetapi</a:t>
            </a:r>
            <a:r>
              <a:rPr lang="en-US" sz="20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harga</a:t>
            </a:r>
            <a:r>
              <a:rPr lang="en-US" sz="20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pasar</a:t>
            </a:r>
            <a:r>
              <a:rPr lang="en-US" sz="20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tentu</a:t>
            </a:r>
            <a:r>
              <a:rPr lang="en-US" sz="20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saja</a:t>
            </a:r>
            <a:r>
              <a:rPr lang="en-US" sz="20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dibatasi</a:t>
            </a:r>
            <a:r>
              <a:rPr lang="en-US" sz="20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oleh</a:t>
            </a:r>
            <a:r>
              <a:rPr lang="en-US" sz="20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kesediaan</a:t>
            </a:r>
            <a:r>
              <a:rPr lang="en-US" sz="20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konsumen</a:t>
            </a:r>
            <a:r>
              <a:rPr lang="en-US" sz="20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untuk</a:t>
            </a:r>
            <a:r>
              <a:rPr lang="en-US" sz="20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membayar</a:t>
            </a:r>
            <a:r>
              <a:rPr lang="en-US" sz="20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en-US" sz="2000" i="1" dirty="0">
                <a:solidFill>
                  <a:srgbClr val="FFFF00"/>
                </a:solidFill>
                <a:latin typeface="Georgia" panose="02040502050405020303" pitchFamily="18" charset="0"/>
              </a:rPr>
              <a:t>(willingness to pay)</a:t>
            </a:r>
            <a:r>
              <a:rPr lang="en-US" sz="2000" dirty="0">
                <a:solidFill>
                  <a:srgbClr val="FFFF00"/>
                </a:solidFill>
                <a:latin typeface="Georgia" panose="02040502050405020303" pitchFamily="18" charset="0"/>
              </a:rPr>
              <a:t>. </a:t>
            </a:r>
            <a:r>
              <a:rPr lang="en-US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Dengan</a:t>
            </a:r>
            <a:r>
              <a:rPr lang="en-US" sz="2000" dirty="0">
                <a:solidFill>
                  <a:srgbClr val="FFFF00"/>
                </a:solidFill>
                <a:latin typeface="Georgia" panose="02040502050405020303" pitchFamily="18" charset="0"/>
              </a:rPr>
              <a:t> kata lain, surplus </a:t>
            </a:r>
            <a:r>
              <a:rPr lang="en-US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produsen</a:t>
            </a:r>
            <a:r>
              <a:rPr lang="en-US" sz="20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dibatasi</a:t>
            </a:r>
            <a:r>
              <a:rPr lang="en-US" sz="20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oleh</a:t>
            </a:r>
            <a:r>
              <a:rPr lang="en-US" sz="20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harga</a:t>
            </a:r>
            <a:r>
              <a:rPr lang="en-US" sz="20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pasar</a:t>
            </a:r>
            <a:r>
              <a:rPr lang="en-US" sz="2000" dirty="0">
                <a:solidFill>
                  <a:srgbClr val="FFFF00"/>
                </a:solidFill>
                <a:latin typeface="Georgia" panose="02040502050405020303" pitchFamily="18" charset="0"/>
              </a:rPr>
              <a:t>. 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740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5455B3-162C-44C9-AA05-DB14016168DF}"/>
              </a:ext>
            </a:extLst>
          </p:cNvPr>
          <p:cNvSpPr/>
          <p:nvPr/>
        </p:nvSpPr>
        <p:spPr>
          <a:xfrm>
            <a:off x="1725636" y="794550"/>
            <a:ext cx="971139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Contoh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:</a:t>
            </a:r>
          </a:p>
          <a:p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Operator bus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bersedia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menerima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Georgia" panose="02040502050405020303" pitchFamily="18" charset="0"/>
              </a:rPr>
              <a:t>(willing to accept)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penjualan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100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karcis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Jakarta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bogor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dengan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harga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Rp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5,000 per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karcis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Konsumen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bersedia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membeli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Georgia" panose="02040502050405020303" pitchFamily="18" charset="0"/>
              </a:rPr>
              <a:t>(willing to pay) </a:t>
            </a:r>
            <a:r>
              <a:rPr lang="en-US" sz="2000" i="1" dirty="0" err="1">
                <a:solidFill>
                  <a:srgbClr val="000000"/>
                </a:solidFill>
                <a:latin typeface="Georgia" panose="02040502050405020303" pitchFamily="18" charset="0"/>
              </a:rPr>
              <a:t>tiket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tersebut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dengan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harga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Rp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8,000 per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karcis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Jika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operator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menjual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semua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karcis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tersebut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dengan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harga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Rp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8,000,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maka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operator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akan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menerima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Rp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800,000. </a:t>
            </a:r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CC22AE-A9AB-4644-B18A-1536A4A3C0D2}"/>
              </a:ext>
            </a:extLst>
          </p:cNvPr>
          <p:cNvSpPr/>
          <p:nvPr/>
        </p:nvSpPr>
        <p:spPr>
          <a:xfrm>
            <a:off x="1725636" y="2736895"/>
            <a:ext cx="74183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Surplus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produsen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: </a:t>
            </a:r>
          </a:p>
          <a:p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mengurangi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jumlah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total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penerimaan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sesungguhnya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sebesar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Rp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800,000,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dengan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jumlah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total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keuntungan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minimal yang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apotik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tersebut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bersedia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menerima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dengan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menjual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100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karcis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obat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itu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yakni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Rp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500,000).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Jadi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surplus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produsen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adalah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Rp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800,000-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Rp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500,000=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Rp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300,000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00195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E3542E-7AF9-423A-924C-382B30E9B6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0" t="30679" r="45833" b="27185"/>
          <a:stretch/>
        </p:blipFill>
        <p:spPr>
          <a:xfrm>
            <a:off x="1315663" y="812799"/>
            <a:ext cx="5825408" cy="47316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F8E799-556A-4B66-9964-6462000FB671}"/>
              </a:ext>
            </a:extLst>
          </p:cNvPr>
          <p:cNvSpPr/>
          <p:nvPr/>
        </p:nvSpPr>
        <p:spPr>
          <a:xfrm>
            <a:off x="6925994" y="824137"/>
            <a:ext cx="496120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Surplus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produsen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dapat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ditunjukkan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secara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grafis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dengan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diagram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standar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suplai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dan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permintaan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Surplus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produsen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merupakan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area di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bawah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harga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pasar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di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atas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kurva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penyediaan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kurva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suplai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),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yakni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area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segitiga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PoEB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dari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bawah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harga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ekuilibirum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Po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hingga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di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atas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kurva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suplai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kurva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penyediaan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).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Area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OPoEQo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merupakan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biaya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produksi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Penerimaan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total </a:t>
            </a:r>
            <a:r>
              <a:rPr lang="en-US" sz="2000" i="1" dirty="0">
                <a:solidFill>
                  <a:srgbClr val="000000"/>
                </a:solidFill>
                <a:latin typeface="Georgia" panose="02040502050405020303" pitchFamily="18" charset="0"/>
              </a:rPr>
              <a:t>(total revenue)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adalah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area OPoEQ0.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Sedang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Area Q0EFG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merupakan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jumlah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barang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tidak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diproduksi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00221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900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2"/>
          <p:cNvSpPr/>
          <p:nvPr/>
        </p:nvSpPr>
        <p:spPr>
          <a:xfrm>
            <a:off x="1704110" y="463798"/>
            <a:ext cx="10130971" cy="696686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/>
              <a:t>PENDAHULUAN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F451B1-43FD-4B61-9ACD-2A63D9DB36B1}"/>
              </a:ext>
            </a:extLst>
          </p:cNvPr>
          <p:cNvSpPr/>
          <p:nvPr/>
        </p:nvSpPr>
        <p:spPr>
          <a:xfrm>
            <a:off x="1855528" y="1569631"/>
            <a:ext cx="25761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PRODUSEN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D6F74A-AA04-4D9E-854E-52DAECD9BE95}"/>
              </a:ext>
            </a:extLst>
          </p:cNvPr>
          <p:cNvSpPr/>
          <p:nvPr/>
        </p:nvSpPr>
        <p:spPr>
          <a:xfrm>
            <a:off x="1855528" y="4947499"/>
            <a:ext cx="27413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KONSUMEN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79E08A9-0705-4DD2-98BD-9E4A39EBB870}"/>
              </a:ext>
            </a:extLst>
          </p:cNvPr>
          <p:cNvSpPr/>
          <p:nvPr/>
        </p:nvSpPr>
        <p:spPr>
          <a:xfrm>
            <a:off x="4783015" y="1654511"/>
            <a:ext cx="1448973" cy="53812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758300E-CD8E-49F3-8080-74683C3540A3}"/>
              </a:ext>
            </a:extLst>
          </p:cNvPr>
          <p:cNvSpPr/>
          <p:nvPr/>
        </p:nvSpPr>
        <p:spPr>
          <a:xfrm>
            <a:off x="4783015" y="5030813"/>
            <a:ext cx="1448973" cy="53812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9520FB-0235-41E6-925D-E438B3197BF0}"/>
              </a:ext>
            </a:extLst>
          </p:cNvPr>
          <p:cNvSpPr/>
          <p:nvPr/>
        </p:nvSpPr>
        <p:spPr>
          <a:xfrm>
            <a:off x="6583321" y="1569631"/>
            <a:ext cx="17570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NewRomanPSMT"/>
              </a:rPr>
              <a:t>UNTUNG MAKSIMAL</a:t>
            </a:r>
            <a:endParaRPr lang="en-US" sz="20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7DF02C-01F7-4349-9F0C-E37E25EB4A9F}"/>
              </a:ext>
            </a:extLst>
          </p:cNvPr>
          <p:cNvSpPr/>
          <p:nvPr/>
        </p:nvSpPr>
        <p:spPr>
          <a:xfrm>
            <a:off x="6617430" y="4947499"/>
            <a:ext cx="17570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NewRomanPSMT"/>
              </a:rPr>
              <a:t>HARGA MINIMAL</a:t>
            </a:r>
            <a:endParaRPr lang="en-US" sz="2000" b="1" dirty="0"/>
          </a:p>
        </p:txBody>
      </p:sp>
      <p:sp>
        <p:nvSpPr>
          <p:cNvPr id="10" name="Callout: Left-Right Arrow 9">
            <a:extLst>
              <a:ext uri="{FF2B5EF4-FFF2-40B4-BE49-F238E27FC236}">
                <a16:creationId xmlns:a16="http://schemas.microsoft.com/office/drawing/2014/main" id="{5755A7BE-7EC9-40FF-9098-DB5D2FEBD128}"/>
              </a:ext>
            </a:extLst>
          </p:cNvPr>
          <p:cNvSpPr/>
          <p:nvPr/>
        </p:nvSpPr>
        <p:spPr>
          <a:xfrm rot="16200000">
            <a:off x="6279914" y="2811602"/>
            <a:ext cx="2208628" cy="1601813"/>
          </a:xfrm>
          <a:prstGeom prst="left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33ACEB-F207-4F27-B7DC-3CA8DAD53227}"/>
              </a:ext>
            </a:extLst>
          </p:cNvPr>
          <p:cNvSpPr txBox="1"/>
          <p:nvPr/>
        </p:nvSpPr>
        <p:spPr>
          <a:xfrm>
            <a:off x="6661000" y="3368801"/>
            <a:ext cx="1524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INTERAKSI</a:t>
            </a: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BD684226-B143-46E5-B9AF-7D494744CB8F}"/>
              </a:ext>
            </a:extLst>
          </p:cNvPr>
          <p:cNvSpPr/>
          <p:nvPr/>
        </p:nvSpPr>
        <p:spPr>
          <a:xfrm>
            <a:off x="8902012" y="1361420"/>
            <a:ext cx="3180016" cy="2208628"/>
          </a:xfrm>
          <a:prstGeom prst="cloudCallout">
            <a:avLst>
              <a:gd name="adj1" fmla="val -69026"/>
              <a:gd name="adj2" fmla="val 36356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PERLU TEORI-TEORI ..BAGAIMANA MENETAPKAN HARGA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6FCEAB-DBE8-48A7-B0D2-C7180012B5FB}"/>
              </a:ext>
            </a:extLst>
          </p:cNvPr>
          <p:cNvSpPr txBox="1"/>
          <p:nvPr/>
        </p:nvSpPr>
        <p:spPr>
          <a:xfrm>
            <a:off x="9059391" y="4685889"/>
            <a:ext cx="2554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NILAI EKONOMI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48013262-0621-4BA8-AF50-860A8593BE56}"/>
              </a:ext>
            </a:extLst>
          </p:cNvPr>
          <p:cNvSpPr/>
          <p:nvPr/>
        </p:nvSpPr>
        <p:spPr>
          <a:xfrm>
            <a:off x="10249704" y="3830465"/>
            <a:ext cx="484632" cy="855423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232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5BA463-5426-4317-95E8-171BBDC0ADF9}"/>
              </a:ext>
            </a:extLst>
          </p:cNvPr>
          <p:cNvSpPr/>
          <p:nvPr/>
        </p:nvSpPr>
        <p:spPr>
          <a:xfrm>
            <a:off x="1683434" y="917806"/>
            <a:ext cx="85719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000000"/>
                </a:solidFill>
                <a:latin typeface="Georgia" panose="02040502050405020303" pitchFamily="18" charset="0"/>
              </a:rPr>
              <a:t>Kamus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 Webster </a:t>
            </a:r>
            <a:r>
              <a:rPr lang="en-US" sz="2400" dirty="0" err="1">
                <a:solidFill>
                  <a:srgbClr val="000000"/>
                </a:solidFill>
                <a:latin typeface="Georgia" panose="02040502050405020303" pitchFamily="18" charset="0"/>
              </a:rPr>
              <a:t>menyebutkan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, </a:t>
            </a:r>
            <a: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surplus </a:t>
            </a:r>
            <a:r>
              <a:rPr lang="en-US" sz="2400" dirty="0" err="1">
                <a:solidFill>
                  <a:srgbClr val="000000"/>
                </a:solidFill>
                <a:latin typeface="Georgia" panose="02040502050405020303" pitchFamily="18" charset="0"/>
              </a:rPr>
              <a:t>adalah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Georgia" panose="02040502050405020303" pitchFamily="18" charset="0"/>
              </a:rPr>
              <a:t>“more than what is needed or used; excess”.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Surplus </a:t>
            </a:r>
            <a:r>
              <a:rPr lang="en-US" sz="2400" dirty="0" err="1">
                <a:solidFill>
                  <a:srgbClr val="000000"/>
                </a:solidFill>
                <a:latin typeface="Georgia" panose="02040502050405020303" pitchFamily="18" charset="0"/>
              </a:rPr>
              <a:t>adalah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eorgia" panose="02040502050405020303" pitchFamily="18" charset="0"/>
              </a:rPr>
              <a:t>kelebihan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000000"/>
                </a:solidFill>
                <a:latin typeface="Georgia" panose="02040502050405020303" pitchFamily="18" charset="0"/>
              </a:rPr>
              <a:t>Dalam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eorgia" panose="02040502050405020303" pitchFamily="18" charset="0"/>
              </a:rPr>
              <a:t>ekonomi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konsumen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eorgia" panose="02040502050405020303" pitchFamily="18" charset="0"/>
              </a:rPr>
              <a:t>adalah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 orang yang </a:t>
            </a:r>
            <a:r>
              <a:rPr lang="en-US" sz="2400" dirty="0" err="1">
                <a:solidFill>
                  <a:srgbClr val="000000"/>
                </a:solidFill>
                <a:latin typeface="Georgia" panose="02040502050405020303" pitchFamily="18" charset="0"/>
              </a:rPr>
              <a:t>mengkonsumsi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Georgia" panose="02040502050405020303" pitchFamily="18" charset="0"/>
              </a:rPr>
              <a:t>(consume) </a:t>
            </a:r>
            <a:r>
              <a:rPr lang="en-US" sz="2400" dirty="0" err="1">
                <a:solidFill>
                  <a:srgbClr val="000000"/>
                </a:solidFill>
                <a:latin typeface="Georgia" panose="02040502050405020303" pitchFamily="18" charset="0"/>
              </a:rPr>
              <a:t>barang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Georgia" panose="02040502050405020303" pitchFamily="18" charset="0"/>
              </a:rPr>
              <a:t>(goods) </a:t>
            </a:r>
            <a:r>
              <a:rPr lang="en-US" sz="2400" dirty="0" err="1">
                <a:solidFill>
                  <a:srgbClr val="000000"/>
                </a:solidFill>
                <a:latin typeface="Georgia" panose="02040502050405020303" pitchFamily="18" charset="0"/>
              </a:rPr>
              <a:t>atau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eorgia" panose="02040502050405020303" pitchFamily="18" charset="0"/>
              </a:rPr>
              <a:t>pelayanan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Georgia" panose="02040502050405020303" pitchFamily="18" charset="0"/>
              </a:rPr>
              <a:t>(services). 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E50536-0E16-4C0C-A65E-2EFEEA651709}"/>
              </a:ext>
            </a:extLst>
          </p:cNvPr>
          <p:cNvSpPr/>
          <p:nvPr/>
        </p:nvSpPr>
        <p:spPr>
          <a:xfrm>
            <a:off x="1683434" y="3429000"/>
            <a:ext cx="85719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highlight>
                  <a:srgbClr val="FFFF00"/>
                </a:highlight>
                <a:latin typeface="Georgia" panose="02040502050405020303" pitchFamily="18" charset="0"/>
              </a:rPr>
              <a:t>Produsen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eorgia" panose="02040502050405020303" pitchFamily="18" charset="0"/>
              </a:rPr>
              <a:t>adalah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eorgia" panose="02040502050405020303" pitchFamily="18" charset="0"/>
              </a:rPr>
              <a:t>individu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Georgia" panose="02040502050405020303" pitchFamily="18" charset="0"/>
              </a:rPr>
              <a:t>kelompok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eorgia" panose="02040502050405020303" pitchFamily="18" charset="0"/>
              </a:rPr>
              <a:t>individu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Georgia" panose="02040502050405020303" pitchFamily="18" charset="0"/>
              </a:rPr>
              <a:t>atau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eorgia" panose="02040502050405020303" pitchFamily="18" charset="0"/>
              </a:rPr>
              <a:t>organisasi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latin typeface="Georgia" panose="02040502050405020303" pitchFamily="18" charset="0"/>
              </a:rPr>
              <a:t>memproduksi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Georgia" panose="02040502050405020303" pitchFamily="18" charset="0"/>
              </a:rPr>
              <a:t>menghasilkan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Georgia" panose="02040502050405020303" pitchFamily="18" charset="0"/>
              </a:rPr>
              <a:t>menyediakan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latin typeface="Georgia" panose="02040502050405020303" pitchFamily="18" charset="0"/>
              </a:rPr>
              <a:t>barang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eorgia" panose="02040502050405020303" pitchFamily="18" charset="0"/>
              </a:rPr>
              <a:t>atau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eorgia" panose="02040502050405020303" pitchFamily="18" charset="0"/>
              </a:rPr>
              <a:t>pelayanan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5223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2"/>
          <p:cNvSpPr/>
          <p:nvPr/>
        </p:nvSpPr>
        <p:spPr>
          <a:xfrm>
            <a:off x="1704110" y="463798"/>
            <a:ext cx="10130971" cy="696686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/>
              <a:t>APA ITU NILAI ???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176AC5-FDA5-4090-B9CB-6AECD8F1CD44}"/>
              </a:ext>
            </a:extLst>
          </p:cNvPr>
          <p:cNvSpPr txBox="1"/>
          <p:nvPr/>
        </p:nvSpPr>
        <p:spPr>
          <a:xfrm>
            <a:off x="1704110" y="1386735"/>
            <a:ext cx="9732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>
                <a:latin typeface="Arial Narrow" panose="020B0606020202030204" pitchFamily="34" charset="0"/>
              </a:rPr>
              <a:t>Dalam</a:t>
            </a:r>
            <a:r>
              <a:rPr lang="en-US" sz="2800" dirty="0"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</a:rPr>
              <a:t>perspektif</a:t>
            </a:r>
            <a:r>
              <a:rPr lang="en-US" sz="2800" dirty="0"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</a:rPr>
              <a:t>ekonomi,nilai</a:t>
            </a:r>
            <a:r>
              <a:rPr lang="en-US" sz="2800" dirty="0"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</a:rPr>
              <a:t>ditentukan</a:t>
            </a:r>
            <a:r>
              <a:rPr lang="en-US" sz="2800" dirty="0"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</a:rPr>
              <a:t>oleh</a:t>
            </a:r>
            <a:r>
              <a:rPr lang="en-US" sz="2800" dirty="0"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</a:rPr>
              <a:t>masyarakat,dimana</a:t>
            </a:r>
            <a:r>
              <a:rPr lang="en-US" sz="2800" dirty="0"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</a:rPr>
              <a:t>dipengaruhi</a:t>
            </a:r>
            <a:r>
              <a:rPr lang="en-US" sz="2800" dirty="0">
                <a:latin typeface="Arial Narrow" panose="020B0606020202030204" pitchFamily="34" charset="0"/>
              </a:rPr>
              <a:t>  </a:t>
            </a:r>
            <a:r>
              <a:rPr lang="en-US" sz="2800" dirty="0" err="1">
                <a:latin typeface="Arial Narrow" panose="020B0606020202030204" pitchFamily="34" charset="0"/>
              </a:rPr>
              <a:t>oleh</a:t>
            </a:r>
            <a:r>
              <a:rPr lang="en-US" sz="2800" dirty="0"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</a:rPr>
              <a:t>pertimbangan</a:t>
            </a:r>
            <a:r>
              <a:rPr lang="en-US" sz="2800" dirty="0"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</a:rPr>
              <a:t>untung</a:t>
            </a:r>
            <a:r>
              <a:rPr lang="en-US" sz="2800" dirty="0">
                <a:latin typeface="Arial Narrow" panose="020B0606020202030204" pitchFamily="34" charset="0"/>
              </a:rPr>
              <a:t>/</a:t>
            </a:r>
            <a:r>
              <a:rPr lang="en-US" sz="2800" dirty="0" err="1">
                <a:latin typeface="Arial Narrow" panose="020B0606020202030204" pitchFamily="34" charset="0"/>
              </a:rPr>
              <a:t>rugi</a:t>
            </a:r>
            <a:r>
              <a:rPr lang="en-US" sz="2800" dirty="0"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</a:rPr>
              <a:t>dan</a:t>
            </a:r>
            <a:r>
              <a:rPr lang="en-US" sz="2800" dirty="0"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</a:rPr>
              <a:t>pendapatan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272D3A-3EFD-480F-B11F-26C91022E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958" y="2567093"/>
            <a:ext cx="3204137" cy="2132208"/>
          </a:xfrm>
          <a:prstGeom prst="rect">
            <a:avLst/>
          </a:prstGeom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2E7B2772-F08D-4E4D-B23E-4D28882035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75374" y="2523396"/>
            <a:ext cx="3645682" cy="218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loud 14">
            <a:extLst>
              <a:ext uri="{FF2B5EF4-FFF2-40B4-BE49-F238E27FC236}">
                <a16:creationId xmlns:a16="http://schemas.microsoft.com/office/drawing/2014/main" id="{FE38AEDC-BD6C-4BFB-8879-45A36CEF9D1E}"/>
              </a:ext>
            </a:extLst>
          </p:cNvPr>
          <p:cNvSpPr/>
          <p:nvPr/>
        </p:nvSpPr>
        <p:spPr>
          <a:xfrm>
            <a:off x="5835748" y="3126167"/>
            <a:ext cx="1448972" cy="81592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ATAU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B8F0D2-6BD1-4F72-B171-4413D9ACA978}"/>
              </a:ext>
            </a:extLst>
          </p:cNvPr>
          <p:cNvSpPr txBox="1"/>
          <p:nvPr/>
        </p:nvSpPr>
        <p:spPr>
          <a:xfrm>
            <a:off x="1588132" y="4887317"/>
            <a:ext cx="9732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 Narrow" panose="020B0606020202030204" pitchFamily="34" charset="0"/>
              </a:rPr>
              <a:t>Dikategorikan</a:t>
            </a:r>
            <a:r>
              <a:rPr lang="en-US" sz="2800" dirty="0"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</a:rPr>
              <a:t>menjadi</a:t>
            </a:r>
            <a:r>
              <a:rPr lang="en-US" sz="2800" dirty="0"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</a:rPr>
              <a:t>dua</a:t>
            </a:r>
            <a:r>
              <a:rPr lang="en-US" sz="2800" dirty="0"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</a:rPr>
              <a:t>pendekatan</a:t>
            </a:r>
            <a:r>
              <a:rPr lang="en-US" sz="2800" dirty="0">
                <a:latin typeface="Arial Narrow" panose="020B0606020202030204" pitchFamily="34" charset="0"/>
              </a:rPr>
              <a:t>, </a:t>
            </a:r>
            <a:r>
              <a:rPr lang="en-US" sz="2800" i="1" u="sng" dirty="0">
                <a:latin typeface="Arial Narrow" panose="020B0606020202030204" pitchFamily="34" charset="0"/>
              </a:rPr>
              <a:t>willingness to pay</a:t>
            </a:r>
            <a:r>
              <a:rPr lang="en-US" sz="2800" dirty="0"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</a:rPr>
              <a:t>dan</a:t>
            </a:r>
            <a:r>
              <a:rPr lang="en-US" sz="2800" dirty="0">
                <a:latin typeface="Arial Narrow" panose="020B0606020202030204" pitchFamily="34" charset="0"/>
              </a:rPr>
              <a:t> </a:t>
            </a:r>
            <a:r>
              <a:rPr lang="en-US" sz="2800" i="1" u="sng" dirty="0">
                <a:latin typeface="Arial Narrow" panose="020B0606020202030204" pitchFamily="34" charset="0"/>
              </a:rPr>
              <a:t>ability to pay</a:t>
            </a:r>
          </a:p>
        </p:txBody>
      </p:sp>
    </p:spTree>
    <p:extLst>
      <p:ext uri="{BB962C8B-B14F-4D97-AF65-F5344CB8AC3E}">
        <p14:creationId xmlns:p14="http://schemas.microsoft.com/office/powerpoint/2010/main" val="4081126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D8FDA44-7B91-4585-B081-18871D84C761}"/>
              </a:ext>
            </a:extLst>
          </p:cNvPr>
          <p:cNvSpPr/>
          <p:nvPr/>
        </p:nvSpPr>
        <p:spPr>
          <a:xfrm>
            <a:off x="1533378" y="576775"/>
            <a:ext cx="5022166" cy="5345723"/>
          </a:xfrm>
          <a:prstGeom prst="rect">
            <a:avLst/>
          </a:prstGeom>
          <a:solidFill>
            <a:schemeClr val="accent2">
              <a:lumMod val="60000"/>
              <a:lumOff val="4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C9EFB0-EFCF-4590-B792-74BE63498FE6}"/>
              </a:ext>
            </a:extLst>
          </p:cNvPr>
          <p:cNvSpPr txBox="1"/>
          <p:nvPr/>
        </p:nvSpPr>
        <p:spPr>
          <a:xfrm>
            <a:off x="2442800" y="804041"/>
            <a:ext cx="287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WILLINGNESS TO PAY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38F64F-47EE-4721-B977-3B6DCA179D10}"/>
              </a:ext>
            </a:extLst>
          </p:cNvPr>
          <p:cNvSpPr/>
          <p:nvPr/>
        </p:nvSpPr>
        <p:spPr>
          <a:xfrm>
            <a:off x="1533378" y="1420757"/>
            <a:ext cx="50221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Arial Narrow" panose="020B0606020202030204" pitchFamily="34" charset="0"/>
              </a:rPr>
              <a:t>Kesediaan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membayar</a:t>
            </a:r>
            <a:r>
              <a:rPr lang="en-US" sz="2400" dirty="0">
                <a:latin typeface="Arial Narrow" panose="020B0606020202030204" pitchFamily="34" charset="0"/>
              </a:rPr>
              <a:t> (Willingness To Pay) </a:t>
            </a:r>
            <a:r>
              <a:rPr lang="en-US" sz="2400" dirty="0" err="1">
                <a:latin typeface="Arial Narrow" panose="020B0606020202030204" pitchFamily="34" charset="0"/>
              </a:rPr>
              <a:t>adalah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kesediaan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masyarakat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untuk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mengeluarkan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imbalan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atas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jasa</a:t>
            </a:r>
            <a:r>
              <a:rPr lang="en-US" sz="2400" dirty="0">
                <a:latin typeface="Arial Narrow" panose="020B0606020202030204" pitchFamily="34" charset="0"/>
              </a:rPr>
              <a:t> yang </a:t>
            </a:r>
            <a:r>
              <a:rPr lang="en-US" sz="2400" dirty="0" err="1">
                <a:latin typeface="Arial Narrow" panose="020B0606020202030204" pitchFamily="34" charset="0"/>
              </a:rPr>
              <a:t>diperolehnya</a:t>
            </a:r>
            <a:r>
              <a:rPr lang="en-US" sz="2400" dirty="0">
                <a:latin typeface="Arial Narrow" panose="020B0606020202030204" pitchFamily="34" charset="0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Arial Narrow" panose="020B0606020202030204" pitchFamily="34" charset="0"/>
              </a:rPr>
              <a:t>Pendekatan</a:t>
            </a:r>
            <a:r>
              <a:rPr lang="en-US" sz="2400" dirty="0">
                <a:latin typeface="Arial Narrow" panose="020B0606020202030204" pitchFamily="34" charset="0"/>
              </a:rPr>
              <a:t> yang </a:t>
            </a:r>
            <a:r>
              <a:rPr lang="en-US" sz="2400" dirty="0" err="1">
                <a:latin typeface="Arial Narrow" panose="020B0606020202030204" pitchFamily="34" charset="0"/>
              </a:rPr>
              <a:t>digunakan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yaitu</a:t>
            </a:r>
            <a:r>
              <a:rPr lang="en-US" sz="2400" dirty="0">
                <a:latin typeface="Arial Narrow" panose="020B0606020202030204" pitchFamily="34" charset="0"/>
              </a:rPr>
              <a:t>  </a:t>
            </a:r>
            <a:r>
              <a:rPr lang="en-US" sz="2400" dirty="0" err="1">
                <a:latin typeface="Arial Narrow" panose="020B0606020202030204" pitchFamily="34" charset="0"/>
              </a:rPr>
              <a:t>pada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err="1">
                <a:highlight>
                  <a:srgbClr val="FFFF00"/>
                </a:highlight>
                <a:latin typeface="Arial Narrow" panose="020B0606020202030204" pitchFamily="34" charset="0"/>
              </a:rPr>
              <a:t>persepsi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pengguna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jasa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angkutan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umum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terhadap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u="sng" dirty="0" err="1">
                <a:latin typeface="Arial Narrow" panose="020B0606020202030204" pitchFamily="34" charset="0"/>
              </a:rPr>
              <a:t>tarif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jasa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pelayanan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angkutan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umum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tersebut</a:t>
            </a:r>
            <a:r>
              <a:rPr lang="en-US" sz="2400" dirty="0">
                <a:latin typeface="Arial Narrow" panose="020B0606020202030204" pitchFamily="34" charset="0"/>
              </a:rPr>
              <a:t>. </a:t>
            </a:r>
            <a:endParaRPr lang="en-US" sz="2400" dirty="0">
              <a:effectLst/>
              <a:latin typeface="Arial Narrow" panose="020B0606020202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0DB6BB-E28F-44E8-AB5A-3848B11FB6C6}"/>
              </a:ext>
            </a:extLst>
          </p:cNvPr>
          <p:cNvSpPr/>
          <p:nvPr/>
        </p:nvSpPr>
        <p:spPr>
          <a:xfrm>
            <a:off x="1533378" y="4410292"/>
            <a:ext cx="52027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Arial Narrow" panose="020B0606020202030204" pitchFamily="34" charset="0"/>
              </a:rPr>
              <a:t>Diukur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dalam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besaran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moneter</a:t>
            </a:r>
            <a:r>
              <a:rPr lang="en-US" sz="2400" dirty="0">
                <a:latin typeface="Arial Narrow" panose="020B0606020202030204" pitchFamily="34" charset="0"/>
              </a:rPr>
              <a:t> (rupiah) </a:t>
            </a:r>
            <a:r>
              <a:rPr lang="en-US" sz="2400" dirty="0" err="1">
                <a:latin typeface="Arial Narrow" panose="020B0606020202030204" pitchFamily="34" charset="0"/>
              </a:rPr>
              <a:t>sebagai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b="1" dirty="0" err="1">
                <a:latin typeface="Arial Narrow" panose="020B0606020202030204" pitchFamily="34" charset="0"/>
              </a:rPr>
              <a:t>batas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err="1">
                <a:latin typeface="Arial Narrow" panose="020B0606020202030204" pitchFamily="34" charset="0"/>
              </a:rPr>
              <a:t>maksimum</a:t>
            </a:r>
            <a:r>
              <a:rPr lang="en-US" sz="2400" dirty="0">
                <a:latin typeface="Arial Narrow" panose="020B0606020202030204" pitchFamily="34" charset="0"/>
              </a:rPr>
              <a:t> yang </a:t>
            </a:r>
            <a:r>
              <a:rPr lang="en-US" sz="2400" dirty="0" err="1">
                <a:latin typeface="Arial Narrow" panose="020B0606020202030204" pitchFamily="34" charset="0"/>
              </a:rPr>
              <a:t>mau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dikeluarkan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terhadap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pelayanan</a:t>
            </a:r>
            <a:r>
              <a:rPr lang="en-US" sz="2400" dirty="0">
                <a:latin typeface="Arial Narrow" panose="020B0606020202030204" pitchFamily="34" charset="0"/>
              </a:rPr>
              <a:t> yang </a:t>
            </a:r>
            <a:r>
              <a:rPr lang="en-US" sz="2400" dirty="0" err="1">
                <a:latin typeface="Arial Narrow" panose="020B0606020202030204" pitchFamily="34" charset="0"/>
              </a:rPr>
              <a:t>diberikan</a:t>
            </a:r>
            <a:r>
              <a:rPr lang="en-US" sz="2400" dirty="0">
                <a:latin typeface="Arial Narrow" panose="020B0606020202030204" pitchFamily="34" charset="0"/>
              </a:rPr>
              <a:t>  </a:t>
            </a:r>
            <a:endParaRPr lang="en-US" sz="2400" dirty="0">
              <a:effectLst/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4D8FF5-0381-456B-9DCC-4F7A51FF372D}"/>
              </a:ext>
            </a:extLst>
          </p:cNvPr>
          <p:cNvSpPr txBox="1"/>
          <p:nvPr/>
        </p:nvSpPr>
        <p:spPr>
          <a:xfrm>
            <a:off x="7645502" y="804041"/>
            <a:ext cx="2103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ABILITY TO PAY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570132-91BD-4E2D-9C72-9E05B404C5B2}"/>
              </a:ext>
            </a:extLst>
          </p:cNvPr>
          <p:cNvSpPr/>
          <p:nvPr/>
        </p:nvSpPr>
        <p:spPr>
          <a:xfrm>
            <a:off x="6736081" y="1575809"/>
            <a:ext cx="50221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Ability to pay </a:t>
            </a:r>
            <a:r>
              <a:rPr lang="en-US" sz="2400" dirty="0" err="1">
                <a:latin typeface="Arial Narrow" panose="020B0606020202030204" pitchFamily="34" charset="0"/>
              </a:rPr>
              <a:t>adalah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kemampuan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seseorang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untuk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membayar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suatu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jasa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berdasarkan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penghasilan</a:t>
            </a:r>
            <a:r>
              <a:rPr lang="en-US" sz="2400" dirty="0">
                <a:latin typeface="Arial Narrow" panose="020B0606020202030204" pitchFamily="34" charset="0"/>
              </a:rPr>
              <a:t> yang </a:t>
            </a:r>
            <a:r>
              <a:rPr lang="en-US" sz="2400" dirty="0" err="1">
                <a:latin typeface="Arial Narrow" panose="020B0606020202030204" pitchFamily="34" charset="0"/>
              </a:rPr>
              <a:t>didapat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 Narrow" panose="020B0606020202030204" pitchFamily="34" charset="0"/>
              </a:rPr>
              <a:t>sebagai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b="1" dirty="0" err="1">
                <a:latin typeface="Arial Narrow" panose="020B0606020202030204" pitchFamily="34" charset="0"/>
              </a:rPr>
              <a:t>batas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err="1">
                <a:latin typeface="Arial Narrow" panose="020B0606020202030204" pitchFamily="34" charset="0"/>
              </a:rPr>
              <a:t>maksimum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kemampuan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dari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highlight>
                  <a:srgbClr val="FFFF00"/>
                </a:highlight>
                <a:latin typeface="Arial Narrow" panose="020B0606020202030204" pitchFamily="34" charset="0"/>
              </a:rPr>
              <a:t>penghasilan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seseorang</a:t>
            </a:r>
            <a:r>
              <a:rPr lang="en-US" sz="2400" dirty="0">
                <a:latin typeface="Arial Narrow" panose="020B0606020202030204" pitchFamily="34" charset="0"/>
              </a:rPr>
              <a:t> yang </a:t>
            </a:r>
            <a:r>
              <a:rPr lang="en-US" sz="2400" dirty="0" err="1">
                <a:latin typeface="Arial Narrow" panose="020B0606020202030204" pitchFamily="34" charset="0"/>
              </a:rPr>
              <a:t>dialokasikan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untuk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membayar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jasa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 Narrow" panose="020B0606020202030204" pitchFamily="34" charset="0"/>
            </a:endParaRPr>
          </a:p>
          <a:p>
            <a:endParaRPr lang="en-US" sz="2400" dirty="0">
              <a:effectLst/>
              <a:latin typeface="Arial Narrow" panose="020B0606020202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5E4C93-9C46-49CC-B9C1-E6C9E8A3BBC1}"/>
              </a:ext>
            </a:extLst>
          </p:cNvPr>
          <p:cNvSpPr/>
          <p:nvPr/>
        </p:nvSpPr>
        <p:spPr>
          <a:xfrm>
            <a:off x="6736080" y="4009570"/>
            <a:ext cx="50221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Nilai ATP </a:t>
            </a:r>
            <a:r>
              <a:rPr lang="en-US" sz="2400" dirty="0" err="1">
                <a:latin typeface="Arial Narrow" panose="020B0606020202030204" pitchFamily="34" charset="0"/>
              </a:rPr>
              <a:t>merupakan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hasil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perbandingan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antara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biaya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transportasi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intensitas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perjalanan</a:t>
            </a:r>
            <a:r>
              <a:rPr lang="en-US" sz="2400" dirty="0">
                <a:latin typeface="Arial Narrow" panose="020B0606020202030204" pitchFamily="34" charset="0"/>
              </a:rPr>
              <a:t>.</a:t>
            </a:r>
            <a:endParaRPr lang="en-US" sz="2400" dirty="0">
              <a:effectLst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656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B4AADC-1722-4417-8F89-F9658AB0E63A}"/>
              </a:ext>
            </a:extLst>
          </p:cNvPr>
          <p:cNvSpPr txBox="1"/>
          <p:nvPr/>
        </p:nvSpPr>
        <p:spPr>
          <a:xfrm>
            <a:off x="1540043" y="1143000"/>
            <a:ext cx="29158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Analisis</a:t>
            </a:r>
            <a:r>
              <a:rPr lang="en-US" sz="2400" dirty="0"/>
              <a:t> WTP </a:t>
            </a:r>
            <a:r>
              <a:rPr lang="en-US" sz="2400" dirty="0" err="1"/>
              <a:t>dan</a:t>
            </a:r>
            <a:r>
              <a:rPr lang="en-US" sz="2400" dirty="0"/>
              <a:t> ATP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mengetahui</a:t>
            </a:r>
            <a:r>
              <a:rPr lang="en-US" sz="2400" dirty="0"/>
              <a:t> </a:t>
            </a:r>
            <a:r>
              <a:rPr lang="en-US" sz="2400" dirty="0" err="1"/>
              <a:t>bagaimana</a:t>
            </a:r>
            <a:r>
              <a:rPr lang="en-US" sz="2400" dirty="0"/>
              <a:t> </a:t>
            </a:r>
            <a:r>
              <a:rPr lang="en-US" sz="2400" dirty="0" err="1"/>
              <a:t>kemampuan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kemauan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 </a:t>
            </a:r>
            <a:r>
              <a:rPr lang="en-US" sz="2400" dirty="0" err="1"/>
              <a:t>membayar</a:t>
            </a:r>
            <a:r>
              <a:rPr lang="en-US" sz="2400" dirty="0"/>
              <a:t> </a:t>
            </a:r>
            <a:r>
              <a:rPr lang="en-US" sz="2400" dirty="0" err="1"/>
              <a:t>tarif</a:t>
            </a:r>
            <a:r>
              <a:rPr lang="en-US" sz="2400" dirty="0"/>
              <a:t> </a:t>
            </a:r>
            <a:r>
              <a:rPr lang="en-US" sz="2400" dirty="0" err="1"/>
              <a:t>angkutan</a:t>
            </a:r>
            <a:r>
              <a:rPr lang="en-US" sz="2400" dirty="0"/>
              <a:t> </a:t>
            </a:r>
            <a:r>
              <a:rPr lang="en-US" sz="2400" dirty="0" err="1"/>
              <a:t>kota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5B7B84-F4FE-4724-B588-317B2176ED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28" t="24115" r="33096" b="9398"/>
          <a:stretch/>
        </p:blipFill>
        <p:spPr>
          <a:xfrm>
            <a:off x="5134708" y="812801"/>
            <a:ext cx="6458858" cy="455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33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FEEB6E7-537A-420D-A2A1-71C71CFD71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15199"/>
              </p:ext>
            </p:extLst>
          </p:nvPr>
        </p:nvGraphicFramePr>
        <p:xfrm>
          <a:off x="2665046" y="801859"/>
          <a:ext cx="81280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654401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81799736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FAKTOR YANG MEMPENGARUHI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067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ABILITY TO PAY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WILLINGNESS TO PAY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80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2400" dirty="0" err="1"/>
                        <a:t>Penghasilan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keluarga</a:t>
                      </a:r>
                      <a:r>
                        <a:rPr lang="en-US" sz="2400" dirty="0"/>
                        <a:t> per </a:t>
                      </a:r>
                      <a:r>
                        <a:rPr lang="en-US" sz="2400" dirty="0" err="1"/>
                        <a:t>bulan</a:t>
                      </a:r>
                      <a:endParaRPr lang="en-US" sz="2400" dirty="0"/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2400" dirty="0" err="1"/>
                        <a:t>Alokasi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biaya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transportasi</a:t>
                      </a:r>
                      <a:endParaRPr lang="en-US" sz="2400" dirty="0"/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2400" dirty="0" err="1"/>
                        <a:t>Intensitas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perjalanan</a:t>
                      </a:r>
                      <a:endParaRPr lang="en-US" sz="2400" dirty="0"/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2400" dirty="0" err="1"/>
                        <a:t>Jumlah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anggota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keluarga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arenR"/>
                      </a:pPr>
                      <a:r>
                        <a:rPr lang="en-US" sz="2400" dirty="0" err="1"/>
                        <a:t>Produk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disediakan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jasa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transportasi</a:t>
                      </a:r>
                      <a:endParaRPr lang="en-US" sz="2400" dirty="0"/>
                    </a:p>
                    <a:p>
                      <a:pPr marL="457200" indent="-457200">
                        <a:buFont typeface="+mj-lt"/>
                        <a:buAutoNum type="arabicParenR"/>
                      </a:pPr>
                      <a:r>
                        <a:rPr lang="en-US" sz="2400" dirty="0" err="1"/>
                        <a:t>Kualitas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kuantitas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jasa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pelayanan</a:t>
                      </a:r>
                      <a:endParaRPr lang="en-US" sz="2400" dirty="0"/>
                    </a:p>
                    <a:p>
                      <a:pPr marL="457200" indent="-457200">
                        <a:buFont typeface="+mj-lt"/>
                        <a:buAutoNum type="arabicParenR"/>
                      </a:pPr>
                      <a:r>
                        <a:rPr lang="en-US" sz="2400" dirty="0" err="1"/>
                        <a:t>Utilitas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atau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maksdu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penggunaan</a:t>
                      </a:r>
                      <a:endParaRPr lang="en-US" sz="2400" dirty="0"/>
                    </a:p>
                    <a:p>
                      <a:pPr marL="457200" indent="-457200">
                        <a:buFont typeface="+mj-lt"/>
                        <a:buAutoNum type="arabicParenR"/>
                      </a:pPr>
                      <a:r>
                        <a:rPr lang="en-US" sz="2400" dirty="0" err="1"/>
                        <a:t>Penghasilan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pengguna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973521"/>
                  </a:ext>
                </a:extLst>
              </a:tr>
            </a:tbl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710BE30-946A-447A-9AFA-9338D68ED6D8}"/>
              </a:ext>
            </a:extLst>
          </p:cNvPr>
          <p:cNvCxnSpPr/>
          <p:nvPr/>
        </p:nvCxnSpPr>
        <p:spPr>
          <a:xfrm>
            <a:off x="4694700" y="3745523"/>
            <a:ext cx="0" cy="60491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6BB886B-3EF1-448E-AA0C-E8B49879A52F}"/>
              </a:ext>
            </a:extLst>
          </p:cNvPr>
          <p:cNvSpPr txBox="1"/>
          <p:nvPr/>
        </p:nvSpPr>
        <p:spPr>
          <a:xfrm>
            <a:off x="2833859" y="4459458"/>
            <a:ext cx="37216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Besarnya</a:t>
            </a:r>
            <a:r>
              <a:rPr lang="en-US" sz="2000" dirty="0"/>
              <a:t> </a:t>
            </a:r>
            <a:r>
              <a:rPr lang="en-US" sz="2000" dirty="0" err="1"/>
              <a:t>biaya</a:t>
            </a:r>
            <a:r>
              <a:rPr lang="en-US" sz="2000" dirty="0"/>
              <a:t> </a:t>
            </a:r>
            <a:r>
              <a:rPr lang="en-US" sz="2000" dirty="0" err="1"/>
              <a:t>transportasi</a:t>
            </a:r>
            <a:r>
              <a:rPr lang="en-US" sz="2000" dirty="0"/>
              <a:t> yang </a:t>
            </a:r>
            <a:r>
              <a:rPr lang="en-US" sz="2000" dirty="0" err="1"/>
              <a:t>dialokasikan</a:t>
            </a:r>
            <a:r>
              <a:rPr lang="en-US" sz="2000" dirty="0"/>
              <a:t> per  </a:t>
            </a:r>
            <a:r>
              <a:rPr lang="en-US" sz="2000" dirty="0" err="1"/>
              <a:t>bulan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keluarga</a:t>
            </a:r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 err="1">
                <a:sym typeface="Wingdings" panose="05000000000000000000" pitchFamily="2" charset="2"/>
              </a:rPr>
              <a:t>pendekatan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b="1" i="1" dirty="0">
                <a:solidFill>
                  <a:srgbClr val="0070C0"/>
                </a:solidFill>
                <a:sym typeface="Wingdings" panose="05000000000000000000" pitchFamily="2" charset="2"/>
              </a:rPr>
              <a:t>travel budget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67ECD40-81BD-4C6F-8A1F-527E35A44604}"/>
              </a:ext>
            </a:extLst>
          </p:cNvPr>
          <p:cNvCxnSpPr>
            <a:cxnSpLocks/>
          </p:cNvCxnSpPr>
          <p:nvPr/>
        </p:nvCxnSpPr>
        <p:spPr>
          <a:xfrm>
            <a:off x="8828257" y="4407242"/>
            <a:ext cx="0" cy="60491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7D6F488-DD7E-4217-93C8-D1C0DCD1C95D}"/>
              </a:ext>
            </a:extLst>
          </p:cNvPr>
          <p:cNvSpPr txBox="1"/>
          <p:nvPr/>
        </p:nvSpPr>
        <p:spPr>
          <a:xfrm>
            <a:off x="6967415" y="5121177"/>
            <a:ext cx="4694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Dipengaruhi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persepsi</a:t>
            </a:r>
            <a:r>
              <a:rPr lang="en-US" sz="2000" dirty="0"/>
              <a:t> </a:t>
            </a:r>
            <a:r>
              <a:rPr lang="en-US" sz="2000" dirty="0" err="1"/>
              <a:t>pengguna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77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C19CE4F-FF19-4F37-917D-C2EF57527580}"/>
              </a:ext>
            </a:extLst>
          </p:cNvPr>
          <p:cNvSpPr txBox="1"/>
          <p:nvPr/>
        </p:nvSpPr>
        <p:spPr>
          <a:xfrm>
            <a:off x="4005942" y="725714"/>
            <a:ext cx="5218095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RELATIONSHIP BETWEEN ATP AND WTP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47D702-4253-4DCB-A139-266CCA38BFE2}"/>
              </a:ext>
            </a:extLst>
          </p:cNvPr>
          <p:cNvSpPr/>
          <p:nvPr/>
        </p:nvSpPr>
        <p:spPr>
          <a:xfrm>
            <a:off x="1436914" y="1508751"/>
            <a:ext cx="48448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highlight>
                  <a:srgbClr val="00FFFF"/>
                </a:highlight>
                <a:latin typeface="Times New Roman" panose="02020603050405020304" pitchFamily="18" charset="0"/>
              </a:rPr>
              <a:t>ATP &gt; WTP</a:t>
            </a:r>
          </a:p>
          <a:p>
            <a:r>
              <a:rPr lang="en-US" sz="2000" dirty="0" err="1">
                <a:latin typeface="Times New Roman" panose="02020603050405020304" pitchFamily="18" charset="0"/>
              </a:rPr>
              <a:t>Kondisi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ini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menunjukkan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kemampuan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membayar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lebih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besar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dari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keinginan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membayar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jasa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transportasi</a:t>
            </a:r>
            <a:r>
              <a:rPr lang="en-US" sz="2000" dirty="0">
                <a:latin typeface="Times New Roman" panose="02020603050405020304" pitchFamily="18" charset="0"/>
              </a:rPr>
              <a:t>. </a:t>
            </a:r>
            <a:endParaRPr lang="en-US" sz="200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B8FE95-AE8F-4C34-80C3-F42D09C7D7CF}"/>
              </a:ext>
            </a:extLst>
          </p:cNvPr>
          <p:cNvSpPr/>
          <p:nvPr/>
        </p:nvSpPr>
        <p:spPr>
          <a:xfrm>
            <a:off x="1436914" y="2921168"/>
            <a:ext cx="46590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highlight>
                  <a:srgbClr val="00FFFF"/>
                </a:highlight>
                <a:latin typeface="Times New Roman" panose="02020603050405020304" pitchFamily="18" charset="0"/>
              </a:rPr>
              <a:t>ATP = WTP</a:t>
            </a:r>
          </a:p>
          <a:p>
            <a:r>
              <a:rPr lang="en-US" sz="2000" dirty="0" err="1">
                <a:latin typeface="Times New Roman" panose="02020603050405020304" pitchFamily="18" charset="0"/>
              </a:rPr>
              <a:t>kemampuan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dan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keinginan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untuk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membayar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jasa</a:t>
            </a:r>
            <a:r>
              <a:rPr lang="en-US" sz="2000" dirty="0">
                <a:latin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</a:rPr>
              <a:t>dikonsumsi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pengguna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tersebut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sama</a:t>
            </a:r>
            <a:r>
              <a:rPr lang="en-US" sz="20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791839-4981-4733-8C6F-0649A191DF8F}"/>
              </a:ext>
            </a:extLst>
          </p:cNvPr>
          <p:cNvSpPr/>
          <p:nvPr/>
        </p:nvSpPr>
        <p:spPr>
          <a:xfrm>
            <a:off x="1436914" y="4477002"/>
            <a:ext cx="48448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highlight>
                  <a:srgbClr val="00FFFF"/>
                </a:highlight>
                <a:latin typeface="Times New Roman" panose="02020603050405020304" pitchFamily="18" charset="0"/>
              </a:rPr>
              <a:t>ATP &lt; WTP</a:t>
            </a:r>
          </a:p>
          <a:p>
            <a:r>
              <a:rPr lang="en-US" sz="2000" dirty="0" err="1">
                <a:latin typeface="Times New Roman" panose="02020603050405020304" pitchFamily="18" charset="0"/>
              </a:rPr>
              <a:t>kemampuan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dan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keinginan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untuk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membayar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jasa</a:t>
            </a:r>
            <a:r>
              <a:rPr lang="en-US" sz="2000" dirty="0">
                <a:latin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</a:rPr>
              <a:t>dikonsumsi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lebih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besar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dari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kemampuan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daya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beli</a:t>
            </a:r>
            <a:r>
              <a:rPr lang="en-US" sz="2000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1015ADD-B733-452B-A669-90521C8A4B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34" t="24385" r="26167" b="29767"/>
          <a:stretch/>
        </p:blipFill>
        <p:spPr>
          <a:xfrm>
            <a:off x="6096000" y="1961147"/>
            <a:ext cx="5910269" cy="355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2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2916</TotalTime>
  <Words>1316</Words>
  <Application>Microsoft Office PowerPoint</Application>
  <PresentationFormat>Widescreen</PresentationFormat>
  <Paragraphs>156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Arial Narrow</vt:lpstr>
      <vt:lpstr>Calibri</vt:lpstr>
      <vt:lpstr>Calibri Light</vt:lpstr>
      <vt:lpstr>Cambria Math</vt:lpstr>
      <vt:lpstr>Georgia</vt:lpstr>
      <vt:lpstr>Georgia Pro Cond Black</vt:lpstr>
      <vt:lpstr>Symbol</vt:lpstr>
      <vt:lpstr>Times New Roman</vt:lpstr>
      <vt:lpstr>TimesNewRomanPSMT</vt:lpstr>
      <vt:lpstr>Wingdings</vt:lpstr>
      <vt:lpstr>Office Theme</vt:lpstr>
      <vt:lpstr> EKONOMI TRANSPORTASI              (CIV -205)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Fredy Jhon Philip S.</dc:creator>
  <cp:lastModifiedBy>Fredy Jhon Philip S.</cp:lastModifiedBy>
  <cp:revision>110</cp:revision>
  <dcterms:created xsi:type="dcterms:W3CDTF">2016-07-21T02:18:12Z</dcterms:created>
  <dcterms:modified xsi:type="dcterms:W3CDTF">2018-03-07T07:59:08Z</dcterms:modified>
</cp:coreProperties>
</file>