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79" r:id="rId12"/>
    <p:sldId id="268" r:id="rId13"/>
    <p:sldId id="282" r:id="rId14"/>
    <p:sldId id="267" r:id="rId15"/>
    <p:sldId id="281" r:id="rId16"/>
    <p:sldId id="280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266" r:id="rId40"/>
    <p:sldId id="269" r:id="rId41"/>
    <p:sldId id="270" r:id="rId42"/>
    <p:sldId id="272" r:id="rId43"/>
    <p:sldId id="271" r:id="rId44"/>
    <p:sldId id="273" r:id="rId45"/>
    <p:sldId id="274" r:id="rId46"/>
    <p:sldId id="275" r:id="rId47"/>
    <p:sldId id="276" r:id="rId48"/>
    <p:sldId id="277" r:id="rId49"/>
    <p:sldId id="27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E2AA-7021-4E79-9516-1D858ABA6A17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5F9A1-8D9A-40B9-AE1F-0DE94E562F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3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E2AA-7021-4E79-9516-1D858ABA6A17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5F9A1-8D9A-40B9-AE1F-0DE94E562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0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1756229"/>
            <a:ext cx="7518400" cy="175373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 anchorCtr="0">
            <a:normAutofit/>
          </a:bodyPr>
          <a:lstStyle/>
          <a:p>
            <a:pPr algn="r">
              <a:spcBef>
                <a:spcPts val="1000"/>
              </a:spcBef>
              <a:buFont typeface="Arial" panose="020B0604020202020204" pitchFamily="34" charset="0"/>
            </a:pPr>
            <a:r>
              <a:rPr lang="en-US" sz="2400" b="1" dirty="0">
                <a:latin typeface="Georgia Pro Cond Black" panose="02040A06050405020203" pitchFamily="18" charset="0"/>
                <a:ea typeface="+mn-ea"/>
                <a:cs typeface="+mn-cs"/>
              </a:rPr>
              <a:t>	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Black" panose="02040A06050405020203" pitchFamily="18" charset="0"/>
                <a:ea typeface="+mn-ea"/>
                <a:cs typeface="+mn-cs"/>
              </a:rPr>
              <a:t>EKONOMI TRANSPORTASI </a:t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Black" panose="02040A06050405020203" pitchFamily="18" charset="0"/>
                <a:ea typeface="+mn-ea"/>
                <a:cs typeface="+mn-cs"/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 Pro Cond Black" panose="02040A06050405020203" pitchFamily="18" charset="0"/>
                <a:ea typeface="+mn-ea"/>
                <a:cs typeface="+mn-cs"/>
              </a:rPr>
              <a:t>            (CIV -205)</a:t>
            </a:r>
            <a:endParaRPr lang="en-US" sz="2400" b="1" dirty="0">
              <a:latin typeface="Georgia Pro Cond Black" panose="02040A06050405020203" pitchFamily="18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600" y="3703638"/>
            <a:ext cx="7518400" cy="1655762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anchor="ctr" anchorCtr="0"/>
          <a:lstStyle/>
          <a:p>
            <a:r>
              <a: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Georgia Pro Cond Black" panose="02040A06050405020203" pitchFamily="18" charset="0"/>
              </a:rPr>
              <a:t>PERTEMUAN 5</a:t>
            </a:r>
          </a:p>
          <a:p>
            <a:r>
              <a: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latin typeface="Georgia Pro Cond Black" panose="02040A06050405020203" pitchFamily="18" charset="0"/>
              </a:rPr>
              <a:t>BIAYA OPERASIONAL KENDARAAN</a:t>
            </a:r>
            <a:endParaRPr lang="en-US" b="1" dirty="0">
              <a:latin typeface="Georgia Pro Cond Black" panose="02040A06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45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BIAYA OPERASIONAL KENDARAAN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745E8-5B34-4F7D-A161-AFEFEEECAD1B}"/>
              </a:ext>
            </a:extLst>
          </p:cNvPr>
          <p:cNvSpPr/>
          <p:nvPr/>
        </p:nvSpPr>
        <p:spPr>
          <a:xfrm>
            <a:off x="1556823" y="1397675"/>
            <a:ext cx="10006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sv-SE" sz="2400" dirty="0">
                <a:latin typeface="Arial Narrow" panose="020B0606020202030204" pitchFamily="34" charset="0"/>
              </a:rPr>
              <a:t>faktor yang menentukan dalam transportasi untuk penetapan tarif, alat </a:t>
            </a:r>
            <a:r>
              <a:rPr lang="en-US" sz="2400" dirty="0" err="1">
                <a:latin typeface="Arial Narrow" panose="020B0606020202030204" pitchFamily="34" charset="0"/>
              </a:rPr>
              <a:t>kontrol</a:t>
            </a:r>
            <a:r>
              <a:rPr lang="en-US" sz="2400" dirty="0">
                <a:latin typeface="Arial Narrow" panose="020B0606020202030204" pitchFamily="34" charset="0"/>
              </a:rPr>
              <a:t> agar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pengoperasian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mencapai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tingkat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efektivitas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efisiensi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Jika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ditinjau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sv-SE" sz="2400" dirty="0">
                <a:latin typeface="Arial Narrow" panose="020B0606020202030204" pitchFamily="34" charset="0"/>
              </a:rPr>
              <a:t>kegiatan usaha angkutan, biaya yang dikeluarkan untuk suatu produksi jasa angkutan yang akan </a:t>
            </a:r>
            <a:r>
              <a:rPr lang="en-US" sz="2400" dirty="0" err="1">
                <a:latin typeface="Arial Narrow" panose="020B0606020202030204" pitchFamily="34" charset="0"/>
              </a:rPr>
              <a:t>dijual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kepada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pemakai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jasa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dapat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dibagi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tiga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bagian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yaitu</a:t>
            </a:r>
            <a:r>
              <a:rPr lang="en-US" sz="2400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FA0CA-7C2E-48DA-9141-5E5AE16A3D8B}"/>
              </a:ext>
            </a:extLst>
          </p:cNvPr>
          <p:cNvSpPr/>
          <p:nvPr/>
        </p:nvSpPr>
        <p:spPr>
          <a:xfrm>
            <a:off x="2851052" y="3521334"/>
            <a:ext cx="7826325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dikeluarkan untuk pengelolaan perusahaan,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dikeluarkan untuk operasi kendaraan,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d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ikeluarkan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untuk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restribusi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iuran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sumbangan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dan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berkenaan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dengan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pemilik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usaha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dan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operasi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40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BIAYA OPERASIONAL KENDARAAN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745E8-5B34-4F7D-A161-AFEFEEECAD1B}"/>
              </a:ext>
            </a:extLst>
          </p:cNvPr>
          <p:cNvSpPr/>
          <p:nvPr/>
        </p:nvSpPr>
        <p:spPr>
          <a:xfrm>
            <a:off x="1556823" y="1397675"/>
            <a:ext cx="10006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Dalam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menentukan</a:t>
            </a:r>
            <a:r>
              <a:rPr lang="en-US" sz="2400" dirty="0">
                <a:latin typeface="Arial Narrow" panose="020B0606020202030204" pitchFamily="34" charset="0"/>
              </a:rPr>
              <a:t> BOK, </a:t>
            </a:r>
            <a:r>
              <a:rPr lang="en-US" sz="2400" dirty="0" err="1">
                <a:latin typeface="Arial Narrow" panose="020B0606020202030204" pitchFamily="34" charset="0"/>
              </a:rPr>
              <a:t>terdapat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beberapa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metode</a:t>
            </a:r>
            <a:r>
              <a:rPr lang="en-US" sz="2400" dirty="0">
                <a:latin typeface="Arial Narrow" panose="020B0606020202030204" pitchFamily="34" charset="0"/>
              </a:rPr>
              <a:t> , </a:t>
            </a:r>
            <a:r>
              <a:rPr lang="en-US" sz="2400" dirty="0" err="1">
                <a:latin typeface="Arial Narrow" panose="020B0606020202030204" pitchFamily="34" charset="0"/>
              </a:rPr>
              <a:t>antara</a:t>
            </a:r>
            <a:r>
              <a:rPr lang="en-US" sz="2400" dirty="0">
                <a:latin typeface="Arial Narrow" panose="020B0606020202030204" pitchFamily="34" charset="0"/>
              </a:rPr>
              <a:t> lain 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8FA0CA-7C2E-48DA-9141-5E5AE16A3D8B}"/>
              </a:ext>
            </a:extLst>
          </p:cNvPr>
          <p:cNvSpPr/>
          <p:nvPr/>
        </p:nvSpPr>
        <p:spPr>
          <a:xfrm>
            <a:off x="1992923" y="2096531"/>
            <a:ext cx="9289366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Kementeriaan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Perhubungan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, </a:t>
            </a:r>
            <a:r>
              <a:rPr lang="en-US" sz="2400" b="1" i="1" dirty="0" err="1">
                <a:latin typeface="Arial Narrow" panose="020B0606020202030204" pitchFamily="34" charset="0"/>
              </a:rPr>
              <a:t>Pedoman</a:t>
            </a:r>
            <a:r>
              <a:rPr lang="en-US" sz="2400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 err="1">
                <a:latin typeface="Arial Narrow" panose="020B0606020202030204" pitchFamily="34" charset="0"/>
              </a:rPr>
              <a:t>Teknis</a:t>
            </a:r>
            <a:r>
              <a:rPr lang="en-US" sz="2400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 err="1">
                <a:latin typeface="Arial Narrow" panose="020B0606020202030204" pitchFamily="34" charset="0"/>
              </a:rPr>
              <a:t>Penyelenggaraan</a:t>
            </a:r>
            <a:r>
              <a:rPr lang="en-US" sz="2400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 err="1">
                <a:latin typeface="Arial Narrow" panose="020B0606020202030204" pitchFamily="34" charset="0"/>
              </a:rPr>
              <a:t>Angkutan</a:t>
            </a:r>
            <a:r>
              <a:rPr lang="en-US" sz="2400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 err="1">
                <a:latin typeface="Arial Narrow" panose="020B0606020202030204" pitchFamily="34" charset="0"/>
              </a:rPr>
              <a:t>Penumpang</a:t>
            </a:r>
            <a:r>
              <a:rPr lang="en-US" sz="2400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 err="1">
                <a:latin typeface="Arial Narrow" panose="020B0606020202030204" pitchFamily="34" charset="0"/>
              </a:rPr>
              <a:t>Umum</a:t>
            </a:r>
            <a:r>
              <a:rPr lang="en-US" sz="2400" b="1" i="1" dirty="0">
                <a:latin typeface="Arial Narrow" panose="020B0606020202030204" pitchFamily="34" charset="0"/>
              </a:rPr>
              <a:t> Di Wi </a:t>
            </a:r>
            <a:r>
              <a:rPr lang="en-US" sz="2400" b="1" i="1" dirty="0" err="1">
                <a:latin typeface="Arial Narrow" panose="020B0606020202030204" pitchFamily="34" charset="0"/>
              </a:rPr>
              <a:t>Layah</a:t>
            </a:r>
            <a:r>
              <a:rPr lang="en-US" sz="2400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 err="1">
                <a:latin typeface="Arial Narrow" panose="020B0606020202030204" pitchFamily="34" charset="0"/>
              </a:rPr>
              <a:t>Perkotaan</a:t>
            </a:r>
            <a:r>
              <a:rPr lang="en-US" sz="2400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 err="1">
                <a:latin typeface="Arial Narrow" panose="020B0606020202030204" pitchFamily="34" charset="0"/>
              </a:rPr>
              <a:t>Dalam</a:t>
            </a:r>
            <a:r>
              <a:rPr lang="en-US" sz="2400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 err="1">
                <a:latin typeface="Arial Narrow" panose="020B0606020202030204" pitchFamily="34" charset="0"/>
              </a:rPr>
              <a:t>Trayek</a:t>
            </a:r>
            <a:r>
              <a:rPr lang="en-US" sz="2400" b="1" i="1" dirty="0">
                <a:latin typeface="Arial Narrow" panose="020B0606020202030204" pitchFamily="34" charset="0"/>
              </a:rPr>
              <a:t> </a:t>
            </a:r>
            <a:r>
              <a:rPr lang="en-US" sz="2400" b="1" i="1" dirty="0" err="1">
                <a:latin typeface="Arial Narrow" panose="020B0606020202030204" pitchFamily="34" charset="0"/>
              </a:rPr>
              <a:t>Tetap</a:t>
            </a:r>
            <a:r>
              <a:rPr lang="en-US" sz="2400" b="1" i="1" dirty="0">
                <a:latin typeface="Arial Narrow" panose="020B0606020202030204" pitchFamily="34" charset="0"/>
              </a:rPr>
              <a:t> Dan </a:t>
            </a:r>
            <a:r>
              <a:rPr lang="en-US" sz="2400" b="1" i="1" dirty="0" err="1">
                <a:latin typeface="Arial Narrow" panose="020B0606020202030204" pitchFamily="34" charset="0"/>
              </a:rPr>
              <a:t>Teratur</a:t>
            </a:r>
            <a:endParaRPr lang="en-US" sz="2400" b="1" i="1" dirty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LPM ITB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Metode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PCI consultant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Metode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Bina </a:t>
            </a:r>
            <a:r>
              <a:rPr lang="en-US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Marga</a:t>
            </a:r>
            <a:endParaRPr 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263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2745E8-5B34-4F7D-A161-AFEFEEECAD1B}"/>
              </a:ext>
            </a:extLst>
          </p:cNvPr>
          <p:cNvSpPr/>
          <p:nvPr/>
        </p:nvSpPr>
        <p:spPr>
          <a:xfrm>
            <a:off x="1179340" y="1397675"/>
            <a:ext cx="1000681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BIAYA LANGSUNG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</a:p>
          <a:p>
            <a:pPr marL="280988"/>
            <a:r>
              <a:rPr lang="en-US" sz="2200" dirty="0" err="1">
                <a:latin typeface="Arial Narrow" panose="020B0606020202030204" pitchFamily="34" charset="0"/>
              </a:rPr>
              <a:t>biaya</a:t>
            </a:r>
            <a:r>
              <a:rPr lang="en-US" sz="2200" dirty="0">
                <a:latin typeface="Arial Narrow" panose="020B0606020202030204" pitchFamily="34" charset="0"/>
              </a:rPr>
              <a:t> yang </a:t>
            </a:r>
            <a:r>
              <a:rPr lang="en-US" sz="2200" dirty="0" err="1">
                <a:latin typeface="Arial Narrow" panose="020B0606020202030204" pitchFamily="34" charset="0"/>
              </a:rPr>
              <a:t>berkaitan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langsung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dengan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produk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jasa</a:t>
            </a:r>
            <a:r>
              <a:rPr lang="en-US" sz="2200" dirty="0">
                <a:latin typeface="Arial Narrow" panose="020B0606020202030204" pitchFamily="34" charset="0"/>
              </a:rPr>
              <a:t> yang </a:t>
            </a:r>
            <a:r>
              <a:rPr lang="en-US" sz="2200" dirty="0" err="1">
                <a:latin typeface="Arial Narrow" panose="020B0606020202030204" pitchFamily="34" charset="0"/>
              </a:rPr>
              <a:t>dihasilkan</a:t>
            </a:r>
            <a:r>
              <a:rPr lang="en-US" sz="2200" dirty="0">
                <a:latin typeface="Arial Narrow" panose="020B0606020202030204" pitchFamily="34" charset="0"/>
              </a:rPr>
              <a:t>, yang</a:t>
            </a:r>
          </a:p>
          <a:p>
            <a:pPr marL="280988"/>
            <a:r>
              <a:rPr lang="en-US" sz="2200" dirty="0" err="1">
                <a:latin typeface="Arial Narrow" panose="020B0606020202030204" pitchFamily="34" charset="0"/>
              </a:rPr>
              <a:t>terdiri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dari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b="1" dirty="0" err="1">
                <a:latin typeface="Arial Narrow" panose="020B0606020202030204" pitchFamily="34" charset="0"/>
              </a:rPr>
              <a:t>biaya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err="1">
                <a:latin typeface="Arial Narrow" panose="020B0606020202030204" pitchFamily="34" charset="0"/>
              </a:rPr>
              <a:t>tetap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b="1" dirty="0" err="1">
                <a:latin typeface="Arial Narrow" panose="020B0606020202030204" pitchFamily="34" charset="0"/>
              </a:rPr>
              <a:t>biaya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err="1">
                <a:latin typeface="Arial Narrow" panose="020B0606020202030204" pitchFamily="34" charset="0"/>
              </a:rPr>
              <a:t>tidak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err="1">
                <a:latin typeface="Arial Narrow" panose="020B0606020202030204" pitchFamily="34" charset="0"/>
              </a:rPr>
              <a:t>tetap</a:t>
            </a:r>
            <a:r>
              <a:rPr lang="en-US" sz="2200" dirty="0">
                <a:latin typeface="Arial Narrow" panose="020B0606020202030204" pitchFamily="34" charset="0"/>
              </a:rPr>
              <a:t>,</a:t>
            </a:r>
          </a:p>
        </p:txBody>
      </p:sp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4AC640C1-305E-4859-A576-70C4641E06EB}"/>
              </a:ext>
            </a:extLst>
          </p:cNvPr>
          <p:cNvSpPr/>
          <p:nvPr/>
        </p:nvSpPr>
        <p:spPr>
          <a:xfrm>
            <a:off x="1406769" y="594428"/>
            <a:ext cx="7891975" cy="590844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/>
              <a:t>METODE KEMENTERIAN PERHUBUNGAN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B58303-6B4E-4745-B114-060F99F439CB}"/>
              </a:ext>
            </a:extLst>
          </p:cNvPr>
          <p:cNvSpPr/>
          <p:nvPr/>
        </p:nvSpPr>
        <p:spPr>
          <a:xfrm>
            <a:off x="1179340" y="2505671"/>
            <a:ext cx="701040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BIAYA TIDAK LANGSUNG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</a:p>
          <a:p>
            <a:pPr marL="280988"/>
            <a:r>
              <a:rPr lang="en-US" sz="2200" dirty="0" err="1">
                <a:latin typeface="Arial Narrow" panose="020B0606020202030204" pitchFamily="34" charset="0"/>
              </a:rPr>
              <a:t>biaya</a:t>
            </a:r>
            <a:r>
              <a:rPr lang="en-US" sz="2200" dirty="0">
                <a:latin typeface="Arial Narrow" panose="020B0606020202030204" pitchFamily="34" charset="0"/>
              </a:rPr>
              <a:t> yang </a:t>
            </a:r>
            <a:r>
              <a:rPr lang="en-US" sz="2200" dirty="0" err="1">
                <a:latin typeface="Arial Narrow" panose="020B0606020202030204" pitchFamily="34" charset="0"/>
              </a:rPr>
              <a:t>secara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tidak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langsung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berhubungan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dengan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produk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jasa</a:t>
            </a:r>
            <a:endParaRPr lang="en-US" sz="2200" dirty="0">
              <a:latin typeface="Arial Narrow" panose="020B0606020202030204" pitchFamily="34" charset="0"/>
            </a:endParaRPr>
          </a:p>
          <a:p>
            <a:pPr marL="280988"/>
            <a:r>
              <a:rPr lang="en-US" sz="2200" dirty="0">
                <a:latin typeface="Arial Narrow" panose="020B0606020202030204" pitchFamily="34" charset="0"/>
              </a:rPr>
              <a:t>yang </a:t>
            </a:r>
            <a:r>
              <a:rPr lang="en-US" sz="2200" dirty="0" err="1">
                <a:latin typeface="Arial Narrow" panose="020B0606020202030204" pitchFamily="34" charset="0"/>
              </a:rPr>
              <a:t>dihasilkan</a:t>
            </a:r>
            <a:r>
              <a:rPr lang="en-US" sz="2200" dirty="0">
                <a:latin typeface="Arial Narrow" panose="020B0606020202030204" pitchFamily="34" charset="0"/>
              </a:rPr>
              <a:t>, yang </a:t>
            </a:r>
            <a:r>
              <a:rPr lang="en-US" sz="2200" dirty="0" err="1">
                <a:latin typeface="Arial Narrow" panose="020B0606020202030204" pitchFamily="34" charset="0"/>
              </a:rPr>
              <a:t>terdiri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dari</a:t>
            </a:r>
            <a:r>
              <a:rPr lang="en-US" sz="2200" dirty="0">
                <a:latin typeface="Arial Narrow" panose="020B0606020202030204" pitchFamily="34" charset="0"/>
              </a:rPr>
              <a:t>: </a:t>
            </a:r>
            <a:r>
              <a:rPr lang="en-US" sz="2200" b="1" dirty="0" err="1">
                <a:latin typeface="Arial Narrow" panose="020B0606020202030204" pitchFamily="34" charset="0"/>
              </a:rPr>
              <a:t>biaya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err="1">
                <a:latin typeface="Arial Narrow" panose="020B0606020202030204" pitchFamily="34" charset="0"/>
              </a:rPr>
              <a:t>tetap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dan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b="1" dirty="0" err="1">
                <a:latin typeface="Arial Narrow" panose="020B0606020202030204" pitchFamily="34" charset="0"/>
              </a:rPr>
              <a:t>biaya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err="1">
                <a:latin typeface="Arial Narrow" panose="020B0606020202030204" pitchFamily="34" charset="0"/>
              </a:rPr>
              <a:t>tidak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err="1">
                <a:latin typeface="Arial Narrow" panose="020B0606020202030204" pitchFamily="34" charset="0"/>
              </a:rPr>
              <a:t>tetap</a:t>
            </a:r>
            <a:r>
              <a:rPr lang="en-US" sz="2200" dirty="0">
                <a:latin typeface="Arial Narrow" panose="020B0606020202030204" pitchFamily="34" charset="0"/>
              </a:rPr>
              <a:t>. </a:t>
            </a:r>
          </a:p>
          <a:p>
            <a:pPr marL="623888" indent="-342900">
              <a:buFont typeface="Wingdings" panose="05000000000000000000" pitchFamily="2" charset="2"/>
              <a:buChar char="ü"/>
            </a:pPr>
            <a:r>
              <a:rPr lang="en-US" sz="2200" u="sng" dirty="0" err="1">
                <a:latin typeface="Arial Narrow" panose="020B0606020202030204" pitchFamily="34" charset="0"/>
              </a:rPr>
              <a:t>Biaya</a:t>
            </a:r>
            <a:r>
              <a:rPr lang="en-US" sz="2200" u="sng" dirty="0">
                <a:latin typeface="Arial Narrow" panose="020B0606020202030204" pitchFamily="34" charset="0"/>
              </a:rPr>
              <a:t> </a:t>
            </a:r>
            <a:r>
              <a:rPr lang="en-US" sz="2200" u="sng" dirty="0" err="1">
                <a:latin typeface="Arial Narrow" panose="020B0606020202030204" pitchFamily="34" charset="0"/>
              </a:rPr>
              <a:t>tetap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adalah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biaya</a:t>
            </a:r>
            <a:r>
              <a:rPr lang="en-US" sz="2200" dirty="0">
                <a:latin typeface="Arial Narrow" panose="020B0606020202030204" pitchFamily="34" charset="0"/>
              </a:rPr>
              <a:t> yang </a:t>
            </a:r>
            <a:r>
              <a:rPr lang="en-US" sz="2200" dirty="0" err="1">
                <a:latin typeface="Arial Narrow" panose="020B0606020202030204" pitchFamily="34" charset="0"/>
              </a:rPr>
              <a:t>tidak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berubah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walaupun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terjadi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perubahan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pada</a:t>
            </a:r>
            <a:r>
              <a:rPr lang="en-US" sz="2200" dirty="0">
                <a:latin typeface="Arial Narrow" panose="020B0606020202030204" pitchFamily="34" charset="0"/>
              </a:rPr>
              <a:t> volume </a:t>
            </a:r>
            <a:r>
              <a:rPr lang="en-US" sz="2200" dirty="0" err="1">
                <a:latin typeface="Arial Narrow" panose="020B0606020202030204" pitchFamily="34" charset="0"/>
              </a:rPr>
              <a:t>produksi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jasa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sampai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ke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tingkat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tertentu</a:t>
            </a:r>
            <a:r>
              <a:rPr lang="en-US" sz="2200" dirty="0">
                <a:latin typeface="Arial Narrow" panose="020B0606020202030204" pitchFamily="34" charset="0"/>
              </a:rPr>
              <a:t>, </a:t>
            </a:r>
          </a:p>
          <a:p>
            <a:pPr marL="623888" indent="-342900">
              <a:buFont typeface="Wingdings" panose="05000000000000000000" pitchFamily="2" charset="2"/>
              <a:buChar char="ü"/>
            </a:pPr>
            <a:r>
              <a:rPr lang="en-US" sz="2200" u="sng" dirty="0" err="1">
                <a:latin typeface="Arial Narrow" panose="020B0606020202030204" pitchFamily="34" charset="0"/>
              </a:rPr>
              <a:t>biaya</a:t>
            </a:r>
            <a:r>
              <a:rPr lang="en-US" sz="2200" u="sng" dirty="0">
                <a:latin typeface="Arial Narrow" panose="020B0606020202030204" pitchFamily="34" charset="0"/>
              </a:rPr>
              <a:t> </a:t>
            </a:r>
            <a:r>
              <a:rPr lang="en-US" sz="2200" u="sng" dirty="0" err="1">
                <a:latin typeface="Arial Narrow" panose="020B0606020202030204" pitchFamily="34" charset="0"/>
              </a:rPr>
              <a:t>tidak</a:t>
            </a:r>
            <a:r>
              <a:rPr lang="en-US" sz="2200" u="sng" dirty="0">
                <a:latin typeface="Arial Narrow" panose="020B0606020202030204" pitchFamily="34" charset="0"/>
              </a:rPr>
              <a:t> </a:t>
            </a:r>
            <a:r>
              <a:rPr lang="en-US" sz="2200" u="sng" dirty="0" err="1">
                <a:latin typeface="Arial Narrow" panose="020B0606020202030204" pitchFamily="34" charset="0"/>
              </a:rPr>
              <a:t>tetap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adalah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biaya</a:t>
            </a:r>
            <a:r>
              <a:rPr lang="en-US" sz="2200" dirty="0">
                <a:latin typeface="Arial Narrow" panose="020B0606020202030204" pitchFamily="34" charset="0"/>
              </a:rPr>
              <a:t> yang </a:t>
            </a:r>
            <a:r>
              <a:rPr lang="en-US" sz="2200" dirty="0" err="1">
                <a:latin typeface="Arial Narrow" panose="020B0606020202030204" pitchFamily="34" charset="0"/>
              </a:rPr>
              <a:t>berubah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apabila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en-US" sz="2200" dirty="0" err="1">
                <a:latin typeface="Arial Narrow" panose="020B0606020202030204" pitchFamily="34" charset="0"/>
              </a:rPr>
              <a:t>terjadi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fi-FI" sz="2200" dirty="0">
                <a:latin typeface="Arial Narrow" panose="020B0606020202030204" pitchFamily="34" charset="0"/>
              </a:rPr>
              <a:t>perubahan pada volume produksi jasa.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pic>
        <p:nvPicPr>
          <p:cNvPr id="2050" name="Picture 2" descr="Image result for GRAFIK BIAYA TETAP DAN BIAYA VARIABEL">
            <a:extLst>
              <a:ext uri="{FF2B5EF4-FFF2-40B4-BE49-F238E27FC236}">
                <a16:creationId xmlns:a16="http://schemas.microsoft.com/office/drawing/2014/main" id="{FC4F359F-A4FB-4FDE-8D81-ADADF7FCA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3375"/>
          <a:stretch/>
        </p:blipFill>
        <p:spPr bwMode="auto">
          <a:xfrm>
            <a:off x="8061654" y="2505671"/>
            <a:ext cx="4130346" cy="31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864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0E5C3D-D46B-42BB-A10B-6624CE9F28A3}"/>
              </a:ext>
            </a:extLst>
          </p:cNvPr>
          <p:cNvSpPr/>
          <p:nvPr/>
        </p:nvSpPr>
        <p:spPr>
          <a:xfrm>
            <a:off x="1378857" y="836738"/>
            <a:ext cx="8694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Biaya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pokok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 per </a:t>
            </a:r>
            <a:r>
              <a:rPr lang="en-US" sz="2800" b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kendaraan</a:t>
            </a:r>
            <a:r>
              <a:rPr lang="en-US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-km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dihitung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dengan</a:t>
            </a:r>
            <a:r>
              <a:rPr lang="en-US" sz="2800" dirty="0">
                <a:latin typeface="Arial Narrow" panose="020B0606020202030204" pitchFamily="34" charset="0"/>
              </a:rPr>
              <a:t> 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3418BA-6E1D-4C5A-8E97-5BA42A188A2F}"/>
              </a:ext>
            </a:extLst>
          </p:cNvPr>
          <p:cNvSpPr/>
          <p:nvPr/>
        </p:nvSpPr>
        <p:spPr>
          <a:xfrm>
            <a:off x="1378857" y="2598002"/>
            <a:ext cx="103559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 Narrow" panose="020B0606020202030204" pitchFamily="34" charset="0"/>
              </a:rPr>
              <a:t>Biaya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pokok</a:t>
            </a:r>
            <a:r>
              <a:rPr lang="en-US" sz="2800" dirty="0">
                <a:latin typeface="Arial Narrow" panose="020B0606020202030204" pitchFamily="34" charset="0"/>
              </a:rPr>
              <a:t> per </a:t>
            </a:r>
            <a:r>
              <a:rPr lang="en-US" sz="2800" dirty="0" err="1">
                <a:latin typeface="Arial Narrow" panose="020B0606020202030204" pitchFamily="34" charset="0"/>
              </a:rPr>
              <a:t>kendaraan</a:t>
            </a:r>
            <a:r>
              <a:rPr lang="en-US" sz="2800" dirty="0">
                <a:latin typeface="Arial Narrow" panose="020B0606020202030204" pitchFamily="34" charset="0"/>
              </a:rPr>
              <a:t>-km </a:t>
            </a:r>
            <a:r>
              <a:rPr lang="en-US" sz="2800" dirty="0" err="1">
                <a:latin typeface="Arial Narrow" panose="020B0606020202030204" pitchFamily="34" charset="0"/>
              </a:rPr>
              <a:t>selanjutnya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dibagi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dengan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i="1" dirty="0" err="1">
                <a:latin typeface="Arial Narrow" panose="020B0606020202030204" pitchFamily="34" charset="0"/>
              </a:rPr>
              <a:t>pnp</a:t>
            </a:r>
            <a:r>
              <a:rPr lang="en-US" sz="2800" i="1" dirty="0">
                <a:latin typeface="Arial Narrow" panose="020B0606020202030204" pitchFamily="34" charset="0"/>
              </a:rPr>
              <a:t>-km </a:t>
            </a:r>
            <a:r>
              <a:rPr lang="en-US" sz="2800" i="1" dirty="0" err="1">
                <a:latin typeface="Arial Narrow" panose="020B0606020202030204" pitchFamily="34" charset="0"/>
              </a:rPr>
              <a:t>terjual</a:t>
            </a:r>
            <a:r>
              <a:rPr lang="en-US" sz="2800" i="1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untuk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memperoleh</a:t>
            </a:r>
            <a:r>
              <a:rPr lang="en-US" sz="2800" dirty="0">
                <a:latin typeface="Arial Narrow" panose="020B0606020202030204" pitchFamily="34" charset="0"/>
              </a:rPr>
              <a:t> </a:t>
            </a:r>
            <a:r>
              <a:rPr lang="en-US" sz="2800" b="1" u="sng" dirty="0" err="1">
                <a:latin typeface="Arial Narrow" panose="020B0606020202030204" pitchFamily="34" charset="0"/>
              </a:rPr>
              <a:t>biaya</a:t>
            </a:r>
            <a:r>
              <a:rPr lang="en-US" sz="2800" b="1" u="sng" dirty="0">
                <a:latin typeface="Arial Narrow" panose="020B0606020202030204" pitchFamily="34" charset="0"/>
              </a:rPr>
              <a:t> </a:t>
            </a:r>
            <a:r>
              <a:rPr lang="en-US" sz="2800" b="1" u="sng" dirty="0" err="1">
                <a:latin typeface="Arial Narrow" panose="020B0606020202030204" pitchFamily="34" charset="0"/>
              </a:rPr>
              <a:t>pokok</a:t>
            </a:r>
            <a:r>
              <a:rPr lang="en-US" sz="2800" b="1" u="sng" dirty="0">
                <a:latin typeface="Arial Narrow" panose="020B0606020202030204" pitchFamily="34" charset="0"/>
              </a:rPr>
              <a:t> per </a:t>
            </a:r>
            <a:r>
              <a:rPr lang="en-US" sz="2800" b="1" u="sng" dirty="0" err="1">
                <a:latin typeface="Arial Narrow" panose="020B0606020202030204" pitchFamily="34" charset="0"/>
              </a:rPr>
              <a:t>penumpang</a:t>
            </a:r>
            <a:r>
              <a:rPr lang="en-US" sz="2800" b="1" u="sng" dirty="0">
                <a:latin typeface="Arial Narrow" panose="020B0606020202030204" pitchFamily="34" charset="0"/>
              </a:rPr>
              <a:t>-km</a:t>
            </a:r>
            <a:r>
              <a:rPr lang="en-US" sz="2800" dirty="0">
                <a:latin typeface="Arial Narrow" panose="020B0606020202030204" pitchFamily="34" charset="0"/>
              </a:rPr>
              <a:t>.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BD1646-F644-4365-AACC-5ADCD16EF0DB}"/>
                  </a:ext>
                </a:extLst>
              </p:cNvPr>
              <p:cNvSpPr txBox="1"/>
              <p:nvPr/>
            </p:nvSpPr>
            <p:spPr>
              <a:xfrm>
                <a:off x="2034792" y="1823935"/>
                <a:ext cx="8625951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𝐵𝐼𝐴𝑌𝐴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𝑃𝑂𝐾𝑂𝐾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𝐵𝐼𝐴𝑌𝐴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𝐿𝐴𝑁𝐺𝑆𝑈𝑁𝐺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𝐵𝐼𝐴𝑌𝐴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𝑇𝐴𝐾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𝐿𝐴𝑁𝐺𝑆𝑈𝑁𝐺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BD1646-F644-4365-AACC-5ADCD16EF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792" y="1823935"/>
                <a:ext cx="8625951" cy="369332"/>
              </a:xfrm>
              <a:prstGeom prst="rect">
                <a:avLst/>
              </a:prstGeom>
              <a:blipFill>
                <a:blip r:embed="rId2"/>
                <a:stretch>
                  <a:fillRect l="-424" r="-141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72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65447A-2093-49E7-9452-E0FDAA340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021703"/>
              </p:ext>
            </p:extLst>
          </p:nvPr>
        </p:nvGraphicFramePr>
        <p:xfrm>
          <a:off x="1810043" y="852183"/>
          <a:ext cx="9148242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6471">
                  <a:extLst>
                    <a:ext uri="{9D8B030D-6E8A-4147-A177-3AD203B41FA5}">
                      <a16:colId xmlns:a16="http://schemas.microsoft.com/office/drawing/2014/main" val="611750547"/>
                    </a:ext>
                  </a:extLst>
                </a:gridCol>
                <a:gridCol w="3831771">
                  <a:extLst>
                    <a:ext uri="{9D8B030D-6E8A-4147-A177-3AD203B41FA5}">
                      <a16:colId xmlns:a16="http://schemas.microsoft.com/office/drawing/2014/main" val="28502926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KOMPONEN BIAYA LANGSUNG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 err="1">
                          <a:latin typeface="Times-Roman"/>
                        </a:rPr>
                        <a:t>Penyusutan</a:t>
                      </a:r>
                      <a:r>
                        <a:rPr lang="en-US" sz="2400" dirty="0">
                          <a:latin typeface="Times-Roman"/>
                        </a:rPr>
                        <a:t> </a:t>
                      </a:r>
                      <a:r>
                        <a:rPr lang="en-US" sz="2400" dirty="0" err="1">
                          <a:latin typeface="Times-Roman"/>
                        </a:rPr>
                        <a:t>kendaraan</a:t>
                      </a:r>
                      <a:r>
                        <a:rPr lang="en-US" sz="2400" dirty="0">
                          <a:latin typeface="Times-Roman"/>
                        </a:rPr>
                        <a:t> </a:t>
                      </a:r>
                      <a:r>
                        <a:rPr lang="en-US" sz="2400" dirty="0" err="1">
                          <a:latin typeface="Times-Roman"/>
                        </a:rPr>
                        <a:t>produktif</a:t>
                      </a:r>
                      <a:endParaRPr lang="en-US" sz="2400" dirty="0">
                        <a:latin typeface="Times-Roman"/>
                      </a:endParaRP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 err="1">
                          <a:latin typeface="Times-Roman"/>
                        </a:rPr>
                        <a:t>Bunga</a:t>
                      </a:r>
                      <a:r>
                        <a:rPr lang="en-US" sz="2400" dirty="0">
                          <a:latin typeface="Times-Roman"/>
                        </a:rPr>
                        <a:t> modal </a:t>
                      </a:r>
                      <a:r>
                        <a:rPr lang="en-US" sz="2400" dirty="0" err="1">
                          <a:latin typeface="Times-Roman"/>
                        </a:rPr>
                        <a:t>kendaraan</a:t>
                      </a:r>
                      <a:r>
                        <a:rPr lang="en-US" sz="2400" dirty="0">
                          <a:latin typeface="Times-Roman"/>
                        </a:rPr>
                        <a:t> </a:t>
                      </a:r>
                      <a:r>
                        <a:rPr lang="en-US" sz="2400" dirty="0" err="1">
                          <a:latin typeface="Times-Roman"/>
                        </a:rPr>
                        <a:t>produktif</a:t>
                      </a:r>
                      <a:endParaRPr lang="en-US" sz="2400" dirty="0">
                        <a:latin typeface="Times-Roman"/>
                      </a:endParaRP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nl-NL" sz="2400" dirty="0">
                          <a:latin typeface="Times-Roman"/>
                        </a:rPr>
                        <a:t>Awak bus (sopir dan kondektur)</a:t>
                      </a: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 err="1">
                          <a:latin typeface="Times-Roman"/>
                        </a:rPr>
                        <a:t>Gaji</a:t>
                      </a:r>
                      <a:r>
                        <a:rPr lang="en-US" sz="2400" dirty="0">
                          <a:latin typeface="Times-Roman"/>
                        </a:rPr>
                        <a:t>/ </a:t>
                      </a:r>
                      <a:r>
                        <a:rPr lang="en-US" sz="2400" dirty="0" err="1">
                          <a:latin typeface="Times-Roman"/>
                        </a:rPr>
                        <a:t>upah</a:t>
                      </a:r>
                      <a:endParaRPr lang="en-US" sz="2400" dirty="0">
                        <a:latin typeface="Times-Roman"/>
                      </a:endParaRP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nn-NO" sz="2400" dirty="0">
                          <a:latin typeface="Times-Roman"/>
                        </a:rPr>
                        <a:t>Tunjangan kerja operasi (uang dinas)</a:t>
                      </a: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 err="1">
                          <a:latin typeface="Times-Roman"/>
                        </a:rPr>
                        <a:t>Tunjungan</a:t>
                      </a:r>
                      <a:r>
                        <a:rPr lang="en-US" sz="2400" dirty="0">
                          <a:latin typeface="Times-Roman"/>
                        </a:rPr>
                        <a:t> </a:t>
                      </a:r>
                      <a:r>
                        <a:rPr lang="en-US" sz="2400" dirty="0" err="1">
                          <a:latin typeface="Times-Roman"/>
                        </a:rPr>
                        <a:t>sosial</a:t>
                      </a:r>
                      <a:endParaRPr lang="en-US" sz="2400" dirty="0">
                        <a:latin typeface="Times-Roman"/>
                      </a:endParaRP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sv-SE" sz="2400" dirty="0">
                          <a:latin typeface="Times-Roman"/>
                        </a:rPr>
                        <a:t>Bahan Bakar Minyak (BBM)</a:t>
                      </a: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imes-Roman"/>
                        </a:rPr>
                        <a:t>Ban</a:t>
                      </a: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imes-Roman"/>
                        </a:rPr>
                        <a:t>Service Kecil</a:t>
                      </a: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r>
                        <a:rPr lang="en-US" sz="2400" dirty="0">
                          <a:latin typeface="Times-Roman"/>
                        </a:rPr>
                        <a:t>Service </a:t>
                      </a:r>
                      <a:r>
                        <a:rPr lang="en-US" sz="2400" dirty="0" err="1">
                          <a:latin typeface="Times-Roman"/>
                        </a:rPr>
                        <a:t>Besar</a:t>
                      </a:r>
                      <a:endParaRPr lang="en-US" sz="2400" dirty="0">
                        <a:latin typeface="Times-Roman"/>
                      </a:endParaRPr>
                    </a:p>
                    <a:p>
                      <a:pPr marL="457200" indent="-457200">
                        <a:buFont typeface="+mj-lt"/>
                        <a:buAutoNum type="arabicParenR"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2400" dirty="0">
                        <a:latin typeface="Times-Roman"/>
                      </a:endParaRPr>
                    </a:p>
                    <a:p>
                      <a:pPr marL="457200" indent="-457200">
                        <a:buFont typeface="+mj-lt"/>
                        <a:buAutoNum type="arabicParenR" startAt="11"/>
                      </a:pPr>
                      <a:r>
                        <a:rPr lang="en-US" sz="2400" dirty="0" err="1">
                          <a:latin typeface="Times-Roman"/>
                        </a:rPr>
                        <a:t>Pemeriksaan</a:t>
                      </a:r>
                      <a:r>
                        <a:rPr lang="en-US" sz="2400" dirty="0">
                          <a:latin typeface="Times-Roman"/>
                        </a:rPr>
                        <a:t> (Overhaul)</a:t>
                      </a:r>
                    </a:p>
                    <a:p>
                      <a:pPr marL="457200" indent="-457200">
                        <a:buFont typeface="+mj-lt"/>
                        <a:buAutoNum type="arabicParenR" startAt="11"/>
                      </a:pPr>
                      <a:r>
                        <a:rPr lang="en-US" sz="2400" dirty="0" err="1">
                          <a:latin typeface="Times-Roman"/>
                        </a:rPr>
                        <a:t>Penambahan</a:t>
                      </a:r>
                      <a:r>
                        <a:rPr lang="en-US" sz="2400" dirty="0">
                          <a:latin typeface="Times-Roman"/>
                        </a:rPr>
                        <a:t> Oli</a:t>
                      </a:r>
                    </a:p>
                    <a:p>
                      <a:pPr marL="457200" indent="-457200">
                        <a:buFont typeface="+mj-lt"/>
                        <a:buAutoNum type="arabicParenR" startAt="11"/>
                      </a:pPr>
                      <a:r>
                        <a:rPr lang="nl-NL" sz="2400" dirty="0">
                          <a:latin typeface="Times-Roman"/>
                        </a:rPr>
                        <a:t>Suku Cadang dan bodi</a:t>
                      </a:r>
                    </a:p>
                    <a:p>
                      <a:pPr marL="457200" indent="-457200">
                        <a:buFont typeface="+mj-lt"/>
                        <a:buAutoNum type="arabicParenR" startAt="11"/>
                      </a:pPr>
                      <a:r>
                        <a:rPr lang="en-US" sz="2400" dirty="0" err="1">
                          <a:latin typeface="Times-Roman"/>
                        </a:rPr>
                        <a:t>Cuci</a:t>
                      </a:r>
                      <a:r>
                        <a:rPr lang="en-US" sz="2400" dirty="0">
                          <a:latin typeface="Times-Roman"/>
                        </a:rPr>
                        <a:t> bus</a:t>
                      </a:r>
                    </a:p>
                    <a:p>
                      <a:pPr marL="457200" indent="-457200">
                        <a:buFont typeface="+mj-lt"/>
                        <a:buAutoNum type="arabicParenR" startAt="11"/>
                      </a:pPr>
                      <a:r>
                        <a:rPr lang="en-US" sz="2400" dirty="0" err="1">
                          <a:latin typeface="Times-Roman"/>
                        </a:rPr>
                        <a:t>Retribusi</a:t>
                      </a:r>
                      <a:r>
                        <a:rPr lang="en-US" sz="2400" dirty="0">
                          <a:latin typeface="Times-Roman"/>
                        </a:rPr>
                        <a:t> Terminal</a:t>
                      </a:r>
                    </a:p>
                    <a:p>
                      <a:pPr marL="457200" indent="-457200">
                        <a:buFont typeface="+mj-lt"/>
                        <a:buAutoNum type="arabicParenR" startAt="11"/>
                      </a:pPr>
                      <a:r>
                        <a:rPr lang="en-US" sz="2400" dirty="0">
                          <a:latin typeface="Times-Roman"/>
                        </a:rPr>
                        <a:t>STNK/</a:t>
                      </a:r>
                      <a:r>
                        <a:rPr lang="en-US" sz="2400" dirty="0" err="1">
                          <a:latin typeface="Times-Roman"/>
                        </a:rPr>
                        <a:t>pajak</a:t>
                      </a:r>
                      <a:r>
                        <a:rPr lang="en-US" sz="2400" dirty="0">
                          <a:latin typeface="Times-Roman"/>
                        </a:rPr>
                        <a:t> </a:t>
                      </a:r>
                      <a:r>
                        <a:rPr lang="en-US" sz="2400" dirty="0" err="1">
                          <a:latin typeface="Times-Roman"/>
                        </a:rPr>
                        <a:t>kendaraan</a:t>
                      </a:r>
                      <a:endParaRPr lang="en-US" sz="2400" dirty="0">
                        <a:latin typeface="Times-Roman"/>
                      </a:endParaRPr>
                    </a:p>
                    <a:p>
                      <a:pPr marL="457200" indent="-457200">
                        <a:buFont typeface="+mj-lt"/>
                        <a:buAutoNum type="arabicParenR" startAt="11"/>
                      </a:pPr>
                      <a:r>
                        <a:rPr lang="en-US" sz="2400" dirty="0" err="1">
                          <a:latin typeface="Times-Roman"/>
                        </a:rPr>
                        <a:t>Kir</a:t>
                      </a:r>
                      <a:endParaRPr lang="en-US" sz="2400" dirty="0">
                        <a:latin typeface="Times-Roman"/>
                      </a:endParaRPr>
                    </a:p>
                    <a:p>
                      <a:pPr marL="457200" indent="-457200">
                        <a:buFont typeface="+mj-lt"/>
                        <a:buAutoNum type="arabicParenR" startAt="11"/>
                      </a:pPr>
                      <a:r>
                        <a:rPr lang="en-US" sz="2400" dirty="0" err="1">
                          <a:latin typeface="Times-Roman"/>
                        </a:rPr>
                        <a:t>Asuransi</a:t>
                      </a:r>
                      <a:endParaRPr lang="en-US" sz="2400" dirty="0">
                        <a:latin typeface="Times-Roman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76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332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765447A-2093-49E7-9452-E0FDAA340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130096"/>
              </p:ext>
            </p:extLst>
          </p:nvPr>
        </p:nvGraphicFramePr>
        <p:xfrm>
          <a:off x="1465942" y="453572"/>
          <a:ext cx="10276114" cy="548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85982">
                  <a:extLst>
                    <a:ext uri="{9D8B030D-6E8A-4147-A177-3AD203B41FA5}">
                      <a16:colId xmlns:a16="http://schemas.microsoft.com/office/drawing/2014/main" val="611750547"/>
                    </a:ext>
                  </a:extLst>
                </a:gridCol>
                <a:gridCol w="6090132">
                  <a:extLst>
                    <a:ext uri="{9D8B030D-6E8A-4147-A177-3AD203B41FA5}">
                      <a16:colId xmlns:a16="http://schemas.microsoft.com/office/drawing/2014/main" val="28502926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2400" dirty="0"/>
                        <a:t>KOMPONEN BIAYA TAK LANGSUNG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329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pegawai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selain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awak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kendaraan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39775" indent="-333375">
                        <a:buFont typeface="+mj-lt"/>
                        <a:buAutoNum type="alphaLcPeriod"/>
                        <a:tabLst>
                          <a:tab pos="739775" algn="l"/>
                        </a:tabLst>
                      </a:pP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gaji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upah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39775" indent="-333375">
                        <a:buFont typeface="+mj-lt"/>
                        <a:buAutoNum type="alphaLcPeriod"/>
                        <a:tabLst>
                          <a:tab pos="739775" algn="l"/>
                        </a:tabLst>
                      </a:pP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uang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lembur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39775" indent="-333375">
                        <a:buFont typeface="+mj-lt"/>
                        <a:buAutoNum type="alphaLcPeriod"/>
                        <a:tabLst>
                          <a:tab pos="739775" algn="l"/>
                        </a:tabLst>
                      </a:pP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tunjangan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sosial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46175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tunjungan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perawatan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kesehatan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46175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pakaian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dinas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146175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asuransi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kecelakaan</a:t>
                      </a:r>
                      <a:endParaRPr lang="en-US" sz="2400" dirty="0"/>
                    </a:p>
                    <a:p>
                      <a:pPr marL="0" indent="0">
                        <a:buFont typeface="+mj-lt"/>
                        <a:buNone/>
                      </a:pP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arenR" startAt="2"/>
                      </a:pP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2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pengelolaan</a:t>
                      </a:r>
                      <a:endParaRPr lang="en-US" sz="24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Penyusutan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bangunan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kantor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nl-NL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Penyusutan pool dan bengkel</a:t>
                      </a: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Penyusutan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inventaris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kantor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Penyusutan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sarana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bengkel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administrasi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kantor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pemeliharaan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kantor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nl-NL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 pemeliharaan pool dan bengkel</a:t>
                      </a: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nl-NL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 listrik dan air</a:t>
                      </a: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telepon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telegram</a:t>
                      </a: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perjalanan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dinas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selain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awak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kendaraan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Pajak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perusahaan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Izin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trayek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Izin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usaha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Biaya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pemasaran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73138" indent="-457200">
                        <a:buFont typeface="+mj-lt"/>
                        <a:buAutoNum type="alphaLcPeriod"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Lain -lain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4769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797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2745E8-5B34-4F7D-A161-AFEFEEECAD1B}"/>
              </a:ext>
            </a:extLst>
          </p:cNvPr>
          <p:cNvSpPr/>
          <p:nvPr/>
        </p:nvSpPr>
        <p:spPr>
          <a:xfrm>
            <a:off x="1652523" y="482419"/>
            <a:ext cx="100068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KOMPONEN BIAYA LANGSUNG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2D6D4C-EFFC-4E8C-B152-48F2FFB291F3}"/>
              </a:ext>
            </a:extLst>
          </p:cNvPr>
          <p:cNvSpPr/>
          <p:nvPr/>
        </p:nvSpPr>
        <p:spPr>
          <a:xfrm>
            <a:off x="1348152" y="1886191"/>
            <a:ext cx="96387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perhitungan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penyusutan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umum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produktif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dapat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dihitung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menggunakan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metode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garis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lurus</a:t>
            </a:r>
            <a:r>
              <a:rPr lang="en-US" sz="2400" dirty="0">
                <a:latin typeface="Arial Narrow" panose="020B0606020202030204" pitchFamily="34" charset="0"/>
              </a:rPr>
              <a:t>.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baru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harga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dinilai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berdasarkan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harga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baru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termasuk</a:t>
            </a:r>
            <a:r>
              <a:rPr lang="en-US" sz="2400" dirty="0">
                <a:latin typeface="Arial Narrow" panose="020B0606020202030204" pitchFamily="34" charset="0"/>
              </a:rPr>
              <a:t> BBN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ongkos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angkut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sedangkan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lama, </a:t>
            </a:r>
            <a:r>
              <a:rPr lang="en-US" sz="2400" dirty="0" err="1">
                <a:latin typeface="Arial Narrow" panose="020B0606020202030204" pitchFamily="34" charset="0"/>
              </a:rPr>
              <a:t>harga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dinilai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berdasarkan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harga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perolehan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seperti</a:t>
            </a:r>
            <a:r>
              <a:rPr lang="en-US" sz="2400" dirty="0">
                <a:latin typeface="Arial Narrow" panose="020B0606020202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627411-EA2F-423E-9250-D9AB5ABE6459}"/>
                  </a:ext>
                </a:extLst>
              </p:cNvPr>
              <p:cNvSpPr txBox="1"/>
              <p:nvPr/>
            </p:nvSpPr>
            <p:spPr>
              <a:xfrm>
                <a:off x="2508776" y="4208424"/>
                <a:ext cx="6514604" cy="63729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𝑩𝒊𝒂𝒚𝒂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𝒑𝒆𝒓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𝒕𝒂𝒉𝒖𝒏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𝒉𝒂𝒓𝒈𝒂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𝒌𝒆𝒏𝒅𝒂𝒓𝒂𝒂𝒏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𝒏𝒊𝒍𝒂𝒊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𝒓𝒆𝒔𝒊𝒅𝒖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𝒎𝒂𝒔𝒂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𝒑𝒆𝒏𝒚𝒖𝒔𝒖𝒕𝒂𝒏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627411-EA2F-423E-9250-D9AB5ABE6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776" y="4208424"/>
                <a:ext cx="6514604" cy="6372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8C5B8E5-8644-4752-88D2-001CC4C35532}"/>
              </a:ext>
            </a:extLst>
          </p:cNvPr>
          <p:cNvSpPr/>
          <p:nvPr/>
        </p:nvSpPr>
        <p:spPr>
          <a:xfrm>
            <a:off x="1478780" y="5228955"/>
            <a:ext cx="6327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 Narrow" panose="020B0606020202030204" pitchFamily="34" charset="0"/>
              </a:rPr>
              <a:t>dengan</a:t>
            </a:r>
            <a:r>
              <a:rPr lang="en-US" sz="2400" i="1" dirty="0"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latin typeface="Arial Narrow" panose="020B0606020202030204" pitchFamily="34" charset="0"/>
              </a:rPr>
              <a:t>nilai</a:t>
            </a:r>
            <a:r>
              <a:rPr lang="en-US" sz="2400" i="1" dirty="0"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latin typeface="Arial Narrow" panose="020B0606020202030204" pitchFamily="34" charset="0"/>
              </a:rPr>
              <a:t>residu</a:t>
            </a:r>
            <a:r>
              <a:rPr lang="en-US" sz="2400" i="1" dirty="0"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latin typeface="Arial Narrow" panose="020B0606020202030204" pitchFamily="34" charset="0"/>
              </a:rPr>
              <a:t>adalah</a:t>
            </a:r>
            <a:r>
              <a:rPr lang="en-US" sz="2400" i="1" dirty="0">
                <a:latin typeface="Arial Narrow" panose="020B0606020202030204" pitchFamily="34" charset="0"/>
              </a:rPr>
              <a:t> 20 % </a:t>
            </a:r>
            <a:r>
              <a:rPr lang="en-US" sz="2400" i="1" dirty="0" err="1">
                <a:latin typeface="Arial Narrow" panose="020B0606020202030204" pitchFamily="34" charset="0"/>
              </a:rPr>
              <a:t>dari</a:t>
            </a:r>
            <a:r>
              <a:rPr lang="en-US" sz="2400" i="1" dirty="0"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latin typeface="Arial Narrow" panose="020B0606020202030204" pitchFamily="34" charset="0"/>
              </a:rPr>
              <a:t>harga</a:t>
            </a:r>
            <a:r>
              <a:rPr lang="en-US" sz="2400" i="1" dirty="0"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latin typeface="Arial Narrow" panose="020B0606020202030204" pitchFamily="34" charset="0"/>
              </a:rPr>
              <a:t>kendaraan</a:t>
            </a:r>
            <a:r>
              <a:rPr lang="en-US" i="1" dirty="0">
                <a:latin typeface="Times New Roman" panose="02020603050405020304" pitchFamily="18" charset="0"/>
              </a:rPr>
              <a:t>.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>
            <a:off x="1348152" y="1384359"/>
            <a:ext cx="393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1. PENYUSUTAN KENDARAAN</a:t>
            </a:r>
          </a:p>
        </p:txBody>
      </p:sp>
    </p:spTree>
    <p:extLst>
      <p:ext uri="{BB962C8B-B14F-4D97-AF65-F5344CB8AC3E}">
        <p14:creationId xmlns:p14="http://schemas.microsoft.com/office/powerpoint/2010/main" val="197077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627411-EA2F-423E-9250-D9AB5ABE6459}"/>
                  </a:ext>
                </a:extLst>
              </p:cNvPr>
              <p:cNvSpPr txBox="1"/>
              <p:nvPr/>
            </p:nvSpPr>
            <p:spPr>
              <a:xfrm>
                <a:off x="1758890" y="1685789"/>
                <a:ext cx="6793911" cy="83029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𝑩𝒖𝒏𝒈𝒂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𝒎𝒐𝒅𝒂𝒍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000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𝒎𝒐𝒅𝒂𝒍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𝒕𝒊𝒏𝒈𝒌𝒂𝒕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𝒃𝒖𝒏𝒈𝒂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𝒕𝒂𝒉𝒖𝒏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𝒎𝒂𝒔𝒂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𝒑𝒆𝒏𝒚𝒖𝒔𝒖𝒕𝒂𝒏</m:t>
                          </m:r>
                        </m:den>
                      </m:f>
                    </m:oMath>
                  </m:oMathPara>
                </a14:m>
                <a:endParaRPr lang="en-US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D627411-EA2F-423E-9250-D9AB5ABE6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890" y="1685789"/>
                <a:ext cx="6793911" cy="8302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8C5B8E5-8644-4752-88D2-001CC4C35532}"/>
              </a:ext>
            </a:extLst>
          </p:cNvPr>
          <p:cNvSpPr/>
          <p:nvPr/>
        </p:nvSpPr>
        <p:spPr>
          <a:xfrm>
            <a:off x="1758889" y="2957494"/>
            <a:ext cx="45012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Arial Narrow" panose="020B0606020202030204" pitchFamily="34" charset="0"/>
              </a:rPr>
              <a:t>n = masa </a:t>
            </a:r>
            <a:r>
              <a:rPr lang="en-US" sz="2400" i="1" dirty="0" err="1">
                <a:latin typeface="Arial Narrow" panose="020B0606020202030204" pitchFamily="34" charset="0"/>
              </a:rPr>
              <a:t>pengembalian</a:t>
            </a:r>
            <a:r>
              <a:rPr lang="en-US" sz="2400" i="1" dirty="0">
                <a:latin typeface="Arial Narrow" panose="020B0606020202030204" pitchFamily="34" charset="0"/>
              </a:rPr>
              <a:t> </a:t>
            </a:r>
            <a:r>
              <a:rPr lang="en-US" sz="2400" i="1" dirty="0" err="1">
                <a:latin typeface="Arial Narrow" panose="020B0606020202030204" pitchFamily="34" charset="0"/>
              </a:rPr>
              <a:t>pinjaman</a:t>
            </a:r>
            <a:endParaRPr lang="en-US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>
            <a:off x="1368394" y="854150"/>
            <a:ext cx="2496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2. BUNGA MODAL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2EAE2-5DA8-4450-AAFB-BE60DF3FCCCD}"/>
              </a:ext>
            </a:extLst>
          </p:cNvPr>
          <p:cNvSpPr txBox="1"/>
          <p:nvPr/>
        </p:nvSpPr>
        <p:spPr>
          <a:xfrm>
            <a:off x="1348152" y="3629739"/>
            <a:ext cx="4218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3. GAJI DAN TUNJANGAN AWAK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6BB7DA-160F-4C34-B724-14806568103B}"/>
              </a:ext>
            </a:extLst>
          </p:cNvPr>
          <p:cNvSpPr/>
          <p:nvPr/>
        </p:nvSpPr>
        <p:spPr>
          <a:xfrm>
            <a:off x="1348152" y="4388453"/>
            <a:ext cx="10290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Awak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terdiri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sopir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kondektur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  <a:p>
            <a:r>
              <a:rPr lang="en-US" sz="2400" dirty="0" err="1">
                <a:latin typeface="Arial Narrow" panose="020B0606020202030204" pitchFamily="34" charset="0"/>
              </a:rPr>
              <a:t>Penghasilan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kotor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awak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berupa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gaji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tetap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tunjangan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sosial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uang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fi-FI" sz="2400" dirty="0">
                <a:latin typeface="Arial Narrow" panose="020B0606020202030204" pitchFamily="34" charset="0"/>
              </a:rPr>
              <a:t>dinas jalan / tunjangan kerja operasi.</a:t>
            </a: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7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5B8E5-8644-4752-88D2-001CC4C35532}"/>
              </a:ext>
            </a:extLst>
          </p:cNvPr>
          <p:cNvSpPr/>
          <p:nvPr/>
        </p:nvSpPr>
        <p:spPr>
          <a:xfrm>
            <a:off x="1594767" y="1400923"/>
            <a:ext cx="9659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Tergantung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jenis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seperti</a:t>
            </a:r>
            <a:r>
              <a:rPr lang="en-US" sz="2400" dirty="0">
                <a:latin typeface="Arial Narrow" panose="020B0606020202030204" pitchFamily="34" charset="0"/>
              </a:rPr>
              <a:t> cc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tingkat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konsumsi</a:t>
            </a:r>
            <a:r>
              <a:rPr lang="en-US" sz="2400" dirty="0">
                <a:latin typeface="Arial Narrow" panose="020B0606020202030204" pitchFamily="34" charset="0"/>
              </a:rPr>
              <a:t> BBM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>
            <a:off x="1368394" y="854150"/>
            <a:ext cx="4368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4. BAHAN BAKAR MINYAK (BBM)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2EAE2-5DA8-4450-AAFB-BE60DF3FCCCD}"/>
              </a:ext>
            </a:extLst>
          </p:cNvPr>
          <p:cNvSpPr txBox="1"/>
          <p:nvPr/>
        </p:nvSpPr>
        <p:spPr>
          <a:xfrm>
            <a:off x="1368394" y="2008156"/>
            <a:ext cx="104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5. BAN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6BB7DA-160F-4C34-B724-14806568103B}"/>
              </a:ext>
            </a:extLst>
          </p:cNvPr>
          <p:cNvSpPr/>
          <p:nvPr/>
        </p:nvSpPr>
        <p:spPr>
          <a:xfrm>
            <a:off x="1368394" y="2554929"/>
            <a:ext cx="10290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Awak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terdiri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sopir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kondektur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  <a:p>
            <a:r>
              <a:rPr lang="en-US" sz="2400" dirty="0" err="1">
                <a:latin typeface="Arial Narrow" panose="020B0606020202030204" pitchFamily="34" charset="0"/>
              </a:rPr>
              <a:t>Penghasilan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kotor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awak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berupa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gaji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tetap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tunjangan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sosial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uang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fi-FI" sz="2400" dirty="0">
                <a:latin typeface="Arial Narrow" panose="020B0606020202030204" pitchFamily="34" charset="0"/>
              </a:rPr>
              <a:t>dinas jalan / tunjangan kerja operasi.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F8950-5622-4808-8CC1-30F70F4EA499}"/>
              </a:ext>
            </a:extLst>
          </p:cNvPr>
          <p:cNvSpPr txBox="1"/>
          <p:nvPr/>
        </p:nvSpPr>
        <p:spPr>
          <a:xfrm>
            <a:off x="1368394" y="3839164"/>
            <a:ext cx="2293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6. SERVICE KECIL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D98534-F309-4B9B-BDF8-327A468298ED}"/>
              </a:ext>
            </a:extLst>
          </p:cNvPr>
          <p:cNvSpPr/>
          <p:nvPr/>
        </p:nvSpPr>
        <p:spPr>
          <a:xfrm>
            <a:off x="1368394" y="4384735"/>
            <a:ext cx="9491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Service </a:t>
            </a:r>
            <a:r>
              <a:rPr lang="en-US" sz="2400" dirty="0" err="1">
                <a:latin typeface="Arial Narrow" panose="020B0606020202030204" pitchFamily="34" charset="0"/>
              </a:rPr>
              <a:t>kecil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dilakukan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patokan</a:t>
            </a:r>
            <a:r>
              <a:rPr lang="en-US" sz="2400" dirty="0">
                <a:latin typeface="Arial Narrow" panose="020B0606020202030204" pitchFamily="34" charset="0"/>
              </a:rPr>
              <a:t> km </a:t>
            </a:r>
            <a:r>
              <a:rPr lang="en-US" sz="2400" dirty="0" err="1">
                <a:latin typeface="Arial Narrow" panose="020B0606020202030204" pitchFamily="34" charset="0"/>
              </a:rPr>
              <a:t>tempuh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antar</a:t>
            </a:r>
            <a:r>
              <a:rPr lang="en-US" sz="2400" dirty="0">
                <a:latin typeface="Arial Narrow" panose="020B0606020202030204" pitchFamily="34" charset="0"/>
              </a:rPr>
              <a:t>- </a:t>
            </a:r>
            <a:r>
              <a:rPr lang="en-US" sz="2400" dirty="0" err="1">
                <a:latin typeface="Arial Narrow" panose="020B0606020202030204" pitchFamily="34" charset="0"/>
              </a:rPr>
              <a:t>servis</a:t>
            </a:r>
            <a:r>
              <a:rPr lang="en-US" sz="2400" dirty="0">
                <a:latin typeface="Arial Narrow" panose="020B0606020202030204" pitchFamily="34" charset="0"/>
              </a:rPr>
              <a:t>, yang </a:t>
            </a:r>
            <a:r>
              <a:rPr lang="en-US" sz="2400" dirty="0" err="1">
                <a:latin typeface="Arial Narrow" panose="020B0606020202030204" pitchFamily="34" charset="0"/>
              </a:rPr>
              <a:t>disertai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err="1">
                <a:latin typeface="Arial Narrow" panose="020B0606020202030204" pitchFamily="34" charset="0"/>
              </a:rPr>
              <a:t>penggantian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oli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mesin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penambahan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gemuk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serta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minyak</a:t>
            </a:r>
            <a:r>
              <a:rPr lang="en-US" sz="2400" dirty="0">
                <a:latin typeface="Arial Narrow" panose="020B0606020202030204" pitchFamily="34" charset="0"/>
              </a:rPr>
              <a:t> rem</a:t>
            </a:r>
          </a:p>
        </p:txBody>
      </p:sp>
    </p:spTree>
    <p:extLst>
      <p:ext uri="{BB962C8B-B14F-4D97-AF65-F5344CB8AC3E}">
        <p14:creationId xmlns:p14="http://schemas.microsoft.com/office/powerpoint/2010/main" val="221749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5B8E5-8644-4752-88D2-001CC4C35532}"/>
              </a:ext>
            </a:extLst>
          </p:cNvPr>
          <p:cNvSpPr/>
          <p:nvPr/>
        </p:nvSpPr>
        <p:spPr>
          <a:xfrm>
            <a:off x="1594767" y="1400923"/>
            <a:ext cx="9659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Servis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besar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dilakukan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setelah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beberapa</a:t>
            </a:r>
            <a:r>
              <a:rPr lang="en-US" sz="2400" dirty="0">
                <a:latin typeface="Arial Narrow" panose="020B0606020202030204" pitchFamily="34" charset="0"/>
              </a:rPr>
              <a:t> kali </a:t>
            </a:r>
            <a:r>
              <a:rPr lang="en-US" sz="2400" dirty="0" err="1">
                <a:latin typeface="Arial Narrow" panose="020B0606020202030204" pitchFamily="34" charset="0"/>
              </a:rPr>
              <a:t>servis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kecil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atau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patokan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fi-FI" sz="2400" dirty="0">
                <a:latin typeface="Arial Narrow" panose="020B0606020202030204" pitchFamily="34" charset="0"/>
              </a:rPr>
              <a:t>km tempuh, yaitu penggantian oli mesin, oli gardan, oli tranmisi, platina, busi,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filter </a:t>
            </a:r>
            <a:r>
              <a:rPr lang="en-US" sz="2400" dirty="0" err="1">
                <a:latin typeface="Arial Narrow" panose="020B0606020202030204" pitchFamily="34" charset="0"/>
              </a:rPr>
              <a:t>oli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kondensor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>
            <a:off x="1368394" y="854150"/>
            <a:ext cx="2426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7. SERVICE BESAR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F8950-5622-4808-8CC1-30F70F4EA499}"/>
              </a:ext>
            </a:extLst>
          </p:cNvPr>
          <p:cNvSpPr txBox="1"/>
          <p:nvPr/>
        </p:nvSpPr>
        <p:spPr>
          <a:xfrm>
            <a:off x="1368394" y="2800496"/>
            <a:ext cx="3804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8. PENAMBAHAN OLI MESIN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481FA6-052C-4963-8C9E-569924B413B2}"/>
              </a:ext>
            </a:extLst>
          </p:cNvPr>
          <p:cNvSpPr/>
          <p:nvPr/>
        </p:nvSpPr>
        <p:spPr>
          <a:xfrm>
            <a:off x="1594767" y="3361782"/>
            <a:ext cx="9196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Penambahan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oli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mesin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dilakukan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setelah</a:t>
            </a:r>
            <a:r>
              <a:rPr lang="en-US" sz="2400" dirty="0">
                <a:latin typeface="Arial Narrow" panose="020B0606020202030204" pitchFamily="34" charset="0"/>
              </a:rPr>
              <a:t> km-</a:t>
            </a:r>
            <a:r>
              <a:rPr lang="en-US" sz="2400" dirty="0" err="1">
                <a:latin typeface="Arial Narrow" panose="020B0606020202030204" pitchFamily="34" charset="0"/>
              </a:rPr>
              <a:t>tempuh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jarak</a:t>
            </a:r>
            <a:r>
              <a:rPr lang="en-US" sz="2400" dirty="0">
                <a:latin typeface="Arial Narrow" panose="020B0606020202030204" pitchFamily="34" charset="0"/>
              </a:rPr>
              <a:t> km </a:t>
            </a:r>
            <a:r>
              <a:rPr lang="en-US" sz="2400" dirty="0" err="1">
                <a:latin typeface="Arial Narrow" panose="020B0606020202030204" pitchFamily="34" charset="0"/>
              </a:rPr>
              <a:t>tertentu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6DEEF-1D73-4531-A856-2FA7410CA57A}"/>
              </a:ext>
            </a:extLst>
          </p:cNvPr>
          <p:cNvSpPr txBox="1"/>
          <p:nvPr/>
        </p:nvSpPr>
        <p:spPr>
          <a:xfrm>
            <a:off x="1368394" y="4085933"/>
            <a:ext cx="376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9. SUKU CADANG DAN BODI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E9B5F5-0594-4EF2-A8E6-E456D5171E50}"/>
              </a:ext>
            </a:extLst>
          </p:cNvPr>
          <p:cNvSpPr/>
          <p:nvPr/>
        </p:nvSpPr>
        <p:spPr>
          <a:xfrm>
            <a:off x="1594767" y="4547598"/>
            <a:ext cx="94061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keperluan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suku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cadang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mesin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bagian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rangka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bawah</a:t>
            </a:r>
            <a:r>
              <a:rPr lang="en-US" sz="2400" dirty="0">
                <a:latin typeface="Arial Narrow" panose="020B0606020202030204" pitchFamily="34" charset="0"/>
              </a:rPr>
              <a:t> (chassis)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err="1">
                <a:latin typeface="Arial Narrow" panose="020B0606020202030204" pitchFamily="34" charset="0"/>
              </a:rPr>
              <a:t>bagian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bodi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diperhitungkan</a:t>
            </a:r>
            <a:r>
              <a:rPr lang="en-US" sz="2400" dirty="0">
                <a:latin typeface="Arial Narrow" panose="020B0606020202030204" pitchFamily="34" charset="0"/>
              </a:rPr>
              <a:t> per </a:t>
            </a:r>
            <a:r>
              <a:rPr lang="en-US" sz="2400" dirty="0" err="1">
                <a:latin typeface="Arial Narrow" panose="020B0606020202030204" pitchFamily="34" charset="0"/>
              </a:rPr>
              <a:t>tahun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sebesar</a:t>
            </a:r>
            <a:r>
              <a:rPr lang="en-US" sz="2400" dirty="0">
                <a:latin typeface="Arial Narrow" panose="020B0606020202030204" pitchFamily="34" charset="0"/>
              </a:rPr>
              <a:t> 5 %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harga</a:t>
            </a:r>
            <a:r>
              <a:rPr lang="en-US" sz="2400" dirty="0">
                <a:latin typeface="Arial Narrow" panose="020B0606020202030204" pitchFamily="34" charset="0"/>
              </a:rPr>
              <a:t> bus.</a:t>
            </a:r>
          </a:p>
        </p:txBody>
      </p:sp>
    </p:spTree>
    <p:extLst>
      <p:ext uri="{BB962C8B-B14F-4D97-AF65-F5344CB8AC3E}">
        <p14:creationId xmlns:p14="http://schemas.microsoft.com/office/powerpoint/2010/main" val="159237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0C69B6-A5A4-4B25-B18D-A02CDBFFA932}"/>
              </a:ext>
            </a:extLst>
          </p:cNvPr>
          <p:cNvSpPr txBox="1"/>
          <p:nvPr/>
        </p:nvSpPr>
        <p:spPr>
          <a:xfrm>
            <a:off x="1535298" y="1547447"/>
            <a:ext cx="54000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Komponen</a:t>
            </a:r>
            <a:r>
              <a:rPr lang="en-US" sz="2400" dirty="0"/>
              <a:t> BOK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perhitungan</a:t>
            </a:r>
            <a:r>
              <a:rPr lang="en-US" sz="2400" dirty="0"/>
              <a:t> BOK</a:t>
            </a:r>
          </a:p>
          <a:p>
            <a:pPr marL="738187" indent="-457200">
              <a:buFont typeface="+mj-lt"/>
              <a:buAutoNum type="alphaLcPeriod"/>
            </a:pP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perhubungan</a:t>
            </a:r>
            <a:endParaRPr lang="en-US" sz="2400" dirty="0"/>
          </a:p>
          <a:p>
            <a:pPr marL="738187" indent="-457200">
              <a:buFont typeface="+mj-lt"/>
              <a:buAutoNum type="alphaLcPeriod"/>
            </a:pPr>
            <a:r>
              <a:rPr lang="en-US" sz="2400" dirty="0"/>
              <a:t>PCI 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582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C5B8E5-8644-4752-88D2-001CC4C35532}"/>
              </a:ext>
            </a:extLst>
          </p:cNvPr>
          <p:cNvSpPr/>
          <p:nvPr/>
        </p:nvSpPr>
        <p:spPr>
          <a:xfrm>
            <a:off x="1594767" y="1400923"/>
            <a:ext cx="9659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 Narrow" panose="020B0606020202030204" pitchFamily="34" charset="0"/>
              </a:rPr>
              <a:t>Bus </a:t>
            </a:r>
            <a:r>
              <a:rPr lang="en-US" sz="2400" dirty="0" err="1">
                <a:latin typeface="Arial Narrow" panose="020B0606020202030204" pitchFamily="34" charset="0"/>
              </a:rPr>
              <a:t>kota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sebaiknya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dicuci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setiap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hari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>
            <a:off x="1368394" y="854150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10. CUCI BUS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EF8950-5622-4808-8CC1-30F70F4EA499}"/>
              </a:ext>
            </a:extLst>
          </p:cNvPr>
          <p:cNvSpPr txBox="1"/>
          <p:nvPr/>
        </p:nvSpPr>
        <p:spPr>
          <a:xfrm>
            <a:off x="1368394" y="2027860"/>
            <a:ext cx="339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11. RETRIBUSI TERMINAL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481FA6-052C-4963-8C9E-569924B413B2}"/>
              </a:ext>
            </a:extLst>
          </p:cNvPr>
          <p:cNvSpPr/>
          <p:nvPr/>
        </p:nvSpPr>
        <p:spPr>
          <a:xfrm>
            <a:off x="1594767" y="2570428"/>
            <a:ext cx="9196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>
                <a:latin typeface="Arial Narrow" panose="020B0606020202030204" pitchFamily="34" charset="0"/>
              </a:rPr>
              <a:t>Biaya retribusi terminal per bus diperhitungkan per hari atau per bulan.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76DEEF-1D73-4531-A856-2FA7410CA57A}"/>
              </a:ext>
            </a:extLst>
          </p:cNvPr>
          <p:cNvSpPr txBox="1"/>
          <p:nvPr/>
        </p:nvSpPr>
        <p:spPr>
          <a:xfrm>
            <a:off x="1379709" y="3123547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12. STNK/PAJAK KENDARAAN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E9B5F5-0594-4EF2-A8E6-E456D5171E50}"/>
              </a:ext>
            </a:extLst>
          </p:cNvPr>
          <p:cNvSpPr/>
          <p:nvPr/>
        </p:nvSpPr>
        <p:spPr>
          <a:xfrm>
            <a:off x="1594766" y="3666115"/>
            <a:ext cx="10489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Perpanjangan</a:t>
            </a:r>
            <a:r>
              <a:rPr lang="en-US" sz="2400" dirty="0">
                <a:latin typeface="Arial Narrow" panose="020B0606020202030204" pitchFamily="34" charset="0"/>
              </a:rPr>
              <a:t> STNK </a:t>
            </a:r>
            <a:r>
              <a:rPr lang="en-US" sz="2400" dirty="0" err="1">
                <a:latin typeface="Arial Narrow" panose="020B0606020202030204" pitchFamily="34" charset="0"/>
              </a:rPr>
              <a:t>dilakukan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setiap</a:t>
            </a:r>
            <a:r>
              <a:rPr lang="en-US" sz="2400" dirty="0">
                <a:latin typeface="Arial Narrow" panose="020B0606020202030204" pitchFamily="34" charset="0"/>
              </a:rPr>
              <a:t> lima </a:t>
            </a:r>
            <a:r>
              <a:rPr lang="en-US" sz="2400" dirty="0" err="1">
                <a:latin typeface="Arial Narrow" panose="020B0606020202030204" pitchFamily="34" charset="0"/>
              </a:rPr>
              <a:t>tahun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sekali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tetapi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pembayaran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pajak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dilakukan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setiap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tahun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biayanya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sesuai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peraturan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berlaku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  <a:r>
              <a:rPr lang="it-IT" sz="2400" dirty="0">
                <a:latin typeface="Arial Narrow" panose="020B0606020202030204" pitchFamily="34" charset="0"/>
              </a:rPr>
              <a:t>.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3DCC2C-BA95-4AFC-A738-3B02DA3DE6B6}"/>
              </a:ext>
            </a:extLst>
          </p:cNvPr>
          <p:cNvSpPr txBox="1"/>
          <p:nvPr/>
        </p:nvSpPr>
        <p:spPr>
          <a:xfrm>
            <a:off x="1379709" y="4604787"/>
            <a:ext cx="1069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 u="sng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13. KIR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2C59EB4-0ABE-46C5-8843-E74844EEF097}"/>
              </a:ext>
            </a:extLst>
          </p:cNvPr>
          <p:cNvSpPr/>
          <p:nvPr/>
        </p:nvSpPr>
        <p:spPr>
          <a:xfrm>
            <a:off x="1594765" y="4995412"/>
            <a:ext cx="10334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Arial Narrow" panose="020B0606020202030204" pitchFamily="34" charset="0"/>
              </a:rPr>
              <a:t>Kir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dilakukan</a:t>
            </a:r>
            <a:r>
              <a:rPr lang="en-US" sz="2400" dirty="0">
                <a:latin typeface="Arial Narrow" panose="020B0606020202030204" pitchFamily="34" charset="0"/>
              </a:rPr>
              <a:t> minimal </a:t>
            </a:r>
            <a:r>
              <a:rPr lang="en-US" sz="2400" dirty="0" err="1">
                <a:latin typeface="Arial Narrow" panose="020B0606020202030204" pitchFamily="34" charset="0"/>
              </a:rPr>
              <a:t>sekali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setiap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enam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bulan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biayanya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sesuai</a:t>
            </a:r>
            <a:endParaRPr lang="en-US" sz="2400" dirty="0">
              <a:latin typeface="Arial Narrow" panose="020B0606020202030204" pitchFamily="34" charset="0"/>
            </a:endParaRPr>
          </a:p>
          <a:p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peraturan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berlaku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4637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>
            <a:off x="1368394" y="854150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rgbClr val="0070C0"/>
                </a:solidFill>
              </a:rPr>
              <a:t>14. ASURANSI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2CB056-CB27-4C0D-A264-72F210C3F36D}"/>
              </a:ext>
            </a:extLst>
          </p:cNvPr>
          <p:cNvSpPr/>
          <p:nvPr/>
        </p:nvSpPr>
        <p:spPr>
          <a:xfrm>
            <a:off x="1584960" y="1397675"/>
            <a:ext cx="98661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400" dirty="0" err="1">
                <a:latin typeface="Arial Narrow" panose="020B0606020202030204" pitchFamily="34" charset="0"/>
              </a:rPr>
              <a:t>Asuransi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63550"/>
            <a:r>
              <a:rPr lang="fi-FI" sz="2400" dirty="0">
                <a:latin typeface="Arial Narrow" panose="020B0606020202030204" pitchFamily="34" charset="0"/>
              </a:rPr>
              <a:t>Asuransi kendaraan pada umumnya hanya dilakukan oleh perusahaan yang</a:t>
            </a:r>
          </a:p>
          <a:p>
            <a:pPr marL="463550"/>
            <a:r>
              <a:rPr lang="en-US" sz="2400" dirty="0" err="1">
                <a:latin typeface="Arial Narrow" panose="020B0606020202030204" pitchFamily="34" charset="0"/>
              </a:rPr>
              <a:t>membeli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secara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kredit</a:t>
            </a:r>
            <a:r>
              <a:rPr lang="en-US" sz="2400" dirty="0">
                <a:latin typeface="Arial Narrow" panose="020B0606020202030204" pitchFamily="34" charset="0"/>
              </a:rPr>
              <a:t> bank. </a:t>
            </a:r>
            <a:r>
              <a:rPr lang="en-US" sz="2400" dirty="0" err="1">
                <a:latin typeface="Arial Narrow" panose="020B0606020202030204" pitchFamily="34" charset="0"/>
              </a:rPr>
              <a:t>Namun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asuransi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perlu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63550"/>
            <a:r>
              <a:rPr lang="sv-SE" sz="2400" dirty="0">
                <a:latin typeface="Arial Narrow" panose="020B0606020202030204" pitchFamily="34" charset="0"/>
              </a:rPr>
              <a:t>diperhitungkan sebagai pengamanan dalam menghadapi resiko.</a:t>
            </a:r>
          </a:p>
          <a:p>
            <a:pPr marL="463550"/>
            <a:r>
              <a:rPr lang="it-IT" sz="2400" dirty="0">
                <a:latin typeface="Arial Narrow" panose="020B0606020202030204" pitchFamily="34" charset="0"/>
              </a:rPr>
              <a:t>Biaya premi per bus per tahun.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5DAE50-1A57-4C70-AB84-F9D24B43E97D}"/>
              </a:ext>
            </a:extLst>
          </p:cNvPr>
          <p:cNvSpPr/>
          <p:nvPr/>
        </p:nvSpPr>
        <p:spPr>
          <a:xfrm>
            <a:off x="1584960" y="3433411"/>
            <a:ext cx="9022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en-US" sz="2400" dirty="0" err="1">
                <a:latin typeface="Arial Narrow" panose="020B0606020202030204" pitchFamily="34" charset="0"/>
              </a:rPr>
              <a:t>Asuransi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Awak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63550"/>
            <a:r>
              <a:rPr lang="en-US" sz="2400" dirty="0" err="1">
                <a:latin typeface="Arial Narrow" panose="020B0606020202030204" pitchFamily="34" charset="0"/>
              </a:rPr>
              <a:t>Pada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umumnya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awak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kendaraan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wajib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diasuransikan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oleh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perusahaan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angkutan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1874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6D2E1B-669B-4B48-BC9B-F04E83B960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05" t="20727" r="34166" b="6485"/>
          <a:stretch/>
        </p:blipFill>
        <p:spPr>
          <a:xfrm>
            <a:off x="2502967" y="200968"/>
            <a:ext cx="7724245" cy="66570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</p:spTree>
    <p:extLst>
      <p:ext uri="{BB962C8B-B14F-4D97-AF65-F5344CB8AC3E}">
        <p14:creationId xmlns:p14="http://schemas.microsoft.com/office/powerpoint/2010/main" val="991679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B43CE3-5600-45D1-B75B-FF7F0CA284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943" y="433642"/>
            <a:ext cx="7887957" cy="373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23FD57-7C8F-492D-818C-FA7D20767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86" t="27291" r="32857" b="55558"/>
          <a:stretch/>
        </p:blipFill>
        <p:spPr>
          <a:xfrm>
            <a:off x="2776610" y="3736958"/>
            <a:ext cx="7792749" cy="186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28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8EAB1E-C0ED-47B4-AD87-9C7CFEE4FC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8117" y="393227"/>
            <a:ext cx="7683271" cy="635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46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633E0B-3F8C-44B2-86F6-A10A8D0A9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52" t="37031" r="34047" b="38195"/>
          <a:stretch/>
        </p:blipFill>
        <p:spPr>
          <a:xfrm>
            <a:off x="2363037" y="445771"/>
            <a:ext cx="7738905" cy="2375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E00F84-64DE-486D-B452-437EB44054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95" t="44442" r="33810" b="15116"/>
          <a:stretch/>
        </p:blipFill>
        <p:spPr>
          <a:xfrm>
            <a:off x="2525486" y="3048000"/>
            <a:ext cx="7576457" cy="39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65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1893DA-1511-40B9-844E-DEB32037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586" y="836692"/>
            <a:ext cx="7672476" cy="41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0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7C7976-CAC6-42CF-9540-837887853D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3989" y="665146"/>
            <a:ext cx="7799328" cy="32012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950606-E675-4EF2-9081-1CEFB26FA1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07" t="58325" r="33366" b="17112"/>
          <a:stretch/>
        </p:blipFill>
        <p:spPr>
          <a:xfrm>
            <a:off x="2358683" y="3732348"/>
            <a:ext cx="7799328" cy="31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22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238CB4-BD79-4471-A39B-C2A895475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57" t="27079" r="33810" b="6010"/>
          <a:stretch/>
        </p:blipFill>
        <p:spPr>
          <a:xfrm>
            <a:off x="2540001" y="203203"/>
            <a:ext cx="7634514" cy="66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1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2C38BE-9A5C-476B-AD9A-6508CB725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33" t="30679" r="47738" b="51789"/>
          <a:stretch/>
        </p:blipFill>
        <p:spPr>
          <a:xfrm>
            <a:off x="2278745" y="539472"/>
            <a:ext cx="5863770" cy="1900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290A0-AE9A-4605-BE96-DC83FD5609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23" t="35760" r="33929" b="17021"/>
          <a:stretch/>
        </p:blipFill>
        <p:spPr>
          <a:xfrm>
            <a:off x="2525486" y="2473580"/>
            <a:ext cx="7794171" cy="438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4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>
            <a:extLst>
              <a:ext uri="{FF2B5EF4-FFF2-40B4-BE49-F238E27FC236}">
                <a16:creationId xmlns:a16="http://schemas.microsoft.com/office/drawing/2014/main" id="{DEE5D91E-184A-43B0-87F9-D11E1C7D3A59}"/>
              </a:ext>
            </a:extLst>
          </p:cNvPr>
          <p:cNvSpPr/>
          <p:nvPr/>
        </p:nvSpPr>
        <p:spPr>
          <a:xfrm>
            <a:off x="6002588" y="2162665"/>
            <a:ext cx="2707919" cy="2789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err="1">
                <a:solidFill>
                  <a:srgbClr val="C00000"/>
                </a:solidFill>
              </a:rPr>
              <a:t>Memenuhi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kebutuhan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hidup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masyarakat</a:t>
            </a:r>
            <a:endParaRPr lang="en-US" b="1" dirty="0">
              <a:solidFill>
                <a:srgbClr val="C00000"/>
              </a:solidFill>
            </a:endParaRPr>
          </a:p>
          <a:p>
            <a:pPr algn="r"/>
            <a:endParaRPr lang="en-US" dirty="0"/>
          </a:p>
        </p:txBody>
      </p:sp>
      <p:pic>
        <p:nvPicPr>
          <p:cNvPr id="1026" name="Picture 2" descr="Image result for jasa angkutan umum">
            <a:extLst>
              <a:ext uri="{FF2B5EF4-FFF2-40B4-BE49-F238E27FC236}">
                <a16:creationId xmlns:a16="http://schemas.microsoft.com/office/drawing/2014/main" id="{F5093765-A4CB-415B-A94C-AE3A1FE9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49" y="1582775"/>
            <a:ext cx="4734951" cy="347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/>
              <a:t>Mengapa</a:t>
            </a:r>
            <a:r>
              <a:rPr lang="en-US" sz="3200" b="1" dirty="0"/>
              <a:t> </a:t>
            </a:r>
            <a:r>
              <a:rPr lang="en-US" sz="3200" b="1" dirty="0" err="1"/>
              <a:t>biaya</a:t>
            </a:r>
            <a:r>
              <a:rPr lang="en-US" sz="3200" b="1" dirty="0"/>
              <a:t> </a:t>
            </a:r>
            <a:r>
              <a:rPr lang="en-US" sz="3200" b="1" dirty="0" err="1"/>
              <a:t>menjadi</a:t>
            </a:r>
            <a:r>
              <a:rPr lang="en-US" sz="3200" b="1" dirty="0"/>
              <a:t> </a:t>
            </a:r>
            <a:r>
              <a:rPr lang="en-US" sz="3200" b="1" dirty="0" err="1"/>
              <a:t>fokus</a:t>
            </a:r>
            <a:r>
              <a:rPr lang="en-US" sz="3200" b="1" dirty="0"/>
              <a:t> ????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51442-F675-43F5-B1A8-4B08E1F8F599}"/>
              </a:ext>
            </a:extLst>
          </p:cNvPr>
          <p:cNvSpPr txBox="1"/>
          <p:nvPr/>
        </p:nvSpPr>
        <p:spPr>
          <a:xfrm>
            <a:off x="1824910" y="5348279"/>
            <a:ext cx="4177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highlight>
                  <a:srgbClr val="FFFF00"/>
                </a:highlight>
              </a:rPr>
              <a:t>Jasa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highlight>
                  <a:srgbClr val="FFFF00"/>
                </a:highlight>
              </a:rPr>
              <a:t>pelayanan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highlight>
                  <a:srgbClr val="FFFF00"/>
                </a:highlight>
              </a:rPr>
              <a:t>angkutan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  <a:r>
              <a:rPr lang="en-US" sz="2000" b="1" dirty="0" err="1">
                <a:highlight>
                  <a:srgbClr val="FFFF00"/>
                </a:highlight>
              </a:rPr>
              <a:t>umum</a:t>
            </a:r>
            <a:r>
              <a:rPr lang="en-US" sz="2000" b="1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B0714-D115-452F-ADB9-A5FC4425E4C7}"/>
              </a:ext>
            </a:extLst>
          </p:cNvPr>
          <p:cNvSpPr txBox="1"/>
          <p:nvPr/>
        </p:nvSpPr>
        <p:spPr>
          <a:xfrm>
            <a:off x="9115864" y="2895526"/>
            <a:ext cx="20960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err="1"/>
              <a:t>Penentuan</a:t>
            </a:r>
            <a:r>
              <a:rPr lang="en-US" sz="2000" dirty="0"/>
              <a:t> </a:t>
            </a:r>
            <a:r>
              <a:rPr lang="en-US" sz="2000" dirty="0" err="1"/>
              <a:t>tarif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/>
              <a:t>Profit /</a:t>
            </a:r>
            <a:r>
              <a:rPr lang="en-US" sz="2000" dirty="0" err="1"/>
              <a:t>laba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5232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394E9C-C75C-42E2-8F93-592BAA3E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t="31526" r="34286" b="7281"/>
          <a:stretch/>
        </p:blipFill>
        <p:spPr>
          <a:xfrm>
            <a:off x="2363036" y="389762"/>
            <a:ext cx="7721601" cy="64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8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3C17D-4942-4F81-818F-04032E438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9" t="31102" r="33692" b="6857"/>
          <a:stretch/>
        </p:blipFill>
        <p:spPr>
          <a:xfrm>
            <a:off x="2612567" y="215869"/>
            <a:ext cx="7576461" cy="576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31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AA02CD-92F3-4C72-9DB4-0A48D052C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t="30679" r="34166" b="16809"/>
          <a:stretch/>
        </p:blipFill>
        <p:spPr>
          <a:xfrm>
            <a:off x="2685142" y="607408"/>
            <a:ext cx="7329715" cy="52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27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6D0D1-4E40-440C-AE27-12F8055D21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0" t="26020" r="32858" b="5799"/>
          <a:stretch/>
        </p:blipFill>
        <p:spPr>
          <a:xfrm>
            <a:off x="2518229" y="349286"/>
            <a:ext cx="7699828" cy="650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025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CCB7EE-8FF0-48A7-A21A-6D419CD9F4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43" t="38725" r="39762" b="14692"/>
          <a:stretch/>
        </p:blipFill>
        <p:spPr>
          <a:xfrm>
            <a:off x="2731476" y="661532"/>
            <a:ext cx="6993095" cy="51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63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321B1-3D8D-432E-AB14-895873E1B6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81" t="19032" r="34166" b="32902"/>
          <a:stretch/>
        </p:blipFill>
        <p:spPr>
          <a:xfrm>
            <a:off x="2876620" y="551542"/>
            <a:ext cx="7297894" cy="512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0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6931D1-7A44-4397-AE41-5FE98F8896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36607" r="30953" b="21892"/>
          <a:stretch/>
        </p:blipFill>
        <p:spPr>
          <a:xfrm>
            <a:off x="2452914" y="1107611"/>
            <a:ext cx="8432800" cy="464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991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4E3DC-F59F-4AE6-87BB-FC53725D2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33" t="54605" r="39167" b="29302"/>
          <a:stretch/>
        </p:blipFill>
        <p:spPr>
          <a:xfrm>
            <a:off x="2522696" y="790426"/>
            <a:ext cx="7286172" cy="17579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F7D295-503E-4B3C-9FDF-04D83D9C74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95" t="31102" r="32619" b="25702"/>
          <a:stretch/>
        </p:blipFill>
        <p:spPr>
          <a:xfrm>
            <a:off x="2522696" y="2548358"/>
            <a:ext cx="7622791" cy="430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18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2F65BD4-62B7-45ED-BFFD-DB595869CD74}"/>
              </a:ext>
            </a:extLst>
          </p:cNvPr>
          <p:cNvSpPr txBox="1"/>
          <p:nvPr/>
        </p:nvSpPr>
        <p:spPr>
          <a:xfrm rot="16200000">
            <a:off x="-452652" y="1984702"/>
            <a:ext cx="2037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bg1"/>
                </a:solidFill>
              </a:rPr>
              <a:t>CONTOH SOAL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F7FB8B-8F09-474C-AF4E-1354C2C0B4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67" t="29408" r="31785" b="10880"/>
          <a:stretch/>
        </p:blipFill>
        <p:spPr>
          <a:xfrm>
            <a:off x="2336799" y="596773"/>
            <a:ext cx="8215086" cy="62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510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Snipped 2">
            <a:extLst>
              <a:ext uri="{FF2B5EF4-FFF2-40B4-BE49-F238E27FC236}">
                <a16:creationId xmlns:a16="http://schemas.microsoft.com/office/drawing/2014/main" id="{4AC640C1-305E-4859-A576-70C4641E06EB}"/>
              </a:ext>
            </a:extLst>
          </p:cNvPr>
          <p:cNvSpPr/>
          <p:nvPr/>
        </p:nvSpPr>
        <p:spPr>
          <a:xfrm>
            <a:off x="2712718" y="401184"/>
            <a:ext cx="7809915" cy="745588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METODE PASIFIC CONSULTANT INDONESIA (MODEL PCI)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28B0D-9F2F-40E1-90B3-4C494299E950}"/>
              </a:ext>
            </a:extLst>
          </p:cNvPr>
          <p:cNvSpPr/>
          <p:nvPr/>
        </p:nvSpPr>
        <p:spPr>
          <a:xfrm>
            <a:off x="1617783" y="1559564"/>
            <a:ext cx="49717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n-NO" sz="2400" dirty="0">
                <a:latin typeface="Arial Narrow" panose="020B0606020202030204" pitchFamily="34" charset="0"/>
              </a:rPr>
              <a:t>Biaya Operasi Kendaraan (BOK) merupakan </a:t>
            </a:r>
            <a:r>
              <a:rPr lang="nn-NO" sz="2400" b="1" u="sng" dirty="0">
                <a:latin typeface="Arial Narrow" panose="020B0606020202030204" pitchFamily="34" charset="0"/>
              </a:rPr>
              <a:t>fungsi dari kecepatan</a:t>
            </a:r>
            <a:r>
              <a:rPr lang="nn-NO" sz="2400" dirty="0">
                <a:latin typeface="Arial Narrow" panose="020B0606020202030204" pitchFamily="34" charset="0"/>
              </a:rPr>
              <a:t>,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dibedakan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u="sng" dirty="0">
                <a:latin typeface="Arial Narrow" panose="020B0606020202030204" pitchFamily="34" charset="0"/>
              </a:rPr>
              <a:t>BOK jalan </a:t>
            </a:r>
            <a:r>
              <a:rPr lang="en-US" sz="2400" u="sng" dirty="0" err="1">
                <a:latin typeface="Arial Narrow" panose="020B0606020202030204" pitchFamily="34" charset="0"/>
              </a:rPr>
              <a:t>tol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u="sng" dirty="0">
                <a:latin typeface="Arial Narrow" panose="020B0606020202030204" pitchFamily="34" charset="0"/>
              </a:rPr>
              <a:t>BOK non </a:t>
            </a:r>
            <a:r>
              <a:rPr lang="en-US" sz="2400" u="sng" dirty="0" err="1">
                <a:latin typeface="Arial Narrow" panose="020B0606020202030204" pitchFamily="34" charset="0"/>
              </a:rPr>
              <a:t>tol</a:t>
            </a:r>
            <a:r>
              <a:rPr lang="en-US" sz="2400" u="sng" dirty="0"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perhitungan</a:t>
            </a:r>
            <a:r>
              <a:rPr lang="en-US" sz="2400" dirty="0">
                <a:latin typeface="Arial Narrow" panose="020B0606020202030204" pitchFamily="34" charset="0"/>
              </a:rPr>
              <a:t> BOK </a:t>
            </a:r>
            <a:r>
              <a:rPr lang="en-US" sz="2400" dirty="0" err="1">
                <a:latin typeface="Arial Narrow" panose="020B0606020202030204" pitchFamily="34" charset="0"/>
              </a:rPr>
              <a:t>ini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dipergunakan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rumus</a:t>
            </a:r>
            <a:r>
              <a:rPr lang="en-US" sz="2400" dirty="0">
                <a:latin typeface="Arial Narrow" panose="020B0606020202030204" pitchFamily="34" charset="0"/>
              </a:rPr>
              <a:t> PCI model, </a:t>
            </a:r>
            <a:r>
              <a:rPr lang="en-US" sz="2400" dirty="0" err="1">
                <a:latin typeface="Arial Narrow" panose="020B0606020202030204" pitchFamily="34" charset="0"/>
              </a:rPr>
              <a:t>dengan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asumsi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kondisi</a:t>
            </a:r>
            <a:r>
              <a:rPr lang="en-US" sz="2400" dirty="0">
                <a:latin typeface="Arial Narrow" panose="020B0606020202030204" pitchFamily="34" charset="0"/>
              </a:rPr>
              <a:t> jalan </a:t>
            </a:r>
            <a:r>
              <a:rPr lang="en-US" sz="2400" dirty="0" err="1">
                <a:latin typeface="Arial Narrow" panose="020B0606020202030204" pitchFamily="34" charset="0"/>
              </a:rPr>
              <a:t>tol</a:t>
            </a:r>
            <a:r>
              <a:rPr lang="en-US" sz="2400" dirty="0">
                <a:latin typeface="Arial Narrow" panose="020B0606020202030204" pitchFamily="34" charset="0"/>
              </a:rPr>
              <a:t> (</a:t>
            </a:r>
            <a:r>
              <a:rPr lang="en-US" sz="2400" dirty="0" err="1">
                <a:latin typeface="Arial Narrow" panose="020B0606020202030204" pitchFamily="34" charset="0"/>
              </a:rPr>
              <a:t>geometrik</a:t>
            </a:r>
            <a:r>
              <a:rPr lang="en-US" sz="2400" dirty="0">
                <a:latin typeface="Arial Narrow" panose="020B0606020202030204" pitchFamily="34" charset="0"/>
              </a:rPr>
              <a:t> jalan) </a:t>
            </a:r>
            <a:r>
              <a:rPr lang="en-US" sz="2400" dirty="0" err="1">
                <a:latin typeface="Arial Narrow" panose="020B0606020202030204" pitchFamily="34" charset="0"/>
              </a:rPr>
              <a:t>relatif</a:t>
            </a:r>
            <a:r>
              <a:rPr lang="en-US" sz="2400" dirty="0">
                <a:latin typeface="Arial Narrow" panose="020B0606020202030204" pitchFamily="34" charset="0"/>
              </a:rPr>
              <a:t> rata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jenis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moda</a:t>
            </a:r>
            <a:r>
              <a:rPr lang="en-US" sz="2400" dirty="0">
                <a:latin typeface="Arial Narrow" panose="020B0606020202030204" pitchFamily="34" charset="0"/>
              </a:rPr>
              <a:t> yang </a:t>
            </a:r>
            <a:r>
              <a:rPr lang="en-US" sz="2400" dirty="0" err="1">
                <a:latin typeface="Arial Narrow" panose="020B0606020202030204" pitchFamily="34" charset="0"/>
              </a:rPr>
              <a:t>digunakan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keluaran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tahun</a:t>
            </a:r>
            <a:r>
              <a:rPr lang="en-US" sz="2400" dirty="0">
                <a:latin typeface="Arial Narrow" panose="020B0606020202030204" pitchFamily="34" charset="0"/>
              </a:rPr>
              <a:t> 2007, </a:t>
            </a:r>
            <a:r>
              <a:rPr lang="en-US" sz="2400" dirty="0" err="1">
                <a:latin typeface="Arial Narrow" panose="020B0606020202030204" pitchFamily="34" charset="0"/>
              </a:rPr>
              <a:t>terdiri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:</a:t>
            </a:r>
          </a:p>
        </p:txBody>
      </p:sp>
      <p:pic>
        <p:nvPicPr>
          <p:cNvPr id="1028" name="Picture 4" descr="Image result for JALAN RAYA">
            <a:extLst>
              <a:ext uri="{FF2B5EF4-FFF2-40B4-BE49-F238E27FC236}">
                <a16:creationId xmlns:a16="http://schemas.microsoft.com/office/drawing/2014/main" id="{B2FEC45C-8EFF-4AD3-BCF1-B8268207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93" y="3662916"/>
            <a:ext cx="3962270" cy="22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JALAN TOL DAN NON TOL">
            <a:extLst>
              <a:ext uri="{FF2B5EF4-FFF2-40B4-BE49-F238E27FC236}">
                <a16:creationId xmlns:a16="http://schemas.microsoft.com/office/drawing/2014/main" id="{EB382794-BA88-4F89-8698-086807570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93" y="1334569"/>
            <a:ext cx="4259036" cy="24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53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/>
              <a:t>Tipe</a:t>
            </a:r>
            <a:r>
              <a:rPr lang="en-US" sz="3200" b="1" dirty="0"/>
              <a:t> </a:t>
            </a:r>
            <a:r>
              <a:rPr lang="en-US" sz="3200" b="1" dirty="0" err="1"/>
              <a:t>pasar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ekonomi</a:t>
            </a:r>
            <a:endParaRPr lang="en-US" sz="3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95610-264A-4329-8858-75D0CF78C5FF}"/>
              </a:ext>
            </a:extLst>
          </p:cNvPr>
          <p:cNvSpPr txBox="1"/>
          <p:nvPr/>
        </p:nvSpPr>
        <p:spPr>
          <a:xfrm>
            <a:off x="1704110" y="1561514"/>
            <a:ext cx="37026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Pasar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persaingan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sempurna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80E0E-F63E-4CE5-96FB-88D02DE41682}"/>
              </a:ext>
            </a:extLst>
          </p:cNvPr>
          <p:cNvSpPr txBox="1"/>
          <p:nvPr/>
        </p:nvSpPr>
        <p:spPr>
          <a:xfrm>
            <a:off x="1467995" y="2236762"/>
            <a:ext cx="530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individual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perseorangan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memengaruhi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harga</a:t>
            </a:r>
            <a:r>
              <a:rPr lang="en-US" sz="2400" dirty="0"/>
              <a:t> yang </a:t>
            </a:r>
            <a:r>
              <a:rPr lang="en-US" sz="2400" dirty="0" err="1"/>
              <a:t>terbentuk</a:t>
            </a:r>
            <a:r>
              <a:rPr lang="en-US" sz="2400" dirty="0"/>
              <a:t> :  </a:t>
            </a:r>
            <a:r>
              <a:rPr lang="en-US" sz="2400" dirty="0" err="1"/>
              <a:t>cerminan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keinginan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bersama-sama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jual</a:t>
            </a:r>
            <a:r>
              <a:rPr lang="en-US" sz="2400" dirty="0"/>
              <a:t> </a:t>
            </a:r>
            <a:r>
              <a:rPr lang="en-US" sz="2400" dirty="0" err="1"/>
              <a:t>biasanya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termurah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Contohnya</a:t>
            </a:r>
            <a:r>
              <a:rPr lang="en-US" sz="2400" dirty="0"/>
              <a:t> : bursa </a:t>
            </a:r>
            <a:r>
              <a:rPr lang="en-US" sz="2400" dirty="0" err="1"/>
              <a:t>efek</a:t>
            </a:r>
            <a:r>
              <a:rPr lang="en-US" sz="2400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90C0A-0082-407E-B14D-18CF70C5918D}"/>
              </a:ext>
            </a:extLst>
          </p:cNvPr>
          <p:cNvSpPr txBox="1"/>
          <p:nvPr/>
        </p:nvSpPr>
        <p:spPr>
          <a:xfrm>
            <a:off x="6906812" y="1561514"/>
            <a:ext cx="217437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Pasar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monopoli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2A3080-3E91-468D-BDA5-2B0426C7F9AE}"/>
              </a:ext>
            </a:extLst>
          </p:cNvPr>
          <p:cNvSpPr txBox="1"/>
          <p:nvPr/>
        </p:nvSpPr>
        <p:spPr>
          <a:xfrm>
            <a:off x="6670697" y="2236762"/>
            <a:ext cx="530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hanya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/</a:t>
            </a:r>
            <a:r>
              <a:rPr lang="en-US" sz="2400" dirty="0" err="1"/>
              <a:t>produsen</a:t>
            </a:r>
            <a:r>
              <a:rPr lang="en-US" sz="2400" dirty="0"/>
              <a:t> yang </a:t>
            </a:r>
            <a:r>
              <a:rPr lang="en-US" sz="2400" dirty="0" err="1"/>
              <a:t>berhadapan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substitusi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produsen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Resiko</a:t>
            </a:r>
            <a:r>
              <a:rPr lang="en-US" sz="2400" dirty="0"/>
              <a:t> </a:t>
            </a:r>
            <a:r>
              <a:rPr lang="en-US" sz="2400" dirty="0" err="1"/>
              <a:t>terjadi</a:t>
            </a:r>
            <a:r>
              <a:rPr lang="en-US" sz="2400" dirty="0"/>
              <a:t> </a:t>
            </a:r>
            <a:r>
              <a:rPr lang="en-US" sz="2400" dirty="0" err="1"/>
              <a:t>eksploitasi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Contoh</a:t>
            </a:r>
            <a:r>
              <a:rPr lang="en-US" sz="2400" dirty="0"/>
              <a:t> : </a:t>
            </a:r>
            <a:r>
              <a:rPr lang="en-US" sz="2400" dirty="0" err="1"/>
              <a:t>pertamina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minyak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834825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327760-669C-4C31-A010-A9BFAC77BC34}"/>
              </a:ext>
            </a:extLst>
          </p:cNvPr>
          <p:cNvSpPr txBox="1"/>
          <p:nvPr/>
        </p:nvSpPr>
        <p:spPr>
          <a:xfrm>
            <a:off x="1444059" y="750055"/>
            <a:ext cx="223215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BOK JALAN TOL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38637-CCE4-49C4-8073-77A40661BC72}"/>
              </a:ext>
            </a:extLst>
          </p:cNvPr>
          <p:cNvSpPr txBox="1"/>
          <p:nvPr/>
        </p:nvSpPr>
        <p:spPr>
          <a:xfrm>
            <a:off x="1444059" y="1716258"/>
            <a:ext cx="453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Konsumsi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bahan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bakar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F0CD7-9766-4F6C-9DDE-8C0115926D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15" t="55029" r="32024" b="21679"/>
          <a:stretch/>
        </p:blipFill>
        <p:spPr>
          <a:xfrm>
            <a:off x="6096000" y="1603716"/>
            <a:ext cx="5854461" cy="17127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6D01BF-E3DD-40A5-8165-ED452624CA62}"/>
              </a:ext>
            </a:extLst>
          </p:cNvPr>
          <p:cNvSpPr txBox="1"/>
          <p:nvPr/>
        </p:nvSpPr>
        <p:spPr>
          <a:xfrm>
            <a:off x="2025748" y="2220796"/>
            <a:ext cx="464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konsumsi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bahan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bakar</a:t>
            </a:r>
            <a:r>
              <a:rPr lang="en-US" dirty="0">
                <a:latin typeface="Arial Narrow" panose="020B0606020202030204" pitchFamily="34" charset="0"/>
              </a:rPr>
              <a:t> (liter/1000km)</a:t>
            </a: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6581B-3659-42B4-81BD-C7128C90DB86}"/>
              </a:ext>
            </a:extLst>
          </p:cNvPr>
          <p:cNvSpPr txBox="1"/>
          <p:nvPr/>
        </p:nvSpPr>
        <p:spPr>
          <a:xfrm>
            <a:off x="1444059" y="3468027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Konsumsi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oli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mesin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4C387-5452-48E4-9CF7-8CE229AAD025}"/>
              </a:ext>
            </a:extLst>
          </p:cNvPr>
          <p:cNvSpPr txBox="1"/>
          <p:nvPr/>
        </p:nvSpPr>
        <p:spPr>
          <a:xfrm>
            <a:off x="1910862" y="3972565"/>
            <a:ext cx="464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konsumsi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oli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mesin</a:t>
            </a:r>
            <a:r>
              <a:rPr lang="en-US" dirty="0">
                <a:latin typeface="Arial Narrow" panose="020B0606020202030204" pitchFamily="34" charset="0"/>
              </a:rPr>
              <a:t> liter/1000km)</a:t>
            </a: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DFF4A9-5DFF-47A4-A63C-5CA9D50901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76" t="66463" r="30833" b="8550"/>
          <a:stretch/>
        </p:blipFill>
        <p:spPr>
          <a:xfrm>
            <a:off x="6079354" y="3359330"/>
            <a:ext cx="5854461" cy="178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789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D38637-CCE4-49C4-8073-77A40661BC72}"/>
              </a:ext>
            </a:extLst>
          </p:cNvPr>
          <p:cNvSpPr txBox="1"/>
          <p:nvPr/>
        </p:nvSpPr>
        <p:spPr>
          <a:xfrm>
            <a:off x="1444059" y="816370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</a:rPr>
              <a:t>Pers. </a:t>
            </a:r>
            <a:r>
              <a:rPr lang="en-US" sz="2400" dirty="0" err="1">
                <a:latin typeface="Arial Narrow" panose="020B0606020202030204" pitchFamily="34" charset="0"/>
              </a:rPr>
              <a:t>konsumsi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pemakaian</a:t>
            </a:r>
            <a:r>
              <a:rPr lang="en-US" sz="2400" dirty="0">
                <a:latin typeface="Arial Narrow" panose="020B0606020202030204" pitchFamily="34" charset="0"/>
              </a:rPr>
              <a:t> ban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D01BF-E3DD-40A5-8165-ED452624CA62}"/>
              </a:ext>
            </a:extLst>
          </p:cNvPr>
          <p:cNvSpPr txBox="1"/>
          <p:nvPr/>
        </p:nvSpPr>
        <p:spPr>
          <a:xfrm>
            <a:off x="2025748" y="1320908"/>
            <a:ext cx="464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pemakaian</a:t>
            </a:r>
            <a:r>
              <a:rPr lang="en-US" dirty="0">
                <a:latin typeface="Arial Narrow" panose="020B0606020202030204" pitchFamily="34" charset="0"/>
              </a:rPr>
              <a:t> ban/1000 km</a:t>
            </a: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6581B-3659-42B4-81BD-C7128C90DB86}"/>
              </a:ext>
            </a:extLst>
          </p:cNvPr>
          <p:cNvSpPr txBox="1"/>
          <p:nvPr/>
        </p:nvSpPr>
        <p:spPr>
          <a:xfrm>
            <a:off x="1444059" y="2874444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pemeliharaan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4C387-5452-48E4-9CF7-8CE229AAD025}"/>
              </a:ext>
            </a:extLst>
          </p:cNvPr>
          <p:cNvSpPr txBox="1"/>
          <p:nvPr/>
        </p:nvSpPr>
        <p:spPr>
          <a:xfrm>
            <a:off x="2165531" y="4013598"/>
            <a:ext cx="4642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sv-SE" dirty="0"/>
              <a:t>Biaya suku cadang dikalikan </a:t>
            </a:r>
          </a:p>
          <a:p>
            <a:pPr marL="347663" indent="-9525"/>
            <a:r>
              <a:rPr lang="sv-SE" dirty="0"/>
              <a:t>dengan harga </a:t>
            </a:r>
            <a:r>
              <a:rPr lang="en-US" dirty="0" err="1"/>
              <a:t>kendaraan</a:t>
            </a:r>
            <a:r>
              <a:rPr lang="en-US" dirty="0"/>
              <a:t> yang </a:t>
            </a:r>
            <a:r>
              <a:rPr lang="en-US" dirty="0" err="1"/>
              <a:t>terdepresiasi</a:t>
            </a:r>
            <a:r>
              <a:rPr lang="en-US" dirty="0"/>
              <a:t>/1000 km.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AF9EF-39B1-4A58-9DFF-2D5E07BEF2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59" t="59476" r="35715" b="15593"/>
          <a:stretch/>
        </p:blipFill>
        <p:spPr>
          <a:xfrm>
            <a:off x="5805714" y="682279"/>
            <a:ext cx="6020074" cy="2017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543EEEB-B934-4060-AA68-BBE7A274DACA}"/>
              </a:ext>
            </a:extLst>
          </p:cNvPr>
          <p:cNvSpPr txBox="1"/>
          <p:nvPr/>
        </p:nvSpPr>
        <p:spPr>
          <a:xfrm>
            <a:off x="1814174" y="3351296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suku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cadang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57F6D-0C4D-45EB-AE93-84FFDA42B4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38" t="60641" r="35476" b="16174"/>
          <a:stretch/>
        </p:blipFill>
        <p:spPr>
          <a:xfrm>
            <a:off x="5817994" y="3076411"/>
            <a:ext cx="6020073" cy="18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57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A4C387-5452-48E4-9CF7-8CE229AAD025}"/>
              </a:ext>
            </a:extLst>
          </p:cNvPr>
          <p:cNvSpPr txBox="1"/>
          <p:nvPr/>
        </p:nvSpPr>
        <p:spPr>
          <a:xfrm>
            <a:off x="2193666" y="1214743"/>
            <a:ext cx="4642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sv-SE" dirty="0">
                <a:latin typeface="Arial Narrow" panose="020B0606020202030204" pitchFamily="34" charset="0"/>
              </a:rPr>
              <a:t>jam kerja mekanik dikalikan dengan Upah/jam/1000 km</a:t>
            </a:r>
            <a:r>
              <a:rPr lang="en-US" dirty="0"/>
              <a:t>.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3EEEB-B934-4060-AA68-BBE7A274DACA}"/>
              </a:ext>
            </a:extLst>
          </p:cNvPr>
          <p:cNvSpPr txBox="1"/>
          <p:nvPr/>
        </p:nvSpPr>
        <p:spPr>
          <a:xfrm>
            <a:off x="1786038" y="734705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mekanik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457C76-AC39-4169-B462-29F6E9C24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81" t="57782" r="35714" b="17697"/>
          <a:stretch/>
        </p:blipFill>
        <p:spPr>
          <a:xfrm>
            <a:off x="6095999" y="734215"/>
            <a:ext cx="6106385" cy="20089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9BF611-B50C-42F3-8540-5BCD62E9C7DE}"/>
              </a:ext>
            </a:extLst>
          </p:cNvPr>
          <p:cNvSpPr txBox="1"/>
          <p:nvPr/>
        </p:nvSpPr>
        <p:spPr>
          <a:xfrm>
            <a:off x="1786038" y="2743200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penyusutan</a:t>
            </a:r>
            <a:r>
              <a:rPr lang="en-US" sz="2400" dirty="0">
                <a:latin typeface="Arial Narrow" panose="020B0606020202030204" pitchFamily="34" charset="0"/>
              </a:rPr>
              <a:t>/</a:t>
            </a:r>
            <a:r>
              <a:rPr lang="en-US" sz="2400" dirty="0" err="1">
                <a:latin typeface="Arial Narrow" panose="020B0606020202030204" pitchFamily="34" charset="0"/>
              </a:rPr>
              <a:t>depresiasi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2F5B1-41A2-4C8D-BCA0-AF0F652E8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620" t="56088" r="35833" b="20197"/>
          <a:stretch/>
        </p:blipFill>
        <p:spPr>
          <a:xfrm>
            <a:off x="1786038" y="3339822"/>
            <a:ext cx="5921829" cy="1900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CB3338-2DC8-488B-913E-7309AD7A0408}"/>
              </a:ext>
            </a:extLst>
          </p:cNvPr>
          <p:cNvSpPr txBox="1"/>
          <p:nvPr/>
        </p:nvSpPr>
        <p:spPr>
          <a:xfrm>
            <a:off x="7707867" y="3514636"/>
            <a:ext cx="449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depresiasi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dikalikan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setengah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dari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harga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kendaraan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terdepresiasi</a:t>
            </a:r>
            <a:r>
              <a:rPr lang="en-US" dirty="0">
                <a:latin typeface="Arial Narrow" panose="020B0606020202030204" pitchFamily="34" charset="0"/>
              </a:rPr>
              <a:t>/1000 km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</p:spTree>
    <p:extLst>
      <p:ext uri="{BB962C8B-B14F-4D97-AF65-F5344CB8AC3E}">
        <p14:creationId xmlns:p14="http://schemas.microsoft.com/office/powerpoint/2010/main" val="3704289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29BF611-B50C-42F3-8540-5BCD62E9C7DE}"/>
              </a:ext>
            </a:extLst>
          </p:cNvPr>
          <p:cNvSpPr txBox="1"/>
          <p:nvPr/>
        </p:nvSpPr>
        <p:spPr>
          <a:xfrm>
            <a:off x="1378075" y="787791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suku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bunga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CB3338-2DC8-488B-913E-7309AD7A0408}"/>
              </a:ext>
            </a:extLst>
          </p:cNvPr>
          <p:cNvSpPr txBox="1"/>
          <p:nvPr/>
        </p:nvSpPr>
        <p:spPr>
          <a:xfrm>
            <a:off x="1757234" y="1390414"/>
            <a:ext cx="449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suku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bunga</a:t>
            </a:r>
            <a:r>
              <a:rPr lang="en-US" dirty="0">
                <a:latin typeface="Arial Narrow" panose="020B0606020202030204" pitchFamily="34" charset="0"/>
              </a:rPr>
              <a:t>  </a:t>
            </a:r>
            <a:r>
              <a:rPr lang="en-US" dirty="0" err="1">
                <a:latin typeface="Arial Narrow" panose="020B0606020202030204" pitchFamily="34" charset="0"/>
              </a:rPr>
              <a:t>dikalikan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dengn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setengah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dari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harga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kendaraan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terdepresiasi</a:t>
            </a:r>
            <a:r>
              <a:rPr lang="en-US" dirty="0">
                <a:latin typeface="Arial Narrow" panose="020B0606020202030204" pitchFamily="34" charset="0"/>
              </a:rPr>
              <a:t>/1000 km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3DF770-D72F-454D-95BD-7908C186E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7" t="64346" r="36190" b="11468"/>
          <a:stretch/>
        </p:blipFill>
        <p:spPr>
          <a:xfrm>
            <a:off x="6096000" y="787791"/>
            <a:ext cx="5471885" cy="1816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AE2BC5-A22F-4648-804C-69F73406D353}"/>
              </a:ext>
            </a:extLst>
          </p:cNvPr>
          <p:cNvSpPr txBox="1"/>
          <p:nvPr/>
        </p:nvSpPr>
        <p:spPr>
          <a:xfrm>
            <a:off x="1378075" y="2731701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asuransi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6833A-C9B2-40C4-995C-D5949C93DFBE}"/>
              </a:ext>
            </a:extLst>
          </p:cNvPr>
          <p:cNvSpPr txBox="1"/>
          <p:nvPr/>
        </p:nvSpPr>
        <p:spPr>
          <a:xfrm>
            <a:off x="1757234" y="3334324"/>
            <a:ext cx="449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</a:t>
            </a:r>
            <a:r>
              <a:rPr lang="en-US" dirty="0" err="1">
                <a:latin typeface="Arial Narrow" panose="020B0606020202030204" pitchFamily="34" charset="0"/>
              </a:rPr>
              <a:t>asuransi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dikalikan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harga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kendaraan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baru</a:t>
            </a:r>
            <a:r>
              <a:rPr lang="en-US" dirty="0">
                <a:latin typeface="Arial Narrow" panose="020B0606020202030204" pitchFamily="34" charset="0"/>
              </a:rPr>
              <a:t> /1000 km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042A1-61D0-41AF-AB1B-97407E620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48619" r="34643" b="27185"/>
          <a:stretch/>
        </p:blipFill>
        <p:spPr>
          <a:xfrm>
            <a:off x="5972623" y="3038366"/>
            <a:ext cx="5718628" cy="18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05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29BF611-B50C-42F3-8540-5BCD62E9C7DE}"/>
              </a:ext>
            </a:extLst>
          </p:cNvPr>
          <p:cNvSpPr txBox="1"/>
          <p:nvPr/>
        </p:nvSpPr>
        <p:spPr>
          <a:xfrm>
            <a:off x="1378075" y="787791"/>
            <a:ext cx="444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waktu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perjalanan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CB3338-2DC8-488B-913E-7309AD7A0408}"/>
              </a:ext>
            </a:extLst>
          </p:cNvPr>
          <p:cNvSpPr txBox="1"/>
          <p:nvPr/>
        </p:nvSpPr>
        <p:spPr>
          <a:xfrm>
            <a:off x="1757234" y="1390414"/>
            <a:ext cx="449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 jam </a:t>
            </a:r>
            <a:r>
              <a:rPr lang="en-US" dirty="0" err="1">
                <a:latin typeface="Arial Narrow" panose="020B0606020202030204" pitchFamily="34" charset="0"/>
              </a:rPr>
              <a:t>perjalanan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dikalikan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upah</a:t>
            </a:r>
            <a:r>
              <a:rPr lang="en-US" dirty="0">
                <a:latin typeface="Arial Narrow" panose="020B0606020202030204" pitchFamily="34" charset="0"/>
              </a:rPr>
              <a:t>/jam/1000 km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6743A-8813-4D8D-BAAB-725E66D3B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72" t="39827" r="35714" b="35443"/>
          <a:stretch/>
        </p:blipFill>
        <p:spPr>
          <a:xfrm>
            <a:off x="6251751" y="744068"/>
            <a:ext cx="5737049" cy="19591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EB6C0C-7B24-4F77-84CF-48FC12681A6E}"/>
              </a:ext>
            </a:extLst>
          </p:cNvPr>
          <p:cNvSpPr/>
          <p:nvPr/>
        </p:nvSpPr>
        <p:spPr>
          <a:xfrm>
            <a:off x="1757234" y="25907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>
                <a:latin typeface="Arial Narrow" panose="020B0606020202030204" pitchFamily="34" charset="0"/>
              </a:rPr>
              <a:t>Rata – rata jumlah awak kendaraan.</a:t>
            </a:r>
          </a:p>
          <a:p>
            <a:r>
              <a:rPr lang="en-US" dirty="0">
                <a:latin typeface="Arial Narrow" panose="020B0606020202030204" pitchFamily="34" charset="0"/>
              </a:rPr>
              <a:t>Gol I (</a:t>
            </a:r>
            <a:r>
              <a:rPr lang="en-US" dirty="0" err="1">
                <a:latin typeface="Arial Narrow" panose="020B0606020202030204" pitchFamily="34" charset="0"/>
              </a:rPr>
              <a:t>mobil</a:t>
            </a:r>
            <a:r>
              <a:rPr lang="en-US" dirty="0">
                <a:latin typeface="Arial Narrow" panose="020B0606020202030204" pitchFamily="34" charset="0"/>
              </a:rPr>
              <a:t>) = </a:t>
            </a:r>
            <a:r>
              <a:rPr lang="en-US" dirty="0" err="1">
                <a:latin typeface="Arial Narrow" panose="020B0606020202030204" pitchFamily="34" charset="0"/>
              </a:rPr>
              <a:t>sopir</a:t>
            </a:r>
            <a:r>
              <a:rPr lang="en-US" dirty="0">
                <a:latin typeface="Arial Narrow" panose="020B0606020202030204" pitchFamily="34" charset="0"/>
              </a:rPr>
              <a:t> 1</a:t>
            </a:r>
          </a:p>
          <a:p>
            <a:r>
              <a:rPr lang="nl-NL" dirty="0">
                <a:latin typeface="Arial Narrow" panose="020B0606020202030204" pitchFamily="34" charset="0"/>
              </a:rPr>
              <a:t>Gol IIA (bus) = sopir 1 ; kondektur 1,7</a:t>
            </a:r>
          </a:p>
          <a:p>
            <a:r>
              <a:rPr lang="en-US" dirty="0">
                <a:latin typeface="Arial Narrow" panose="020B0606020202030204" pitchFamily="34" charset="0"/>
              </a:rPr>
              <a:t>Gol IIB (</a:t>
            </a:r>
            <a:r>
              <a:rPr lang="en-US" dirty="0" err="1">
                <a:latin typeface="Arial Narrow" panose="020B0606020202030204" pitchFamily="34" charset="0"/>
              </a:rPr>
              <a:t>truk</a:t>
            </a:r>
            <a:r>
              <a:rPr lang="en-US" dirty="0">
                <a:latin typeface="Arial Narrow" panose="020B0606020202030204" pitchFamily="34" charset="0"/>
              </a:rPr>
              <a:t>)  = </a:t>
            </a:r>
            <a:r>
              <a:rPr lang="en-US" dirty="0" err="1">
                <a:latin typeface="Arial Narrow" panose="020B0606020202030204" pitchFamily="34" charset="0"/>
              </a:rPr>
              <a:t>sopir</a:t>
            </a:r>
            <a:r>
              <a:rPr lang="en-US" dirty="0">
                <a:latin typeface="Arial Narrow" panose="020B0606020202030204" pitchFamily="34" charset="0"/>
              </a:rPr>
              <a:t> 1 ; </a:t>
            </a:r>
            <a:r>
              <a:rPr lang="en-US" dirty="0" err="1">
                <a:latin typeface="Arial Narrow" panose="020B0606020202030204" pitchFamily="34" charset="0"/>
              </a:rPr>
              <a:t>kernet</a:t>
            </a:r>
            <a:r>
              <a:rPr lang="en-US" dirty="0">
                <a:latin typeface="Arial Narrow" panose="020B0606020202030204" pitchFamily="34" charset="0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7EB8D-4F86-41FE-A247-051EA7E82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24" t="62229" r="35587" b="14691"/>
          <a:stretch/>
        </p:blipFill>
        <p:spPr>
          <a:xfrm>
            <a:off x="6251751" y="3746916"/>
            <a:ext cx="5621103" cy="1720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2A0A85-881E-482E-85F5-5C7557B412CE}"/>
              </a:ext>
            </a:extLst>
          </p:cNvPr>
          <p:cNvSpPr txBox="1"/>
          <p:nvPr/>
        </p:nvSpPr>
        <p:spPr>
          <a:xfrm>
            <a:off x="1378075" y="3947310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</a:rPr>
              <a:t>Overhead (</a:t>
            </a: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terduga</a:t>
            </a:r>
            <a:r>
              <a:rPr lang="en-US" sz="2400" dirty="0"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761668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327760-669C-4C31-A010-A9BFAC77BC34}"/>
              </a:ext>
            </a:extLst>
          </p:cNvPr>
          <p:cNvSpPr txBox="1"/>
          <p:nvPr/>
        </p:nvSpPr>
        <p:spPr>
          <a:xfrm>
            <a:off x="1444059" y="750055"/>
            <a:ext cx="2865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BOK </a:t>
            </a:r>
            <a:r>
              <a:rPr lang="en-US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NON </a:t>
            </a:r>
            <a:r>
              <a:rPr lang="en-US" sz="2400" b="1" dirty="0">
                <a:latin typeface="Arial Narrow" panose="020B0606020202030204" pitchFamily="34" charset="0"/>
              </a:rPr>
              <a:t>JALAN TOL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38637-CCE4-49C4-8073-77A40661BC72}"/>
              </a:ext>
            </a:extLst>
          </p:cNvPr>
          <p:cNvSpPr txBox="1"/>
          <p:nvPr/>
        </p:nvSpPr>
        <p:spPr>
          <a:xfrm>
            <a:off x="1444059" y="1716258"/>
            <a:ext cx="4536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Konsumsi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bahan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bakar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D01BF-E3DD-40A5-8165-ED452624CA62}"/>
              </a:ext>
            </a:extLst>
          </p:cNvPr>
          <p:cNvSpPr txBox="1"/>
          <p:nvPr/>
        </p:nvSpPr>
        <p:spPr>
          <a:xfrm>
            <a:off x="2025748" y="2220796"/>
            <a:ext cx="464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konsumsi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bahan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bakar</a:t>
            </a:r>
            <a:r>
              <a:rPr lang="en-US" dirty="0">
                <a:latin typeface="Arial Narrow" panose="020B0606020202030204" pitchFamily="34" charset="0"/>
              </a:rPr>
              <a:t> (liter/1000km)</a:t>
            </a: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6581B-3659-42B4-81BD-C7128C90DB86}"/>
              </a:ext>
            </a:extLst>
          </p:cNvPr>
          <p:cNvSpPr txBox="1"/>
          <p:nvPr/>
        </p:nvSpPr>
        <p:spPr>
          <a:xfrm>
            <a:off x="1444059" y="3468027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Konsumsi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oli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mesin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4C387-5452-48E4-9CF7-8CE229AAD025}"/>
              </a:ext>
            </a:extLst>
          </p:cNvPr>
          <p:cNvSpPr txBox="1"/>
          <p:nvPr/>
        </p:nvSpPr>
        <p:spPr>
          <a:xfrm>
            <a:off x="1910862" y="3972565"/>
            <a:ext cx="464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konsumsi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oli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mesin</a:t>
            </a:r>
            <a:r>
              <a:rPr lang="en-US" dirty="0">
                <a:latin typeface="Arial Narrow" panose="020B0606020202030204" pitchFamily="34" charset="0"/>
              </a:rPr>
              <a:t> liter/1000km)</a:t>
            </a: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578C7-5421-4829-84DB-53F87C0F5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00" t="52276" r="33572" b="23875"/>
          <a:stretch/>
        </p:blipFill>
        <p:spPr>
          <a:xfrm>
            <a:off x="6211124" y="1509359"/>
            <a:ext cx="5754114" cy="1756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D204F5-A510-4322-94A1-712F4ADC3A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57" t="57304" r="35595" b="19350"/>
          <a:stretch/>
        </p:blipFill>
        <p:spPr>
          <a:xfrm>
            <a:off x="6211124" y="3443431"/>
            <a:ext cx="5754113" cy="181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3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D38637-CCE4-49C4-8073-77A40661BC72}"/>
              </a:ext>
            </a:extLst>
          </p:cNvPr>
          <p:cNvSpPr txBox="1"/>
          <p:nvPr/>
        </p:nvSpPr>
        <p:spPr>
          <a:xfrm>
            <a:off x="1444059" y="816370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</a:rPr>
              <a:t>Pers. </a:t>
            </a:r>
            <a:r>
              <a:rPr lang="en-US" sz="2400" dirty="0" err="1">
                <a:latin typeface="Arial Narrow" panose="020B0606020202030204" pitchFamily="34" charset="0"/>
              </a:rPr>
              <a:t>konsumsi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pemakaian</a:t>
            </a:r>
            <a:r>
              <a:rPr lang="en-US" sz="2400" dirty="0">
                <a:latin typeface="Arial Narrow" panose="020B0606020202030204" pitchFamily="34" charset="0"/>
              </a:rPr>
              <a:t> ban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D01BF-E3DD-40A5-8165-ED452624CA62}"/>
              </a:ext>
            </a:extLst>
          </p:cNvPr>
          <p:cNvSpPr txBox="1"/>
          <p:nvPr/>
        </p:nvSpPr>
        <p:spPr>
          <a:xfrm>
            <a:off x="2025748" y="1320908"/>
            <a:ext cx="4642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pemakaian</a:t>
            </a:r>
            <a:r>
              <a:rPr lang="en-US" dirty="0">
                <a:latin typeface="Arial Narrow" panose="020B0606020202030204" pitchFamily="34" charset="0"/>
              </a:rPr>
              <a:t> ban/1000 km</a:t>
            </a: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06581B-3659-42B4-81BD-C7128C90DB86}"/>
              </a:ext>
            </a:extLst>
          </p:cNvPr>
          <p:cNvSpPr txBox="1"/>
          <p:nvPr/>
        </p:nvSpPr>
        <p:spPr>
          <a:xfrm>
            <a:off x="1444059" y="2874444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00" indent="-3937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pemeliharaan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A4C387-5452-48E4-9CF7-8CE229AAD025}"/>
              </a:ext>
            </a:extLst>
          </p:cNvPr>
          <p:cNvSpPr txBox="1"/>
          <p:nvPr/>
        </p:nvSpPr>
        <p:spPr>
          <a:xfrm>
            <a:off x="2165531" y="4013598"/>
            <a:ext cx="4642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sv-SE" dirty="0"/>
              <a:t>Biaya suku cadang dikalikan </a:t>
            </a:r>
          </a:p>
          <a:p>
            <a:pPr marL="347663" indent="-9525"/>
            <a:r>
              <a:rPr lang="sv-SE" dirty="0"/>
              <a:t>dengan harga </a:t>
            </a:r>
            <a:r>
              <a:rPr lang="en-US" dirty="0" err="1"/>
              <a:t>kendaraan</a:t>
            </a:r>
            <a:r>
              <a:rPr lang="en-US" dirty="0"/>
              <a:t> yang </a:t>
            </a:r>
            <a:r>
              <a:rPr lang="en-US" dirty="0" err="1"/>
              <a:t>terdepresiasi</a:t>
            </a:r>
            <a:r>
              <a:rPr lang="en-US" dirty="0"/>
              <a:t>/1000 km.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3EEEB-B934-4060-AA68-BBE7A274DACA}"/>
              </a:ext>
            </a:extLst>
          </p:cNvPr>
          <p:cNvSpPr txBox="1"/>
          <p:nvPr/>
        </p:nvSpPr>
        <p:spPr>
          <a:xfrm>
            <a:off x="1814174" y="3351296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suku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cadang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ACE2C9-537F-466D-BB0C-31CBB66160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23" t="63711" r="36072" b="10036"/>
          <a:stretch/>
        </p:blipFill>
        <p:spPr>
          <a:xfrm>
            <a:off x="5791200" y="804469"/>
            <a:ext cx="5471885" cy="1927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37F1E-294A-4F45-9C43-1236A8D0F5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81" t="53547" r="34047" b="19919"/>
          <a:stretch/>
        </p:blipFill>
        <p:spPr>
          <a:xfrm>
            <a:off x="5832877" y="2731898"/>
            <a:ext cx="5662119" cy="19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394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1A4C387-5452-48E4-9CF7-8CE229AAD025}"/>
              </a:ext>
            </a:extLst>
          </p:cNvPr>
          <p:cNvSpPr txBox="1"/>
          <p:nvPr/>
        </p:nvSpPr>
        <p:spPr>
          <a:xfrm>
            <a:off x="2193666" y="1214743"/>
            <a:ext cx="4642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sv-SE" dirty="0">
                <a:latin typeface="Arial Narrow" panose="020B0606020202030204" pitchFamily="34" charset="0"/>
              </a:rPr>
              <a:t>jam kerja mekanik dikalikan dengan Upah/jam/1000 km</a:t>
            </a:r>
            <a:r>
              <a:rPr lang="en-US" dirty="0"/>
              <a:t>.</a:t>
            </a:r>
            <a:endParaRPr lang="en-US" dirty="0">
              <a:latin typeface="Arial Narrow" panose="020B0606020202030204" pitchFamily="34" charset="0"/>
            </a:endParaRPr>
          </a:p>
          <a:p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3EEEB-B934-4060-AA68-BBE7A274DACA}"/>
              </a:ext>
            </a:extLst>
          </p:cNvPr>
          <p:cNvSpPr txBox="1"/>
          <p:nvPr/>
        </p:nvSpPr>
        <p:spPr>
          <a:xfrm>
            <a:off x="1786038" y="734705"/>
            <a:ext cx="2177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mekanik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9BF611-B50C-42F3-8540-5BCD62E9C7DE}"/>
              </a:ext>
            </a:extLst>
          </p:cNvPr>
          <p:cNvSpPr txBox="1"/>
          <p:nvPr/>
        </p:nvSpPr>
        <p:spPr>
          <a:xfrm>
            <a:off x="1786038" y="2743200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penyusutan</a:t>
            </a:r>
            <a:r>
              <a:rPr lang="en-US" sz="2400" dirty="0">
                <a:latin typeface="Arial Narrow" panose="020B0606020202030204" pitchFamily="34" charset="0"/>
              </a:rPr>
              <a:t>/</a:t>
            </a:r>
            <a:r>
              <a:rPr lang="en-US" sz="2400" dirty="0" err="1">
                <a:latin typeface="Arial Narrow" panose="020B0606020202030204" pitchFamily="34" charset="0"/>
              </a:rPr>
              <a:t>depresiasi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2F5B1-41A2-4C8D-BCA0-AF0F652E8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20" t="56088" r="35833" b="20197"/>
          <a:stretch/>
        </p:blipFill>
        <p:spPr>
          <a:xfrm>
            <a:off x="1786038" y="3339822"/>
            <a:ext cx="5921829" cy="19004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CB3338-2DC8-488B-913E-7309AD7A0408}"/>
              </a:ext>
            </a:extLst>
          </p:cNvPr>
          <p:cNvSpPr txBox="1"/>
          <p:nvPr/>
        </p:nvSpPr>
        <p:spPr>
          <a:xfrm>
            <a:off x="7707867" y="3514636"/>
            <a:ext cx="449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depresiasi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dikalikan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setengah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dari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harga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kendaraan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terdepresiasi</a:t>
            </a:r>
            <a:r>
              <a:rPr lang="en-US" dirty="0">
                <a:latin typeface="Arial Narrow" panose="020B0606020202030204" pitchFamily="34" charset="0"/>
              </a:rPr>
              <a:t>/1000 km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7AFD82-3080-4C22-B9C9-E470F77B9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1" t="65404" r="35118" b="10694"/>
          <a:stretch/>
        </p:blipFill>
        <p:spPr>
          <a:xfrm>
            <a:off x="5757382" y="734705"/>
            <a:ext cx="5788834" cy="18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7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29BF611-B50C-42F3-8540-5BCD62E9C7DE}"/>
              </a:ext>
            </a:extLst>
          </p:cNvPr>
          <p:cNvSpPr txBox="1"/>
          <p:nvPr/>
        </p:nvSpPr>
        <p:spPr>
          <a:xfrm>
            <a:off x="1378075" y="787791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suku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bunga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CB3338-2DC8-488B-913E-7309AD7A0408}"/>
              </a:ext>
            </a:extLst>
          </p:cNvPr>
          <p:cNvSpPr txBox="1"/>
          <p:nvPr/>
        </p:nvSpPr>
        <p:spPr>
          <a:xfrm>
            <a:off x="1757234" y="1390414"/>
            <a:ext cx="449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 </a:t>
            </a:r>
            <a:r>
              <a:rPr lang="en-US" dirty="0" err="1">
                <a:latin typeface="Arial Narrow" panose="020B0606020202030204" pitchFamily="34" charset="0"/>
              </a:rPr>
              <a:t>biaya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suku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bunga</a:t>
            </a:r>
            <a:r>
              <a:rPr lang="en-US" dirty="0">
                <a:latin typeface="Arial Narrow" panose="020B0606020202030204" pitchFamily="34" charset="0"/>
              </a:rPr>
              <a:t>  </a:t>
            </a:r>
            <a:r>
              <a:rPr lang="en-US" dirty="0" err="1">
                <a:latin typeface="Arial Narrow" panose="020B0606020202030204" pitchFamily="34" charset="0"/>
              </a:rPr>
              <a:t>dikalikan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dengn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setengah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dari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harga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kendaraan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terdepresiasi</a:t>
            </a:r>
            <a:r>
              <a:rPr lang="en-US" dirty="0">
                <a:latin typeface="Arial Narrow" panose="020B0606020202030204" pitchFamily="34" charset="0"/>
              </a:rPr>
              <a:t>/1000 km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3DF770-D72F-454D-95BD-7908C186E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7" t="64346" r="36190" b="11468"/>
          <a:stretch/>
        </p:blipFill>
        <p:spPr>
          <a:xfrm>
            <a:off x="6096000" y="787791"/>
            <a:ext cx="5471885" cy="18169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FAE2BC5-A22F-4648-804C-69F73406D353}"/>
              </a:ext>
            </a:extLst>
          </p:cNvPr>
          <p:cNvSpPr txBox="1"/>
          <p:nvPr/>
        </p:nvSpPr>
        <p:spPr>
          <a:xfrm>
            <a:off x="1378075" y="2731701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asuransi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6833A-C9B2-40C4-995C-D5949C93DFBE}"/>
              </a:ext>
            </a:extLst>
          </p:cNvPr>
          <p:cNvSpPr txBox="1"/>
          <p:nvPr/>
        </p:nvSpPr>
        <p:spPr>
          <a:xfrm>
            <a:off x="1757234" y="3334324"/>
            <a:ext cx="449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</a:t>
            </a:r>
            <a:r>
              <a:rPr lang="en-US" dirty="0" err="1">
                <a:latin typeface="Arial Narrow" panose="020B0606020202030204" pitchFamily="34" charset="0"/>
              </a:rPr>
              <a:t>asuransi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dikalikan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harga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kendaraan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baru</a:t>
            </a:r>
            <a:r>
              <a:rPr lang="en-US" dirty="0">
                <a:latin typeface="Arial Narrow" panose="020B0606020202030204" pitchFamily="34" charset="0"/>
              </a:rPr>
              <a:t> /1000 km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042A1-61D0-41AF-AB1B-97407E620E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500" t="48619" r="34643" b="27185"/>
          <a:stretch/>
        </p:blipFill>
        <p:spPr>
          <a:xfrm>
            <a:off x="5972623" y="3038366"/>
            <a:ext cx="5718628" cy="181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02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29BF611-B50C-42F3-8540-5BCD62E9C7DE}"/>
              </a:ext>
            </a:extLst>
          </p:cNvPr>
          <p:cNvSpPr txBox="1"/>
          <p:nvPr/>
        </p:nvSpPr>
        <p:spPr>
          <a:xfrm>
            <a:off x="1378075" y="787791"/>
            <a:ext cx="444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 err="1">
                <a:latin typeface="Arial Narrow" panose="020B0606020202030204" pitchFamily="34" charset="0"/>
              </a:rPr>
              <a:t>Persamaan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waktu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perjalanan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CB3338-2DC8-488B-913E-7309AD7A0408}"/>
              </a:ext>
            </a:extLst>
          </p:cNvPr>
          <p:cNvSpPr txBox="1"/>
          <p:nvPr/>
        </p:nvSpPr>
        <p:spPr>
          <a:xfrm>
            <a:off x="1757234" y="1390414"/>
            <a:ext cx="449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 Narrow" panose="020B0606020202030204" pitchFamily="34" charset="0"/>
              </a:rPr>
              <a:t>Dimana</a:t>
            </a:r>
            <a:r>
              <a:rPr lang="en-US" dirty="0">
                <a:latin typeface="Arial Narrow" panose="020B0606020202030204" pitchFamily="34" charset="0"/>
              </a:rPr>
              <a:t> ,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Y = jam </a:t>
            </a:r>
            <a:r>
              <a:rPr lang="en-US" dirty="0" err="1">
                <a:latin typeface="Arial Narrow" panose="020B0606020202030204" pitchFamily="34" charset="0"/>
              </a:rPr>
              <a:t>perjalanan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dikalikan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dengan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upah</a:t>
            </a:r>
            <a:r>
              <a:rPr lang="en-US" dirty="0">
                <a:latin typeface="Arial Narrow" panose="020B0606020202030204" pitchFamily="34" charset="0"/>
              </a:rPr>
              <a:t>/jam/1000 km</a:t>
            </a:r>
          </a:p>
          <a:p>
            <a:pPr marL="393700" indent="-393700"/>
            <a:r>
              <a:rPr lang="en-US" dirty="0">
                <a:latin typeface="Arial Narrow" panose="020B0606020202030204" pitchFamily="34" charset="0"/>
              </a:rPr>
              <a:t>S = </a:t>
            </a:r>
            <a:r>
              <a:rPr lang="en-US" dirty="0" err="1">
                <a:latin typeface="Arial Narrow" panose="020B0606020202030204" pitchFamily="34" charset="0"/>
              </a:rPr>
              <a:t>kecepatan</a:t>
            </a:r>
            <a:r>
              <a:rPr lang="en-US" dirty="0">
                <a:latin typeface="Arial Narrow" panose="020B0606020202030204" pitchFamily="34" charset="0"/>
              </a:rPr>
              <a:t> (km/jam)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46743A-8813-4D8D-BAAB-725E66D3BD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72" t="39827" r="35714" b="35443"/>
          <a:stretch/>
        </p:blipFill>
        <p:spPr>
          <a:xfrm>
            <a:off x="6251751" y="744068"/>
            <a:ext cx="5737049" cy="19591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EB6C0C-7B24-4F77-84CF-48FC12681A6E}"/>
              </a:ext>
            </a:extLst>
          </p:cNvPr>
          <p:cNvSpPr/>
          <p:nvPr/>
        </p:nvSpPr>
        <p:spPr>
          <a:xfrm>
            <a:off x="1757234" y="259074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dirty="0">
                <a:latin typeface="Arial Narrow" panose="020B0606020202030204" pitchFamily="34" charset="0"/>
              </a:rPr>
              <a:t>Rata – rata jumlah awak kendaraan.</a:t>
            </a:r>
          </a:p>
          <a:p>
            <a:r>
              <a:rPr lang="en-US" dirty="0">
                <a:latin typeface="Arial Narrow" panose="020B0606020202030204" pitchFamily="34" charset="0"/>
              </a:rPr>
              <a:t>Gol I (</a:t>
            </a:r>
            <a:r>
              <a:rPr lang="en-US" dirty="0" err="1">
                <a:latin typeface="Arial Narrow" panose="020B0606020202030204" pitchFamily="34" charset="0"/>
              </a:rPr>
              <a:t>mobil</a:t>
            </a:r>
            <a:r>
              <a:rPr lang="en-US" dirty="0">
                <a:latin typeface="Arial Narrow" panose="020B0606020202030204" pitchFamily="34" charset="0"/>
              </a:rPr>
              <a:t>) = </a:t>
            </a:r>
            <a:r>
              <a:rPr lang="en-US" dirty="0" err="1">
                <a:latin typeface="Arial Narrow" panose="020B0606020202030204" pitchFamily="34" charset="0"/>
              </a:rPr>
              <a:t>sopir</a:t>
            </a:r>
            <a:r>
              <a:rPr lang="en-US" dirty="0">
                <a:latin typeface="Arial Narrow" panose="020B0606020202030204" pitchFamily="34" charset="0"/>
              </a:rPr>
              <a:t> 1</a:t>
            </a:r>
          </a:p>
          <a:p>
            <a:r>
              <a:rPr lang="nl-NL" dirty="0">
                <a:latin typeface="Arial Narrow" panose="020B0606020202030204" pitchFamily="34" charset="0"/>
              </a:rPr>
              <a:t>Gol IIA (bus) = sopir 1 ; kondektur 1,7</a:t>
            </a:r>
          </a:p>
          <a:p>
            <a:r>
              <a:rPr lang="en-US" dirty="0">
                <a:latin typeface="Arial Narrow" panose="020B0606020202030204" pitchFamily="34" charset="0"/>
              </a:rPr>
              <a:t>Gol IIB (</a:t>
            </a:r>
            <a:r>
              <a:rPr lang="en-US" dirty="0" err="1">
                <a:latin typeface="Arial Narrow" panose="020B0606020202030204" pitchFamily="34" charset="0"/>
              </a:rPr>
              <a:t>truk</a:t>
            </a:r>
            <a:r>
              <a:rPr lang="en-US" dirty="0">
                <a:latin typeface="Arial Narrow" panose="020B0606020202030204" pitchFamily="34" charset="0"/>
              </a:rPr>
              <a:t>)  = </a:t>
            </a:r>
            <a:r>
              <a:rPr lang="en-US" dirty="0" err="1">
                <a:latin typeface="Arial Narrow" panose="020B0606020202030204" pitchFamily="34" charset="0"/>
              </a:rPr>
              <a:t>sopir</a:t>
            </a:r>
            <a:r>
              <a:rPr lang="en-US" dirty="0">
                <a:latin typeface="Arial Narrow" panose="020B0606020202030204" pitchFamily="34" charset="0"/>
              </a:rPr>
              <a:t> 1 ; </a:t>
            </a:r>
            <a:r>
              <a:rPr lang="en-US" dirty="0" err="1">
                <a:latin typeface="Arial Narrow" panose="020B0606020202030204" pitchFamily="34" charset="0"/>
              </a:rPr>
              <a:t>kernet</a:t>
            </a:r>
            <a:r>
              <a:rPr lang="en-US" dirty="0">
                <a:latin typeface="Arial Narrow" panose="020B0606020202030204" pitchFamily="34" charset="0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B7EB8D-4F86-41FE-A247-051EA7E82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24" t="62229" r="35587" b="14691"/>
          <a:stretch/>
        </p:blipFill>
        <p:spPr>
          <a:xfrm>
            <a:off x="6251751" y="3746916"/>
            <a:ext cx="5621103" cy="17206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2A0A85-881E-482E-85F5-5C7557B412CE}"/>
              </a:ext>
            </a:extLst>
          </p:cNvPr>
          <p:cNvSpPr txBox="1"/>
          <p:nvPr/>
        </p:nvSpPr>
        <p:spPr>
          <a:xfrm>
            <a:off x="1378075" y="3947310"/>
            <a:ext cx="382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 Narrow" panose="020B0606020202030204" pitchFamily="34" charset="0"/>
              </a:rPr>
              <a:t>Overhead (</a:t>
            </a: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tak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terduga</a:t>
            </a:r>
            <a:r>
              <a:rPr lang="en-US" sz="2400" dirty="0">
                <a:latin typeface="Arial Narrow" panose="020B0606020202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1524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5A95610-264A-4329-8858-75D0CF78C5FF}"/>
              </a:ext>
            </a:extLst>
          </p:cNvPr>
          <p:cNvSpPr txBox="1"/>
          <p:nvPr/>
        </p:nvSpPr>
        <p:spPr>
          <a:xfrm>
            <a:off x="1704110" y="1561514"/>
            <a:ext cx="20527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Pasar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oligopoli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80E0E-F63E-4CE5-96FB-88D02DE41682}"/>
              </a:ext>
            </a:extLst>
          </p:cNvPr>
          <p:cNvSpPr txBox="1"/>
          <p:nvPr/>
        </p:nvSpPr>
        <p:spPr>
          <a:xfrm>
            <a:off x="1467995" y="2236762"/>
            <a:ext cx="5301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/</a:t>
            </a:r>
            <a:r>
              <a:rPr lang="en-US" sz="2400" dirty="0" err="1"/>
              <a:t>produsen</a:t>
            </a:r>
            <a:r>
              <a:rPr lang="en-US" sz="2400" dirty="0"/>
              <a:t> yang </a:t>
            </a:r>
            <a:r>
              <a:rPr lang="en-US" sz="2400" dirty="0" err="1"/>
              <a:t>menguasai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permintaan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diperjual</a:t>
            </a:r>
            <a:r>
              <a:rPr lang="en-US" sz="2400" dirty="0"/>
              <a:t> </a:t>
            </a:r>
            <a:r>
              <a:rPr lang="en-US" sz="2400" dirty="0" err="1"/>
              <a:t>belikan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homogen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</a:t>
            </a:r>
            <a:r>
              <a:rPr lang="en-US" sz="2400" dirty="0" err="1"/>
              <a:t>berbeda</a:t>
            </a:r>
            <a:r>
              <a:rPr lang="en-US" sz="2400" dirty="0"/>
              <a:t> </a:t>
            </a:r>
            <a:r>
              <a:rPr lang="en-US" sz="2400" dirty="0" err="1"/>
              <a:t>corak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Salah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market leader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Contoh</a:t>
            </a:r>
            <a:r>
              <a:rPr lang="en-US" sz="2400" dirty="0"/>
              <a:t> : </a:t>
            </a:r>
            <a:r>
              <a:rPr lang="en-US" sz="2400" dirty="0" err="1"/>
              <a:t>Industrusi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 </a:t>
            </a:r>
            <a:r>
              <a:rPr lang="en-US" sz="2400" dirty="0" err="1"/>
              <a:t>udara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TELKOM </a:t>
            </a:r>
            <a:r>
              <a:rPr lang="en-US" sz="2400" dirty="0" err="1"/>
              <a:t>mewarisi</a:t>
            </a:r>
            <a:r>
              <a:rPr lang="en-US" sz="2400" dirty="0"/>
              <a:t>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monopoli-oligopoli</a:t>
            </a:r>
            <a:r>
              <a:rPr lang="en-US" sz="2400" dirty="0"/>
              <a:t>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90C0A-0082-407E-B14D-18CF70C5918D}"/>
              </a:ext>
            </a:extLst>
          </p:cNvPr>
          <p:cNvSpPr txBox="1"/>
          <p:nvPr/>
        </p:nvSpPr>
        <p:spPr>
          <a:xfrm>
            <a:off x="6906812" y="1561514"/>
            <a:ext cx="262456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Pasar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monopolistik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2A3080-3E91-468D-BDA5-2B0426C7F9AE}"/>
              </a:ext>
            </a:extLst>
          </p:cNvPr>
          <p:cNvSpPr txBox="1"/>
          <p:nvPr/>
        </p:nvSpPr>
        <p:spPr>
          <a:xfrm>
            <a:off x="6670697" y="2236762"/>
            <a:ext cx="530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sejumlah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penjual</a:t>
            </a:r>
            <a:r>
              <a:rPr lang="en-US" sz="2400" dirty="0"/>
              <a:t> yang </a:t>
            </a:r>
            <a:r>
              <a:rPr lang="en-US" sz="2400" dirty="0" err="1"/>
              <a:t>menawarkan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pasar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monopoli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spesifikasi</a:t>
            </a:r>
            <a:r>
              <a:rPr lang="en-US" sz="2400" dirty="0"/>
              <a:t> </a:t>
            </a:r>
            <a:r>
              <a:rPr lang="en-US" sz="2400" dirty="0" err="1"/>
              <a:t>barangnya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Produsen</a:t>
            </a:r>
            <a:r>
              <a:rPr lang="en-US" sz="2400" dirty="0"/>
              <a:t> </a:t>
            </a:r>
            <a:r>
              <a:rPr lang="en-US" sz="2400" dirty="0" err="1"/>
              <a:t>berinovasi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promosi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Contoh</a:t>
            </a:r>
            <a:r>
              <a:rPr lang="en-US" sz="2400" dirty="0"/>
              <a:t> : </a:t>
            </a:r>
            <a:r>
              <a:rPr lang="en-US" sz="2400" dirty="0" err="1"/>
              <a:t>shampoo,pasta</a:t>
            </a:r>
            <a:r>
              <a:rPr lang="en-US" sz="2400" dirty="0"/>
              <a:t> </a:t>
            </a:r>
            <a:r>
              <a:rPr lang="en-US" sz="2400" dirty="0" err="1"/>
              <a:t>gigi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714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/>
              <a:t>Kondisi</a:t>
            </a:r>
            <a:r>
              <a:rPr lang="en-US" sz="3200" b="1" dirty="0"/>
              <a:t> </a:t>
            </a:r>
            <a:r>
              <a:rPr lang="en-US" sz="3200" b="1" dirty="0" err="1"/>
              <a:t>persaingan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transportasi</a:t>
            </a:r>
            <a:endParaRPr lang="en-US" sz="3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080E0E-F63E-4CE5-96FB-88D02DE41682}"/>
              </a:ext>
            </a:extLst>
          </p:cNvPr>
          <p:cNvSpPr txBox="1"/>
          <p:nvPr/>
        </p:nvSpPr>
        <p:spPr>
          <a:xfrm>
            <a:off x="1538333" y="1533377"/>
            <a:ext cx="101309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Usaha-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mendorong</a:t>
            </a:r>
            <a:r>
              <a:rPr lang="en-US" sz="2400" dirty="0"/>
              <a:t> </a:t>
            </a:r>
            <a:r>
              <a:rPr lang="en-US" sz="2400" dirty="0" err="1"/>
              <a:t>efisiensi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Transportasi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,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Bentuk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kompetitif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Dipengaruhi</a:t>
            </a:r>
            <a:r>
              <a:rPr lang="en-US" sz="2400" dirty="0"/>
              <a:t> </a:t>
            </a:r>
            <a:r>
              <a:rPr lang="en-US" sz="2400" dirty="0" err="1"/>
              <a:t>mutu</a:t>
            </a:r>
            <a:r>
              <a:rPr lang="en-US" sz="2400" dirty="0"/>
              <a:t> </a:t>
            </a:r>
            <a:r>
              <a:rPr lang="en-US" sz="2400" dirty="0" err="1"/>
              <a:t>pelayanan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angkutan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err="1"/>
              <a:t>Mudahnya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persaingan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endParaRPr lang="en-US" sz="2400" dirty="0"/>
          </a:p>
        </p:txBody>
      </p:sp>
      <p:pic>
        <p:nvPicPr>
          <p:cNvPr id="2050" name="Picture 2" descr="Image result for penumpang pesawat">
            <a:extLst>
              <a:ext uri="{FF2B5EF4-FFF2-40B4-BE49-F238E27FC236}">
                <a16:creationId xmlns:a16="http://schemas.microsoft.com/office/drawing/2014/main" id="{699F078A-BBC5-4182-A766-03CDB47EC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171" y="3571320"/>
            <a:ext cx="3911829" cy="213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enumpang pesawat">
            <a:extLst>
              <a:ext uri="{FF2B5EF4-FFF2-40B4-BE49-F238E27FC236}">
                <a16:creationId xmlns:a16="http://schemas.microsoft.com/office/drawing/2014/main" id="{A9B9B753-49D1-4D3C-A349-D8CDF5137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30" y="3571320"/>
            <a:ext cx="3776940" cy="213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362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KONSEP BIAYA TRANSPORTASI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33B5E-8C10-4A32-BE12-412C313CCA6A}"/>
              </a:ext>
            </a:extLst>
          </p:cNvPr>
          <p:cNvSpPr txBox="1"/>
          <p:nvPr/>
        </p:nvSpPr>
        <p:spPr>
          <a:xfrm>
            <a:off x="2405575" y="1481470"/>
            <a:ext cx="3037883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PEMAKAI JASA ANGKUTAN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74CFED-7F4E-468B-8B55-C3FD301CD414}"/>
              </a:ext>
            </a:extLst>
          </p:cNvPr>
          <p:cNvSpPr txBox="1"/>
          <p:nvPr/>
        </p:nvSpPr>
        <p:spPr>
          <a:xfrm>
            <a:off x="7779465" y="1481470"/>
            <a:ext cx="3026982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OPERATOR JASA NGKUTAN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24817-8156-43A7-B978-FA5B2329CAB6}"/>
              </a:ext>
            </a:extLst>
          </p:cNvPr>
          <p:cNvSpPr/>
          <p:nvPr/>
        </p:nvSpPr>
        <p:spPr>
          <a:xfrm>
            <a:off x="1704110" y="2089163"/>
            <a:ext cx="52171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latin typeface="Arial Narrow" panose="020B0606020202030204" pitchFamily="34" charset="0"/>
              </a:rPr>
              <a:t>Biaya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sebagai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harga</a:t>
            </a:r>
            <a:r>
              <a:rPr lang="en-US" altLang="en-US" sz="2000" dirty="0">
                <a:latin typeface="Arial Narrow" panose="020B0606020202030204" pitchFamily="34" charset="0"/>
              </a:rPr>
              <a:t> yang </a:t>
            </a:r>
            <a:r>
              <a:rPr lang="en-US" altLang="en-US" sz="2000" dirty="0" err="1">
                <a:latin typeface="Arial Narrow" panose="020B0606020202030204" pitchFamily="34" charset="0"/>
              </a:rPr>
              <a:t>dibayar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untuk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mendapatkan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jasa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angkutan</a:t>
            </a:r>
            <a:r>
              <a:rPr lang="en-US" altLang="en-US" sz="2000" dirty="0">
                <a:latin typeface="Arial Narrow" panose="020B0606020202030204" pitchFamily="34" charset="0"/>
              </a:rPr>
              <a:t> (</a:t>
            </a:r>
            <a:r>
              <a:rPr lang="en-US" altLang="en-US" sz="2000" dirty="0" err="1">
                <a:latin typeface="Arial Narrow" panose="020B0606020202030204" pitchFamily="34" charset="0"/>
              </a:rPr>
              <a:t>misalnya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tarip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angkutan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dan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uang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tol</a:t>
            </a:r>
            <a:r>
              <a:rPr lang="en-US" altLang="en-US" sz="2000" dirty="0">
                <a:latin typeface="Arial Narrow" panose="020B0606020202030204" pitchFamily="34" charset="0"/>
              </a:rPr>
              <a:t>), </a:t>
            </a:r>
            <a:r>
              <a:rPr lang="en-US" altLang="en-US" sz="2000" dirty="0" err="1">
                <a:latin typeface="Arial Narrow" panose="020B0606020202030204" pitchFamily="34" charset="0"/>
              </a:rPr>
              <a:t>waktu</a:t>
            </a:r>
            <a:r>
              <a:rPr lang="en-US" altLang="en-US" sz="2000" dirty="0">
                <a:latin typeface="Arial Narrow" panose="020B0606020202030204" pitchFamily="34" charset="0"/>
              </a:rPr>
              <a:t> yang </a:t>
            </a:r>
            <a:r>
              <a:rPr lang="en-US" altLang="en-US" sz="2000" dirty="0" err="1">
                <a:latin typeface="Arial Narrow" panose="020B0606020202030204" pitchFamily="34" charset="0"/>
              </a:rPr>
              <a:t>dikorbankan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untuk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kegiatan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transportasi</a:t>
            </a:r>
            <a:r>
              <a:rPr lang="en-US" altLang="en-US" sz="2000" dirty="0">
                <a:latin typeface="Arial Narrow" panose="020B0606020202030204" pitchFamily="34" charset="0"/>
              </a:rPr>
              <a:t>, </a:t>
            </a:r>
            <a:r>
              <a:rPr lang="en-US" altLang="en-US" sz="2000" dirty="0" err="1">
                <a:latin typeface="Arial Narrow" panose="020B0606020202030204" pitchFamily="34" charset="0"/>
              </a:rPr>
              <a:t>ketidaknikmatan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dalam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perjalanan</a:t>
            </a:r>
            <a:r>
              <a:rPr lang="en-US" altLang="en-US" sz="2000" dirty="0">
                <a:latin typeface="Arial Narrow" panose="020B0606020202030204" pitchFamily="34" charset="0"/>
              </a:rPr>
              <a:t>, </a:t>
            </a:r>
            <a:r>
              <a:rPr lang="en-US" altLang="en-US" sz="2000" dirty="0" err="1">
                <a:latin typeface="Arial Narrow" panose="020B0606020202030204" pitchFamily="34" charset="0"/>
              </a:rPr>
              <a:t>dan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kehilangan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serta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kerusakan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dalam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pengiriman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barang</a:t>
            </a:r>
            <a:r>
              <a:rPr lang="en-US" altLang="en-US" sz="2000" dirty="0">
                <a:latin typeface="Arial Narrow" panose="020B060602020203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latin typeface="Arial Narrow" panose="020B0606020202030204" pitchFamily="34" charset="0"/>
              </a:rPr>
              <a:t>konsep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ini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muncul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dari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pengertian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b="1" dirty="0" err="1">
                <a:latin typeface="Arial Narrow" panose="020B0606020202030204" pitchFamily="34" charset="0"/>
              </a:rPr>
              <a:t>pengorbanan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dengan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harapan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mendapatkan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kepuasan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dalam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perjalanan</a:t>
            </a:r>
            <a:r>
              <a:rPr lang="en-US" altLang="en-US" sz="2000" dirty="0">
                <a:latin typeface="Arial Narrow" panose="020B0606020202030204" pitchFamily="34" charset="0"/>
              </a:rPr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en-US" sz="2000" dirty="0" err="1">
                <a:latin typeface="Arial Narrow" panose="020B0606020202030204" pitchFamily="34" charset="0"/>
              </a:rPr>
              <a:t>bila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pengorbanan</a:t>
            </a:r>
            <a:r>
              <a:rPr lang="en-US" altLang="en-US" sz="2000" dirty="0">
                <a:latin typeface="Arial Narrow" panose="020B0606020202030204" pitchFamily="34" charset="0"/>
              </a:rPr>
              <a:t> yang </a:t>
            </a:r>
            <a:r>
              <a:rPr lang="en-US" altLang="en-US" sz="2000" dirty="0" err="1">
                <a:latin typeface="Arial Narrow" panose="020B0606020202030204" pitchFamily="34" charset="0"/>
              </a:rPr>
              <a:t>dikeluarkan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tersebut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lebih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kecil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dari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kepuasan</a:t>
            </a:r>
            <a:r>
              <a:rPr lang="en-US" altLang="en-US" sz="2000" dirty="0">
                <a:latin typeface="Arial Narrow" panose="020B0606020202030204" pitchFamily="34" charset="0"/>
              </a:rPr>
              <a:t> yang </a:t>
            </a:r>
            <a:r>
              <a:rPr lang="en-US" altLang="en-US" sz="2000" dirty="0" err="1">
                <a:latin typeface="Arial Narrow" panose="020B0606020202030204" pitchFamily="34" charset="0"/>
              </a:rPr>
              <a:t>diterimanya</a:t>
            </a:r>
            <a:r>
              <a:rPr lang="en-US" altLang="en-US" sz="2000" dirty="0">
                <a:latin typeface="Arial Narrow" panose="020B0606020202030204" pitchFamily="34" charset="0"/>
              </a:rPr>
              <a:t>, </a:t>
            </a:r>
            <a:r>
              <a:rPr lang="en-US" altLang="en-US" sz="2000" dirty="0" err="1">
                <a:latin typeface="Arial Narrow" panose="020B0606020202030204" pitchFamily="34" charset="0"/>
              </a:rPr>
              <a:t>maka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perpindahan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akan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dilakukan</a:t>
            </a:r>
            <a:r>
              <a:rPr lang="en-US" altLang="en-US" sz="2000" dirty="0">
                <a:latin typeface="Arial Narrow" panose="020B0606020202030204" pitchFamily="34" charset="0"/>
              </a:rPr>
              <a:t>.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FE18D-4423-4B63-A471-CCBC15AC5863}"/>
              </a:ext>
            </a:extLst>
          </p:cNvPr>
          <p:cNvSpPr/>
          <p:nvPr/>
        </p:nvSpPr>
        <p:spPr>
          <a:xfrm>
            <a:off x="7779465" y="2089163"/>
            <a:ext cx="37326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err="1">
                <a:latin typeface="Arial Narrow" panose="020B0606020202030204" pitchFamily="34" charset="0"/>
              </a:rPr>
              <a:t>perusahaan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pengangkutan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memandang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biaya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angkutan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sebagai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biaya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langsung</a:t>
            </a:r>
            <a:r>
              <a:rPr lang="en-US" altLang="en-US" sz="2000" dirty="0">
                <a:latin typeface="Arial Narrow" panose="020B0606020202030204" pitchFamily="34" charset="0"/>
              </a:rPr>
              <a:t> yang </a:t>
            </a:r>
            <a:r>
              <a:rPr lang="en-US" altLang="en-US" sz="2000" dirty="0" err="1">
                <a:latin typeface="Arial Narrow" panose="020B0606020202030204" pitchFamily="34" charset="0"/>
              </a:rPr>
              <a:t>dikeluarkan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untuk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investasi</a:t>
            </a:r>
            <a:r>
              <a:rPr lang="en-US" altLang="en-US" sz="2000" dirty="0">
                <a:latin typeface="Arial Narrow" panose="020B0606020202030204" pitchFamily="34" charset="0"/>
              </a:rPr>
              <a:t>, </a:t>
            </a:r>
            <a:r>
              <a:rPr lang="en-US" altLang="en-US" sz="2000" dirty="0" err="1">
                <a:latin typeface="Arial Narrow" panose="020B0606020202030204" pitchFamily="34" charset="0"/>
              </a:rPr>
              <a:t>operasi</a:t>
            </a:r>
            <a:r>
              <a:rPr lang="en-US" altLang="en-US" sz="2000" dirty="0">
                <a:latin typeface="Arial Narrow" panose="020B0606020202030204" pitchFamily="34" charset="0"/>
              </a:rPr>
              <a:t>, </a:t>
            </a:r>
            <a:r>
              <a:rPr lang="en-US" altLang="en-US" sz="2000" dirty="0" err="1">
                <a:latin typeface="Arial Narrow" panose="020B0606020202030204" pitchFamily="34" charset="0"/>
              </a:rPr>
              <a:t>dan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pemeliharaan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fasilitas</a:t>
            </a:r>
            <a:r>
              <a:rPr lang="en-US" altLang="en-US" sz="2000" dirty="0">
                <a:latin typeface="Arial Narrow" panose="020B0606020202030204" pitchFamily="34" charset="0"/>
              </a:rPr>
              <a:t> </a:t>
            </a:r>
            <a:r>
              <a:rPr lang="en-US" altLang="en-US" sz="2000" dirty="0" err="1">
                <a:latin typeface="Arial Narrow" panose="020B0606020202030204" pitchFamily="34" charset="0"/>
              </a:rPr>
              <a:t>transportasi</a:t>
            </a:r>
            <a:r>
              <a:rPr lang="en-US" altLang="en-US" b="1" dirty="0">
                <a:latin typeface="Tahoma" panose="020B060403050404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7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MANFAAT PERHITUNGAN BIAYA TRANSPORTASI</a:t>
            </a:r>
          </a:p>
        </p:txBody>
      </p:sp>
      <p:pic>
        <p:nvPicPr>
          <p:cNvPr id="1026" name="Picture 2" descr="Image result for BIAYA TRANSPORTASI">
            <a:extLst>
              <a:ext uri="{FF2B5EF4-FFF2-40B4-BE49-F238E27FC236}">
                <a16:creationId xmlns:a16="http://schemas.microsoft.com/office/drawing/2014/main" id="{34797338-590F-412B-9255-A14DF320C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8" y="2627086"/>
            <a:ext cx="4358079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A191DDE-4B21-4E9C-957E-FB4BFDD6E8D2}"/>
              </a:ext>
            </a:extLst>
          </p:cNvPr>
          <p:cNvSpPr/>
          <p:nvPr/>
        </p:nvSpPr>
        <p:spPr>
          <a:xfrm>
            <a:off x="3721595" y="153984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000" b="1" dirty="0" err="1">
                <a:solidFill>
                  <a:srgbClr val="C00000"/>
                </a:solidFill>
                <a:latin typeface="Tahoma" panose="020B0604030504040204" pitchFamily="34" charset="0"/>
              </a:rPr>
              <a:t>Untuk</a:t>
            </a:r>
            <a:r>
              <a:rPr lang="en-US" altLang="en-US" sz="2000" b="1" dirty="0">
                <a:solidFill>
                  <a:srgbClr val="C0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C00000"/>
                </a:solidFill>
                <a:latin typeface="Tahoma" panose="020B0604030504040204" pitchFamily="34" charset="0"/>
              </a:rPr>
              <a:t>Menetapkan</a:t>
            </a:r>
            <a:r>
              <a:rPr lang="en-US" altLang="en-US" sz="2000" b="1" dirty="0">
                <a:solidFill>
                  <a:srgbClr val="C00000"/>
                </a:solidFill>
                <a:latin typeface="Tahoma" panose="020B0604030504040204" pitchFamily="34" charset="0"/>
              </a:rPr>
              <a:t> Tarif </a:t>
            </a:r>
            <a:r>
              <a:rPr lang="en-US" altLang="en-US" sz="2000" b="1" dirty="0" err="1">
                <a:solidFill>
                  <a:srgbClr val="C00000"/>
                </a:solidFill>
                <a:latin typeface="Tahoma" panose="020B0604030504040204" pitchFamily="34" charset="0"/>
              </a:rPr>
              <a:t>Angkutan</a:t>
            </a:r>
            <a:r>
              <a:rPr lang="en-US" altLang="en-US" sz="2000" b="1" dirty="0">
                <a:solidFill>
                  <a:srgbClr val="C00000"/>
                </a:solidFill>
                <a:latin typeface="Tahoma" panose="020B0604030504040204" pitchFamily="34" charset="0"/>
              </a:rPr>
              <a:t> Yang ideal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9E5A0F-FDFE-40C9-9CF8-DBCA6A7D87AB}"/>
              </a:ext>
            </a:extLst>
          </p:cNvPr>
          <p:cNvSpPr/>
          <p:nvPr/>
        </p:nvSpPr>
        <p:spPr>
          <a:xfrm>
            <a:off x="5097884" y="305426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en-US" sz="2000" b="1" dirty="0" err="1">
                <a:solidFill>
                  <a:srgbClr val="0070C0"/>
                </a:solidFill>
                <a:latin typeface="Tahoma" panose="020B0604030504040204" pitchFamily="34" charset="0"/>
              </a:rPr>
              <a:t>Untuk</a:t>
            </a:r>
            <a:r>
              <a:rPr lang="en-US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ahoma" panose="020B0604030504040204" pitchFamily="34" charset="0"/>
              </a:rPr>
              <a:t>mementukan</a:t>
            </a:r>
            <a:r>
              <a:rPr lang="en-US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 revenue (</a:t>
            </a:r>
            <a:r>
              <a:rPr lang="en-US" altLang="en-US" sz="2000" b="1" dirty="0" err="1">
                <a:solidFill>
                  <a:srgbClr val="0070C0"/>
                </a:solidFill>
                <a:latin typeface="Tahoma" panose="020B0604030504040204" pitchFamily="34" charset="0"/>
              </a:rPr>
              <a:t>pendapatan</a:t>
            </a:r>
            <a:r>
              <a:rPr lang="en-US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) </a:t>
            </a:r>
            <a:r>
              <a:rPr lang="en-US" altLang="en-US" sz="2000" b="1" dirty="0" err="1">
                <a:solidFill>
                  <a:srgbClr val="0070C0"/>
                </a:solidFill>
                <a:latin typeface="Tahoma" panose="020B0604030504040204" pitchFamily="34" charset="0"/>
              </a:rPr>
              <a:t>pengusaha</a:t>
            </a:r>
            <a:r>
              <a:rPr lang="en-US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ahoma" panose="020B0604030504040204" pitchFamily="34" charset="0"/>
              </a:rPr>
              <a:t>jasa</a:t>
            </a:r>
            <a:r>
              <a:rPr lang="en-US" altLang="en-US" sz="2000" b="1" dirty="0">
                <a:solidFill>
                  <a:srgbClr val="0070C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b="1" dirty="0" err="1">
                <a:solidFill>
                  <a:srgbClr val="0070C0"/>
                </a:solidFill>
                <a:latin typeface="Tahoma" panose="020B0604030504040204" pitchFamily="34" charset="0"/>
              </a:rPr>
              <a:t>angkutan</a:t>
            </a:r>
            <a:endParaRPr lang="en-US" altLang="en-US" sz="2000" b="1" dirty="0">
              <a:solidFill>
                <a:srgbClr val="0070C0"/>
              </a:solidFill>
              <a:latin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D96068-68DB-4428-8F53-F06C45ED5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062" y="4080272"/>
            <a:ext cx="1582688" cy="1575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28F206-4E96-4BBB-8CF8-A7CEE1454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040" y="4331223"/>
            <a:ext cx="2263950" cy="113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2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"/>
          <p:cNvSpPr/>
          <p:nvPr/>
        </p:nvSpPr>
        <p:spPr>
          <a:xfrm>
            <a:off x="1704110" y="463798"/>
            <a:ext cx="10130971" cy="696686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/>
              <a:t>JENIS BIAYA DALAM TRANSPORTASI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AB4E9F-23A7-431F-BAEE-66346A072C65}"/>
              </a:ext>
            </a:extLst>
          </p:cNvPr>
          <p:cNvSpPr txBox="1"/>
          <p:nvPr/>
        </p:nvSpPr>
        <p:spPr>
          <a:xfrm>
            <a:off x="1704110" y="1702191"/>
            <a:ext cx="779572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Modal (capital cost)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Biaya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operasional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 Narrow" panose="020B0606020202030204" pitchFamily="34" charset="0"/>
              </a:rPr>
              <a:t>kendaraan</a:t>
            </a:r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 (BOK)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tetap</a:t>
            </a:r>
            <a:r>
              <a:rPr lang="en-US" sz="2400" dirty="0">
                <a:latin typeface="Arial Narrow" panose="020B0606020202030204" pitchFamily="34" charset="0"/>
              </a:rPr>
              <a:t> (fixed cost)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variabel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langsung</a:t>
            </a:r>
            <a:r>
              <a:rPr lang="en-US" sz="2400" dirty="0">
                <a:latin typeface="Arial Narrow" panose="020B0606020202030204" pitchFamily="34" charset="0"/>
              </a:rPr>
              <a:t> (direct cost)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ta </a:t>
            </a:r>
            <a:r>
              <a:rPr lang="en-US" sz="2400" dirty="0" err="1">
                <a:latin typeface="Arial Narrow" panose="020B0606020202030204" pitchFamily="34" charset="0"/>
              </a:rPr>
              <a:t>langsung</a:t>
            </a:r>
            <a:r>
              <a:rPr lang="en-US" sz="2400" dirty="0">
                <a:latin typeface="Arial Narrow" panose="020B0606020202030204" pitchFamily="34" charset="0"/>
              </a:rPr>
              <a:t> (indirect cost)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unit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rata-rata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2400" dirty="0" err="1">
                <a:latin typeface="Arial Narrow" panose="020B0606020202030204" pitchFamily="34" charset="0"/>
              </a:rPr>
              <a:t>Biaya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pelayanan</a:t>
            </a:r>
            <a:r>
              <a:rPr lang="en-US" sz="2400" dirty="0">
                <a:latin typeface="Arial Narrow" panose="020B0606020202030204" pitchFamily="34" charset="0"/>
              </a:rPr>
              <a:t> (cost of service)</a:t>
            </a:r>
          </a:p>
          <a:p>
            <a:pPr marL="342900" indent="-342900">
              <a:buFont typeface="+mj-lt"/>
              <a:buAutoNum type="arabicParenR"/>
            </a:pP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2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1804</Words>
  <Application>Microsoft Office PowerPoint</Application>
  <PresentationFormat>Widescreen</PresentationFormat>
  <Paragraphs>285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Arial</vt:lpstr>
      <vt:lpstr>Arial Narrow</vt:lpstr>
      <vt:lpstr>Calibri</vt:lpstr>
      <vt:lpstr>Calibri Light</vt:lpstr>
      <vt:lpstr>Cambria Math</vt:lpstr>
      <vt:lpstr>Georgia Pro Cond Black</vt:lpstr>
      <vt:lpstr>Tahoma</vt:lpstr>
      <vt:lpstr>Times New Roman</vt:lpstr>
      <vt:lpstr>Times-Roman</vt:lpstr>
      <vt:lpstr>Wingdings</vt:lpstr>
      <vt:lpstr>Office Theme</vt:lpstr>
      <vt:lpstr> EKONOMI TRANSPORTASI              (CIV -205)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Fredy Jhon Philip S.</dc:creator>
  <cp:lastModifiedBy>Fredy Jhon Philip S.</cp:lastModifiedBy>
  <cp:revision>150</cp:revision>
  <dcterms:created xsi:type="dcterms:W3CDTF">2016-07-21T02:18:12Z</dcterms:created>
  <dcterms:modified xsi:type="dcterms:W3CDTF">2018-02-17T16:37:46Z</dcterms:modified>
</cp:coreProperties>
</file>